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91" r:id="rId6"/>
    <p:sldId id="292" r:id="rId7"/>
    <p:sldId id="276" r:id="rId8"/>
    <p:sldId id="260" r:id="rId9"/>
    <p:sldId id="301" r:id="rId10"/>
    <p:sldId id="302" r:id="rId11"/>
    <p:sldId id="333" r:id="rId12"/>
    <p:sldId id="313" r:id="rId13"/>
    <p:sldId id="339" r:id="rId14"/>
    <p:sldId id="341" r:id="rId15"/>
    <p:sldId id="342" r:id="rId16"/>
    <p:sldId id="344" r:id="rId17"/>
    <p:sldId id="343" r:id="rId18"/>
    <p:sldId id="345" r:id="rId19"/>
    <p:sldId id="346" r:id="rId20"/>
    <p:sldId id="272" r:id="rId21"/>
    <p:sldId id="340" r:id="rId22"/>
    <p:sldId id="334" r:id="rId23"/>
    <p:sldId id="337" r:id="rId24"/>
    <p:sldId id="338" r:id="rId25"/>
    <p:sldId id="335" r:id="rId26"/>
    <p:sldId id="347" r:id="rId27"/>
    <p:sldId id="348" r:id="rId28"/>
    <p:sldId id="349" r:id="rId29"/>
    <p:sldId id="279" r:id="rId30"/>
    <p:sldId id="280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4F6F5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6F5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1024" autoAdjust="0"/>
  </p:normalViewPr>
  <p:slideViewPr>
    <p:cSldViewPr snapToGrid="0" snapToObjects="1">
      <p:cViewPr varScale="1">
        <p:scale>
          <a:sx n="88" d="100"/>
          <a:sy n="88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6-4A4F-A24A-198C8A73B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9-4860-9A53-C04238386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DD4-9FEA-5FA73AE33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4128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56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6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3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3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5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9t/nsm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직선 연결선 3"/>
          <p:cNvSpPr/>
          <p:nvPr/>
        </p:nvSpPr>
        <p:spPr>
          <a:xfrm>
            <a:off x="5226113" y="2480926"/>
            <a:ext cx="2" cy="1568385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TextBox 35"/>
          <p:cNvSpPr txBox="1"/>
          <p:nvPr/>
        </p:nvSpPr>
        <p:spPr>
          <a:xfrm>
            <a:off x="5676451" y="2790638"/>
            <a:ext cx="6336706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sz="3600" dirty="0"/>
              <a:t>영화 리뷰를 통한 감성분석</a:t>
            </a:r>
            <a:endParaRPr sz="3600" dirty="0"/>
          </a:p>
        </p:txBody>
      </p:sp>
      <p:pic>
        <p:nvPicPr>
          <p:cNvPr id="97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5371" y="2690241"/>
            <a:ext cx="1359068" cy="135906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35"/>
          <p:cNvSpPr txBox="1"/>
          <p:nvPr/>
        </p:nvSpPr>
        <p:spPr>
          <a:xfrm>
            <a:off x="5715780" y="3774868"/>
            <a:ext cx="633670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자연어 처리 및 정보 검색</a:t>
            </a:r>
            <a:endParaRPr lang="en-US" altLang="ko-KR" dirty="0"/>
          </a:p>
          <a:p>
            <a:r>
              <a:rPr lang="ko-KR" altLang="en-US" dirty="0"/>
              <a:t>오늘도 </a:t>
            </a:r>
            <a:r>
              <a:rPr lang="ko-KR" altLang="en-US" dirty="0" err="1"/>
              <a:t>밤샘각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김현빈</a:t>
            </a:r>
            <a:r>
              <a:rPr lang="ko-KR" altLang="en-US" dirty="0"/>
              <a:t> 김민조 </a:t>
            </a:r>
            <a:r>
              <a:rPr lang="ko-KR" altLang="en-US" dirty="0" err="1"/>
              <a:t>백인혁</a:t>
            </a:r>
            <a:r>
              <a:rPr lang="ko-KR" altLang="en-US" dirty="0"/>
              <a:t> 함지훈 </a:t>
            </a:r>
            <a:r>
              <a:rPr lang="ko-KR" altLang="en-US" dirty="0" err="1"/>
              <a:t>손상혁</a:t>
            </a:r>
            <a:endParaRPr lang="en-US" altLang="ko-KR" dirty="0"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28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&lt;100</a:t>
            </a:r>
            <a:r>
              <a:rPr lang="ko-KR" altLang="en-US" b="1" dirty="0">
                <a:latin typeface="+mn-ea"/>
              </a:rPr>
              <a:t>회 반복 수행 간 최소 시간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020516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빠른 속도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050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문장 분석 품질</a:t>
            </a:r>
            <a:r>
              <a:rPr lang="en-US" altLang="ko-KR" sz="2000" b="1" dirty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8" y="3356120"/>
            <a:ext cx="3800475" cy="2705100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6323058" y="3846874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정규화</a:t>
            </a: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712128" y="3191080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토큰화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6323058" y="4793772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어근화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8712128" y="4137978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어구 추출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563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&lt;4</a:t>
            </a:r>
            <a:r>
              <a:rPr lang="ko-KR" altLang="en-US" b="1" dirty="0">
                <a:latin typeface="+mn-ea"/>
              </a:rPr>
              <a:t>가지 기능 제공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50911" y="1244942"/>
            <a:ext cx="3290545" cy="696359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</a:rPr>
              <a:t>Okt</a:t>
            </a:r>
            <a:r>
              <a:rPr lang="ko-KR" altLang="en-US" sz="2000" b="1" u="sng" dirty="0">
                <a:solidFill>
                  <a:schemeClr val="tx1"/>
                </a:solidFill>
              </a:rPr>
              <a:t>를 선택하게 된 배경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05438" y="5313117"/>
            <a:ext cx="3738599" cy="3161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4478" t="34280" r="5433" b="54587"/>
          <a:stretch/>
        </p:blipFill>
        <p:spPr>
          <a:xfrm>
            <a:off x="2634069" y="2639856"/>
            <a:ext cx="2778027" cy="57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7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55538" y="216574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리뷰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86083" y="42075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단어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907864" y="2040441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07864" y="4001949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216574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712810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4252558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-684080" y="4915430"/>
            <a:ext cx="768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형태소 분리 후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6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7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9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5281" y="2595926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별 분류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04465" y="3329281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리뷰를 평점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 ~ 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까지 구분해서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document text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저장해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txt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파일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1381828"/>
            <a:ext cx="5533280" cy="1968913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976697" y="1373315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2199466"/>
            <a:ext cx="5533280" cy="1968913"/>
          </a:xfrm>
          <a:prstGeom prst="rect">
            <a:avLst/>
          </a:prstGeom>
        </p:spPr>
      </p:pic>
      <p:sp>
        <p:nvSpPr>
          <p:cNvPr id="28" name="순서도: 수행의 시작/종료 27"/>
          <p:cNvSpPr/>
          <p:nvPr/>
        </p:nvSpPr>
        <p:spPr>
          <a:xfrm>
            <a:off x="976697" y="2190953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4683359"/>
            <a:ext cx="5533280" cy="1968913"/>
          </a:xfrm>
          <a:prstGeom prst="rect">
            <a:avLst/>
          </a:prstGeom>
        </p:spPr>
      </p:pic>
      <p:sp>
        <p:nvSpPr>
          <p:cNvPr id="30" name="순서도: 수행의 시작/종료 29"/>
          <p:cNvSpPr/>
          <p:nvPr/>
        </p:nvSpPr>
        <p:spPr>
          <a:xfrm>
            <a:off x="976697" y="4674846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3390" y="3951404"/>
            <a:ext cx="4903720" cy="92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latin typeface="맑은 고딕"/>
                <a:ea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</p:txBody>
      </p:sp>
      <p:grpSp>
        <p:nvGrpSpPr>
          <p:cNvPr id="3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5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26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DA0E6-0B27-42D8-8F26-4910B944CB62}"/>
              </a:ext>
            </a:extLst>
          </p:cNvPr>
          <p:cNvSpPr txBox="1"/>
          <p:nvPr/>
        </p:nvSpPr>
        <p:spPr>
          <a:xfrm>
            <a:off x="2750305" y="1514578"/>
            <a:ext cx="78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Test data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준비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: 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문서에서 각각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개씩 랜덤하게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data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들을 뽑아서 총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lang="en-US" altLang="ko-KR" sz="2400" b="1" dirty="0">
                <a:latin typeface="맑은 고딕"/>
                <a:ea typeface="맑은 고딕"/>
              </a:rPr>
              <a:t>test data set </a:t>
            </a:r>
            <a:r>
              <a:rPr lang="ko-KR" altLang="en-US" sz="2400" b="1" dirty="0">
                <a:latin typeface="맑은 고딕"/>
                <a:ea typeface="맑은 고딕"/>
              </a:rPr>
              <a:t>을 생성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1641278" y="1778401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9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67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DA0E6-0B27-42D8-8F26-4910B944CB62}"/>
              </a:ext>
            </a:extLst>
          </p:cNvPr>
          <p:cNvSpPr txBox="1"/>
          <p:nvPr/>
        </p:nvSpPr>
        <p:spPr>
          <a:xfrm>
            <a:off x="2750305" y="1514578"/>
            <a:ext cx="78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Test data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준비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: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문서에서 각각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개씩 랜덤하게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data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들을 뽑아서 총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test data set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생성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207B5-8403-4526-852C-BCB832FD6C30}"/>
              </a:ext>
            </a:extLst>
          </p:cNvPr>
          <p:cNvSpPr txBox="1"/>
          <p:nvPr/>
        </p:nvSpPr>
        <p:spPr>
          <a:xfrm>
            <a:off x="4085619" y="3285985"/>
            <a:ext cx="787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단어들의 경우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토큰화가 잘못된 단어일 경우가 높아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이런 경우 역시 예외처리가 필요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맑은 고딕"/>
                <a:ea typeface="맑은 고딕"/>
              </a:rPr>
              <a:t>또한 의미가 중복되는 리뷰들을 찾아</a:t>
            </a:r>
            <a:r>
              <a:rPr lang="en-US" altLang="ko-KR" sz="2400" b="1" dirty="0">
                <a:latin typeface="맑은 고딕"/>
                <a:ea typeface="맑은 고딕"/>
              </a:rPr>
              <a:t>, </a:t>
            </a:r>
            <a:r>
              <a:rPr lang="ko-KR" altLang="en-US" sz="2400" b="1" dirty="0">
                <a:latin typeface="맑은 고딕"/>
                <a:ea typeface="맑은 고딕"/>
              </a:rPr>
              <a:t>분산되지 않도록 정리</a:t>
            </a:r>
            <a:r>
              <a:rPr lang="en-US" altLang="ko-KR" sz="2000" b="1" dirty="0">
                <a:latin typeface="맑은 고딕"/>
                <a:ea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정규화</a:t>
            </a:r>
            <a:r>
              <a:rPr lang="en-US" altLang="ko-KR" sz="2000" b="1" dirty="0"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4FC91A-2478-4178-84E0-C16E9EC76188}"/>
              </a:ext>
            </a:extLst>
          </p:cNvPr>
          <p:cNvSpPr>
            <a:spLocks noChangeAspect="1"/>
          </p:cNvSpPr>
          <p:nvPr/>
        </p:nvSpPr>
        <p:spPr>
          <a:xfrm>
            <a:off x="3144437" y="3244543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1641278" y="1778401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43F1BF-3CD7-4DE6-AA5C-D6870FE36A8E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2215447" y="2352570"/>
            <a:ext cx="1027502" cy="990485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10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58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2C9A8-596C-4F78-B814-9C7C6251D666}"/>
              </a:ext>
            </a:extLst>
          </p:cNvPr>
          <p:cNvSpPr txBox="1"/>
          <p:nvPr/>
        </p:nvSpPr>
        <p:spPr>
          <a:xfrm>
            <a:off x="3871260" y="1919968"/>
            <a:ext cx="7870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옆과 같은 방식으로 유사도를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비교분석하려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했으나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,,,,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80%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 모든 문서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(1~10)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등장</a:t>
            </a:r>
            <a:r>
              <a:rPr lang="ko-KR" altLang="en-US" sz="2400" b="1" dirty="0">
                <a:latin typeface="맑은 고딕"/>
                <a:ea typeface="맑은 고딕"/>
              </a:rPr>
              <a:t>하게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되면서</a:t>
            </a:r>
            <a:r>
              <a:rPr lang="en-US" altLang="ko-KR" sz="2400" b="1" dirty="0">
                <a:latin typeface="맑은 고딕"/>
                <a:ea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idf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의 의미가 없어짐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DD3CB-A428-4B7F-ADB6-3712A97F6F02}"/>
              </a:ext>
            </a:extLst>
          </p:cNvPr>
          <p:cNvSpPr txBox="1"/>
          <p:nvPr/>
        </p:nvSpPr>
        <p:spPr>
          <a:xfrm>
            <a:off x="3871259" y="4004129"/>
            <a:ext cx="794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그래서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기존의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tf-idf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값들 중 </a:t>
            </a:r>
            <a:r>
              <a:rPr lang="en-US" altLang="ko-KR" sz="2400" b="1" dirty="0" err="1">
                <a:latin typeface="맑은 고딕"/>
                <a:ea typeface="맑은 고딕"/>
              </a:rPr>
              <a:t>tf</a:t>
            </a:r>
            <a:r>
              <a:rPr lang="ko-KR" altLang="en-US" sz="2400" b="1" dirty="0">
                <a:latin typeface="맑은 고딕"/>
                <a:ea typeface="맑은 고딕"/>
              </a:rPr>
              <a:t>값만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사용하되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모든 문서에서 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공통으로 등장하는 단어들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제외한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생성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4B4E36-2982-4FA8-858C-EE4F79C8AA44}"/>
              </a:ext>
            </a:extLst>
          </p:cNvPr>
          <p:cNvSpPr txBox="1"/>
          <p:nvPr/>
        </p:nvSpPr>
        <p:spPr>
          <a:xfrm>
            <a:off x="990939" y="197766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Cosine Similarity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FD6513-3F99-4B6C-B5F9-25F720CD8D51}"/>
              </a:ext>
            </a:extLst>
          </p:cNvPr>
          <p:cNvSpPr>
            <a:spLocks noChangeAspect="1"/>
          </p:cNvSpPr>
          <p:nvPr/>
        </p:nvSpPr>
        <p:spPr>
          <a:xfrm>
            <a:off x="990939" y="1371342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989BC0-D70D-46FF-8747-8FFF70166211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1565108" y="0"/>
            <a:ext cx="757178" cy="1469854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3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EE6B91-A0A6-4C2E-988E-767EDD77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" t="30133" r="41951" b="59818"/>
          <a:stretch/>
        </p:blipFill>
        <p:spPr>
          <a:xfrm>
            <a:off x="926630" y="2338759"/>
            <a:ext cx="10167851" cy="9581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A24FB4-523C-4743-B518-3918845A13F4}"/>
              </a:ext>
            </a:extLst>
          </p:cNvPr>
          <p:cNvSpPr txBox="1"/>
          <p:nvPr/>
        </p:nvSpPr>
        <p:spPr>
          <a:xfrm>
            <a:off x="1428059" y="3722132"/>
            <a:ext cx="966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와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같은 경우 모든 문서에서 높은 등장빈도를 가지고있으므로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제외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‘</a:t>
            </a:r>
            <a:r>
              <a:rPr lang="ko-KR" altLang="en-US" sz="2400" b="1" dirty="0">
                <a:solidFill>
                  <a:srgbClr val="0000FF"/>
                </a:solidFill>
                <a:latin typeface="맑은 고딕"/>
                <a:ea typeface="맑은 고딕"/>
              </a:rPr>
              <a:t>이</a:t>
            </a: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’ </a:t>
            </a:r>
            <a:r>
              <a:rPr lang="en-US" altLang="ko-KR" sz="2400" b="1" dirty="0">
                <a:latin typeface="맑은 고딕"/>
                <a:ea typeface="맑은 고딕"/>
              </a:rPr>
              <a:t>: </a:t>
            </a:r>
            <a:r>
              <a:rPr lang="ko-KR" altLang="en-US" sz="2400" b="1" dirty="0">
                <a:latin typeface="맑은 고딕"/>
                <a:ea typeface="맑은 고딕"/>
              </a:rPr>
              <a:t>모든 문서에서 </a:t>
            </a:r>
            <a:r>
              <a:rPr lang="en-US" altLang="ko-KR" sz="2400" b="1" dirty="0">
                <a:latin typeface="맑은 고딕"/>
                <a:ea typeface="맑은 고딕"/>
              </a:rPr>
              <a:t>35 ~ 42%</a:t>
            </a:r>
            <a:r>
              <a:rPr lang="ko-KR" altLang="en-US" sz="2400" b="1" dirty="0">
                <a:latin typeface="맑은 고딕"/>
                <a:ea typeface="맑은 고딕"/>
              </a:rPr>
              <a:t>의 빈도를 보임</a:t>
            </a:r>
            <a:endParaRPr lang="en-US" altLang="ko-KR" sz="2400" b="1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: </a:t>
            </a:r>
            <a:r>
              <a:rPr lang="ko-KR" altLang="en-US" sz="2400" b="1" dirty="0"/>
              <a:t>모든 문서에서 </a:t>
            </a:r>
            <a:r>
              <a:rPr lang="en-US" altLang="ko-KR" sz="2400" b="1" dirty="0"/>
              <a:t>25 ~ 38%</a:t>
            </a:r>
            <a:r>
              <a:rPr lang="ko-KR" altLang="en-US" sz="2400" b="1" dirty="0"/>
              <a:t>의 빈도를 보임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D5213-26DA-486C-9AC6-0DE5FEDDBF24}"/>
              </a:ext>
            </a:extLst>
          </p:cNvPr>
          <p:cNvSpPr txBox="1"/>
          <p:nvPr/>
        </p:nvSpPr>
        <p:spPr>
          <a:xfrm>
            <a:off x="990939" y="155128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[Example]</a:t>
            </a:r>
          </a:p>
        </p:txBody>
      </p:sp>
    </p:spTree>
    <p:extLst>
      <p:ext uri="{BB962C8B-B14F-4D97-AF65-F5344CB8AC3E}">
        <p14:creationId xmlns:p14="http://schemas.microsoft.com/office/powerpoint/2010/main" val="15110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선 연결선 3"/>
          <p:cNvSpPr/>
          <p:nvPr/>
        </p:nvSpPr>
        <p:spPr>
          <a:xfrm flipH="1">
            <a:off x="5550810" y="992938"/>
            <a:ext cx="22451" cy="4872124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" name="TextBox 35"/>
          <p:cNvSpPr txBox="1"/>
          <p:nvPr/>
        </p:nvSpPr>
        <p:spPr>
          <a:xfrm>
            <a:off x="2926144" y="2813874"/>
            <a:ext cx="6336704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400" b="1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INDEX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0EF1F6-11B4-2A4E-ABF0-F0DE1338D022}"/>
              </a:ext>
            </a:extLst>
          </p:cNvPr>
          <p:cNvGrpSpPr/>
          <p:nvPr/>
        </p:nvGrpSpPr>
        <p:grpSpPr>
          <a:xfrm>
            <a:off x="5852283" y="1605724"/>
            <a:ext cx="6339717" cy="3646551"/>
            <a:chOff x="5852283" y="1811614"/>
            <a:chExt cx="6339717" cy="3646551"/>
          </a:xfrm>
        </p:grpSpPr>
        <p:sp>
          <p:nvSpPr>
            <p:cNvPr id="105" name="TextBox 35"/>
            <p:cNvSpPr txBox="1"/>
            <p:nvPr/>
          </p:nvSpPr>
          <p:spPr>
            <a:xfrm>
              <a:off x="5852283" y="1811614"/>
              <a:ext cx="6336709" cy="587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01 </a:t>
              </a:r>
              <a:r>
                <a:rPr lang="ko-KR" altLang="en-US" dirty="0"/>
                <a:t>주제 및 개요</a:t>
              </a:r>
              <a:r>
                <a:rPr dirty="0"/>
                <a:t> </a:t>
              </a:r>
            </a:p>
          </p:txBody>
        </p:sp>
        <p:sp>
          <p:nvSpPr>
            <p:cNvPr id="106" name="TextBox 35"/>
            <p:cNvSpPr txBox="1"/>
            <p:nvPr/>
          </p:nvSpPr>
          <p:spPr>
            <a:xfrm>
              <a:off x="5852283" y="2868046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02 </a:t>
              </a:r>
              <a:r>
                <a:rPr dirty="0" err="1"/>
                <a:t>목표</a:t>
              </a:r>
              <a:endParaRPr dirty="0"/>
            </a:p>
          </p:txBody>
        </p:sp>
        <p:sp>
          <p:nvSpPr>
            <p:cNvPr id="107" name="TextBox 35"/>
            <p:cNvSpPr txBox="1"/>
            <p:nvPr/>
          </p:nvSpPr>
          <p:spPr>
            <a:xfrm>
              <a:off x="5852283" y="3924477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03 </a:t>
              </a:r>
              <a:r>
                <a:rPr lang="ko-KR" altLang="en-US" dirty="0"/>
                <a:t>결과</a:t>
              </a:r>
              <a:r>
                <a:rPr dirty="0"/>
                <a:t> </a:t>
              </a:r>
            </a:p>
          </p:txBody>
        </p:sp>
        <p:sp>
          <p:nvSpPr>
            <p:cNvPr id="11" name="TextBox 35">
              <a:extLst>
                <a:ext uri="{FF2B5EF4-FFF2-40B4-BE49-F238E27FC236}">
                  <a16:creationId xmlns:a16="http://schemas.microsoft.com/office/drawing/2014/main" id="{CDA4193E-0AAE-DB45-953B-E442DCAD20CC}"/>
                </a:ext>
              </a:extLst>
            </p:cNvPr>
            <p:cNvSpPr txBox="1"/>
            <p:nvPr/>
          </p:nvSpPr>
          <p:spPr>
            <a:xfrm>
              <a:off x="5855291" y="4855670"/>
              <a:ext cx="6336709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</a:t>
              </a:r>
              <a:r>
                <a:rPr lang="en-US" altLang="ko-KR" dirty="0"/>
                <a:t>4</a:t>
              </a:r>
              <a:r>
                <a:rPr dirty="0"/>
                <a:t> </a:t>
              </a:r>
              <a:r>
                <a:rPr lang="en-US" dirty="0"/>
                <a:t>Q&amp;A</a:t>
              </a:r>
              <a:r>
                <a:rPr dirty="0"/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21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3" name="TextBox 35"/>
          <p:cNvSpPr txBox="1"/>
          <p:nvPr/>
        </p:nvSpPr>
        <p:spPr>
          <a:xfrm>
            <a:off x="5130686" y="2859839"/>
            <a:ext cx="633670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24" name="TextBox 35"/>
          <p:cNvSpPr txBox="1"/>
          <p:nvPr/>
        </p:nvSpPr>
        <p:spPr>
          <a:xfrm>
            <a:off x="3510915" y="2613618"/>
            <a:ext cx="1405482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en-US" altLang="ko-KR" dirty="0"/>
              <a:t>3</a:t>
            </a:r>
            <a:r>
              <a:rPr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95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4" y="1340766"/>
            <a:ext cx="9248484" cy="52051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8800" y="3016130"/>
            <a:ext cx="2946400" cy="369328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grpSp>
        <p:nvGrpSpPr>
          <p:cNvPr id="17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8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E9FD57-A01B-4044-99CE-B16F2A1D45F3}"/>
              </a:ext>
            </a:extLst>
          </p:cNvPr>
          <p:cNvSpPr/>
          <p:nvPr/>
        </p:nvSpPr>
        <p:spPr>
          <a:xfrm>
            <a:off x="1828800" y="3933371"/>
            <a:ext cx="2946400" cy="555172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4F92C-A3E8-4831-9A46-5D19DED610E9}"/>
              </a:ext>
            </a:extLst>
          </p:cNvPr>
          <p:cNvSpPr txBox="1"/>
          <p:nvPr/>
        </p:nvSpPr>
        <p:spPr>
          <a:xfrm>
            <a:off x="1428059" y="4710909"/>
            <a:ext cx="9666415" cy="830997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방식에 따른 정확도를 확인해 보고자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n(natural)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방식과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a(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argmented</a:t>
            </a:r>
            <a:r>
              <a:rPr lang="en-US" altLang="ko-KR" sz="2400" b="1" dirty="0">
                <a:latin typeface="맑은 고딕"/>
                <a:ea typeface="맑은 고딕"/>
              </a:rPr>
              <a:t>)</a:t>
            </a:r>
            <a:r>
              <a:rPr lang="ko-KR" altLang="en-US" sz="2400" b="1" dirty="0">
                <a:latin typeface="맑은 고딕"/>
                <a:ea typeface="맑은 고딕"/>
              </a:rPr>
              <a:t>방식 </a:t>
            </a:r>
            <a:r>
              <a:rPr lang="en-US" altLang="ko-KR" sz="2400" b="1" dirty="0">
                <a:latin typeface="맑은 고딕"/>
                <a:ea typeface="맑은 고딕"/>
              </a:rPr>
              <a:t>2</a:t>
            </a:r>
            <a:r>
              <a:rPr lang="ko-KR" altLang="en-US" sz="2400" b="1" dirty="0">
                <a:latin typeface="맑은 고딕"/>
                <a:ea typeface="맑은 고딕"/>
              </a:rPr>
              <a:t>가지를 선택해 비교해보았다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1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7444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699660754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491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1: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전처리 하지 않은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4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6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7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29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 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2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538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결과</a:t>
            </a:r>
            <a:endParaRPr kumimoji="0" sz="1400" b="0" i="0" u="none" strike="noStrike" kern="0" cap="none" spc="-150" normalizeH="0" baseline="0" noProof="0" dirty="0">
              <a:ln w="9525">
                <a:solidFill>
                  <a:srgbClr val="FFFFFF">
                    <a:alpha val="5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HY견고딕"/>
              <a:ea typeface="HY견고딕"/>
              <a:sym typeface="HY견고딕"/>
            </a:endParaRP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2</a:t>
            </a:r>
            <a:endParaRPr kumimoji="0" sz="1600" b="0" i="0" u="none" strike="noStrike" kern="0" cap="none" spc="0" normalizeH="0" baseline="0" noProof="0" dirty="0">
              <a:ln w="9525">
                <a:solidFill>
                  <a:srgbClr val="000000">
                    <a:alpha val="30000"/>
                  </a:srgbClr>
                </a:solidFill>
              </a:ln>
              <a:solidFill>
                <a:srgbClr val="D9D9D9"/>
              </a:solidFill>
              <a:effectLst/>
              <a:uLnTx/>
              <a:uFillTx/>
              <a:ea typeface="나눔바른고딕"/>
              <a:sym typeface="나눔바른고딕"/>
            </a:endParaRP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78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2: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특수문자</a:t>
            </a: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제거 및 정규화 처리한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F3FAF34-B6B1-468D-A37E-469A7DCC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82476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7B12A2-AFF5-4EC6-84DE-1145DD6F6EDE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C130ED8-B7A1-4A1C-8928-D21C86460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06411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6" y="1290587"/>
            <a:ext cx="1135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3: </a:t>
            </a:r>
            <a:r>
              <a:rPr lang="en-US" altLang="ko-KR" sz="2400" b="1" dirty="0">
                <a:solidFill>
                  <a:srgbClr val="FF0000"/>
                </a:solidFill>
              </a:rPr>
              <a:t>(Case 2) + </a:t>
            </a:r>
            <a:r>
              <a:rPr lang="ko-KR" altLang="en-US" sz="2400" b="1" dirty="0" err="1">
                <a:solidFill>
                  <a:srgbClr val="FF0000"/>
                </a:solidFill>
              </a:rPr>
              <a:t>레이팅과</a:t>
            </a:r>
            <a:r>
              <a:rPr lang="ko-KR" altLang="en-US" sz="2400" b="1" dirty="0">
                <a:solidFill>
                  <a:srgbClr val="FF0000"/>
                </a:solidFill>
              </a:rPr>
              <a:t> 상관없이 유사하게 나타난 단어들 제거한 경우</a:t>
            </a:r>
            <a:endParaRPr lang="en-US" altLang="ko-KR" sz="2400" dirty="0"/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D645E9-F772-49DA-B010-0102FB5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1257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75.1%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159AAB23-122F-4D1B-9A1B-6580180E0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9830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E11C5B-E4D9-4285-AC12-70DA38C4AD22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4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637915"/>
              </p:ext>
            </p:extLst>
          </p:nvPr>
        </p:nvGraphicFramePr>
        <p:xfrm>
          <a:off x="893538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246530"/>
              </p:ext>
            </p:extLst>
          </p:nvPr>
        </p:nvGraphicFramePr>
        <p:xfrm>
          <a:off x="4239233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62738"/>
              </p:ext>
            </p:extLst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42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295623"/>
              </p:ext>
            </p:extLst>
          </p:nvPr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828156"/>
              </p:ext>
            </p:extLst>
          </p:nvPr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/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5109031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맑은 고딕"/>
                <a:ea typeface="맑은 고딕"/>
              </a:rPr>
              <a:t>Case 1</a:t>
            </a:r>
            <a:r>
              <a:rPr lang="ko-KR" altLang="en-US" sz="2000" b="1" dirty="0">
                <a:latin typeface="맑은 고딕"/>
                <a:ea typeface="맑은 고딕"/>
              </a:rPr>
              <a:t>과</a:t>
            </a:r>
            <a:r>
              <a:rPr lang="en-US" altLang="ko-KR" sz="2000" b="1" dirty="0">
                <a:latin typeface="맑은 고딕"/>
                <a:ea typeface="맑은 고딕"/>
              </a:rPr>
              <a:t> Case</a:t>
            </a:r>
            <a:r>
              <a:rPr lang="ko-KR" altLang="en-US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</a:rPr>
              <a:t>2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tf-idf</a:t>
            </a:r>
            <a:r>
              <a:rPr lang="ko-KR" altLang="en-US" sz="2000" b="1" dirty="0">
                <a:latin typeface="맑은 고딕"/>
                <a:ea typeface="맑은 고딕"/>
              </a:rPr>
              <a:t>값을 적용하지 않고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 err="1">
                <a:latin typeface="맑은 고딕"/>
                <a:ea typeface="맑은 고딕"/>
              </a:rPr>
              <a:t>값만을</a:t>
            </a:r>
            <a:r>
              <a:rPr lang="ko-KR" altLang="en-US" sz="2000" b="1" dirty="0">
                <a:latin typeface="맑은 고딕"/>
                <a:ea typeface="맑은 고딕"/>
              </a:rPr>
              <a:t> 이용하고</a:t>
            </a:r>
            <a:r>
              <a:rPr lang="en-US" altLang="ko-KR" sz="2000" b="1" dirty="0">
                <a:latin typeface="맑은 고딕"/>
                <a:ea typeface="맑은 고딕"/>
              </a:rPr>
              <a:t> 50</a:t>
            </a:r>
            <a:r>
              <a:rPr lang="ko-KR" altLang="en-US" sz="2000" b="1" dirty="0">
                <a:latin typeface="맑은 고딕"/>
                <a:ea typeface="맑은 고딕"/>
              </a:rPr>
              <a:t>번 이상 등장한 단어들만 모은 경우다 보니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단순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>
                <a:latin typeface="맑은 고딕"/>
                <a:ea typeface="맑은 고딕"/>
              </a:rPr>
              <a:t>값을 비교한다는 한계점은 여실히 보여주게 됨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단순하게 </a:t>
            </a:r>
            <a:r>
              <a:rPr lang="ko-KR" altLang="en-US" sz="2000" b="1" dirty="0">
                <a:latin typeface="맑은 고딕"/>
                <a:ea typeface="맑은 고딕"/>
              </a:rPr>
              <a:t>빈도수를 이용해 줄인 건 정확도면에서 크게 의미가 없다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50945-7343-4169-857C-A10CDF9A4286}"/>
              </a:ext>
            </a:extLst>
          </p:cNvPr>
          <p:cNvSpPr txBox="1"/>
          <p:nvPr/>
        </p:nvSpPr>
        <p:spPr>
          <a:xfrm>
            <a:off x="5825670" y="5095675"/>
            <a:ext cx="525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68%</a:t>
            </a: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그침</a:t>
            </a:r>
            <a:endParaRPr lang="en-US" altLang="ko-KR" sz="32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74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/>
          </p:nvPr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/>
          </p:nvPr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/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1092766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맑은 고딕"/>
                <a:ea typeface="맑은 고딕"/>
              </a:rPr>
              <a:t>반면 </a:t>
            </a:r>
            <a:r>
              <a:rPr lang="en-US" altLang="ko-KR" sz="2000" b="1" dirty="0">
                <a:latin typeface="맑은 고딕"/>
                <a:ea typeface="맑은 고딕"/>
              </a:rPr>
              <a:t>Case 3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latin typeface="맑은 고딕"/>
                <a:ea typeface="맑은 고딕"/>
              </a:rPr>
              <a:t>idf</a:t>
            </a:r>
            <a:r>
              <a:rPr lang="ko-KR" altLang="en-US" sz="2000" b="1" dirty="0">
                <a:latin typeface="맑은 고딕"/>
                <a:ea typeface="맑은 고딕"/>
              </a:rPr>
              <a:t>값을 사용하지 않는 대신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모든 문서에서 공통적으로 비슷한 비율로 등장한 단어를 찾아 제거해 준 결과</a:t>
            </a:r>
            <a:r>
              <a:rPr lang="en-US" altLang="ko-KR" sz="2000" b="1" dirty="0">
                <a:latin typeface="맑은 고딕"/>
                <a:ea typeface="맑은 고딕"/>
              </a:rPr>
              <a:t> case 1, 2</a:t>
            </a:r>
            <a:r>
              <a:rPr lang="ko-KR" altLang="en-US" sz="2000" b="1" dirty="0">
                <a:latin typeface="맑은 고딕"/>
                <a:ea typeface="맑은 고딕"/>
              </a:rPr>
              <a:t>에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비해서 정확도가 올라가는 효과가 존재한다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9135F-8BF2-498D-A15F-D9D96EDBF9FA}"/>
              </a:ext>
            </a:extLst>
          </p:cNvPr>
          <p:cNvSpPr txBox="1"/>
          <p:nvPr/>
        </p:nvSpPr>
        <p:spPr>
          <a:xfrm>
            <a:off x="8119581" y="3982824"/>
            <a:ext cx="3234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68% 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75%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7%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상승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00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TextBox 35"/>
          <p:cNvSpPr txBox="1"/>
          <p:nvPr/>
        </p:nvSpPr>
        <p:spPr>
          <a:xfrm>
            <a:off x="5779618" y="3023839"/>
            <a:ext cx="332014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Question ?</a:t>
            </a:r>
          </a:p>
        </p:txBody>
      </p:sp>
      <p:pic>
        <p:nvPicPr>
          <p:cNvPr id="403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6207" y="2668141"/>
            <a:ext cx="1372775" cy="1343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" name="TextBox 35"/>
          <p:cNvSpPr txBox="1"/>
          <p:nvPr/>
        </p:nvSpPr>
        <p:spPr>
          <a:xfrm>
            <a:off x="5130686" y="2859839"/>
            <a:ext cx="633670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주제 및 개요</a:t>
            </a:r>
            <a:r>
              <a:rPr dirty="0"/>
              <a:t> </a:t>
            </a:r>
          </a:p>
        </p:txBody>
      </p:sp>
      <p:sp>
        <p:nvSpPr>
          <p:cNvPr id="115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1”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06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TextBox 35"/>
          <p:cNvSpPr txBox="1"/>
          <p:nvPr/>
        </p:nvSpPr>
        <p:spPr>
          <a:xfrm>
            <a:off x="5838609" y="3023839"/>
            <a:ext cx="370359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Thank You!</a:t>
            </a:r>
          </a:p>
        </p:txBody>
      </p:sp>
      <p:pic>
        <p:nvPicPr>
          <p:cNvPr id="40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965" y="2743625"/>
            <a:ext cx="1376655" cy="1324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36A2FC6-D5A9-4AE9-B709-3A7DD6CAA998}"/>
              </a:ext>
            </a:extLst>
          </p:cNvPr>
          <p:cNvSpPr txBox="1"/>
          <p:nvPr/>
        </p:nvSpPr>
        <p:spPr>
          <a:xfrm>
            <a:off x="2543179" y="3010414"/>
            <a:ext cx="6985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buSzPct val="100000"/>
              <a:defRPr sz="2400"/>
            </a:pPr>
            <a:endParaRPr lang="en-US" altLang="ko-KR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주어진</a:t>
            </a:r>
            <a:r>
              <a:rPr lang="en-US" altLang="ko-KR" sz="2400" dirty="0"/>
              <a:t> </a:t>
            </a:r>
            <a:r>
              <a:rPr lang="ko-KR" altLang="en-US" sz="2400" dirty="0"/>
              <a:t>문장</a:t>
            </a:r>
            <a:r>
              <a:rPr lang="ko-KR" altLang="ko-KR" sz="2400" dirty="0"/>
              <a:t>에서 사람들의 태도, 의견, 혹은 </a:t>
            </a:r>
            <a:endParaRPr lang="en-US" altLang="ko-KR" sz="2400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성향과 같은 정보를 알아내는 기법</a:t>
            </a:r>
            <a:endParaRPr lang="en-US" altLang="ko-KR" dirty="0"/>
          </a:p>
          <a:p>
            <a:pPr marL="320842" indent="-320842" algn="ctr">
              <a:buSzPct val="100000"/>
              <a:buAutoNum type="arabicPeriod"/>
              <a:defRPr sz="2400"/>
            </a:pPr>
            <a:endParaRPr dirty="0"/>
          </a:p>
          <a:p>
            <a:pPr algn="ctr">
              <a:defRPr sz="2400"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4331030" y="4921145"/>
            <a:ext cx="352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긍정 </a:t>
            </a:r>
            <a:r>
              <a:rPr lang="en-US" altLang="ko-KR" sz="4400" b="1" dirty="0"/>
              <a:t>VS </a:t>
            </a:r>
            <a:r>
              <a:rPr lang="ko-KR" altLang="en-US" sz="4400" b="1" dirty="0"/>
              <a:t>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250554" y="2158111"/>
            <a:ext cx="537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 분석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9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548115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281D25-4399-4254-BE1B-E4DB8538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01" y="2193825"/>
            <a:ext cx="9503539" cy="2910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8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9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2250335" y="5450186"/>
            <a:ext cx="7766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영화 리뷰를 통해서 가장 유사한 리뷰를 찾아서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긍정 부정으로 구분 해보자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21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396734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자료 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32A7D90-07AA-4604-A149-BFDEA0C7E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1" t="23933" r="23776" b="7119"/>
          <a:stretch/>
        </p:blipFill>
        <p:spPr>
          <a:xfrm>
            <a:off x="1108186" y="1819561"/>
            <a:ext cx="6765661" cy="4798900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14AAEAB-9293-4DA5-A574-68F3894117B1}"/>
              </a:ext>
            </a:extLst>
          </p:cNvPr>
          <p:cNvSpPr txBox="1"/>
          <p:nvPr/>
        </p:nvSpPr>
        <p:spPr>
          <a:xfrm>
            <a:off x="8072827" y="5696486"/>
            <a:ext cx="508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https://github.com/e9t/nsmc</a:t>
            </a:r>
            <a:endParaRPr lang="en-US" altLang="ko-KR" dirty="0"/>
          </a:p>
          <a:p>
            <a:pPr algn="just"/>
            <a:r>
              <a:rPr lang="ko-KR" altLang="en-US" dirty="0"/>
              <a:t>       네이버영화리뷰 데이터를 사용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6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1541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"/>
          <p:cNvGrpSpPr/>
          <p:nvPr/>
        </p:nvGrpSpPr>
        <p:grpSpPr>
          <a:xfrm>
            <a:off x="0" y="900437"/>
            <a:ext cx="834325" cy="424645"/>
            <a:chOff x="-9283" y="886789"/>
            <a:chExt cx="834325" cy="424645"/>
          </a:xfrm>
        </p:grpSpPr>
        <p:sp>
          <p:nvSpPr>
            <p:cNvPr id="5" name="직사각형 4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35"/>
          <p:cNvSpPr txBox="1"/>
          <p:nvPr/>
        </p:nvSpPr>
        <p:spPr>
          <a:xfrm>
            <a:off x="-2002225" y="89064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큰 제목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777302" y="4706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02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  <p:pic>
        <p:nvPicPr>
          <p:cNvPr id="19" name="page-turn-hi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5400000">
            <a:off x="11299747" y="5965747"/>
            <a:ext cx="890787" cy="89371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1" name="직선 연결선 20"/>
          <p:cNvCxnSpPr>
            <a:stCxn id="26" idx="6"/>
            <a:endCxn id="27" idx="2"/>
          </p:cNvCxnSpPr>
          <p:nvPr/>
        </p:nvCxnSpPr>
        <p:spPr>
          <a:xfrm>
            <a:off x="3967350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70343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366518" y="727999"/>
            <a:ext cx="3515706" cy="475370"/>
            <a:chOff x="6345443" y="1242785"/>
            <a:chExt cx="3515706" cy="475370"/>
          </a:xfrm>
        </p:grpSpPr>
        <p:sp>
          <p:nvSpPr>
            <p:cNvPr id="36" name="직사각형 35"/>
            <p:cNvSpPr/>
            <p:nvPr/>
          </p:nvSpPr>
          <p:spPr>
            <a:xfrm>
              <a:off x="6391383" y="1640129"/>
              <a:ext cx="3419936" cy="7802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5443" y="1242785"/>
              <a:ext cx="3515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순서도가 필요하다면 쓰세요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54838" y="1865242"/>
            <a:ext cx="4320480" cy="3603406"/>
            <a:chOff x="4054838" y="1526037"/>
            <a:chExt cx="4320480" cy="3603406"/>
          </a:xfrm>
        </p:grpSpPr>
        <p:sp>
          <p:nvSpPr>
            <p:cNvPr id="27" name="도넛 26"/>
            <p:cNvSpPr/>
            <p:nvPr/>
          </p:nvSpPr>
          <p:spPr>
            <a:xfrm>
              <a:off x="5312416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0052" y="4123593"/>
              <a:ext cx="1587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바꿔서 쓰면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84425" y="4821666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4838" y="1526037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02 </a:t>
              </a:r>
            </a:p>
          </p:txBody>
        </p:sp>
        <p:pic>
          <p:nvPicPr>
            <p:cNvPr id="38" name="그림 37" descr="male-cartoon-pointing-to-white-board_2775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884" y="2525973"/>
              <a:ext cx="804081" cy="804081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7057346" y="1919833"/>
            <a:ext cx="4320480" cy="3558096"/>
            <a:chOff x="7057346" y="1580628"/>
            <a:chExt cx="4320480" cy="3558096"/>
          </a:xfrm>
        </p:grpSpPr>
        <p:sp>
          <p:nvSpPr>
            <p:cNvPr id="28" name="도넛 27"/>
            <p:cNvSpPr/>
            <p:nvPr/>
          </p:nvSpPr>
          <p:spPr>
            <a:xfrm>
              <a:off x="8315408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9158" y="4123592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됩니다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33480" y="4830947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57346" y="158062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03 </a:t>
              </a:r>
            </a:p>
          </p:txBody>
        </p:sp>
        <p:pic>
          <p:nvPicPr>
            <p:cNvPr id="39" name="그림 38" descr="clap-hands_10963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9158" y="2560092"/>
              <a:ext cx="832515" cy="832515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954523" y="1890263"/>
            <a:ext cx="4320480" cy="3587667"/>
            <a:chOff x="954523" y="1551058"/>
            <a:chExt cx="4320480" cy="3587667"/>
          </a:xfrm>
        </p:grpSpPr>
        <p:sp>
          <p:nvSpPr>
            <p:cNvPr id="26" name="도넛 25"/>
            <p:cNvSpPr/>
            <p:nvPr/>
          </p:nvSpPr>
          <p:spPr>
            <a:xfrm>
              <a:off x="2309423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43178" y="4123593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아이콘은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5127" y="4830948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4523" y="155105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01 </a:t>
              </a:r>
            </a:p>
          </p:txBody>
        </p:sp>
        <p:pic>
          <p:nvPicPr>
            <p:cNvPr id="41" name="그림 40" descr="multiple-users-silhouette_33308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083" y="2539621"/>
              <a:ext cx="880280" cy="88028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0849969" y="6457890"/>
            <a:ext cx="214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45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7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TextBox 35"/>
          <p:cNvSpPr txBox="1"/>
          <p:nvPr/>
        </p:nvSpPr>
        <p:spPr>
          <a:xfrm>
            <a:off x="5130686" y="2859839"/>
            <a:ext cx="6336704" cy="736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dirty="0"/>
              <a:t>목 표</a:t>
            </a:r>
          </a:p>
        </p:txBody>
      </p:sp>
      <p:sp>
        <p:nvSpPr>
          <p:cNvPr id="140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2”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912033" y="2587762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KoNLPy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사용 영화 리뷰 형태소 분석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62655" y="3294762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 전체 </a:t>
            </a:r>
            <a:r>
              <a:rPr lang="en-US" altLang="ko-KR" b="1" dirty="0" err="1">
                <a:solidFill>
                  <a:srgbClr val="FF0000"/>
                </a:solidFill>
              </a:rPr>
              <a:t>Okt</a:t>
            </a:r>
            <a:r>
              <a:rPr lang="ko-KR" altLang="en-US" sz="1600" dirty="0">
                <a:solidFill>
                  <a:schemeClr val="tx1"/>
                </a:solidFill>
              </a:rPr>
              <a:t>를 통해서 형태소 분해해서 저장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F93DAD-BF5A-4959-8BF2-52DB98D2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9" y="2608951"/>
            <a:ext cx="5248275" cy="1724025"/>
          </a:xfrm>
          <a:prstGeom prst="rect">
            <a:avLst/>
          </a:prstGeom>
        </p:spPr>
      </p:pic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4F6F5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1494</Words>
  <Application>Microsoft Office PowerPoint</Application>
  <PresentationFormat>와이드스크린</PresentationFormat>
  <Paragraphs>457</Paragraphs>
  <Slides>30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HY견고딕</vt:lpstr>
      <vt:lpstr>KoPub돋움체 Light</vt:lpstr>
      <vt:lpstr>KoPub돋움체 Medium</vt:lpstr>
      <vt:lpstr>나눔바른고딕</vt:lpstr>
      <vt:lpstr>나눔손글씨 펜</vt:lpstr>
      <vt:lpstr>맑은 고딕</vt:lpstr>
      <vt:lpstr>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inhyuk baek</dc:creator>
  <cp:lastModifiedBy>함지훈</cp:lastModifiedBy>
  <cp:revision>65</cp:revision>
  <dcterms:modified xsi:type="dcterms:W3CDTF">2019-06-15T05:16:14Z</dcterms:modified>
</cp:coreProperties>
</file>