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5" r:id="rId5"/>
    <p:sldId id="291" r:id="rId6"/>
    <p:sldId id="292" r:id="rId7"/>
    <p:sldId id="276" r:id="rId8"/>
    <p:sldId id="260" r:id="rId9"/>
    <p:sldId id="301" r:id="rId10"/>
    <p:sldId id="302" r:id="rId11"/>
    <p:sldId id="313" r:id="rId12"/>
    <p:sldId id="333" r:id="rId13"/>
    <p:sldId id="342" r:id="rId14"/>
    <p:sldId id="344" r:id="rId15"/>
    <p:sldId id="343" r:id="rId16"/>
    <p:sldId id="345" r:id="rId17"/>
    <p:sldId id="346" r:id="rId18"/>
    <p:sldId id="272" r:id="rId19"/>
    <p:sldId id="339" r:id="rId20"/>
    <p:sldId id="341" r:id="rId21"/>
    <p:sldId id="334" r:id="rId22"/>
    <p:sldId id="337" r:id="rId23"/>
    <p:sldId id="338" r:id="rId24"/>
    <p:sldId id="335" r:id="rId25"/>
    <p:sldId id="347" r:id="rId26"/>
    <p:sldId id="348" r:id="rId27"/>
    <p:sldId id="349" r:id="rId28"/>
    <p:sldId id="279" r:id="rId29"/>
    <p:sldId id="280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4F6F5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6F5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1024" autoAdjust="0"/>
  </p:normalViewPr>
  <p:slideViewPr>
    <p:cSldViewPr snapToGrid="0" snapToObjects="1">
      <p:cViewPr varScale="1">
        <p:scale>
          <a:sx n="43" d="100"/>
          <a:sy n="43" d="100"/>
        </p:scale>
        <p:origin x="42" y="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 </a:t>
            </a:r>
            <a:r>
              <a:rPr lang="en-US" altLang="ko-KR" b="1" dirty="0"/>
              <a:t>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6-4A4F-A24A-198C8A73B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1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2-436A-91BB-7963C1FB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2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0F1-AA95-C85056FF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3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9F1-A36D-806A2719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 </a:t>
            </a:r>
            <a:r>
              <a:rPr lang="en-US" altLang="ko-KR" b="1" dirty="0"/>
              <a:t>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E9-4860-9A53-C04238386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 </a:t>
            </a:r>
            <a:r>
              <a:rPr lang="en-US" altLang="ko-KR" b="1" dirty="0"/>
              <a:t>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4-4DD4-9FEA-5FA73AE33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1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2-436A-91BB-7963C1FB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2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0F1-AA95-C85056FF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3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9F1-A36D-806A2719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1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2-436A-91BB-7963C1FB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2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0F1-AA95-C85056FF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3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9F1-A36D-806A2719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41283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영화를 통한 감성분석 이라는 주제로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5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높은 정확도를 얻고자</a:t>
            </a:r>
            <a:r>
              <a:rPr lang="en-US" altLang="ko-KR" dirty="0"/>
              <a:t>,</a:t>
            </a:r>
            <a:r>
              <a:rPr lang="ko-KR" altLang="en-US" dirty="0"/>
              <a:t> 두번의 </a:t>
            </a:r>
            <a:r>
              <a:rPr lang="ko-KR" altLang="en-US" dirty="0" err="1"/>
              <a:t>필터링을</a:t>
            </a:r>
            <a:r>
              <a:rPr lang="ko-KR" altLang="en-US" dirty="0"/>
              <a:t> </a:t>
            </a:r>
            <a:r>
              <a:rPr lang="ko-KR" altLang="en-US" dirty="0" err="1"/>
              <a:t>진행하였는대요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76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173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65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발표내용은 주제 및 </a:t>
            </a:r>
            <a:r>
              <a:rPr lang="ko-KR" altLang="en-US" dirty="0" err="1"/>
              <a:t>개요부터</a:t>
            </a:r>
            <a:r>
              <a:rPr lang="ko-KR" altLang="en-US" dirty="0"/>
              <a:t> 소개해드리면서 저희 프로젝트 목표 및 진행 내용</a:t>
            </a:r>
            <a:r>
              <a:rPr lang="en-US" altLang="ko-KR" dirty="0"/>
              <a:t>,</a:t>
            </a:r>
            <a:r>
              <a:rPr lang="ko-KR" altLang="en-US" dirty="0"/>
              <a:t> 결과 순으로 발표하고 간단히 </a:t>
            </a:r>
            <a:r>
              <a:rPr lang="en-US" altLang="ko-KR" dirty="0"/>
              <a:t>qua </a:t>
            </a:r>
            <a:r>
              <a:rPr lang="ko-KR" altLang="en-US" dirty="0"/>
              <a:t>받고 마치도록 하겠습니다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04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주제에서 쓰이는 감성분석에 대해서 소개를드리자면 주어진 문장에서 사람들의 태도</a:t>
            </a:r>
            <a:r>
              <a:rPr lang="en-US" altLang="ko-KR" dirty="0"/>
              <a:t>,</a:t>
            </a:r>
            <a:r>
              <a:rPr lang="ko-KR" altLang="en-US" dirty="0"/>
              <a:t> 의견</a:t>
            </a:r>
            <a:r>
              <a:rPr lang="en-US" altLang="ko-KR" dirty="0"/>
              <a:t>,</a:t>
            </a:r>
            <a:r>
              <a:rPr lang="ko-KR" altLang="en-US" dirty="0"/>
              <a:t> 혹은 성향과 같은 정보를 알아내는 기법을 </a:t>
            </a:r>
            <a:r>
              <a:rPr lang="ko-KR" altLang="en-US" dirty="0" err="1"/>
              <a:t>의미함으로써</a:t>
            </a:r>
            <a:r>
              <a:rPr lang="ko-KR" altLang="en-US" dirty="0"/>
              <a:t> 저희는 그 정보들중에 긍정인지 부정의 의미를 품고 있는지 판단하는게 저희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56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</a:t>
            </a:r>
            <a:r>
              <a:rPr lang="en-US" altLang="ko-KR" dirty="0"/>
              <a:t>;</a:t>
            </a:r>
            <a:r>
              <a:rPr lang="ko-KR" altLang="en-US" dirty="0"/>
              <a:t>어떻게 긍정부정을 가릴건지에 대한 의문이 생기게 됩니다</a:t>
            </a:r>
            <a:r>
              <a:rPr lang="en-US" altLang="ko-KR" dirty="0"/>
              <a:t>.</a:t>
            </a:r>
            <a:r>
              <a:rPr lang="ko-KR" altLang="en-US" dirty="0"/>
              <a:t> 이를 구현하고자 택한 방법은 저희가 수업시간에 배웠던 티에프 아이디에프 와 코사인 유사도 방법입니다</a:t>
            </a:r>
            <a:r>
              <a:rPr lang="en-US" altLang="ko-KR" dirty="0"/>
              <a:t>.</a:t>
            </a:r>
            <a:r>
              <a:rPr lang="ko-KR" altLang="en-US" dirty="0"/>
              <a:t> 이를 이용해 저희가 미리 입력한 리뷰들 중 가장 유사한 리뷰를 찾아 그 리뷰의 평점과 비슷하다고 판단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긍</a:t>
            </a:r>
            <a:r>
              <a:rPr lang="ko-KR" altLang="en-US" dirty="0"/>
              <a:t> 부정을 나누는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6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위해 저희가 준비한 영화 리뷰 데이터는 다음 링크에서 제공하는 네이버 영화 </a:t>
            </a:r>
            <a:r>
              <a:rPr lang="ko-KR" altLang="en-US" dirty="0" err="1"/>
              <a:t>리뷰가</a:t>
            </a:r>
            <a:r>
              <a:rPr lang="ko-KR" altLang="en-US" dirty="0"/>
              <a:t> 데이터 대상이 되겠고</a:t>
            </a:r>
            <a:r>
              <a:rPr lang="en-US" altLang="ko-KR" dirty="0"/>
              <a:t>,</a:t>
            </a:r>
            <a:r>
              <a:rPr lang="ko-KR" altLang="en-US" dirty="0"/>
              <a:t> ㄱ</a:t>
            </a:r>
            <a:r>
              <a:rPr lang="ko-KR" altLang="en-US" i="1" dirty="0"/>
              <a:t>이중엔 </a:t>
            </a:r>
            <a:r>
              <a:rPr lang="ko-KR" altLang="en-US" i="1" dirty="0" err="1"/>
              <a:t>레이팅이</a:t>
            </a:r>
            <a:r>
              <a:rPr lang="ko-KR" altLang="en-US" i="1" dirty="0"/>
              <a:t> </a:t>
            </a:r>
            <a:r>
              <a:rPr lang="en-US" altLang="ko-KR" i="1" dirty="0"/>
              <a:t>1</a:t>
            </a:r>
            <a:r>
              <a:rPr lang="ko-KR" altLang="en-US" i="1" dirty="0"/>
              <a:t>부터 </a:t>
            </a:r>
            <a:r>
              <a:rPr lang="en-US" altLang="ko-KR" i="1" dirty="0"/>
              <a:t>10</a:t>
            </a:r>
            <a:r>
              <a:rPr lang="ko-KR" altLang="en-US" i="1" dirty="0"/>
              <a:t>까지 총 </a:t>
            </a:r>
            <a:r>
              <a:rPr lang="en-US" altLang="ko-KR" i="1" dirty="0"/>
              <a:t>10</a:t>
            </a:r>
            <a:r>
              <a:rPr lang="ko-KR" altLang="en-US" i="1" dirty="0"/>
              <a:t>개가 존재하는데</a:t>
            </a:r>
            <a:r>
              <a:rPr lang="en-US" altLang="ko-KR" i="1" dirty="0"/>
              <a:t>,</a:t>
            </a:r>
            <a:r>
              <a:rPr lang="ko-KR" altLang="en-US" i="1" dirty="0"/>
              <a:t> 이중에서 저희는 </a:t>
            </a:r>
            <a:r>
              <a:rPr lang="en-US" altLang="ko-KR" i="1" dirty="0"/>
              <a:t>1</a:t>
            </a:r>
            <a:r>
              <a:rPr lang="ko-KR" altLang="en-US" i="1" dirty="0"/>
              <a:t>부터 </a:t>
            </a:r>
            <a:r>
              <a:rPr lang="en-US" altLang="ko-KR" i="1" dirty="0"/>
              <a:t>3</a:t>
            </a:r>
            <a:r>
              <a:rPr lang="ko-KR" altLang="en-US" i="1" dirty="0"/>
              <a:t>까지 부정 </a:t>
            </a:r>
            <a:r>
              <a:rPr lang="en-US" altLang="ko-KR" i="1" dirty="0"/>
              <a:t>8</a:t>
            </a:r>
            <a:r>
              <a:rPr lang="ko-KR" altLang="en-US" i="1" dirty="0"/>
              <a:t>부터 </a:t>
            </a:r>
            <a:r>
              <a:rPr lang="en-US" altLang="ko-KR" i="1" dirty="0"/>
              <a:t>10</a:t>
            </a:r>
            <a:r>
              <a:rPr lang="ko-KR" altLang="en-US" i="1" dirty="0"/>
              <a:t>까지 긍정데이터로 사용</a:t>
            </a:r>
            <a:r>
              <a:rPr lang="en-US" altLang="ko-KR" i="1" dirty="0"/>
              <a:t>,</a:t>
            </a:r>
            <a:r>
              <a:rPr lang="ko-KR" altLang="en-US" i="1" dirty="0"/>
              <a:t> 나머지는 </a:t>
            </a:r>
            <a:r>
              <a:rPr lang="ko-KR" altLang="en-US" i="1" dirty="0" err="1"/>
              <a:t>중립으로써</a:t>
            </a:r>
            <a:r>
              <a:rPr lang="ko-KR" altLang="en-US" i="1" dirty="0"/>
              <a:t> 포함하지 않는 방법을 택하였습니다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42873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리뷰를 먼저 형태소 단위로 나누기 위해 형태소 </a:t>
            </a:r>
            <a:r>
              <a:rPr lang="ko-KR" altLang="en-US" dirty="0" err="1"/>
              <a:t>분리기를</a:t>
            </a:r>
            <a:r>
              <a:rPr lang="ko-KR" altLang="en-US" dirty="0"/>
              <a:t> 고르는 작업을 </a:t>
            </a:r>
            <a:r>
              <a:rPr lang="ko-KR" altLang="en-US" dirty="0" err="1"/>
              <a:t>진행하엿습니다</a:t>
            </a:r>
            <a:r>
              <a:rPr lang="en-US" altLang="ko-KR" dirty="0"/>
              <a:t>.</a:t>
            </a:r>
            <a:r>
              <a:rPr lang="ko-KR" altLang="en-US" dirty="0"/>
              <a:t> 결과적으로는 </a:t>
            </a:r>
            <a:r>
              <a:rPr lang="en-US" altLang="ko-KR" dirty="0" err="1"/>
              <a:t>Okt</a:t>
            </a:r>
            <a:r>
              <a:rPr lang="ko-KR" altLang="en-US" dirty="0"/>
              <a:t> 오픈 코리안 텍스트라는 </a:t>
            </a:r>
            <a:r>
              <a:rPr lang="ko-KR" altLang="en-US" dirty="0" err="1"/>
              <a:t>형태호</a:t>
            </a:r>
            <a:r>
              <a:rPr lang="ko-KR" altLang="en-US" dirty="0"/>
              <a:t> </a:t>
            </a:r>
            <a:r>
              <a:rPr lang="ko-KR" altLang="en-US" dirty="0" err="1"/>
              <a:t>분리기를</a:t>
            </a:r>
            <a:r>
              <a:rPr lang="ko-KR" altLang="en-US" dirty="0"/>
              <a:t> 택하게 </a:t>
            </a:r>
            <a:r>
              <a:rPr lang="ko-KR" altLang="en-US" dirty="0" err="1"/>
              <a:t>되엇는데요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14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택하게 된 이유에 대해선 크게 </a:t>
            </a:r>
            <a:r>
              <a:rPr lang="en-US" altLang="ko-KR" dirty="0"/>
              <a:t>2</a:t>
            </a:r>
            <a:r>
              <a:rPr lang="ko-KR" altLang="en-US" dirty="0"/>
              <a:t>가지가 </a:t>
            </a:r>
            <a:r>
              <a:rPr lang="ko-KR" altLang="en-US" dirty="0" err="1"/>
              <a:t>잇겟는데요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번짼 빠른 속도입니다</a:t>
            </a:r>
            <a:r>
              <a:rPr lang="en-US" altLang="ko-KR" dirty="0"/>
              <a:t>.</a:t>
            </a:r>
            <a:r>
              <a:rPr lang="ko-KR" altLang="en-US" dirty="0"/>
              <a:t> 여러 </a:t>
            </a:r>
            <a:r>
              <a:rPr lang="ko-KR" altLang="en-US" dirty="0" err="1"/>
              <a:t>분석기가</a:t>
            </a:r>
            <a:r>
              <a:rPr lang="ko-KR" altLang="en-US" dirty="0"/>
              <a:t> </a:t>
            </a:r>
            <a:r>
              <a:rPr lang="ko-KR" altLang="en-US" dirty="0" err="1"/>
              <a:t>잇엇는데</a:t>
            </a:r>
            <a:r>
              <a:rPr lang="ko-KR" altLang="en-US" dirty="0"/>
              <a:t> 그중 </a:t>
            </a:r>
            <a:r>
              <a:rPr lang="ko-KR" altLang="en-US" dirty="0" err="1"/>
              <a:t>오크트가</a:t>
            </a:r>
            <a:r>
              <a:rPr lang="ko-KR" altLang="en-US" dirty="0"/>
              <a:t> 가장 빠른 성능을 보여주어서 리뷰 데이터가 </a:t>
            </a:r>
            <a:r>
              <a:rPr lang="en-US" altLang="ko-KR" dirty="0"/>
              <a:t>700000</a:t>
            </a:r>
            <a:r>
              <a:rPr lang="ko-KR" altLang="en-US" dirty="0"/>
              <a:t>만개에 달하는 저희의 입장에선 매우 매력잇는 </a:t>
            </a:r>
            <a:r>
              <a:rPr lang="ko-KR" altLang="en-US" dirty="0" err="1"/>
              <a:t>분석기엿고</a:t>
            </a:r>
            <a:r>
              <a:rPr lang="en-US" altLang="ko-KR" dirty="0"/>
              <a:t>,</a:t>
            </a:r>
            <a:r>
              <a:rPr lang="ko-KR" altLang="en-US" dirty="0"/>
              <a:t> 뿐만 아니라 분석 품질 역시 정규화 </a:t>
            </a:r>
            <a:r>
              <a:rPr lang="ko-KR" altLang="en-US" dirty="0" err="1"/>
              <a:t>토큰화</a:t>
            </a:r>
            <a:r>
              <a:rPr lang="ko-KR" altLang="en-US" dirty="0"/>
              <a:t> </a:t>
            </a:r>
            <a:r>
              <a:rPr lang="ko-KR" altLang="en-US" dirty="0" err="1"/>
              <a:t>어근화</a:t>
            </a:r>
            <a:r>
              <a:rPr lang="ko-KR" altLang="en-US" dirty="0"/>
              <a:t> 어구추출 등 </a:t>
            </a:r>
            <a:r>
              <a:rPr lang="en-US" altLang="ko-KR" dirty="0"/>
              <a:t>4</a:t>
            </a:r>
            <a:r>
              <a:rPr lang="ko-KR" altLang="en-US" dirty="0"/>
              <a:t>가지 기능들을 제공해 매우 </a:t>
            </a:r>
            <a:r>
              <a:rPr lang="ko-KR" altLang="en-US" dirty="0" err="1"/>
              <a:t>정확하딘</a:t>
            </a:r>
            <a:r>
              <a:rPr lang="ko-KR" altLang="en-US" dirty="0"/>
              <a:t> 않지만</a:t>
            </a:r>
            <a:r>
              <a:rPr lang="en-US" altLang="ko-KR" dirty="0"/>
              <a:t>,</a:t>
            </a:r>
            <a:r>
              <a:rPr lang="ko-KR" altLang="en-US" dirty="0"/>
              <a:t> 저희가 </a:t>
            </a:r>
            <a:r>
              <a:rPr lang="ko-KR" altLang="en-US" dirty="0" err="1"/>
              <a:t>긍부정의</a:t>
            </a:r>
            <a:r>
              <a:rPr lang="ko-KR" altLang="en-US" dirty="0"/>
              <a:t> 결과를 얻는데는 크게 문제가 되지않는다고 생각해 </a:t>
            </a:r>
            <a:r>
              <a:rPr lang="ko-KR" altLang="en-US" dirty="0" err="1"/>
              <a:t>오크트를</a:t>
            </a:r>
            <a:r>
              <a:rPr lang="ko-KR" altLang="en-US" dirty="0"/>
              <a:t> 이용해 리뷰를 형태소로 분리하게 </a:t>
            </a:r>
            <a:r>
              <a:rPr lang="ko-KR" altLang="en-US" dirty="0" err="1"/>
              <a:t>되엇습니다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31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19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분석한 리뷰는 약 </a:t>
            </a:r>
            <a:r>
              <a:rPr lang="en-US" altLang="ko-KR" dirty="0"/>
              <a:t>70</a:t>
            </a:r>
            <a:r>
              <a:rPr lang="ko-KR" altLang="en-US" dirty="0"/>
              <a:t>만개가 </a:t>
            </a:r>
            <a:r>
              <a:rPr lang="ko-KR" altLang="en-US" dirty="0" err="1"/>
              <a:t>되겟고</a:t>
            </a:r>
            <a:r>
              <a:rPr lang="en-US" altLang="ko-KR" dirty="0"/>
              <a:t>,</a:t>
            </a:r>
            <a:r>
              <a:rPr lang="ko-KR" altLang="en-US" dirty="0"/>
              <a:t>  형태소 분리후 중복되는 단어를 제거한 결과 </a:t>
            </a:r>
            <a:r>
              <a:rPr lang="en-US" altLang="ko-KR" dirty="0"/>
              <a:t>23</a:t>
            </a:r>
            <a:r>
              <a:rPr lang="ko-KR" altLang="en-US" dirty="0"/>
              <a:t>만개로 줄어드는 걸 확인할수있엇습니다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45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9t/nsm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직선 연결선 3"/>
          <p:cNvSpPr/>
          <p:nvPr/>
        </p:nvSpPr>
        <p:spPr>
          <a:xfrm>
            <a:off x="5226113" y="2480926"/>
            <a:ext cx="2" cy="1568385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6" name="TextBox 35"/>
          <p:cNvSpPr txBox="1"/>
          <p:nvPr/>
        </p:nvSpPr>
        <p:spPr>
          <a:xfrm>
            <a:off x="5676451" y="2790638"/>
            <a:ext cx="6336706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sz="3600" dirty="0"/>
              <a:t>영화 리뷰를 통한 감성분석</a:t>
            </a:r>
            <a:endParaRPr sz="3600" dirty="0"/>
          </a:p>
        </p:txBody>
      </p:sp>
      <p:pic>
        <p:nvPicPr>
          <p:cNvPr id="97" name="그림 13" descr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71" y="2690241"/>
            <a:ext cx="1359068" cy="1359069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35"/>
          <p:cNvSpPr txBox="1"/>
          <p:nvPr/>
        </p:nvSpPr>
        <p:spPr>
          <a:xfrm>
            <a:off x="5715780" y="3774868"/>
            <a:ext cx="633670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자연어 처리 및 정보 검색</a:t>
            </a:r>
            <a:endParaRPr lang="en-US" altLang="ko-KR" dirty="0"/>
          </a:p>
          <a:p>
            <a:r>
              <a:rPr lang="ko-KR" altLang="en-US" dirty="0"/>
              <a:t>오늘도 </a:t>
            </a:r>
            <a:r>
              <a:rPr lang="ko-KR" altLang="en-US" dirty="0" err="1"/>
              <a:t>밤샘각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김현빈</a:t>
            </a:r>
            <a:r>
              <a:rPr lang="ko-KR" altLang="en-US" dirty="0"/>
              <a:t> 김민조 </a:t>
            </a:r>
            <a:r>
              <a:rPr lang="ko-KR" altLang="en-US" dirty="0" err="1"/>
              <a:t>백인혁</a:t>
            </a:r>
            <a:r>
              <a:rPr lang="ko-KR" altLang="en-US" dirty="0"/>
              <a:t> 함지훈 </a:t>
            </a:r>
            <a:r>
              <a:rPr lang="ko-KR" altLang="en-US" dirty="0" err="1"/>
              <a:t>손상혁</a:t>
            </a:r>
            <a:endParaRPr lang="en-US" altLang="ko-KR" dirty="0"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0283" y="6161781"/>
            <a:ext cx="49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&lt;100</a:t>
            </a:r>
            <a:r>
              <a:rPr lang="ko-KR" altLang="en-US" b="1" dirty="0">
                <a:latin typeface="+mn-ea"/>
              </a:rPr>
              <a:t>회 반복 수행 간 최소 시간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020516" y="2336905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빠른 속도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050" y="2336905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문장 분석 품질</a:t>
            </a:r>
            <a:r>
              <a:rPr lang="en-US" altLang="ko-KR" sz="2000" b="1" dirty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38" y="3356120"/>
            <a:ext cx="3800475" cy="2705100"/>
          </a:xfrm>
          <a:prstGeom prst="rect">
            <a:avLst/>
          </a:prstGeom>
        </p:spPr>
      </p:pic>
      <p:sp>
        <p:nvSpPr>
          <p:cNvPr id="3" name="순서도: 수행의 시작/종료 2"/>
          <p:cNvSpPr/>
          <p:nvPr/>
        </p:nvSpPr>
        <p:spPr>
          <a:xfrm>
            <a:off x="6323058" y="3846874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정규화</a:t>
            </a: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712128" y="3191080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토큰화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6323058" y="4793772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어근화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8712128" y="4137978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어구 추출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55633" y="6161781"/>
            <a:ext cx="49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&lt;4</a:t>
            </a:r>
            <a:r>
              <a:rPr lang="ko-KR" altLang="en-US" b="1" dirty="0">
                <a:latin typeface="+mn-ea"/>
              </a:rPr>
              <a:t>가지 기능 제공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50911" y="1244942"/>
            <a:ext cx="3290545" cy="696359"/>
          </a:xfrm>
          <a:prstGeom prst="roundRect">
            <a:avLst>
              <a:gd name="adj" fmla="val 22413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err="1">
                <a:solidFill>
                  <a:schemeClr val="tx1"/>
                </a:solidFill>
              </a:rPr>
              <a:t>Okt</a:t>
            </a:r>
            <a:r>
              <a:rPr lang="ko-KR" altLang="en-US" sz="2000" b="1" u="sng" dirty="0">
                <a:solidFill>
                  <a:schemeClr val="tx1"/>
                </a:solidFill>
              </a:rPr>
              <a:t>를 선택하게 된 배경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05438" y="5313117"/>
            <a:ext cx="3738599" cy="31618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4478" t="34280" r="5433" b="54587"/>
          <a:stretch/>
        </p:blipFill>
        <p:spPr>
          <a:xfrm>
            <a:off x="2634069" y="2639856"/>
            <a:ext cx="2778027" cy="578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3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7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5281" y="2595926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Rating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별 분류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04465" y="3329281"/>
            <a:ext cx="3960440" cy="1636957"/>
          </a:xfrm>
          <a:prstGeom prst="roundRect">
            <a:avLst>
              <a:gd name="adj" fmla="val 22413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리뷰를 평점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 ~ 10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까지 구분해서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document text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저장해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txt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파일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587" t="6790" r="55381" b="68519"/>
          <a:stretch/>
        </p:blipFill>
        <p:spPr>
          <a:xfrm>
            <a:off x="1029059" y="1381828"/>
            <a:ext cx="5533280" cy="1968913"/>
          </a:xfrm>
          <a:prstGeom prst="rect">
            <a:avLst/>
          </a:prstGeom>
        </p:spPr>
      </p:pic>
      <p:sp>
        <p:nvSpPr>
          <p:cNvPr id="3" name="순서도: 수행의 시작/종료 2"/>
          <p:cNvSpPr/>
          <p:nvPr/>
        </p:nvSpPr>
        <p:spPr>
          <a:xfrm>
            <a:off x="976697" y="1373315"/>
            <a:ext cx="1463261" cy="519345"/>
          </a:xfrm>
          <a:prstGeom prst="flowChartTerminator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Rating 1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5587" t="6790" r="55381" b="68519"/>
          <a:stretch/>
        </p:blipFill>
        <p:spPr>
          <a:xfrm>
            <a:off x="1029059" y="2199466"/>
            <a:ext cx="5533280" cy="1968913"/>
          </a:xfrm>
          <a:prstGeom prst="rect">
            <a:avLst/>
          </a:prstGeom>
        </p:spPr>
      </p:pic>
      <p:sp>
        <p:nvSpPr>
          <p:cNvPr id="28" name="순서도: 수행의 시작/종료 27"/>
          <p:cNvSpPr/>
          <p:nvPr/>
        </p:nvSpPr>
        <p:spPr>
          <a:xfrm>
            <a:off x="976697" y="2190953"/>
            <a:ext cx="1463261" cy="519345"/>
          </a:xfrm>
          <a:prstGeom prst="flowChartTerminator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Rating 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5587" t="6790" r="55381" b="68519"/>
          <a:stretch/>
        </p:blipFill>
        <p:spPr>
          <a:xfrm>
            <a:off x="1029059" y="4683359"/>
            <a:ext cx="5533280" cy="1968913"/>
          </a:xfrm>
          <a:prstGeom prst="rect">
            <a:avLst/>
          </a:prstGeom>
        </p:spPr>
      </p:pic>
      <p:sp>
        <p:nvSpPr>
          <p:cNvPr id="30" name="순서도: 수행의 시작/종료 29"/>
          <p:cNvSpPr/>
          <p:nvPr/>
        </p:nvSpPr>
        <p:spPr>
          <a:xfrm>
            <a:off x="976697" y="4674846"/>
            <a:ext cx="1463261" cy="519345"/>
          </a:xfrm>
          <a:prstGeom prst="flowChartTerminator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Rating 10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3390" y="3951404"/>
            <a:ext cx="4903720" cy="92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  <a:p>
            <a:pPr marL="0" marR="0" lvl="0" indent="0" algn="ctr" defTabSz="914400" rtl="0" eaLnBrk="1" fontAlgn="auto" latinLnBrk="0" hangingPunct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latin typeface="맑은 고딕"/>
                <a:ea typeface="맑은 고딕"/>
              </a:rPr>
              <a:t>.</a:t>
            </a:r>
          </a:p>
          <a:p>
            <a:pPr marL="0" marR="0" lvl="0" indent="0" algn="ctr" defTabSz="914400" rtl="0" eaLnBrk="1" fontAlgn="auto" latinLnBrk="0" hangingPunct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</p:txBody>
      </p:sp>
      <p:grpSp>
        <p:nvGrpSpPr>
          <p:cNvPr id="32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3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57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655538" y="216574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리뷰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686083" y="4207544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단어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907864" y="2040441"/>
            <a:ext cx="1368152" cy="95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907864" y="4001949"/>
            <a:ext cx="1368152" cy="95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7356136" y="2165745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712810</a:t>
            </a: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7356136" y="4252558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-684080" y="4915430"/>
            <a:ext cx="768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형태소 분리 후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6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7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9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맑은 고딕"/>
                <a:ea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67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맑은 고딕"/>
                <a:ea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맑은 고딕"/>
                <a:ea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0" y="27603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207B5-8403-4526-852C-BCB832FD6C30}"/>
              </a:ext>
            </a:extLst>
          </p:cNvPr>
          <p:cNvSpPr txBox="1"/>
          <p:nvPr/>
        </p:nvSpPr>
        <p:spPr>
          <a:xfrm>
            <a:off x="3057399" y="2295641"/>
            <a:ext cx="7870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단어들의 경우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토큰화가 잘못된 단어일 경우가 높아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이런 경우 역시 예외처리가 필요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latin typeface="맑은 고딕"/>
                <a:ea typeface="맑은 고딕"/>
              </a:rPr>
              <a:t>또한 의미가 중복되는 리뷰들을 찾아</a:t>
            </a:r>
            <a:r>
              <a:rPr lang="en-US" altLang="ko-KR" sz="2400" b="1" dirty="0">
                <a:latin typeface="맑은 고딕"/>
                <a:ea typeface="맑은 고딕"/>
              </a:rPr>
              <a:t>, </a:t>
            </a:r>
            <a:r>
              <a:rPr lang="ko-KR" altLang="en-US" sz="2400" b="1" dirty="0">
                <a:latin typeface="맑은 고딕"/>
                <a:ea typeface="맑은 고딕"/>
              </a:rPr>
              <a:t>분산되지 않도록 정리</a:t>
            </a:r>
            <a:r>
              <a:rPr lang="en-US" altLang="ko-KR" sz="2000" b="1" dirty="0">
                <a:latin typeface="맑은 고딕"/>
                <a:ea typeface="맑은 고딕"/>
              </a:rPr>
              <a:t>(</a:t>
            </a:r>
            <a:r>
              <a:rPr lang="ko-KR" altLang="en-US" sz="2000" b="1" dirty="0">
                <a:latin typeface="맑은 고딕"/>
                <a:ea typeface="맑은 고딕"/>
              </a:rPr>
              <a:t>정규화</a:t>
            </a:r>
            <a:r>
              <a:rPr lang="en-US" altLang="ko-KR" sz="2000" b="1" dirty="0">
                <a:latin typeface="맑은 고딕"/>
                <a:ea typeface="맑은 고딕"/>
              </a:rPr>
              <a:t>)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FB2EB-CD2F-4DEB-A88D-810BADEB95CA}"/>
              </a:ext>
            </a:extLst>
          </p:cNvPr>
          <p:cNvSpPr>
            <a:spLocks noChangeAspect="1"/>
          </p:cNvSpPr>
          <p:nvPr/>
        </p:nvSpPr>
        <p:spPr>
          <a:xfrm>
            <a:off x="710525" y="2577752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943F1BF-3CD7-4DE6-AA5C-D6870FE36A8E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1284694" y="3151921"/>
            <a:ext cx="995319" cy="3631996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109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맑은 고딕"/>
                <a:ea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맑은 고딕"/>
                <a:ea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587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2C9A8-596C-4F78-B814-9C7C6251D666}"/>
              </a:ext>
            </a:extLst>
          </p:cNvPr>
          <p:cNvSpPr txBox="1"/>
          <p:nvPr/>
        </p:nvSpPr>
        <p:spPr>
          <a:xfrm>
            <a:off x="3871260" y="1919968"/>
            <a:ext cx="7870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옆과 같은 방식으로 유사도를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비교분석하려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했으나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,,,,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단어의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80%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 모든 문서에서 등장</a:t>
            </a:r>
            <a:r>
              <a:rPr lang="ko-KR" altLang="en-US" sz="2400" b="1" dirty="0">
                <a:latin typeface="맑은 고딕"/>
                <a:ea typeface="맑은 고딕"/>
              </a:rPr>
              <a:t>하게</a:t>
            </a:r>
            <a:r>
              <a:rPr lang="en-US" altLang="ko-KR" sz="2400" b="1" dirty="0">
                <a:latin typeface="맑은 고딕"/>
                <a:ea typeface="맑은 고딕"/>
              </a:rPr>
              <a:t> </a:t>
            </a:r>
            <a:r>
              <a:rPr lang="ko-KR" altLang="en-US" sz="2400" b="1" dirty="0">
                <a:latin typeface="맑은 고딕"/>
                <a:ea typeface="맑은 고딕"/>
              </a:rPr>
              <a:t>되면서</a:t>
            </a:r>
            <a:r>
              <a:rPr lang="en-US" altLang="ko-KR" sz="2400" b="1" dirty="0">
                <a:latin typeface="맑은 고딕"/>
                <a:ea typeface="맑은 고딕"/>
              </a:rPr>
              <a:t>,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idf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의 의미가 없어짐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7DD3CB-A428-4B7F-ADB6-3712A97F6F02}"/>
              </a:ext>
            </a:extLst>
          </p:cNvPr>
          <p:cNvSpPr txBox="1"/>
          <p:nvPr/>
        </p:nvSpPr>
        <p:spPr>
          <a:xfrm>
            <a:off x="3871259" y="4004129"/>
            <a:ext cx="7942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그래서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기존의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tf-idf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값들 중 </a:t>
            </a:r>
            <a:r>
              <a:rPr lang="en-US" altLang="ko-KR" sz="2400" b="1" dirty="0" err="1">
                <a:latin typeface="맑은 고딕"/>
                <a:ea typeface="맑은 고딕"/>
              </a:rPr>
              <a:t>tf</a:t>
            </a:r>
            <a:r>
              <a:rPr lang="ko-KR" altLang="en-US" sz="2400" b="1" dirty="0">
                <a:latin typeface="맑은 고딕"/>
                <a:ea typeface="맑은 고딕"/>
              </a:rPr>
              <a:t>값만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사용하되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모든 문서에서 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공통으로 등장하는 단어들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제외한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vsm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생성 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4B4E36-2982-4FA8-858C-EE4F79C8AA44}"/>
              </a:ext>
            </a:extLst>
          </p:cNvPr>
          <p:cNvSpPr txBox="1"/>
          <p:nvPr/>
        </p:nvSpPr>
        <p:spPr>
          <a:xfrm>
            <a:off x="990939" y="1977663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Cosine Similarity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FD6513-3F99-4B6C-B5F9-25F720CD8D51}"/>
              </a:ext>
            </a:extLst>
          </p:cNvPr>
          <p:cNvSpPr>
            <a:spLocks noChangeAspect="1"/>
          </p:cNvSpPr>
          <p:nvPr/>
        </p:nvSpPr>
        <p:spPr>
          <a:xfrm>
            <a:off x="990939" y="1371342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2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989BC0-D70D-46FF-8747-8FFF70166211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1565108" y="0"/>
            <a:ext cx="757178" cy="1469854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3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EE6B91-A0A6-4C2E-988E-767EDD77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" t="30133" r="41951" b="59818"/>
          <a:stretch/>
        </p:blipFill>
        <p:spPr>
          <a:xfrm>
            <a:off x="926630" y="2338759"/>
            <a:ext cx="10167851" cy="9581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A24FB4-523C-4743-B518-3918845A13F4}"/>
              </a:ext>
            </a:extLst>
          </p:cNvPr>
          <p:cNvSpPr txBox="1"/>
          <p:nvPr/>
        </p:nvSpPr>
        <p:spPr>
          <a:xfrm>
            <a:off x="1428059" y="3722132"/>
            <a:ext cx="966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단어 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‘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와 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‘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같은 경우 모든 문서에서 높은 등장빈도를 가지고있으므로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vsm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에서 제외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/>
                <a:ea typeface="맑은 고딕"/>
              </a:rPr>
              <a:t>‘</a:t>
            </a:r>
            <a:r>
              <a:rPr lang="ko-KR" altLang="en-US" sz="2400" b="1" dirty="0">
                <a:solidFill>
                  <a:srgbClr val="0000FF"/>
                </a:solidFill>
                <a:latin typeface="맑은 고딕"/>
                <a:ea typeface="맑은 고딕"/>
              </a:rPr>
              <a:t>이</a:t>
            </a:r>
            <a:r>
              <a:rPr lang="en-US" altLang="ko-KR" sz="2400" b="1" dirty="0">
                <a:solidFill>
                  <a:srgbClr val="0000FF"/>
                </a:solidFill>
                <a:latin typeface="맑은 고딕"/>
                <a:ea typeface="맑은 고딕"/>
              </a:rPr>
              <a:t>’ </a:t>
            </a:r>
            <a:r>
              <a:rPr lang="en-US" altLang="ko-KR" sz="2400" b="1" dirty="0">
                <a:latin typeface="맑은 고딕"/>
                <a:ea typeface="맑은 고딕"/>
              </a:rPr>
              <a:t>: </a:t>
            </a:r>
            <a:r>
              <a:rPr lang="ko-KR" altLang="en-US" sz="2400" b="1" dirty="0">
                <a:latin typeface="맑은 고딕"/>
                <a:ea typeface="맑은 고딕"/>
              </a:rPr>
              <a:t>모든 문서에서 </a:t>
            </a:r>
            <a:r>
              <a:rPr lang="en-US" altLang="ko-KR" sz="2400" b="1" dirty="0">
                <a:latin typeface="맑은 고딕"/>
                <a:ea typeface="맑은 고딕"/>
              </a:rPr>
              <a:t>35 ~ 42%</a:t>
            </a:r>
            <a:r>
              <a:rPr lang="ko-KR" altLang="en-US" sz="2400" b="1" dirty="0">
                <a:latin typeface="맑은 고딕"/>
                <a:ea typeface="맑은 고딕"/>
              </a:rPr>
              <a:t>의 빈도를 보임</a:t>
            </a:r>
            <a:endParaRPr lang="en-US" altLang="ko-KR" sz="2400" b="1" dirty="0">
              <a:latin typeface="맑은 고딕"/>
              <a:ea typeface="맑은 고딕"/>
            </a:endParaRPr>
          </a:p>
          <a:p>
            <a:pPr lvl="0"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: </a:t>
            </a:r>
            <a:r>
              <a:rPr lang="ko-KR" altLang="en-US" sz="2400" b="1" dirty="0"/>
              <a:t>모든 문서에서 </a:t>
            </a:r>
            <a:r>
              <a:rPr lang="en-US" altLang="ko-KR" sz="2400" b="1" dirty="0"/>
              <a:t>25 ~ 38%</a:t>
            </a:r>
            <a:r>
              <a:rPr lang="ko-KR" altLang="en-US" sz="2400" b="1" dirty="0"/>
              <a:t>의 빈도를 보임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D5213-26DA-486C-9AC6-0DE5FEDDBF24}"/>
              </a:ext>
            </a:extLst>
          </p:cNvPr>
          <p:cNvSpPr txBox="1"/>
          <p:nvPr/>
        </p:nvSpPr>
        <p:spPr>
          <a:xfrm>
            <a:off x="990939" y="155128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[Example]</a:t>
            </a:r>
          </a:p>
        </p:txBody>
      </p:sp>
    </p:spTree>
    <p:extLst>
      <p:ext uri="{BB962C8B-B14F-4D97-AF65-F5344CB8AC3E}">
        <p14:creationId xmlns:p14="http://schemas.microsoft.com/office/powerpoint/2010/main" val="15110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21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직선 연결선 3"/>
          <p:cNvSpPr/>
          <p:nvPr/>
        </p:nvSpPr>
        <p:spPr>
          <a:xfrm>
            <a:off x="4916394" y="249370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3" name="TextBox 35"/>
          <p:cNvSpPr txBox="1"/>
          <p:nvPr/>
        </p:nvSpPr>
        <p:spPr>
          <a:xfrm>
            <a:off x="5130686" y="2859839"/>
            <a:ext cx="633670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24" name="TextBox 35"/>
          <p:cNvSpPr txBox="1"/>
          <p:nvPr/>
        </p:nvSpPr>
        <p:spPr>
          <a:xfrm>
            <a:off x="3510915" y="2613618"/>
            <a:ext cx="1405482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7200" b="1" spc="-150">
                <a:ln w="9523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en-US" altLang="ko-KR" dirty="0"/>
              <a:t>3</a:t>
            </a:r>
            <a:r>
              <a:rPr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26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직선 연결선 3"/>
          <p:cNvSpPr/>
          <p:nvPr/>
        </p:nvSpPr>
        <p:spPr>
          <a:xfrm flipH="1">
            <a:off x="5550810" y="992938"/>
            <a:ext cx="22451" cy="4872124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" name="TextBox 35"/>
          <p:cNvSpPr txBox="1"/>
          <p:nvPr/>
        </p:nvSpPr>
        <p:spPr>
          <a:xfrm>
            <a:off x="2926144" y="2813874"/>
            <a:ext cx="6336704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400" b="1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INDEX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0EF1F6-11B4-2A4E-ABF0-F0DE1338D022}"/>
              </a:ext>
            </a:extLst>
          </p:cNvPr>
          <p:cNvGrpSpPr/>
          <p:nvPr/>
        </p:nvGrpSpPr>
        <p:grpSpPr>
          <a:xfrm>
            <a:off x="5852283" y="1605724"/>
            <a:ext cx="6339717" cy="3646551"/>
            <a:chOff x="5852283" y="1811614"/>
            <a:chExt cx="6339717" cy="3646551"/>
          </a:xfrm>
        </p:grpSpPr>
        <p:sp>
          <p:nvSpPr>
            <p:cNvPr id="105" name="TextBox 35"/>
            <p:cNvSpPr txBox="1"/>
            <p:nvPr/>
          </p:nvSpPr>
          <p:spPr>
            <a:xfrm>
              <a:off x="5852283" y="1811614"/>
              <a:ext cx="6336709" cy="587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01 </a:t>
              </a:r>
              <a:r>
                <a:rPr lang="ko-KR" altLang="en-US" dirty="0"/>
                <a:t>주제 및 개요</a:t>
              </a:r>
              <a:r>
                <a:rPr dirty="0"/>
                <a:t> </a:t>
              </a:r>
            </a:p>
          </p:txBody>
        </p:sp>
        <p:sp>
          <p:nvSpPr>
            <p:cNvPr id="106" name="TextBox 35"/>
            <p:cNvSpPr txBox="1"/>
            <p:nvPr/>
          </p:nvSpPr>
          <p:spPr>
            <a:xfrm>
              <a:off x="5852283" y="2868046"/>
              <a:ext cx="6336709" cy="587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02 </a:t>
              </a:r>
              <a:r>
                <a:rPr dirty="0" err="1"/>
                <a:t>목표</a:t>
              </a:r>
              <a:endParaRPr dirty="0"/>
            </a:p>
          </p:txBody>
        </p:sp>
        <p:sp>
          <p:nvSpPr>
            <p:cNvPr id="107" name="TextBox 35"/>
            <p:cNvSpPr txBox="1"/>
            <p:nvPr/>
          </p:nvSpPr>
          <p:spPr>
            <a:xfrm>
              <a:off x="5852283" y="3924477"/>
              <a:ext cx="6336709" cy="587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03 </a:t>
              </a:r>
              <a:r>
                <a:rPr lang="ko-KR" altLang="en-US" dirty="0"/>
                <a:t>결과</a:t>
              </a:r>
              <a:r>
                <a:rPr dirty="0"/>
                <a:t> </a:t>
              </a:r>
            </a:p>
          </p:txBody>
        </p:sp>
        <p:sp>
          <p:nvSpPr>
            <p:cNvPr id="11" name="TextBox 35">
              <a:extLst>
                <a:ext uri="{FF2B5EF4-FFF2-40B4-BE49-F238E27FC236}">
                  <a16:creationId xmlns:a16="http://schemas.microsoft.com/office/drawing/2014/main" id="{CDA4193E-0AAE-DB45-953B-E442DCAD20CC}"/>
                </a:ext>
              </a:extLst>
            </p:cNvPr>
            <p:cNvSpPr txBox="1"/>
            <p:nvPr/>
          </p:nvSpPr>
          <p:spPr>
            <a:xfrm>
              <a:off x="5855291" y="4855670"/>
              <a:ext cx="6336709" cy="602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</a:t>
              </a:r>
              <a:r>
                <a:rPr lang="en-US" altLang="ko-KR" dirty="0"/>
                <a:t>4</a:t>
              </a:r>
              <a:r>
                <a:rPr dirty="0"/>
                <a:t> </a:t>
              </a:r>
              <a:r>
                <a:rPr lang="en-US" dirty="0"/>
                <a:t>Q&amp;A</a:t>
              </a:r>
              <a:r>
                <a:rPr dirty="0"/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DA0E6-0B27-42D8-8F26-4910B944CB62}"/>
              </a:ext>
            </a:extLst>
          </p:cNvPr>
          <p:cNvSpPr txBox="1"/>
          <p:nvPr/>
        </p:nvSpPr>
        <p:spPr>
          <a:xfrm>
            <a:off x="2750305" y="1514578"/>
            <a:ext cx="787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Test data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준비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: 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atin typeface="맑은 고딕"/>
                <a:ea typeface="맑은 고딕"/>
              </a:rPr>
              <a:t>6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rating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문서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(1 ~ 3, 8 ~ 10)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에서 각각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1000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개씩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data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들을 뽑아서 총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6000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lang="en-US" altLang="ko-KR" sz="2400" b="1" dirty="0">
                <a:latin typeface="맑은 고딕"/>
                <a:ea typeface="맑은 고딕"/>
              </a:rPr>
              <a:t>test data set </a:t>
            </a:r>
            <a:r>
              <a:rPr lang="ko-KR" altLang="en-US" sz="2400" b="1" dirty="0">
                <a:latin typeface="맑은 고딕"/>
                <a:ea typeface="맑은 고딕"/>
              </a:rPr>
              <a:t>을 생성</a:t>
            </a:r>
            <a:r>
              <a:rPr lang="en-US" altLang="ko-KR" sz="2400" b="1" dirty="0">
                <a:latin typeface="맑은 고딕"/>
                <a:ea typeface="맑은 고딕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FB2EB-CD2F-4DEB-A88D-810BADEB95CA}"/>
              </a:ext>
            </a:extLst>
          </p:cNvPr>
          <p:cNvSpPr>
            <a:spLocks noChangeAspect="1"/>
          </p:cNvSpPr>
          <p:nvPr/>
        </p:nvSpPr>
        <p:spPr>
          <a:xfrm>
            <a:off x="1641278" y="1778401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29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04" y="1340766"/>
            <a:ext cx="9248484" cy="52051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28800" y="3016130"/>
            <a:ext cx="2946400" cy="369328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grpSp>
        <p:nvGrpSpPr>
          <p:cNvPr id="17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8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E9FD57-A01B-4044-99CE-B16F2A1D45F3}"/>
              </a:ext>
            </a:extLst>
          </p:cNvPr>
          <p:cNvSpPr/>
          <p:nvPr/>
        </p:nvSpPr>
        <p:spPr>
          <a:xfrm>
            <a:off x="1828800" y="3933371"/>
            <a:ext cx="2946400" cy="555172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F4F92C-A3E8-4831-9A46-5D19DED610E9}"/>
              </a:ext>
            </a:extLst>
          </p:cNvPr>
          <p:cNvSpPr txBox="1"/>
          <p:nvPr/>
        </p:nvSpPr>
        <p:spPr>
          <a:xfrm>
            <a:off x="1428059" y="4710909"/>
            <a:ext cx="9666415" cy="830997"/>
          </a:xfrm>
          <a:prstGeom prst="rect">
            <a:avLst/>
          </a:prstGeom>
          <a:solidFill>
            <a:srgbClr val="F4F6F5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Tf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방식에 따른 정확도를 확인해 보고자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n(natural)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방식과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a(augmented</a:t>
            </a:r>
            <a:r>
              <a:rPr lang="en-US" altLang="ko-KR" sz="2400" b="1" dirty="0">
                <a:latin typeface="맑은 고딕"/>
                <a:ea typeface="맑은 고딕"/>
              </a:rPr>
              <a:t>)</a:t>
            </a:r>
            <a:r>
              <a:rPr lang="ko-KR" altLang="en-US" sz="2400" b="1" dirty="0">
                <a:latin typeface="맑은 고딕"/>
                <a:ea typeface="맑은 고딕"/>
              </a:rPr>
              <a:t>방식 </a:t>
            </a:r>
            <a:r>
              <a:rPr lang="en-US" altLang="ko-KR" sz="2400" b="1" dirty="0">
                <a:latin typeface="맑은 고딕"/>
                <a:ea typeface="맑은 고딕"/>
              </a:rPr>
              <a:t>2</a:t>
            </a:r>
            <a:r>
              <a:rPr lang="ko-KR" altLang="en-US" sz="2400" b="1" dirty="0">
                <a:latin typeface="맑은 고딕"/>
                <a:ea typeface="맑은 고딕"/>
              </a:rPr>
              <a:t>가지를 선택해 비교해보았다</a:t>
            </a:r>
            <a:r>
              <a:rPr lang="en-US" altLang="ko-KR" sz="2400" b="1" dirty="0">
                <a:latin typeface="맑은 고딕"/>
                <a:ea typeface="맑은 고딕"/>
              </a:rPr>
              <a:t>.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1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17444"/>
              </p:ext>
            </p:extLst>
          </p:nvPr>
        </p:nvGraphicFramePr>
        <p:xfrm>
          <a:off x="1488926" y="3150381"/>
          <a:ext cx="3760872" cy="212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n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67.8%</a:t>
                      </a:r>
                      <a:endParaRPr 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a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3674943347"/>
              </p:ext>
            </p:extLst>
          </p:nvPr>
        </p:nvGraphicFramePr>
        <p:xfrm>
          <a:off x="5619152" y="2133576"/>
          <a:ext cx="6243315" cy="416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/>
          <p:cNvSpPr/>
          <p:nvPr/>
        </p:nvSpPr>
        <p:spPr>
          <a:xfrm>
            <a:off x="1950321" y="560512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(TF</a:t>
            </a:r>
            <a:r>
              <a:rPr lang="ko-KR" altLang="en-US" dirty="0">
                <a:latin typeface="+mn-ea"/>
              </a:rPr>
              <a:t>방식에 따른 정확도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834327" y="1290587"/>
            <a:ext cx="8491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Case 1: </a:t>
            </a:r>
            <a:r>
              <a:rPr lang="ko-KR" altLang="en-US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전처리 하지 않은 경우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1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2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4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5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6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7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29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r>
              <a:rPr dirty="0"/>
              <a:t> 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1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2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538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-150" normalizeH="0" baseline="0" noProof="0" dirty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결과</a:t>
            </a:r>
            <a:endParaRPr kumimoji="0" sz="1400" b="0" i="0" u="none" strike="noStrike" kern="0" cap="none" spc="-150" normalizeH="0" baseline="0" noProof="0" dirty="0">
              <a:ln w="9525">
                <a:solidFill>
                  <a:srgbClr val="FFFFFF">
                    <a:alpha val="500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HY견고딕"/>
              <a:ea typeface="HY견고딕"/>
              <a:sym typeface="HY견고딕"/>
            </a:endParaRP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1600" b="0" i="0" u="none" strike="noStrike" kern="0" cap="none" spc="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2</a:t>
            </a:r>
            <a:endParaRPr kumimoji="0" sz="1600" b="0" i="0" u="none" strike="noStrike" kern="0" cap="none" spc="0" normalizeH="0" baseline="0" noProof="0" dirty="0">
              <a:ln w="9525">
                <a:solidFill>
                  <a:srgbClr val="000000">
                    <a:alpha val="30000"/>
                  </a:srgbClr>
                </a:solidFill>
              </a:ln>
              <a:solidFill>
                <a:srgbClr val="D9D9D9"/>
              </a:solidFill>
              <a:effectLst/>
              <a:uLnTx/>
              <a:uFillTx/>
              <a:ea typeface="나눔바른고딕"/>
              <a:sym typeface="나눔바른고딕"/>
            </a:endParaRP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834327" y="1290587"/>
            <a:ext cx="878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Case 2: </a:t>
            </a:r>
            <a:r>
              <a:rPr lang="ko-KR" altLang="en-US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특수문자</a:t>
            </a: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제거 및 정규화 처리한 경우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2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F3FAF34-B6B1-468D-A37E-469A7DCC2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82476"/>
              </p:ext>
            </p:extLst>
          </p:nvPr>
        </p:nvGraphicFramePr>
        <p:xfrm>
          <a:off x="1488926" y="3150381"/>
          <a:ext cx="3760872" cy="212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n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68.5%</a:t>
                      </a:r>
                      <a:endParaRPr 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a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68.8%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7B12A2-AFF5-4EC6-84DE-1145DD6F6EDE}"/>
              </a:ext>
            </a:extLst>
          </p:cNvPr>
          <p:cNvSpPr/>
          <p:nvPr/>
        </p:nvSpPr>
        <p:spPr>
          <a:xfrm>
            <a:off x="1950321" y="560512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(TF</a:t>
            </a:r>
            <a:r>
              <a:rPr lang="ko-KR" altLang="en-US" dirty="0">
                <a:latin typeface="+mn-ea"/>
              </a:rPr>
              <a:t>방식에 따른 정확도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4C130ED8-B7A1-4A1C-8928-D21C86460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06411"/>
              </p:ext>
            </p:extLst>
          </p:nvPr>
        </p:nvGraphicFramePr>
        <p:xfrm>
          <a:off x="5619152" y="2133576"/>
          <a:ext cx="6243315" cy="416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834326" y="1290587"/>
            <a:ext cx="1135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Case 3: </a:t>
            </a:r>
            <a:r>
              <a:rPr lang="en-US" altLang="ko-KR" sz="2400" b="1" dirty="0">
                <a:solidFill>
                  <a:srgbClr val="FF0000"/>
                </a:solidFill>
              </a:rPr>
              <a:t>(Case 2) + </a:t>
            </a:r>
            <a:r>
              <a:rPr lang="ko-KR" altLang="en-US" sz="2400" b="1" dirty="0" err="1">
                <a:solidFill>
                  <a:srgbClr val="FF0000"/>
                </a:solidFill>
              </a:rPr>
              <a:t>레이팅과</a:t>
            </a:r>
            <a:r>
              <a:rPr lang="ko-KR" altLang="en-US" sz="2400" b="1" dirty="0">
                <a:solidFill>
                  <a:srgbClr val="FF0000"/>
                </a:solidFill>
              </a:rPr>
              <a:t> 상관없이 유사하게 나타난 단어들 제거한 경우</a:t>
            </a:r>
            <a:endParaRPr lang="en-US" altLang="ko-KR" sz="2400" dirty="0"/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6D645E9-F772-49DA-B010-0102FB51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51257"/>
              </p:ext>
            </p:extLst>
          </p:nvPr>
        </p:nvGraphicFramePr>
        <p:xfrm>
          <a:off x="1488926" y="3150381"/>
          <a:ext cx="3760872" cy="212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n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74.4%</a:t>
                      </a:r>
                      <a:endParaRPr 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a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75.1%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159AAB23-122F-4D1B-9A1B-6580180E0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774133"/>
              </p:ext>
            </p:extLst>
          </p:nvPr>
        </p:nvGraphicFramePr>
        <p:xfrm>
          <a:off x="5619152" y="2133576"/>
          <a:ext cx="6243315" cy="416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E11C5B-E4D9-4285-AC12-70DA38C4AD22}"/>
              </a:ext>
            </a:extLst>
          </p:cNvPr>
          <p:cNvSpPr/>
          <p:nvPr/>
        </p:nvSpPr>
        <p:spPr>
          <a:xfrm>
            <a:off x="1950321" y="560512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(TF</a:t>
            </a:r>
            <a:r>
              <a:rPr lang="ko-KR" altLang="en-US" dirty="0">
                <a:latin typeface="+mn-ea"/>
              </a:rPr>
              <a:t>방식에 따른 정확도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4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DE225741-B445-47F2-8539-B60BFB77F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637915"/>
              </p:ext>
            </p:extLst>
          </p:nvPr>
        </p:nvGraphicFramePr>
        <p:xfrm>
          <a:off x="893538" y="1507135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782E6E91-CB19-421B-8F72-06ACF9541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246530"/>
              </p:ext>
            </p:extLst>
          </p:nvPr>
        </p:nvGraphicFramePr>
        <p:xfrm>
          <a:off x="4239233" y="3958434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407EF07-D8F8-4641-8F0D-086ACE955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662738"/>
              </p:ext>
            </p:extLst>
          </p:nvPr>
        </p:nvGraphicFramePr>
        <p:xfrm>
          <a:off x="7952767" y="1482746"/>
          <a:ext cx="3713532" cy="247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42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DE225741-B445-47F2-8539-B60BFB77F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295623"/>
              </p:ext>
            </p:extLst>
          </p:nvPr>
        </p:nvGraphicFramePr>
        <p:xfrm>
          <a:off x="1272546" y="1507135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782E6E91-CB19-421B-8F72-06ACF9541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828156"/>
              </p:ext>
            </p:extLst>
          </p:nvPr>
        </p:nvGraphicFramePr>
        <p:xfrm>
          <a:off x="1272546" y="3958434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407EF07-D8F8-4641-8F0D-086ACE955E5B}"/>
              </a:ext>
            </a:extLst>
          </p:cNvPr>
          <p:cNvGraphicFramePr/>
          <p:nvPr/>
        </p:nvGraphicFramePr>
        <p:xfrm>
          <a:off x="7952767" y="1482746"/>
          <a:ext cx="3713532" cy="247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924C85-2509-4C48-A503-3D9E42347DD1}"/>
              </a:ext>
            </a:extLst>
          </p:cNvPr>
          <p:cNvSpPr txBox="1"/>
          <p:nvPr/>
        </p:nvSpPr>
        <p:spPr>
          <a:xfrm>
            <a:off x="5109031" y="470609"/>
            <a:ext cx="6691081" cy="6008702"/>
          </a:xfrm>
          <a:prstGeom prst="rect">
            <a:avLst/>
          </a:prstGeom>
          <a:solidFill>
            <a:srgbClr val="F4F6F5">
              <a:alpha val="7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결론</a:t>
            </a:r>
            <a:r>
              <a:rPr kumimoji="0" lang="en-US" altLang="ko-KR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?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b="1" dirty="0">
              <a:latin typeface="맑은 고딕"/>
              <a:ea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맑은 고딕"/>
                <a:ea typeface="맑은 고딕"/>
              </a:rPr>
              <a:t>Case 1</a:t>
            </a:r>
            <a:r>
              <a:rPr lang="ko-KR" altLang="en-US" sz="2000" b="1" dirty="0">
                <a:latin typeface="맑은 고딕"/>
                <a:ea typeface="맑은 고딕"/>
              </a:rPr>
              <a:t>과</a:t>
            </a:r>
            <a:r>
              <a:rPr lang="en-US" altLang="ko-KR" sz="2000" b="1" dirty="0">
                <a:latin typeface="맑은 고딕"/>
                <a:ea typeface="맑은 고딕"/>
              </a:rPr>
              <a:t> Case</a:t>
            </a:r>
            <a:r>
              <a:rPr lang="ko-KR" altLang="en-US" sz="2000" b="1" dirty="0">
                <a:latin typeface="맑은 고딕"/>
                <a:ea typeface="맑은 고딕"/>
              </a:rPr>
              <a:t> </a:t>
            </a:r>
            <a:r>
              <a:rPr lang="en-US" altLang="ko-KR" sz="2000" b="1" dirty="0">
                <a:latin typeface="맑은 고딕"/>
                <a:ea typeface="맑은 고딕"/>
              </a:rPr>
              <a:t>2</a:t>
            </a:r>
            <a:r>
              <a:rPr lang="ko-KR" altLang="en-US" sz="2000" b="1" dirty="0">
                <a:latin typeface="맑은 고딕"/>
                <a:ea typeface="맑은 고딕"/>
              </a:rPr>
              <a:t>의 경우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en-US" altLang="ko-KR" sz="2000" b="1" dirty="0" err="1">
                <a:latin typeface="맑은 고딕"/>
                <a:ea typeface="맑은 고딕"/>
              </a:rPr>
              <a:t>tf-idf</a:t>
            </a:r>
            <a:r>
              <a:rPr lang="ko-KR" altLang="en-US" sz="2000" b="1" dirty="0">
                <a:latin typeface="맑은 고딕"/>
                <a:ea typeface="맑은 고딕"/>
              </a:rPr>
              <a:t>값을 적용하지 않고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en-US" altLang="ko-KR" sz="2000" b="1" dirty="0" err="1">
                <a:latin typeface="맑은 고딕"/>
                <a:ea typeface="맑은 고딕"/>
              </a:rPr>
              <a:t>tf</a:t>
            </a:r>
            <a:r>
              <a:rPr lang="ko-KR" altLang="en-US" sz="2000" b="1" dirty="0" err="1">
                <a:latin typeface="맑은 고딕"/>
                <a:ea typeface="맑은 고딕"/>
              </a:rPr>
              <a:t>값만을</a:t>
            </a:r>
            <a:r>
              <a:rPr lang="ko-KR" altLang="en-US" sz="2000" b="1" dirty="0">
                <a:latin typeface="맑은 고딕"/>
                <a:ea typeface="맑은 고딕"/>
              </a:rPr>
              <a:t> 이용하고</a:t>
            </a:r>
            <a:r>
              <a:rPr lang="en-US" altLang="ko-KR" sz="2000" b="1" dirty="0">
                <a:latin typeface="맑은 고딕"/>
                <a:ea typeface="맑은 고딕"/>
              </a:rPr>
              <a:t> 50</a:t>
            </a:r>
            <a:r>
              <a:rPr lang="ko-KR" altLang="en-US" sz="2000" b="1" dirty="0">
                <a:latin typeface="맑은 고딕"/>
                <a:ea typeface="맑은 고딕"/>
              </a:rPr>
              <a:t>번 이상 등장한 단어들만 모은 경우다 보니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ko-KR" altLang="en-US" sz="2000" b="1" dirty="0">
                <a:latin typeface="맑은 고딕"/>
                <a:ea typeface="맑은 고딕"/>
              </a:rPr>
              <a:t>단순 </a:t>
            </a:r>
            <a:r>
              <a:rPr lang="en-US" altLang="ko-KR" sz="2000" b="1" dirty="0" err="1">
                <a:latin typeface="맑은 고딕"/>
                <a:ea typeface="맑은 고딕"/>
              </a:rPr>
              <a:t>tf</a:t>
            </a:r>
            <a:r>
              <a:rPr lang="ko-KR" altLang="en-US" sz="2000" b="1" dirty="0">
                <a:latin typeface="맑은 고딕"/>
                <a:ea typeface="맑은 고딕"/>
              </a:rPr>
              <a:t>값을 비교한다는 한계점은 여실히 보여주게 됨</a:t>
            </a:r>
            <a:endParaRPr lang="en-US" altLang="ko-KR" sz="20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VSM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단순하게 </a:t>
            </a:r>
            <a:r>
              <a:rPr lang="ko-KR" altLang="en-US" sz="2000" b="1" dirty="0">
                <a:latin typeface="맑은 고딕"/>
                <a:ea typeface="맑은 고딕"/>
              </a:rPr>
              <a:t>빈도수를 이용해 줄인 건 정확도면에서 크게 의미가 없다</a:t>
            </a:r>
            <a:r>
              <a:rPr lang="en-US" altLang="ko-KR" sz="2000" b="1" dirty="0">
                <a:latin typeface="맑은 고딕"/>
                <a:ea typeface="맑은 고딕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50945-7343-4169-857C-A10CDF9A4286}"/>
              </a:ext>
            </a:extLst>
          </p:cNvPr>
          <p:cNvSpPr txBox="1"/>
          <p:nvPr/>
        </p:nvSpPr>
        <p:spPr>
          <a:xfrm>
            <a:off x="5825670" y="5095675"/>
            <a:ext cx="525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68%</a:t>
            </a:r>
            <a:r>
              <a:rPr lang="ko-KR" altLang="en-US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그침</a:t>
            </a:r>
            <a:endParaRPr lang="en-US" altLang="ko-KR" sz="32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74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DE225741-B445-47F2-8539-B60BFB77FB04}"/>
              </a:ext>
            </a:extLst>
          </p:cNvPr>
          <p:cNvGraphicFramePr/>
          <p:nvPr/>
        </p:nvGraphicFramePr>
        <p:xfrm>
          <a:off x="1272546" y="1507135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782E6E91-CB19-421B-8F72-06ACF9541D21}"/>
              </a:ext>
            </a:extLst>
          </p:cNvPr>
          <p:cNvGraphicFramePr/>
          <p:nvPr/>
        </p:nvGraphicFramePr>
        <p:xfrm>
          <a:off x="1272546" y="3958434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407EF07-D8F8-4641-8F0D-086ACE955E5B}"/>
              </a:ext>
            </a:extLst>
          </p:cNvPr>
          <p:cNvGraphicFramePr/>
          <p:nvPr/>
        </p:nvGraphicFramePr>
        <p:xfrm>
          <a:off x="7952767" y="1482746"/>
          <a:ext cx="3713532" cy="247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924C85-2509-4C48-A503-3D9E42347DD1}"/>
              </a:ext>
            </a:extLst>
          </p:cNvPr>
          <p:cNvSpPr txBox="1"/>
          <p:nvPr/>
        </p:nvSpPr>
        <p:spPr>
          <a:xfrm>
            <a:off x="1092766" y="470609"/>
            <a:ext cx="6691081" cy="6008702"/>
          </a:xfrm>
          <a:prstGeom prst="rect">
            <a:avLst/>
          </a:prstGeom>
          <a:solidFill>
            <a:srgbClr val="F4F6F5">
              <a:alpha val="7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결론</a:t>
            </a:r>
            <a:r>
              <a:rPr kumimoji="0" lang="en-US" altLang="ko-KR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?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맑은 고딕"/>
                <a:ea typeface="맑은 고딕"/>
              </a:rPr>
              <a:t>반면 </a:t>
            </a:r>
            <a:r>
              <a:rPr lang="en-US" altLang="ko-KR" sz="2000" b="1" dirty="0">
                <a:latin typeface="맑은 고딕"/>
                <a:ea typeface="맑은 고딕"/>
              </a:rPr>
              <a:t>Case 3</a:t>
            </a:r>
            <a:r>
              <a:rPr lang="ko-KR" altLang="en-US" sz="2000" b="1" dirty="0">
                <a:latin typeface="맑은 고딕"/>
                <a:ea typeface="맑은 고딕"/>
              </a:rPr>
              <a:t>의 경우</a:t>
            </a:r>
            <a:r>
              <a:rPr lang="en-US" altLang="ko-KR" sz="2000" b="1" dirty="0">
                <a:latin typeface="맑은 고딕"/>
                <a:ea typeface="맑은 고딕"/>
              </a:rPr>
              <a:t> </a:t>
            </a:r>
            <a:r>
              <a:rPr lang="en-US" altLang="ko-KR" sz="2000" b="1" dirty="0" err="1">
                <a:latin typeface="맑은 고딕"/>
                <a:ea typeface="맑은 고딕"/>
              </a:rPr>
              <a:t>idf</a:t>
            </a:r>
            <a:r>
              <a:rPr lang="ko-KR" altLang="en-US" sz="2000" b="1" dirty="0">
                <a:latin typeface="맑은 고딕"/>
                <a:ea typeface="맑은 고딕"/>
              </a:rPr>
              <a:t>값을 사용하지 않는 대신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ko-KR" altLang="en-US" sz="2000" b="1" dirty="0">
                <a:latin typeface="맑은 고딕"/>
                <a:ea typeface="맑은 고딕"/>
              </a:rPr>
              <a:t>모든 문서에서 공통적으로 비슷한 비율로 등장한 단어를 찾아 제거해 준 결과</a:t>
            </a:r>
            <a:r>
              <a:rPr lang="en-US" altLang="ko-KR" sz="2000" b="1" dirty="0">
                <a:latin typeface="맑은 고딕"/>
                <a:ea typeface="맑은 고딕"/>
              </a:rPr>
              <a:t> case 1, 2</a:t>
            </a:r>
            <a:r>
              <a:rPr lang="ko-KR" altLang="en-US" sz="2000" b="1" dirty="0">
                <a:latin typeface="맑은 고딕"/>
                <a:ea typeface="맑은 고딕"/>
              </a:rPr>
              <a:t>에</a:t>
            </a:r>
            <a:r>
              <a:rPr lang="en-US" altLang="ko-KR" sz="2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비해서 정확도가 올라가는 효과가 존재한다</a:t>
            </a:r>
            <a:r>
              <a:rPr lang="en-US" altLang="ko-KR" sz="2000" b="1" dirty="0">
                <a:latin typeface="맑은 고딕"/>
                <a:ea typeface="맑은 고딕"/>
              </a:rPr>
              <a:t>.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59135F-8BF2-498D-A15F-D9D96EDBF9FA}"/>
              </a:ext>
            </a:extLst>
          </p:cNvPr>
          <p:cNvSpPr txBox="1"/>
          <p:nvPr/>
        </p:nvSpPr>
        <p:spPr>
          <a:xfrm>
            <a:off x="8119581" y="3982824"/>
            <a:ext cx="3234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68% </a:t>
            </a:r>
            <a:r>
              <a:rPr lang="en-US" altLang="ko-KR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75%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약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7%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상승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en-US" altLang="ko-KR" sz="2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2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00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1" name="직선 연결선 3"/>
          <p:cNvSpPr/>
          <p:nvPr/>
        </p:nvSpPr>
        <p:spPr>
          <a:xfrm>
            <a:off x="5417844" y="266814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2" name="TextBox 35"/>
          <p:cNvSpPr txBox="1"/>
          <p:nvPr/>
        </p:nvSpPr>
        <p:spPr>
          <a:xfrm>
            <a:off x="5779618" y="3023839"/>
            <a:ext cx="3320141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Question ?</a:t>
            </a:r>
          </a:p>
        </p:txBody>
      </p:sp>
      <p:pic>
        <p:nvPicPr>
          <p:cNvPr id="403" name="그림 6" descr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07" y="2668141"/>
            <a:ext cx="1372775" cy="1343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06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직선 연결선 3"/>
          <p:cNvSpPr/>
          <p:nvPr/>
        </p:nvSpPr>
        <p:spPr>
          <a:xfrm>
            <a:off x="5417844" y="266814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8" name="TextBox 35"/>
          <p:cNvSpPr txBox="1"/>
          <p:nvPr/>
        </p:nvSpPr>
        <p:spPr>
          <a:xfrm>
            <a:off x="5838609" y="3023839"/>
            <a:ext cx="370359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Thank You!</a:t>
            </a:r>
          </a:p>
        </p:txBody>
      </p:sp>
      <p:pic>
        <p:nvPicPr>
          <p:cNvPr id="409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65" y="2743625"/>
            <a:ext cx="1376655" cy="1324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직선 연결선 3"/>
          <p:cNvSpPr/>
          <p:nvPr/>
        </p:nvSpPr>
        <p:spPr>
          <a:xfrm>
            <a:off x="4916394" y="249370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" name="TextBox 35"/>
          <p:cNvSpPr txBox="1"/>
          <p:nvPr/>
        </p:nvSpPr>
        <p:spPr>
          <a:xfrm>
            <a:off x="5130686" y="2859839"/>
            <a:ext cx="6336704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주제 및 개요</a:t>
            </a:r>
            <a:r>
              <a:rPr dirty="0"/>
              <a:t> </a:t>
            </a:r>
          </a:p>
        </p:txBody>
      </p:sp>
      <p:sp>
        <p:nvSpPr>
          <p:cNvPr id="115" name="TextBox 35"/>
          <p:cNvSpPr txBox="1"/>
          <p:nvPr/>
        </p:nvSpPr>
        <p:spPr>
          <a:xfrm>
            <a:off x="3510915" y="2613618"/>
            <a:ext cx="1405482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7200" b="1" spc="-150">
                <a:ln w="9523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1”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4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42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43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개요</a:t>
            </a:r>
            <a:endParaRPr dirty="0"/>
          </a:p>
        </p:txBody>
      </p:sp>
      <p:sp>
        <p:nvSpPr>
          <p:cNvPr id="246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 </a:t>
            </a:r>
          </a:p>
        </p:txBody>
      </p:sp>
      <p:sp>
        <p:nvSpPr>
          <p:cNvPr id="247" name="TextBox 25"/>
          <p:cNvSpPr txBox="1"/>
          <p:nvPr/>
        </p:nvSpPr>
        <p:spPr>
          <a:xfrm>
            <a:off x="107504" y="1340766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8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49" name="TextBox 18"/>
          <p:cNvSpPr txBox="1"/>
          <p:nvPr/>
        </p:nvSpPr>
        <p:spPr>
          <a:xfrm>
            <a:off x="116586" y="2298356"/>
            <a:ext cx="4503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2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A36A2FC6-D5A9-4AE9-B709-3A7DD6CAA998}"/>
              </a:ext>
            </a:extLst>
          </p:cNvPr>
          <p:cNvSpPr txBox="1"/>
          <p:nvPr/>
        </p:nvSpPr>
        <p:spPr>
          <a:xfrm>
            <a:off x="2543179" y="3010414"/>
            <a:ext cx="69858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buSzPct val="100000"/>
              <a:defRPr sz="2400"/>
            </a:pPr>
            <a:endParaRPr lang="en-US" altLang="ko-KR" dirty="0"/>
          </a:p>
          <a:p>
            <a:pPr algn="ctr">
              <a:buSzPct val="100000"/>
              <a:defRPr sz="2400"/>
            </a:pPr>
            <a:r>
              <a:rPr lang="ko-KR" altLang="ko-KR" sz="2400" dirty="0"/>
              <a:t>주어진</a:t>
            </a:r>
            <a:r>
              <a:rPr lang="en-US" altLang="ko-KR" sz="2400" dirty="0"/>
              <a:t> </a:t>
            </a:r>
            <a:r>
              <a:rPr lang="ko-KR" altLang="en-US" sz="2400" dirty="0"/>
              <a:t>문장</a:t>
            </a:r>
            <a:r>
              <a:rPr lang="ko-KR" altLang="ko-KR" sz="2400" dirty="0"/>
              <a:t>에서 사람들의 태도, 의견, 혹은 </a:t>
            </a:r>
            <a:endParaRPr lang="en-US" altLang="ko-KR" sz="2400" dirty="0"/>
          </a:p>
          <a:p>
            <a:pPr algn="ctr">
              <a:buSzPct val="100000"/>
              <a:defRPr sz="2400"/>
            </a:pPr>
            <a:r>
              <a:rPr lang="ko-KR" altLang="ko-KR" sz="2400" dirty="0"/>
              <a:t>성향과 같은 정보를 알아내는 기법</a:t>
            </a:r>
            <a:endParaRPr lang="en-US" altLang="ko-KR" dirty="0"/>
          </a:p>
          <a:p>
            <a:pPr marL="320842" indent="-320842" algn="ctr">
              <a:buSzPct val="100000"/>
              <a:buAutoNum type="arabicPeriod"/>
              <a:defRPr sz="2400"/>
            </a:pPr>
            <a:endParaRPr dirty="0"/>
          </a:p>
          <a:p>
            <a:pPr algn="ctr">
              <a:defRPr sz="2400"/>
            </a:pP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62F526-3045-4EBF-832E-E3A9DF1DEAF2}"/>
              </a:ext>
            </a:extLst>
          </p:cNvPr>
          <p:cNvSpPr txBox="1"/>
          <p:nvPr/>
        </p:nvSpPr>
        <p:spPr>
          <a:xfrm>
            <a:off x="4331030" y="4921145"/>
            <a:ext cx="3529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긍정 </a:t>
            </a:r>
            <a:r>
              <a:rPr lang="en-US" altLang="ko-KR" sz="4400" b="1" dirty="0"/>
              <a:t>VS </a:t>
            </a:r>
            <a:r>
              <a:rPr lang="ko-KR" altLang="en-US" sz="4400" b="1" dirty="0"/>
              <a:t>부정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250554" y="2158111"/>
            <a:ext cx="5372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 분석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9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2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주제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39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4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42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43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개요</a:t>
            </a:r>
            <a:endParaRPr dirty="0"/>
          </a:p>
        </p:txBody>
      </p:sp>
      <p:sp>
        <p:nvSpPr>
          <p:cNvPr id="246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 </a:t>
            </a:r>
          </a:p>
        </p:txBody>
      </p:sp>
      <p:sp>
        <p:nvSpPr>
          <p:cNvPr id="247" name="TextBox 25"/>
          <p:cNvSpPr txBox="1"/>
          <p:nvPr/>
        </p:nvSpPr>
        <p:spPr>
          <a:xfrm>
            <a:off x="107504" y="1340766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8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49" name="TextBox 18"/>
          <p:cNvSpPr txBox="1"/>
          <p:nvPr/>
        </p:nvSpPr>
        <p:spPr>
          <a:xfrm>
            <a:off x="116586" y="2298356"/>
            <a:ext cx="4503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2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108186" y="1548115"/>
            <a:ext cx="427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영화 리뷰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281D25-4399-4254-BE1B-E4DB8538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01" y="2193825"/>
            <a:ext cx="9503539" cy="29101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8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9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주제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062F526-3045-4EBF-832E-E3A9DF1DEAF2}"/>
              </a:ext>
            </a:extLst>
          </p:cNvPr>
          <p:cNvSpPr txBox="1"/>
          <p:nvPr/>
        </p:nvSpPr>
        <p:spPr>
          <a:xfrm>
            <a:off x="2250335" y="5450186"/>
            <a:ext cx="77668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영화 리뷰를 통해서 가장 유사한 리뷰를 찾아서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긍정 부정으로 구분 해보자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21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4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42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43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개요</a:t>
            </a:r>
            <a:endParaRPr dirty="0"/>
          </a:p>
        </p:txBody>
      </p:sp>
      <p:sp>
        <p:nvSpPr>
          <p:cNvPr id="246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 </a:t>
            </a:r>
          </a:p>
        </p:txBody>
      </p:sp>
      <p:sp>
        <p:nvSpPr>
          <p:cNvPr id="247" name="TextBox 25"/>
          <p:cNvSpPr txBox="1"/>
          <p:nvPr/>
        </p:nvSpPr>
        <p:spPr>
          <a:xfrm>
            <a:off x="107504" y="1340766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8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49" name="TextBox 18"/>
          <p:cNvSpPr txBox="1"/>
          <p:nvPr/>
        </p:nvSpPr>
        <p:spPr>
          <a:xfrm>
            <a:off x="116586" y="2298356"/>
            <a:ext cx="4503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2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108186" y="1396734"/>
            <a:ext cx="427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영화 리뷰 자료 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32A7D90-07AA-4604-A149-BFDEA0C7E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71" t="23933" r="23776" b="7119"/>
          <a:stretch/>
        </p:blipFill>
        <p:spPr>
          <a:xfrm>
            <a:off x="1108186" y="1819561"/>
            <a:ext cx="6765661" cy="4798900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914AAEAB-9293-4DA5-A574-68F3894117B1}"/>
              </a:ext>
            </a:extLst>
          </p:cNvPr>
          <p:cNvSpPr txBox="1"/>
          <p:nvPr/>
        </p:nvSpPr>
        <p:spPr>
          <a:xfrm>
            <a:off x="8072827" y="5696486"/>
            <a:ext cx="508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https://github.com/e9t/nsmc</a:t>
            </a:r>
            <a:endParaRPr lang="en-US" altLang="ko-KR" dirty="0"/>
          </a:p>
          <a:p>
            <a:pPr algn="just"/>
            <a:r>
              <a:rPr lang="ko-KR" altLang="en-US" dirty="0"/>
              <a:t>       네이버영화리뷰 데이터를 사용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  <p:grpSp>
        <p:nvGrpSpPr>
          <p:cNvPr id="22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6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주제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359F73-1D89-4CF8-92CA-4E3048FD2FF0}"/>
              </a:ext>
            </a:extLst>
          </p:cNvPr>
          <p:cNvSpPr txBox="1"/>
          <p:nvPr/>
        </p:nvSpPr>
        <p:spPr>
          <a:xfrm>
            <a:off x="8968315" y="2375296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1 ~ 3 : </a:t>
            </a:r>
            <a:r>
              <a:rPr lang="ko-KR" altLang="en-US" sz="2800" b="1" dirty="0">
                <a:solidFill>
                  <a:srgbClr val="FF0000"/>
                </a:solidFill>
              </a:rPr>
              <a:t>부정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C27F2-883C-4B3B-822E-D7D7C2673CA1}"/>
              </a:ext>
            </a:extLst>
          </p:cNvPr>
          <p:cNvSpPr txBox="1"/>
          <p:nvPr/>
        </p:nvSpPr>
        <p:spPr>
          <a:xfrm>
            <a:off x="8864120" y="2905780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FF"/>
                </a:solidFill>
              </a:rPr>
              <a:t>8 ~ 10 : </a:t>
            </a:r>
            <a:r>
              <a:rPr lang="ko-KR" altLang="en-US" sz="2800" b="1" dirty="0">
                <a:solidFill>
                  <a:srgbClr val="0000FF"/>
                </a:solidFill>
              </a:rPr>
              <a:t>긍정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CEAAEA-B331-4E15-A570-6702D02DC942}"/>
              </a:ext>
            </a:extLst>
          </p:cNvPr>
          <p:cNvSpPr txBox="1"/>
          <p:nvPr/>
        </p:nvSpPr>
        <p:spPr>
          <a:xfrm>
            <a:off x="9004383" y="3666781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</a:rPr>
              <a:t>으로</a:t>
            </a:r>
            <a:r>
              <a:rPr lang="ko-KR" altLang="en-US" sz="2800" b="1" dirty="0">
                <a:solidFill>
                  <a:schemeClr val="tx1"/>
                </a:solidFill>
              </a:rPr>
              <a:t> 재설정</a:t>
            </a:r>
          </a:p>
        </p:txBody>
      </p:sp>
    </p:spTree>
    <p:extLst>
      <p:ext uri="{BB962C8B-B14F-4D97-AF65-F5344CB8AC3E}">
        <p14:creationId xmlns:p14="http://schemas.microsoft.com/office/powerpoint/2010/main" val="26063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1541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6"/>
          <p:cNvGrpSpPr/>
          <p:nvPr/>
        </p:nvGrpSpPr>
        <p:grpSpPr>
          <a:xfrm>
            <a:off x="0" y="900437"/>
            <a:ext cx="834325" cy="424645"/>
            <a:chOff x="-9283" y="886789"/>
            <a:chExt cx="834325" cy="424645"/>
          </a:xfrm>
        </p:grpSpPr>
        <p:sp>
          <p:nvSpPr>
            <p:cNvPr id="5" name="직사각형 4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35"/>
          <p:cNvSpPr txBox="1"/>
          <p:nvPr/>
        </p:nvSpPr>
        <p:spPr>
          <a:xfrm>
            <a:off x="-2002225" y="890648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큰 제목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777302" y="47061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02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</a:p>
        </p:txBody>
      </p:sp>
      <p:pic>
        <p:nvPicPr>
          <p:cNvPr id="19" name="page-turn-hi.png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1299747" y="5965747"/>
            <a:ext cx="890787" cy="89371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1" name="직선 연결선 20"/>
          <p:cNvCxnSpPr>
            <a:stCxn id="26" idx="6"/>
            <a:endCxn id="27" idx="2"/>
          </p:cNvCxnSpPr>
          <p:nvPr/>
        </p:nvCxnSpPr>
        <p:spPr>
          <a:xfrm>
            <a:off x="3967350" y="3249906"/>
            <a:ext cx="1345065" cy="0"/>
          </a:xfrm>
          <a:prstGeom prst="line">
            <a:avLst/>
          </a:prstGeom>
          <a:ln>
            <a:solidFill>
              <a:srgbClr val="361D1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70343" y="3249906"/>
            <a:ext cx="1345065" cy="0"/>
          </a:xfrm>
          <a:prstGeom prst="line">
            <a:avLst/>
          </a:prstGeom>
          <a:ln>
            <a:solidFill>
              <a:srgbClr val="361D1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4366518" y="727999"/>
            <a:ext cx="3515706" cy="475370"/>
            <a:chOff x="6345443" y="1242785"/>
            <a:chExt cx="3515706" cy="475370"/>
          </a:xfrm>
        </p:grpSpPr>
        <p:sp>
          <p:nvSpPr>
            <p:cNvPr id="36" name="직사각형 35"/>
            <p:cNvSpPr/>
            <p:nvPr/>
          </p:nvSpPr>
          <p:spPr>
            <a:xfrm>
              <a:off x="6391383" y="1640129"/>
              <a:ext cx="3419936" cy="7802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45443" y="1242785"/>
              <a:ext cx="3515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순서도가 필요하다면 쓰세요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054838" y="1865242"/>
            <a:ext cx="4320480" cy="3603406"/>
            <a:chOff x="4054838" y="1526037"/>
            <a:chExt cx="4320480" cy="3603406"/>
          </a:xfrm>
        </p:grpSpPr>
        <p:sp>
          <p:nvSpPr>
            <p:cNvPr id="27" name="도넛 26"/>
            <p:cNvSpPr/>
            <p:nvPr/>
          </p:nvSpPr>
          <p:spPr>
            <a:xfrm>
              <a:off x="5312416" y="2088107"/>
              <a:ext cx="1657928" cy="1645189"/>
            </a:xfrm>
            <a:prstGeom prst="donut">
              <a:avLst>
                <a:gd name="adj" fmla="val 5718"/>
              </a:avLst>
            </a:prstGeom>
            <a:solidFill>
              <a:schemeClr val="tx2">
                <a:lumMod val="7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0052" y="4123593"/>
              <a:ext cx="1587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바꿔서 쓰면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84425" y="4821666"/>
              <a:ext cx="966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용 넣 기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4838" y="1526037"/>
              <a:ext cx="4320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02 </a:t>
              </a:r>
            </a:p>
          </p:txBody>
        </p:sp>
        <p:pic>
          <p:nvPicPr>
            <p:cNvPr id="38" name="그림 37" descr="male-cartoon-pointing-to-white-board_2775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8884" y="2525973"/>
              <a:ext cx="804081" cy="804081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7057346" y="1919833"/>
            <a:ext cx="4320480" cy="3558096"/>
            <a:chOff x="7057346" y="1580628"/>
            <a:chExt cx="4320480" cy="3558096"/>
          </a:xfrm>
        </p:grpSpPr>
        <p:sp>
          <p:nvSpPr>
            <p:cNvPr id="28" name="도넛 27"/>
            <p:cNvSpPr/>
            <p:nvPr/>
          </p:nvSpPr>
          <p:spPr>
            <a:xfrm>
              <a:off x="8315408" y="2088107"/>
              <a:ext cx="1657928" cy="1645189"/>
            </a:xfrm>
            <a:prstGeom prst="donut">
              <a:avLst>
                <a:gd name="adj" fmla="val 5718"/>
              </a:avLst>
            </a:prstGeom>
            <a:solidFill>
              <a:schemeClr val="tx2">
                <a:lumMod val="7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89158" y="4123592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됩니다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33480" y="4830947"/>
              <a:ext cx="966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용 넣 기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57346" y="1580628"/>
              <a:ext cx="4320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03 </a:t>
              </a:r>
            </a:p>
          </p:txBody>
        </p:sp>
        <p:pic>
          <p:nvPicPr>
            <p:cNvPr id="39" name="그림 38" descr="clap-hands_109638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9158" y="2560092"/>
              <a:ext cx="832515" cy="832515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954523" y="1890263"/>
            <a:ext cx="4320480" cy="3587667"/>
            <a:chOff x="954523" y="1551058"/>
            <a:chExt cx="4320480" cy="3587667"/>
          </a:xfrm>
        </p:grpSpPr>
        <p:sp>
          <p:nvSpPr>
            <p:cNvPr id="26" name="도넛 25"/>
            <p:cNvSpPr/>
            <p:nvPr/>
          </p:nvSpPr>
          <p:spPr>
            <a:xfrm>
              <a:off x="2309423" y="2088107"/>
              <a:ext cx="1657928" cy="1645189"/>
            </a:xfrm>
            <a:prstGeom prst="donut">
              <a:avLst>
                <a:gd name="adj" fmla="val 5718"/>
              </a:avLst>
            </a:prstGeom>
            <a:solidFill>
              <a:schemeClr val="tx2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43178" y="4123593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아이콘은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55127" y="4830948"/>
              <a:ext cx="966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용 넣 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54523" y="1551058"/>
              <a:ext cx="4320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01 </a:t>
              </a:r>
            </a:p>
          </p:txBody>
        </p:sp>
        <p:pic>
          <p:nvPicPr>
            <p:cNvPr id="41" name="그림 40" descr="multiple-users-silhouette_33308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9083" y="2539621"/>
              <a:ext cx="880280" cy="88028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0849969" y="6457890"/>
            <a:ext cx="214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458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7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직선 연결선 3"/>
          <p:cNvSpPr/>
          <p:nvPr/>
        </p:nvSpPr>
        <p:spPr>
          <a:xfrm>
            <a:off x="4916394" y="249370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TextBox 35"/>
          <p:cNvSpPr txBox="1"/>
          <p:nvPr/>
        </p:nvSpPr>
        <p:spPr>
          <a:xfrm>
            <a:off x="5130686" y="2859839"/>
            <a:ext cx="6336704" cy="736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dirty="0"/>
              <a:t>목 표</a:t>
            </a:r>
          </a:p>
        </p:txBody>
      </p:sp>
      <p:sp>
        <p:nvSpPr>
          <p:cNvPr id="140" name="TextBox 35"/>
          <p:cNvSpPr txBox="1"/>
          <p:nvPr/>
        </p:nvSpPr>
        <p:spPr>
          <a:xfrm>
            <a:off x="3510915" y="2613618"/>
            <a:ext cx="1405482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7200" b="1" spc="-150">
                <a:ln w="9523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2”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6912033" y="2587762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+mn-ea"/>
              </a:rPr>
              <a:t>KoNLPy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사용 영화 리뷰 형태소 분석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62655" y="3294762"/>
            <a:ext cx="3960440" cy="1636957"/>
          </a:xfrm>
          <a:prstGeom prst="roundRect">
            <a:avLst>
              <a:gd name="adj" fmla="val 22413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데이터 전체 </a:t>
            </a:r>
            <a:r>
              <a:rPr lang="en-US" altLang="ko-KR" b="1" dirty="0" err="1">
                <a:solidFill>
                  <a:srgbClr val="FF0000"/>
                </a:solidFill>
              </a:rPr>
              <a:t>Okt</a:t>
            </a:r>
            <a:r>
              <a:rPr lang="ko-KR" altLang="en-US" sz="1600" dirty="0">
                <a:solidFill>
                  <a:schemeClr val="tx1"/>
                </a:solidFill>
              </a:rPr>
              <a:t>를 통해서 형태소 분해해서 저장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F93DAD-BF5A-4959-8BF2-52DB98D2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39" y="2608951"/>
            <a:ext cx="5248275" cy="1724025"/>
          </a:xfrm>
          <a:prstGeom prst="rect">
            <a:avLst/>
          </a:prstGeom>
        </p:spPr>
      </p:pic>
      <p:grpSp>
        <p:nvGrpSpPr>
          <p:cNvPr id="21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2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7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4F6F5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6F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6F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1648</Words>
  <Application>Microsoft Office PowerPoint</Application>
  <PresentationFormat>와이드스크린</PresentationFormat>
  <Paragraphs>436</Paragraphs>
  <Slides>29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KoPub돋움체 Light</vt:lpstr>
      <vt:lpstr>KoPub돋움체 Medium</vt:lpstr>
      <vt:lpstr>나눔바른고딕</vt:lpstr>
      <vt:lpstr>나눔손글씨 펜</vt:lpstr>
      <vt:lpstr>맑은 고딕</vt:lpstr>
      <vt:lpstr>바탕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inhyuk baek</dc:creator>
  <cp:lastModifiedBy>함지훈</cp:lastModifiedBy>
  <cp:revision>72</cp:revision>
  <dcterms:modified xsi:type="dcterms:W3CDTF">2019-06-15T07:34:02Z</dcterms:modified>
</cp:coreProperties>
</file>