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7" r:id="rId3"/>
    <p:sldId id="276" r:id="rId4"/>
    <p:sldId id="256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80" r:id="rId21"/>
    <p:sldId id="266" r:id="rId22"/>
    <p:sldId id="267" r:id="rId23"/>
    <p:sldId id="268" r:id="rId24"/>
    <p:sldId id="275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호 정" initials="재정" lastIdx="1" clrIdx="0">
    <p:extLst>
      <p:ext uri="{19B8F6BF-5375-455C-9EA6-DF929625EA0E}">
        <p15:presenceInfo xmlns:p15="http://schemas.microsoft.com/office/powerpoint/2012/main" userId="fcf5e69d4e6fd9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31B"/>
    <a:srgbClr val="5B9BD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74" autoAdjust="0"/>
  </p:normalViewPr>
  <p:slideViewPr>
    <p:cSldViewPr snapToGrid="0">
      <p:cViewPr varScale="1">
        <p:scale>
          <a:sx n="49" d="100"/>
          <a:sy n="49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C8673-C7BB-4317-922B-8C308A27658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405C2-0121-4BFA-B8F6-4C79DCE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1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보안 취약점 관련 기사나 보고에서 </a:t>
            </a:r>
            <a:r>
              <a:rPr lang="en-US" altLang="ko-KR" dirty="0" err="1"/>
              <a:t>cve</a:t>
            </a:r>
            <a:r>
              <a:rPr lang="ko-KR" altLang="en-US" dirty="0"/>
              <a:t>라는 키워드가 붙어있는걸 보신적이 있을 겁니다</a:t>
            </a:r>
            <a:r>
              <a:rPr lang="en-US" altLang="ko-KR" dirty="0"/>
              <a:t>. </a:t>
            </a:r>
            <a:r>
              <a:rPr lang="en-US" altLang="ko-KR" dirty="0" err="1"/>
              <a:t>Cve</a:t>
            </a:r>
            <a:r>
              <a:rPr lang="ko-KR" altLang="en-US" dirty="0"/>
              <a:t>란 </a:t>
            </a:r>
            <a:r>
              <a:rPr lang="en-US" altLang="ko-KR" dirty="0"/>
              <a:t>common </a:t>
            </a:r>
            <a:r>
              <a:rPr lang="en-US" altLang="ko-KR" dirty="0" err="1"/>
              <a:t>vulnerabliliy</a:t>
            </a:r>
            <a:r>
              <a:rPr lang="en-US" altLang="ko-KR" dirty="0"/>
              <a:t> and Exposures</a:t>
            </a:r>
            <a:r>
              <a:rPr lang="ko-KR" altLang="en-US" dirty="0"/>
              <a:t>의 약자로 </a:t>
            </a:r>
            <a:r>
              <a:rPr lang="ko-KR" altLang="en-US" dirty="0" err="1"/>
              <a:t>마이터라는</a:t>
            </a:r>
            <a:r>
              <a:rPr lang="ko-KR" altLang="en-US" dirty="0"/>
              <a:t> 단체에서 관리하고 있습니다</a:t>
            </a:r>
            <a:r>
              <a:rPr lang="en-US" altLang="ko-KR" dirty="0"/>
              <a:t>. </a:t>
            </a:r>
            <a:r>
              <a:rPr lang="en-US" altLang="ko-KR" dirty="0" err="1"/>
              <a:t>Cve</a:t>
            </a:r>
            <a:r>
              <a:rPr lang="ko-KR" altLang="en-US" dirty="0"/>
              <a:t>는 공개되어 있는 보안 취약점의 데이터베이스로 </a:t>
            </a:r>
            <a:r>
              <a:rPr lang="en-US" altLang="ko-KR" dirty="0" err="1"/>
              <a:t>cve</a:t>
            </a:r>
            <a:r>
              <a:rPr lang="ko-KR" altLang="en-US" dirty="0"/>
              <a:t>에는 수많은 취약점 정보가 저장되어 있습니다</a:t>
            </a:r>
            <a:r>
              <a:rPr lang="en-US" altLang="ko-KR" dirty="0"/>
              <a:t>. </a:t>
            </a:r>
            <a:r>
              <a:rPr lang="ko-KR" altLang="en-US" dirty="0"/>
              <a:t>각각의 보안 취약점은 </a:t>
            </a:r>
            <a:r>
              <a:rPr lang="en-US" altLang="ko-KR" dirty="0" err="1"/>
              <a:t>cve</a:t>
            </a:r>
            <a:r>
              <a:rPr lang="en-US" altLang="ko-KR" dirty="0"/>
              <a:t> id</a:t>
            </a:r>
            <a:r>
              <a:rPr lang="ko-KR" altLang="en-US" dirty="0"/>
              <a:t>라는 것으로 서로 구분합니다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 err="1"/>
              <a:t>cve</a:t>
            </a:r>
            <a:r>
              <a:rPr lang="en-US" altLang="ko-KR" dirty="0"/>
              <a:t> id</a:t>
            </a:r>
            <a:r>
              <a:rPr lang="ko-KR" altLang="en-US" dirty="0"/>
              <a:t>에는 </a:t>
            </a:r>
            <a:r>
              <a:rPr lang="ko-KR" altLang="en-US" dirty="0" err="1"/>
              <a:t>두개의</a:t>
            </a:r>
            <a:r>
              <a:rPr lang="ko-KR" altLang="en-US" dirty="0"/>
              <a:t> 숫자가 잇는데 처음 숫자는 보안 취약점이 보고된 년도로 표기가 됩니다</a:t>
            </a:r>
            <a:r>
              <a:rPr lang="en-US" altLang="ko-KR" dirty="0"/>
              <a:t>. </a:t>
            </a:r>
            <a:r>
              <a:rPr lang="ko-KR" altLang="en-US" dirty="0" err="1"/>
              <a:t>그다음</a:t>
            </a:r>
            <a:r>
              <a:rPr lang="ko-KR" altLang="en-US" dirty="0"/>
              <a:t> 숫자는 일련번호로 보안 취약점이 해당 년도에 </a:t>
            </a:r>
            <a:r>
              <a:rPr lang="ko-KR" altLang="en-US" dirty="0" err="1"/>
              <a:t>보고될때마다</a:t>
            </a:r>
            <a:r>
              <a:rPr lang="ko-KR" altLang="en-US" dirty="0"/>
              <a:t> 하나씩 부여가 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cve</a:t>
            </a:r>
            <a:r>
              <a:rPr lang="en-US" altLang="ko-KR" dirty="0"/>
              <a:t> id</a:t>
            </a:r>
            <a:r>
              <a:rPr lang="ko-KR" altLang="en-US" dirty="0"/>
              <a:t>는 취약점마다 </a:t>
            </a:r>
            <a:r>
              <a:rPr lang="ko-KR" altLang="en-US" dirty="0" err="1"/>
              <a:t>유니크하게</a:t>
            </a:r>
            <a:r>
              <a:rPr lang="ko-KR" altLang="en-US" dirty="0"/>
              <a:t> 되고 하나의 보안 취약점은 하나의 </a:t>
            </a:r>
            <a:r>
              <a:rPr lang="ko-KR" altLang="en-US" dirty="0" err="1"/>
              <a:t>아이디마</a:t>
            </a:r>
            <a:r>
              <a:rPr lang="ko-KR" altLang="en-US" dirty="0"/>
              <a:t> 가질 수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어떤 보안 취약점이 보고가 되고 그걸 패치하고 배포하는 </a:t>
            </a:r>
            <a:r>
              <a:rPr lang="ko-KR" altLang="en-US" dirty="0" err="1"/>
              <a:t>과정중에서</a:t>
            </a:r>
            <a:r>
              <a:rPr lang="ko-KR" altLang="en-US" dirty="0"/>
              <a:t> 소프트웨어 제조사는 </a:t>
            </a:r>
            <a:r>
              <a:rPr lang="en-US" altLang="ko-KR" dirty="0" err="1"/>
              <a:t>cve</a:t>
            </a:r>
            <a:r>
              <a:rPr lang="en-US" altLang="ko-KR" dirty="0"/>
              <a:t> id</a:t>
            </a:r>
            <a:r>
              <a:rPr lang="ko-KR" altLang="en-US" dirty="0"/>
              <a:t>를 가지고 해당 보안 취약점을 </a:t>
            </a:r>
            <a:r>
              <a:rPr lang="ko-KR" altLang="en-US" dirty="0" err="1"/>
              <a:t>식별할수</a:t>
            </a:r>
            <a:r>
              <a:rPr lang="ko-KR" altLang="en-US" dirty="0"/>
              <a:t>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0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편리함 속에 숨겨진 이메일은 공격자들에게 어떻게 악의적으로 사용될까요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5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이메일은 본인의 신분을 밝히지 않고도 다양한 지역과 국가의 이메일 사용자들에게 다가가기 쉬워 공격자들 또한 이용자들에게 효과적으로 접근할 수 있습니다</a:t>
            </a:r>
            <a:r>
              <a:rPr lang="en-US" altLang="ko-KR" dirty="0"/>
              <a:t>. </a:t>
            </a:r>
            <a:r>
              <a:rPr lang="ko-KR" altLang="en-US" dirty="0"/>
              <a:t>예시로 최근 이슈가 되었던 스팸 메일의 사례입니다</a:t>
            </a:r>
            <a:r>
              <a:rPr lang="en-US" altLang="ko-KR" dirty="0"/>
              <a:t>. </a:t>
            </a:r>
            <a:r>
              <a:rPr lang="ko-KR" altLang="en-US" dirty="0"/>
              <a:t>언뜻 보기엔 단순히 비즈니스 이메일과 입사 지원서로 보이지만 모두 악성코드가 삽입된 악성 이메일입니다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3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이용자들에게는 국가 기관을 사칭하여 악성코드가 삽입된 파일을 내려 받도록 유도하거나 택배</a:t>
            </a:r>
            <a:r>
              <a:rPr lang="en-US" altLang="ko-KR" dirty="0"/>
              <a:t>, </a:t>
            </a:r>
            <a:r>
              <a:rPr lang="ko-KR" altLang="en-US" dirty="0"/>
              <a:t>쇼핑몰</a:t>
            </a:r>
            <a:r>
              <a:rPr lang="en-US" altLang="ko-KR" dirty="0"/>
              <a:t>, </a:t>
            </a:r>
            <a:r>
              <a:rPr lang="ko-KR" altLang="en-US" dirty="0"/>
              <a:t>로또</a:t>
            </a:r>
            <a:r>
              <a:rPr lang="en-US" altLang="ko-KR" dirty="0"/>
              <a:t>, </a:t>
            </a:r>
            <a:r>
              <a:rPr lang="ko-KR" altLang="en-US" dirty="0"/>
              <a:t>기타 광고를 통해 접근하기도 합니다</a:t>
            </a:r>
            <a:r>
              <a:rPr lang="en-US" altLang="ko-KR" dirty="0"/>
              <a:t>. </a:t>
            </a:r>
            <a:r>
              <a:rPr lang="ko-KR" altLang="en-US" dirty="0"/>
              <a:t>이런 방법으로 유포되고 있는 악성 이메일은 주의를 기울여도 속기 마련입니다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소개드렸던</a:t>
            </a:r>
            <a:r>
              <a:rPr lang="ko-KR" altLang="en-US" dirty="0"/>
              <a:t> 악성 이메일들은 불특정 </a:t>
            </a:r>
            <a:r>
              <a:rPr lang="ko-KR" altLang="en-US" dirty="0" err="1"/>
              <a:t>다수에게</a:t>
            </a:r>
            <a:r>
              <a:rPr lang="ko-KR" altLang="en-US" dirty="0"/>
              <a:t> 유포되는 형태이지만</a:t>
            </a:r>
            <a:r>
              <a:rPr lang="en-US" altLang="ko-KR" dirty="0"/>
              <a:t>, </a:t>
            </a:r>
            <a:r>
              <a:rPr lang="ko-KR" altLang="en-US" dirty="0"/>
              <a:t>불특정 다수가 아닌 특정한 타겟을 지정한다면 일반적으로 유포되고 있는 악성 이메일과 달리 정교한 방법으로 이루어지기에 그 효과는 더욱 무서웠다고 볼 수 있을 정도로 감염된 사례가 많습니다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특정 기관을 타겟</a:t>
            </a:r>
            <a:r>
              <a:rPr lang="en-US" altLang="ko-KR" dirty="0"/>
              <a:t>(Target)</a:t>
            </a:r>
            <a:r>
              <a:rPr lang="ko-KR" altLang="en-US" dirty="0"/>
              <a:t>으로 한 악성 이메일 공격은 </a:t>
            </a:r>
            <a:r>
              <a:rPr lang="ko-KR" altLang="en-US" dirty="0" err="1"/>
              <a:t>스피어피싱</a:t>
            </a:r>
            <a:r>
              <a:rPr lang="en-US" altLang="ko-KR" dirty="0"/>
              <a:t>(Spear Phishing)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 err="1"/>
              <a:t>스피어</a:t>
            </a:r>
            <a:r>
              <a:rPr lang="ko-KR" altLang="en-US" dirty="0"/>
              <a:t> 피싱이란</a:t>
            </a:r>
            <a:r>
              <a:rPr lang="en-US" altLang="ko-KR" dirty="0"/>
              <a:t>, </a:t>
            </a:r>
            <a:r>
              <a:rPr lang="ko-KR" altLang="en-US" dirty="0"/>
              <a:t>수신자를 속이기 위한 사기 이메일로 </a:t>
            </a:r>
            <a:r>
              <a:rPr lang="en-US" altLang="ko-KR" dirty="0"/>
              <a:t>Spear</a:t>
            </a:r>
            <a:r>
              <a:rPr lang="ko-KR" altLang="en-US" dirty="0"/>
              <a:t>의 의미인 </a:t>
            </a:r>
            <a:r>
              <a:rPr lang="ko-KR" altLang="en-US" dirty="0" err="1"/>
              <a:t>찌르다란</a:t>
            </a:r>
            <a:r>
              <a:rPr lang="ko-KR" altLang="en-US" dirty="0"/>
              <a:t> 의미와 피싱</a:t>
            </a:r>
            <a:r>
              <a:rPr lang="en-US" altLang="ko-KR" dirty="0"/>
              <a:t>(Phishing)</a:t>
            </a:r>
            <a:r>
              <a:rPr lang="ko-KR" altLang="en-US" dirty="0"/>
              <a:t>을 합친 의미로 작살로 물고기를 </a:t>
            </a:r>
            <a:r>
              <a:rPr lang="ko-KR" altLang="en-US" dirty="0" err="1"/>
              <a:t>잡는다라는</a:t>
            </a:r>
            <a:r>
              <a:rPr lang="ko-KR" altLang="en-US" dirty="0"/>
              <a:t> 말에서 유래된 특정 대상을 표적으로 한 사회공학기법</a:t>
            </a:r>
            <a:r>
              <a:rPr lang="en-US" altLang="ko-KR" dirty="0"/>
              <a:t>(Social Engineering)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4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스피어</a:t>
            </a:r>
            <a:r>
              <a:rPr lang="ko-KR" altLang="en-US" dirty="0"/>
              <a:t> 피싱은 특정 대상에게 흥미를 </a:t>
            </a:r>
            <a:r>
              <a:rPr lang="ko-KR" altLang="en-US" dirty="0" err="1"/>
              <a:t>끌만한</a:t>
            </a:r>
            <a:r>
              <a:rPr lang="ko-KR" altLang="en-US" dirty="0"/>
              <a:t> 이용을 이용해 특정 대상에게 신뢰할 수 있는 대상으로 속여 공격 대상의 컴퓨터를 악성코드에 감염되도록 유도합니다</a:t>
            </a:r>
            <a:r>
              <a:rPr lang="en-US" altLang="ko-KR" dirty="0"/>
              <a:t>. </a:t>
            </a:r>
            <a:r>
              <a:rPr lang="ko-KR" altLang="en-US" dirty="0"/>
              <a:t>앞서 시연할 공격 기법은 취약한 파일을 이용해 특정 시스템을 악성코드에 감염시켜 대상의 사생활을 훔쳐보는 시연 영상입니다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예방방법으로는 주로 쓰는 문서프로그램이나 윈도우 등 운영체제</a:t>
            </a:r>
            <a:r>
              <a:rPr lang="en-US" altLang="ko-KR" dirty="0"/>
              <a:t>(OS)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최신 보안패치를 설치하는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현재 공개된 </a:t>
            </a:r>
            <a:r>
              <a:rPr lang="en-US" altLang="ko-KR" baseline="0" dirty="0"/>
              <a:t>CVE </a:t>
            </a:r>
            <a:r>
              <a:rPr lang="ko-KR" altLang="en-US" baseline="0" dirty="0" err="1"/>
              <a:t>취약점같은</a:t>
            </a:r>
            <a:r>
              <a:rPr lang="ko-KR" altLang="en-US" baseline="0" dirty="0"/>
              <a:t> 경우는 대부분은 최신 보안패치만 하여도 예방이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저희가 현재 사용한 </a:t>
            </a:r>
            <a:r>
              <a:rPr lang="en-US" altLang="ko-KR" baseline="0" dirty="0"/>
              <a:t>CVE-2018-0802</a:t>
            </a:r>
            <a:r>
              <a:rPr lang="ko-KR" altLang="en-US" baseline="0" dirty="0"/>
              <a:t>취약점 같은 경우에도 </a:t>
            </a:r>
            <a:r>
              <a:rPr lang="en-US" altLang="ko-KR" baseline="0" dirty="0"/>
              <a:t>2017</a:t>
            </a:r>
            <a:r>
              <a:rPr lang="ko-KR" altLang="en-US" baseline="0" dirty="0"/>
              <a:t>년 </a:t>
            </a:r>
            <a:r>
              <a:rPr lang="en-US" altLang="ko-KR" baseline="0" dirty="0"/>
              <a:t>11</a:t>
            </a:r>
            <a:r>
              <a:rPr lang="ko-KR" altLang="en-US" baseline="0" dirty="0"/>
              <a:t>월</a:t>
            </a:r>
            <a:r>
              <a:rPr lang="en-US" altLang="ko-KR" baseline="0" dirty="0"/>
              <a:t>24</a:t>
            </a:r>
            <a:r>
              <a:rPr lang="ko-KR" altLang="en-US" baseline="0" dirty="0"/>
              <a:t>일경에 취약점이 첨 발견되고 </a:t>
            </a:r>
            <a:r>
              <a:rPr lang="en-US" altLang="ko-KR" baseline="0" dirty="0"/>
              <a:t>2018</a:t>
            </a:r>
            <a:r>
              <a:rPr lang="ko-KR" altLang="en-US" baseline="0" dirty="0"/>
              <a:t>년 </a:t>
            </a:r>
            <a:r>
              <a:rPr lang="en-US" altLang="ko-KR" baseline="0" dirty="0"/>
              <a:t>1</a:t>
            </a:r>
            <a:r>
              <a:rPr lang="ko-KR" altLang="en-US" baseline="0" dirty="0"/>
              <a:t>월 </a:t>
            </a:r>
            <a:r>
              <a:rPr lang="en-US" altLang="ko-KR" baseline="0" dirty="0"/>
              <a:t>9</a:t>
            </a:r>
            <a:r>
              <a:rPr lang="ko-KR" altLang="en-US" baseline="0" dirty="0"/>
              <a:t>일에 보안패치가 되었습니다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1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 </a:t>
            </a:r>
            <a:r>
              <a:rPr lang="ko-KR" altLang="en-US" dirty="0"/>
              <a:t>예방방법은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/>
              <a:t>발산자</a:t>
            </a:r>
            <a:r>
              <a:rPr lang="ko-KR" altLang="en-US" dirty="0"/>
              <a:t> 정보를 자세히 확인하는</a:t>
            </a:r>
            <a:r>
              <a:rPr lang="ko-KR" altLang="en-US" baseline="0" dirty="0"/>
              <a:t> 것 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이메일</a:t>
            </a:r>
            <a:r>
              <a:rPr lang="ko-KR" altLang="en-US" baseline="0" dirty="0"/>
              <a:t> 발신자에게 올 상황인지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이메일</a:t>
            </a:r>
            <a:r>
              <a:rPr lang="ko-KR" altLang="en-US" baseline="0" dirty="0"/>
              <a:t> 주소가 </a:t>
            </a:r>
            <a:r>
              <a:rPr lang="ko-KR" altLang="en-US" baseline="0" dirty="0" err="1"/>
              <a:t>일치한지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의심해야합니다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해커일수도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2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세</a:t>
            </a:r>
            <a:r>
              <a:rPr lang="ko-KR" altLang="en-US" baseline="0" dirty="0" smtClean="0"/>
              <a:t> </a:t>
            </a:r>
            <a:r>
              <a:rPr lang="ko-KR" altLang="en-US" baseline="0" dirty="0"/>
              <a:t>번째 예방방법으로는 메일 내 확인 되지 않은 첨부파일은 다운로드 하지 않는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확인되지 않은 첨부파일을 </a:t>
            </a:r>
            <a:r>
              <a:rPr lang="ko-KR" altLang="en-US" baseline="0" dirty="0" smtClean="0"/>
              <a:t>다운로드 시 </a:t>
            </a:r>
            <a:r>
              <a:rPr lang="ko-KR" altLang="en-US" baseline="0" dirty="0"/>
              <a:t>이와 같이 악성파일일 확률이 높습니다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0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 예방방법으로는 </a:t>
            </a:r>
            <a:r>
              <a:rPr lang="ko-KR" altLang="en-US" dirty="0" err="1" smtClean="0"/>
              <a:t>보안프로로그램으로</a:t>
            </a:r>
            <a:r>
              <a:rPr lang="ko-KR" altLang="en-US" dirty="0" smtClean="0"/>
              <a:t> 컴퓨터를 보호하는 것입니다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위에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예방방법만 조심하여도 보안사고를 예방할</a:t>
            </a:r>
            <a:r>
              <a:rPr lang="ko-KR" altLang="en-US" baseline="0" dirty="0" smtClean="0"/>
              <a:t> 수 있습니다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https://publicdomainvectors.org/ko/%EB%AC%B4%EB%A3%8C%20%ED%81%B4%EB%A6%BD%EC%95%84%ED%8A%B8/%EC%9E%91%EC%9D%80-%EC%BB%B4%ED%93%A8%ED%84%B0-%EB%AA%A8%EB%8B%88%ED%84%B0-%EB%B2%A1%ED%84%B0-%ED%81%B4%EB%A6%BD-%EC%95%84%ED%8A%B8/21973.html - </a:t>
            </a:r>
            <a:r>
              <a:rPr lang="ko-KR" altLang="en-US" dirty="0" smtClean="0"/>
              <a:t>컴퓨터 </a:t>
            </a:r>
            <a:r>
              <a:rPr lang="ko-KR" altLang="en-US" dirty="0" smtClean="0"/>
              <a:t>아이콘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0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“</a:t>
            </a:r>
            <a:r>
              <a:rPr lang="ko-KR" altLang="en-US" dirty="0" err="1" smtClean="0"/>
              <a:t>팀이름</a:t>
            </a:r>
            <a:r>
              <a:rPr lang="ko-KR" altLang="en-US" dirty="0" smtClean="0"/>
              <a:t>”의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취약점을 이용한 웹 캠 해킹 시연을 모두 마치겠습니다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Cve details.com </a:t>
            </a:r>
            <a:r>
              <a:rPr lang="ko-KR" altLang="en-US"/>
              <a:t>이라는 사이트에서 보안 취약점에 대한 정보를 쉽게 얻을 수 있습니다</a:t>
            </a:r>
            <a:r>
              <a:rPr lang="en-US" altLang="ko-KR"/>
              <a:t>. </a:t>
            </a:r>
            <a:r>
              <a:rPr lang="ko-KR" altLang="en-US"/>
              <a:t> 저희는 </a:t>
            </a:r>
            <a:r>
              <a:rPr lang="en-US" altLang="ko-KR"/>
              <a:t>2018</a:t>
            </a:r>
            <a:r>
              <a:rPr lang="ko-KR" altLang="en-US"/>
              <a:t>년에 보고된 </a:t>
            </a:r>
            <a:r>
              <a:rPr lang="en-US" altLang="ko-KR"/>
              <a:t>0802</a:t>
            </a:r>
            <a:r>
              <a:rPr lang="ko-KR" altLang="en-US"/>
              <a:t>라는 일련번호를 가진 오피스 워드에 관련한 취약점을 이용하였습니다</a:t>
            </a:r>
            <a:r>
              <a:rPr lang="en-US" altLang="ko-KR"/>
              <a:t>. </a:t>
            </a:r>
            <a:r>
              <a:rPr lang="ko-KR" altLang="en-US"/>
              <a:t>초록색 박스를 보면 해당 취약점에 대한 정보가 담겨있습니다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Cve-2018-0802</a:t>
            </a:r>
            <a:r>
              <a:rPr lang="ko-KR" altLang="en-US"/>
              <a:t>는 </a:t>
            </a:r>
            <a:r>
              <a:rPr lang="ko-KR" altLang="ko-KR"/>
              <a:t>Microsoft Office 2007, Microsoft Office 2010, Microsoft Office 2013 및 Microsoft Office 2016의 수식 편집기</a:t>
            </a:r>
            <a:r>
              <a:rPr lang="ko-KR" altLang="en-US"/>
              <a:t>에서</a:t>
            </a:r>
            <a:r>
              <a:rPr lang="ko-KR" altLang="ko-KR"/>
              <a:t> 개체가 메모리에서 처리되는 방식 ( "Microsoft Office 메모리 손상 취약점")으로 인해 원격 코드</a:t>
            </a:r>
            <a:r>
              <a:rPr lang="ko-KR" altLang="en-US"/>
              <a:t>가 실행되는 취약점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밑에 초록색 박스는 해당 취약점이 얼마나 위험한지를 점수로 표시해 줍니다</a:t>
            </a:r>
            <a:r>
              <a:rPr lang="en-US" altLang="ko-KR"/>
              <a:t>.  </a:t>
            </a:r>
            <a:r>
              <a:rPr lang="ko-KR" altLang="en-US"/>
              <a:t>해당 취약점은 </a:t>
            </a:r>
            <a:r>
              <a:rPr lang="en-US" altLang="ko-KR"/>
              <a:t>9.3 </a:t>
            </a:r>
            <a:r>
              <a:rPr lang="ko-KR" altLang="en-US"/>
              <a:t>이라는 높은 취약점 점수를 가지고 있습니다</a:t>
            </a:r>
            <a:r>
              <a:rPr lang="en-US" altLang="ko-KR"/>
              <a:t>. </a:t>
            </a:r>
            <a:r>
              <a:rPr lang="ko-KR" altLang="en-US"/>
              <a:t>매우 위험한 취약점이라고 볼수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1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그럼 정확히 </a:t>
            </a:r>
            <a:r>
              <a:rPr lang="en-US" altLang="ko-KR"/>
              <a:t>cve-2018-0802</a:t>
            </a:r>
            <a:r>
              <a:rPr lang="ko-KR" altLang="en-US"/>
              <a:t>에서 설명하는 취약점이 어떤건지 볼까요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워드로 문서를 작성할 때 수학 기호가 들어간 수식을 입력하고 싶을 때가 있습니다</a:t>
            </a:r>
            <a:r>
              <a:rPr lang="en-US" altLang="ko-KR"/>
              <a:t>. </a:t>
            </a:r>
            <a:r>
              <a:rPr lang="ko-KR" altLang="en-US"/>
              <a:t>분수를 넣고 싶어도 </a:t>
            </a:r>
            <a:r>
              <a:rPr lang="en-US" altLang="ko-KR"/>
              <a:t>“/” </a:t>
            </a:r>
            <a:r>
              <a:rPr lang="ko-KR" altLang="en-US"/>
              <a:t>로 밖에 표현할 수 없죠</a:t>
            </a:r>
            <a:r>
              <a:rPr lang="en-US" altLang="ko-KR"/>
              <a:t>. </a:t>
            </a:r>
            <a:r>
              <a:rPr lang="ko-KR" altLang="en-US"/>
              <a:t>그래서 워드에서는 수식 개체를 추가해서 작업을 할 수 있습니다</a:t>
            </a:r>
            <a:r>
              <a:rPr lang="en-US" altLang="ko-KR"/>
              <a:t>. </a:t>
            </a:r>
            <a:r>
              <a:rPr lang="ko-KR" altLang="en-US"/>
              <a:t>한글처럼 수식 편집기가 따로 있어서 작업하고 추가하는 방식이 아닌 아미지나 도형 개체처럼 수식 개체가 추가됩니다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Cve-2018-0802</a:t>
            </a:r>
            <a:r>
              <a:rPr lang="ko-KR" altLang="en-US"/>
              <a:t> 는 바로 이러한 수식 편집기 기능을 사용해서 수식을 삽입했을 때 발생되는 취약점입니다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3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사용자가 문서작성시 수식 편집기를 이용하여 수식을 삽입하면 해당 수식은 임베디드 </a:t>
            </a:r>
            <a:r>
              <a:rPr lang="en-US" altLang="ko-KR"/>
              <a:t>OLE </a:t>
            </a:r>
            <a:r>
              <a:rPr lang="ko-KR" altLang="en-US"/>
              <a:t>개체</a:t>
            </a:r>
            <a:r>
              <a:rPr lang="en-US" altLang="ko-KR"/>
              <a:t> </a:t>
            </a:r>
            <a:r>
              <a:rPr lang="ko-KR" altLang="en-US"/>
              <a:t>형태로  </a:t>
            </a:r>
            <a:r>
              <a:rPr lang="en-US" altLang="ko-KR"/>
              <a:t>\x01Ole</a:t>
            </a:r>
          </a:p>
          <a:p>
            <a:r>
              <a:rPr lang="en-US" altLang="ko-KR"/>
              <a:t>Equation Native</a:t>
            </a:r>
          </a:p>
          <a:p>
            <a:r>
              <a:rPr lang="ko-KR" altLang="en-US"/>
              <a:t>들과 같은 스트림에 저장됩니다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OLE </a:t>
            </a:r>
            <a:r>
              <a:rPr lang="ko-KR" altLang="en-US"/>
              <a:t>란 </a:t>
            </a:r>
            <a:r>
              <a:rPr lang="en-US" altLang="ko-KR"/>
              <a:t>Object Linkig and Embedding</a:t>
            </a:r>
            <a:r>
              <a:rPr lang="ko-KR" altLang="en-US"/>
              <a:t>의 약자로서 서로 다른 응용 프로그램에서 쓰이는 고유의 형태를 유지한 채 다른 프로그램에서 불러와 삽입하여 쓸수 있는 기능을 뜻합니다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6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사용자가 이러한 수식이 포함된 문서를 열 떄 수식 </a:t>
            </a:r>
            <a:r>
              <a:rPr lang="en-US" altLang="ko-KR"/>
              <a:t>OLE </a:t>
            </a:r>
            <a:r>
              <a:rPr lang="ko-KR" altLang="en-US"/>
              <a:t>객체를 처리하기 위해 </a:t>
            </a:r>
            <a:r>
              <a:rPr lang="en-US" altLang="ko-KR"/>
              <a:t>EQNEDT32.EXE</a:t>
            </a:r>
            <a:r>
              <a:rPr lang="ko-KR" altLang="en-US"/>
              <a:t>가 실행되고</a:t>
            </a:r>
            <a:r>
              <a:rPr lang="en-US" altLang="ko-KR"/>
              <a:t> </a:t>
            </a:r>
            <a:r>
              <a:rPr lang="ko-KR" altLang="en-US"/>
              <a:t>수식 처리 과정에서 각 데이터 스트림의 구조에 따라 필요한 데이터를 차례로 파싱하게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9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먼저 </a:t>
            </a:r>
            <a:r>
              <a:rPr lang="en-US" altLang="ko-KR"/>
              <a:t>Equation Native </a:t>
            </a:r>
            <a:r>
              <a:rPr lang="ko-KR" altLang="en-US"/>
              <a:t>헤더가 파싱되고 차례로 </a:t>
            </a:r>
            <a:r>
              <a:rPr lang="en-US" altLang="ko-KR"/>
              <a:t>MTEF </a:t>
            </a:r>
            <a:r>
              <a:rPr lang="ko-KR" altLang="en-US"/>
              <a:t>데이터가 파싱됩니다</a:t>
            </a:r>
            <a:r>
              <a:rPr lang="en-US" altLang="ko-KR"/>
              <a:t>. MTEF </a:t>
            </a:r>
            <a:r>
              <a:rPr lang="ko-KR" altLang="en-US"/>
              <a:t>데이터 스트림은 내부에 다수의 레코드를 포함 할 수 있는데 레코드의 시작 부분 데이터가 </a:t>
            </a:r>
            <a:r>
              <a:rPr lang="en-US" altLang="ko-KR"/>
              <a:t>0x08</a:t>
            </a:r>
            <a:r>
              <a:rPr lang="ko-KR" altLang="en-US"/>
              <a:t>이면 폰트 레코드로서 처리됩니다</a:t>
            </a:r>
            <a:r>
              <a:rPr lang="en-US" altLang="ko-KR"/>
              <a:t>. </a:t>
            </a:r>
            <a:r>
              <a:rPr lang="ko-KR" altLang="en-US"/>
              <a:t>노란색 부분인 폰트 레코드 내부의 폰트명 데이터가 바로 </a:t>
            </a:r>
            <a:r>
              <a:rPr lang="en-US" altLang="ko-KR"/>
              <a:t>cve-2018-0802 </a:t>
            </a:r>
            <a:r>
              <a:rPr lang="ko-KR" altLang="en-US"/>
              <a:t>취약점과 관련있는 부분입니다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5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EQNEDT32.EXE</a:t>
            </a:r>
            <a:r>
              <a:rPr lang="ko-KR" altLang="en-US" dirty="0"/>
              <a:t>에서 폰트 레코드의 폰트명을 처리하는 과정에서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r>
              <a:rPr lang="ko-KR" altLang="en-US" dirty="0"/>
              <a:t>가 사용되며 문자열 복사 대상 버퍼는 </a:t>
            </a:r>
            <a:r>
              <a:rPr lang="en-US" altLang="ko-KR" dirty="0"/>
              <a:t>32</a:t>
            </a:r>
            <a:r>
              <a:rPr lang="ko-KR" altLang="en-US" dirty="0"/>
              <a:t>바이트로 선언되어 있습니다</a:t>
            </a:r>
            <a:r>
              <a:rPr lang="en-US" altLang="ko-KR" dirty="0"/>
              <a:t>. </a:t>
            </a:r>
            <a:r>
              <a:rPr lang="ko-KR" altLang="en-US" dirty="0"/>
              <a:t>그러나 복사 과정에서 원본</a:t>
            </a:r>
            <a:r>
              <a:rPr lang="en-US" altLang="ko-KR" dirty="0"/>
              <a:t>*</a:t>
            </a:r>
            <a:r>
              <a:rPr lang="ko-KR" altLang="en-US" dirty="0"/>
              <a:t>대상 버퍼에 대한 경계 체크가 이루어지지 않습니다</a:t>
            </a:r>
            <a:r>
              <a:rPr lang="en-US" altLang="ko-KR" dirty="0"/>
              <a:t>. </a:t>
            </a:r>
            <a:r>
              <a:rPr lang="ko-KR" altLang="en-US" dirty="0"/>
              <a:t>따라서 복사 원본 버퍼에 </a:t>
            </a:r>
            <a:r>
              <a:rPr lang="en-US" altLang="ko-KR" dirty="0"/>
              <a:t>32</a:t>
            </a:r>
            <a:r>
              <a:rPr lang="ko-KR" altLang="en-US" dirty="0"/>
              <a:t>바이트를 초과하는 데이터가 존재하더라도 대상 버퍼로 그대로 복사되는 스택 </a:t>
            </a:r>
            <a:r>
              <a:rPr lang="ko-KR" altLang="en-US" dirty="0" err="1"/>
              <a:t>오퍼블로우가</a:t>
            </a:r>
            <a:r>
              <a:rPr lang="ko-KR" altLang="en-US" dirty="0"/>
              <a:t> 발생하게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이용하여 복사되는 버퍼의 내용을 적절히 조작하면 해당 함수의 리턴 주소를 덮어써 공격자가 원하는 지점으로 분기하도록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8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EQNEDT32.EXE</a:t>
            </a:r>
            <a:r>
              <a:rPr lang="ko-KR" altLang="en-US" dirty="0"/>
              <a:t>에서 폰트 레코드의 폰트명을 처리하는 과정에서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r>
              <a:rPr lang="ko-KR" altLang="en-US" dirty="0"/>
              <a:t>가 사용되며 문자열 복사 대상 버퍼는 </a:t>
            </a:r>
            <a:r>
              <a:rPr lang="en-US" altLang="ko-KR" dirty="0"/>
              <a:t>32</a:t>
            </a:r>
            <a:r>
              <a:rPr lang="ko-KR" altLang="en-US" dirty="0"/>
              <a:t>바이트로 선언되어 있습니다</a:t>
            </a:r>
            <a:r>
              <a:rPr lang="en-US" altLang="ko-KR" dirty="0"/>
              <a:t>. </a:t>
            </a:r>
            <a:r>
              <a:rPr lang="ko-KR" altLang="en-US" dirty="0"/>
              <a:t>그러나 복사 과정에서 원본</a:t>
            </a:r>
            <a:r>
              <a:rPr lang="en-US" altLang="ko-KR" dirty="0"/>
              <a:t>*</a:t>
            </a:r>
            <a:r>
              <a:rPr lang="ko-KR" altLang="en-US" dirty="0"/>
              <a:t>대상 버퍼에 대한 경계 체크가 이루어지지 않습니다</a:t>
            </a:r>
            <a:r>
              <a:rPr lang="en-US" altLang="ko-KR" dirty="0"/>
              <a:t>. </a:t>
            </a:r>
            <a:r>
              <a:rPr lang="ko-KR" altLang="en-US" dirty="0"/>
              <a:t>따라서 복사 원본 버퍼에 </a:t>
            </a:r>
            <a:r>
              <a:rPr lang="en-US" altLang="ko-KR" dirty="0"/>
              <a:t>32</a:t>
            </a:r>
            <a:r>
              <a:rPr lang="ko-KR" altLang="en-US" dirty="0"/>
              <a:t>바이트를 초과하는 데이터가 존재하더라도 대상 버퍼로 그대로 복사되는 스택 </a:t>
            </a:r>
            <a:r>
              <a:rPr lang="ko-KR" altLang="en-US" dirty="0" err="1"/>
              <a:t>오퍼블로우가</a:t>
            </a:r>
            <a:r>
              <a:rPr lang="ko-KR" altLang="en-US" dirty="0"/>
              <a:t> 발생하게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이용하여 복사되는 버퍼의 내용을 적절히 조작하면 해당 함수의 리턴 주소를 덮어써 공격자가 삽입한 </a:t>
            </a:r>
            <a:r>
              <a:rPr lang="ko-KR" altLang="en-US" dirty="0" err="1"/>
              <a:t>쉘코드로</a:t>
            </a:r>
            <a:r>
              <a:rPr lang="ko-KR" altLang="en-US" dirty="0"/>
              <a:t> 이동하고</a:t>
            </a:r>
            <a:r>
              <a:rPr lang="en-US" altLang="ko-KR" dirty="0"/>
              <a:t>, </a:t>
            </a:r>
            <a:r>
              <a:rPr lang="ko-KR" altLang="en-US" dirty="0"/>
              <a:t>악성 프로그램이 실행되게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6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문서 파일의 취약점을 이용하여 악성코드를 삽입한 파일을 유포하는 방법 중 하나는 이메일입니다</a:t>
            </a:r>
            <a:r>
              <a:rPr lang="en-US" altLang="ko-KR" dirty="0"/>
              <a:t>. </a:t>
            </a:r>
            <a:r>
              <a:rPr lang="ko-KR" altLang="en-US" dirty="0"/>
              <a:t>이메일은 사용하기 편리하다는 장점과 업무 관련 문서를 첨부해 손쉽게 공유가 가능해 빠르고 효과적인 의사 소통의 수단으로 기업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학교 등 이메일은 널리 사용되고 있습니다</a:t>
            </a:r>
            <a:r>
              <a:rPr lang="en-US" altLang="ko-KR" dirty="0"/>
              <a:t>. </a:t>
            </a:r>
            <a:r>
              <a:rPr lang="ko-KR" altLang="en-US" dirty="0"/>
              <a:t>뿐만 아니라 다양한 지역</a:t>
            </a:r>
            <a:r>
              <a:rPr lang="en-US" altLang="ko-KR" dirty="0"/>
              <a:t>, </a:t>
            </a:r>
            <a:r>
              <a:rPr lang="ko-KR" altLang="en-US" dirty="0"/>
              <a:t>국가의 사람들도 효율적으로 소통이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05C2-0121-4BFA-B8F6-4C79DCEBFF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8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2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5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1"/>
            <a:ext cx="1219200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3724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31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004317"/>
            <a:ext cx="6096000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3635752"/>
            <a:ext cx="60960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49743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65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7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2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3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3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1FBE-7914-4C10-8982-5694BED52FBF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666B-294E-4417-974C-3601E810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Word </a:t>
            </a:r>
            <a:r>
              <a:rPr lang="ko-KR" altLang="en-US" dirty="0"/>
              <a:t>취약점을 이용한 웹 캠 해킹 시연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2019 </a:t>
            </a:r>
            <a:r>
              <a:rPr lang="ko-KR" altLang="en-US" dirty="0" err="1"/>
              <a:t>코드게이트</a:t>
            </a:r>
            <a:r>
              <a:rPr lang="ko-KR" altLang="en-US" dirty="0"/>
              <a:t> 해킹시연 공모전</a:t>
            </a:r>
            <a:r>
              <a:rPr lang="en-US" altLang="ko-KR" dirty="0"/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8448" y="260648"/>
            <a:ext cx="1920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팀이름</a:t>
            </a:r>
            <a:endParaRPr lang="ko-KR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D5753B9-CF04-43DA-8925-FEF05ACC8025}"/>
              </a:ext>
            </a:extLst>
          </p:cNvPr>
          <p:cNvSpPr/>
          <p:nvPr/>
        </p:nvSpPr>
        <p:spPr>
          <a:xfrm>
            <a:off x="1948070" y="2213113"/>
            <a:ext cx="2849217" cy="140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ADAC53-2D4A-45F8-BDEB-F69DE3D855B5}"/>
              </a:ext>
            </a:extLst>
          </p:cNvPr>
          <p:cNvSpPr txBox="1"/>
          <p:nvPr/>
        </p:nvSpPr>
        <p:spPr>
          <a:xfrm>
            <a:off x="2535750" y="165911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32</a:t>
            </a:r>
            <a:r>
              <a:rPr lang="ko-KR" altLang="en-US"/>
              <a:t>바이트 버퍼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CB6F21-943A-4D71-9F3A-9351108DFACC}"/>
              </a:ext>
            </a:extLst>
          </p:cNvPr>
          <p:cNvSpPr txBox="1"/>
          <p:nvPr/>
        </p:nvSpPr>
        <p:spPr>
          <a:xfrm>
            <a:off x="7712765" y="2918503"/>
            <a:ext cx="241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Strcpy()</a:t>
            </a:r>
            <a:endParaRPr lang="ko-KR" altLang="en-US" sz="3600" b="1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8DADCEB-D63C-4FEB-A2AF-616A94FE0375}"/>
              </a:ext>
            </a:extLst>
          </p:cNvPr>
          <p:cNvSpPr txBox="1"/>
          <p:nvPr/>
        </p:nvSpPr>
        <p:spPr>
          <a:xfrm>
            <a:off x="7103165" y="4344983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Ex) </a:t>
            </a:r>
            <a:r>
              <a:rPr lang="ko-KR" altLang="en-US"/>
              <a:t>맑은 고딕</a:t>
            </a:r>
            <a:r>
              <a:rPr lang="en-US" altLang="ko-KR"/>
              <a:t>, </a:t>
            </a:r>
            <a:r>
              <a:rPr lang="ko-KR" altLang="en-US"/>
              <a:t>궁서체</a:t>
            </a:r>
            <a:r>
              <a:rPr lang="en-US" altLang="ko-KR"/>
              <a:t>, </a:t>
            </a:r>
            <a:r>
              <a:rPr lang="ko-KR" altLang="en-US"/>
              <a:t>바탕체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="" xmlns:a16="http://schemas.microsoft.com/office/drawing/2014/main" id="{F26344F6-E2A5-4246-84DE-1EBA3DE5D7FF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797287" y="2915479"/>
            <a:ext cx="2305878" cy="161417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886FA21-24F2-4142-A699-F6654F731B07}"/>
              </a:ext>
            </a:extLst>
          </p:cNvPr>
          <p:cNvSpPr txBox="1"/>
          <p:nvPr/>
        </p:nvSpPr>
        <p:spPr>
          <a:xfrm>
            <a:off x="2319130" y="5409769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Ex) 32</a:t>
            </a:r>
            <a:r>
              <a:rPr lang="ko-KR" altLang="en-US"/>
              <a:t>바이트가 넘는 폰트 명</a:t>
            </a: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="" xmlns:a16="http://schemas.microsoft.com/office/drawing/2014/main" id="{46A96F37-854E-4161-955E-271E34240610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rot="16200000" flipV="1">
            <a:off x="2734692" y="4255830"/>
            <a:ext cx="1791926" cy="51595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폭발: 8pt 26">
            <a:extLst>
              <a:ext uri="{FF2B5EF4-FFF2-40B4-BE49-F238E27FC236}">
                <a16:creationId xmlns="" xmlns:a16="http://schemas.microsoft.com/office/drawing/2014/main" id="{1D7CB50B-93F3-461D-BC0B-37D219B8944C}"/>
              </a:ext>
            </a:extLst>
          </p:cNvPr>
          <p:cNvSpPr/>
          <p:nvPr/>
        </p:nvSpPr>
        <p:spPr>
          <a:xfrm>
            <a:off x="2022461" y="1876910"/>
            <a:ext cx="2700434" cy="1972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오퍼플로 발생</a:t>
            </a:r>
            <a:r>
              <a:rPr lang="en-US" altLang="ko-KR" sz="1400" b="1"/>
              <a:t>!!!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3766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0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>
            <a:extLst>
              <a:ext uri="{FF2B5EF4-FFF2-40B4-BE49-F238E27FC236}">
                <a16:creationId xmlns="" xmlns:a16="http://schemas.microsoft.com/office/drawing/2014/main" id="{8E83701C-5CCC-44C4-AD32-E08E4BBF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44" y="1850418"/>
            <a:ext cx="4394338" cy="3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C4128B-1ED5-44EB-861F-4E6364EB43A3}"/>
              </a:ext>
            </a:extLst>
          </p:cNvPr>
          <p:cNvSpPr txBox="1"/>
          <p:nvPr/>
        </p:nvSpPr>
        <p:spPr>
          <a:xfrm>
            <a:off x="1611382" y="3429000"/>
            <a:ext cx="44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삽입한 쉘 코드가 실행되었군</a:t>
            </a:r>
            <a:r>
              <a:rPr lang="en-US" altLang="ko-KR" sz="2000" b="1"/>
              <a:t>…!!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7677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ko-KR" altLang="en-US" sz="3500" b="1" dirty="0" err="1">
                <a:solidFill>
                  <a:schemeClr val="tx1"/>
                </a:solidFill>
              </a:rPr>
              <a:t>스피어피싱을</a:t>
            </a:r>
            <a:r>
              <a:rPr lang="ko-KR" altLang="en-US" sz="3500" b="1" dirty="0">
                <a:solidFill>
                  <a:schemeClr val="tx1"/>
                </a:solidFill>
              </a:rPr>
              <a:t> 이용한 </a:t>
            </a:r>
            <a:endParaRPr lang="en-US" altLang="ko-KR" sz="35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3500" b="1" dirty="0" smtClean="0">
                <a:solidFill>
                  <a:schemeClr val="tx1"/>
                </a:solidFill>
              </a:rPr>
              <a:t>표적 </a:t>
            </a:r>
            <a:r>
              <a:rPr lang="ko-KR" altLang="en-US" sz="3500" b="1" dirty="0">
                <a:solidFill>
                  <a:schemeClr val="tx1"/>
                </a:solidFill>
              </a:rPr>
              <a:t>공격</a:t>
            </a:r>
            <a:r>
              <a:rPr lang="en-US" altLang="ko-KR" sz="3500" b="1" dirty="0">
                <a:solidFill>
                  <a:schemeClr val="tx1"/>
                </a:solidFill>
              </a:rPr>
              <a:t>(APT</a:t>
            </a:r>
            <a:r>
              <a:rPr lang="en-US" altLang="ko-KR" sz="4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1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봉투">
            <a:extLst>
              <a:ext uri="{FF2B5EF4-FFF2-40B4-BE49-F238E27FC236}">
                <a16:creationId xmlns="" xmlns:a16="http://schemas.microsoft.com/office/drawing/2014/main" id="{3F1BA6A5-4347-4950-90D0-D274AE83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956" y="2020956"/>
            <a:ext cx="2816087" cy="28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봉투">
            <a:extLst>
              <a:ext uri="{FF2B5EF4-FFF2-40B4-BE49-F238E27FC236}">
                <a16:creationId xmlns="" xmlns:a16="http://schemas.microsoft.com/office/drawing/2014/main" id="{0C5F19D8-E622-442C-BE9D-93DE70A2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956" y="2020956"/>
            <a:ext cx="2816087" cy="2816087"/>
          </a:xfrm>
          <a:prstGeom prst="rect">
            <a:avLst/>
          </a:prstGeom>
        </p:spPr>
      </p:pic>
      <p:pic>
        <p:nvPicPr>
          <p:cNvPr id="4" name="그래픽 3" descr="도움말">
            <a:extLst>
              <a:ext uri="{FF2B5EF4-FFF2-40B4-BE49-F238E27FC236}">
                <a16:creationId xmlns="" xmlns:a16="http://schemas.microsoft.com/office/drawing/2014/main" id="{50CB7CFE-A15F-4C18-960B-055D7640DD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527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6837213-4ADF-4B81-813B-2D76ED337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0" y="1274649"/>
            <a:ext cx="4603696" cy="430870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EA316D1-5560-41B1-8E0C-90CBCDC49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41" y="1274649"/>
            <a:ext cx="4510929" cy="4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C82832C8-D368-40AC-840C-45DD1FA64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27" y="1274649"/>
            <a:ext cx="4689343" cy="430870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952928E-1D12-453B-B7BD-5E6648C68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62" y="1274649"/>
            <a:ext cx="4460712" cy="4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ABD9820-5E27-42ED-999B-4349A7658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24" y="2324791"/>
            <a:ext cx="2076557" cy="17653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EE7D9E8-708D-4CFB-B938-F668C46FE9AF}"/>
              </a:ext>
            </a:extLst>
          </p:cNvPr>
          <p:cNvCxnSpPr>
            <a:cxnSpLocks/>
          </p:cNvCxnSpPr>
          <p:nvPr/>
        </p:nvCxnSpPr>
        <p:spPr>
          <a:xfrm>
            <a:off x="3821233" y="3318243"/>
            <a:ext cx="4576039" cy="0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0BB19E2-9A8A-406C-B47B-93CA566B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11" y="2713225"/>
            <a:ext cx="1694717" cy="1376957"/>
          </a:xfrm>
          <a:prstGeom prst="rect">
            <a:avLst/>
          </a:prstGeom>
        </p:spPr>
      </p:pic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="" xmlns:a16="http://schemas.microsoft.com/office/drawing/2014/main" id="{F6F21C1E-7C3C-4360-8BC0-1133FC826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87" y="1504924"/>
            <a:ext cx="1548137" cy="12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ABD9820-5E27-42ED-999B-4349A7658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24" y="2324791"/>
            <a:ext cx="2076557" cy="17653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EE7D9E8-708D-4CFB-B938-F668C46FE9AF}"/>
              </a:ext>
            </a:extLst>
          </p:cNvPr>
          <p:cNvCxnSpPr>
            <a:cxnSpLocks/>
          </p:cNvCxnSpPr>
          <p:nvPr/>
        </p:nvCxnSpPr>
        <p:spPr>
          <a:xfrm>
            <a:off x="3821233" y="3318243"/>
            <a:ext cx="4576039" cy="0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0BB19E2-9A8A-406C-B47B-93CA566B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11" y="2713225"/>
            <a:ext cx="1694717" cy="1376957"/>
          </a:xfrm>
          <a:prstGeom prst="rect">
            <a:avLst/>
          </a:prstGeom>
        </p:spPr>
      </p:pic>
      <p:pic>
        <p:nvPicPr>
          <p:cNvPr id="3" name="그래픽 2" descr="봉투">
            <a:extLst>
              <a:ext uri="{FF2B5EF4-FFF2-40B4-BE49-F238E27FC236}">
                <a16:creationId xmlns="" xmlns:a16="http://schemas.microsoft.com/office/drawing/2014/main" id="{40E44A6E-FE2E-4BBA-B098-284FBF5433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5430" y="2109074"/>
            <a:ext cx="1061140" cy="1061140"/>
          </a:xfrm>
          <a:prstGeom prst="rect">
            <a:avLst/>
          </a:prstGeom>
        </p:spPr>
      </p:pic>
      <p:pic>
        <p:nvPicPr>
          <p:cNvPr id="5" name="그래픽 4" descr="경고">
            <a:extLst>
              <a:ext uri="{FF2B5EF4-FFF2-40B4-BE49-F238E27FC236}">
                <a16:creationId xmlns="" xmlns:a16="http://schemas.microsoft.com/office/drawing/2014/main" id="{661E0C2F-18B9-431B-8026-40A3689E7E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2450" y="3001685"/>
            <a:ext cx="553603" cy="5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tx1"/>
                </a:solidFill>
              </a:rPr>
              <a:t>워드 취약점 공격 및 </a:t>
            </a:r>
            <a:endParaRPr lang="en-US" altLang="ko-KR" sz="35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3500" b="1" dirty="0" err="1" smtClean="0">
                <a:solidFill>
                  <a:schemeClr val="tx1"/>
                </a:solidFill>
              </a:rPr>
              <a:t>쉘</a:t>
            </a:r>
            <a:r>
              <a:rPr lang="ko-KR" altLang="en-US" sz="3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500" b="1" dirty="0">
                <a:solidFill>
                  <a:schemeClr val="tx1"/>
                </a:solidFill>
              </a:rPr>
              <a:t>권환 획득 시연 영상 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215680" y="356659"/>
            <a:ext cx="897632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733" dirty="0"/>
              <a:t>Word</a:t>
            </a:r>
            <a:r>
              <a:rPr lang="en-US" altLang="ko-KR" sz="3467" dirty="0"/>
              <a:t> </a:t>
            </a:r>
            <a:r>
              <a:rPr lang="ko-KR" altLang="en-US" sz="3467" dirty="0"/>
              <a:t>취약점을 이용한 웹 캠 해킹 시연</a:t>
            </a:r>
            <a:endParaRPr lang="en-US" altLang="ko-KR" sz="3467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79965" y="1508788"/>
            <a:ext cx="7481455" cy="768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69780"/>
              <a:ext cx="4752528" cy="28474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CVE-2018-0802 </a:t>
              </a:r>
              <a:r>
                <a:rPr lang="ko-KR" altLang="en-US" sz="1867" b="1" dirty="0">
                  <a:solidFill>
                    <a:schemeClr val="bg1"/>
                  </a:solidFill>
                  <a:cs typeface="Arial" pitchFamily="34" charset="0"/>
                </a:rPr>
                <a:t>설명</a:t>
              </a:r>
              <a:endParaRPr lang="en-US" altLang="ko-KR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3979966" y="2608126"/>
            <a:ext cx="7481455" cy="768000"/>
            <a:chOff x="2984973" y="1131591"/>
            <a:chExt cx="5611091" cy="576000"/>
          </a:xfrm>
        </p:grpSpPr>
        <p:sp>
          <p:nvSpPr>
            <p:cNvPr id="29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3667248" y="1269780"/>
              <a:ext cx="4752528" cy="28474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67" b="1" dirty="0" err="1">
                  <a:solidFill>
                    <a:schemeClr val="bg1"/>
                  </a:solidFill>
                  <a:cs typeface="Arial" pitchFamily="34" charset="0"/>
                </a:rPr>
                <a:t>스피어피싱을</a:t>
              </a:r>
              <a:r>
                <a:rPr lang="ko-KR" altLang="en-US" sz="1867" b="1" dirty="0">
                  <a:solidFill>
                    <a:schemeClr val="bg1"/>
                  </a:solidFill>
                  <a:cs typeface="Arial" pitchFamily="34" charset="0"/>
                </a:rPr>
                <a:t> 이용한 표적 공격</a:t>
              </a:r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(APT)</a:t>
              </a:r>
            </a:p>
          </p:txBody>
        </p:sp>
      </p:grpSp>
      <p:grpSp>
        <p:nvGrpSpPr>
          <p:cNvPr id="37" name="Group 29"/>
          <p:cNvGrpSpPr/>
          <p:nvPr/>
        </p:nvGrpSpPr>
        <p:grpSpPr>
          <a:xfrm>
            <a:off x="3979966" y="3707465"/>
            <a:ext cx="7481455" cy="768000"/>
            <a:chOff x="2984973" y="1131591"/>
            <a:chExt cx="5611091" cy="576000"/>
          </a:xfrm>
        </p:grpSpPr>
        <p:sp>
          <p:nvSpPr>
            <p:cNvPr id="38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3667248" y="1269780"/>
              <a:ext cx="4752528" cy="28474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67" b="1" dirty="0">
                  <a:solidFill>
                    <a:schemeClr val="bg1"/>
                  </a:solidFill>
                  <a:cs typeface="Arial" pitchFamily="34" charset="0"/>
                </a:rPr>
                <a:t>워드 취약점 공격 및 </a:t>
              </a:r>
              <a:r>
                <a:rPr lang="ko-KR" altLang="en-US" sz="1867" b="1" dirty="0" err="1">
                  <a:solidFill>
                    <a:schemeClr val="bg1"/>
                  </a:solidFill>
                  <a:cs typeface="Arial" pitchFamily="34" charset="0"/>
                </a:rPr>
                <a:t>쉘</a:t>
              </a:r>
              <a:r>
                <a:rPr lang="ko-KR" altLang="en-US" sz="1867" b="1" dirty="0">
                  <a:solidFill>
                    <a:schemeClr val="bg1"/>
                  </a:solidFill>
                  <a:cs typeface="Arial" pitchFamily="34" charset="0"/>
                </a:rPr>
                <a:t> 권환 획득 시연 영상 </a:t>
              </a:r>
              <a:endParaRPr lang="en-US" altLang="ko-KR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9"/>
          <p:cNvGrpSpPr/>
          <p:nvPr/>
        </p:nvGrpSpPr>
        <p:grpSpPr>
          <a:xfrm>
            <a:off x="3979966" y="4859509"/>
            <a:ext cx="7481455" cy="768000"/>
            <a:chOff x="2984973" y="1131591"/>
            <a:chExt cx="5611091" cy="576000"/>
          </a:xfrm>
        </p:grpSpPr>
        <p:sp>
          <p:nvSpPr>
            <p:cNvPr id="43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4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3667248" y="1269780"/>
              <a:ext cx="4752528" cy="28474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67" b="1" dirty="0">
                  <a:solidFill>
                    <a:schemeClr val="bg1"/>
                  </a:solidFill>
                  <a:cs typeface="Arial" pitchFamily="34" charset="0"/>
                </a:rPr>
                <a:t>예방방법</a:t>
              </a:r>
              <a:endParaRPr lang="en-US" altLang="ko-KR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3500" b="1" dirty="0" smtClean="0">
                <a:solidFill>
                  <a:schemeClr val="tx1"/>
                </a:solidFill>
              </a:rPr>
              <a:t>예방방법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88" y="615044"/>
            <a:ext cx="6526925" cy="53614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67" y="2516826"/>
            <a:ext cx="3624000" cy="20748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65" y="2505002"/>
            <a:ext cx="3624001" cy="207488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6200000">
            <a:off x="6923034" y="3360024"/>
            <a:ext cx="2423945" cy="1986455"/>
          </a:xfrm>
          <a:prstGeom prst="rightArrow">
            <a:avLst>
              <a:gd name="adj1" fmla="val 54762"/>
              <a:gd name="adj2" fmla="val 5476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8" y="1430477"/>
            <a:ext cx="6330063" cy="3731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6965564" y="2165683"/>
            <a:ext cx="1408415" cy="938464"/>
          </a:xfrm>
          <a:prstGeom prst="rightArrow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18" y="1430477"/>
            <a:ext cx="3260557" cy="3260557"/>
          </a:xfrm>
          <a:prstGeom prst="rect">
            <a:avLst/>
          </a:prstGeom>
        </p:spPr>
      </p:pic>
      <p:sp>
        <p:nvSpPr>
          <p:cNvPr id="12" name="도넛 11"/>
          <p:cNvSpPr/>
          <p:nvPr/>
        </p:nvSpPr>
        <p:spPr>
          <a:xfrm>
            <a:off x="2430378" y="2009274"/>
            <a:ext cx="4475747" cy="757989"/>
          </a:xfrm>
          <a:prstGeom prst="donut">
            <a:avLst>
              <a:gd name="adj" fmla="val 153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7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44" y="-471472"/>
            <a:ext cx="3113672" cy="31136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3" y="78002"/>
            <a:ext cx="7842481" cy="4385714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92" y="2743141"/>
            <a:ext cx="736038" cy="1094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03" y="2490507"/>
            <a:ext cx="7106310" cy="39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71" y="893039"/>
            <a:ext cx="5266824" cy="4753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11" y="1365172"/>
            <a:ext cx="2342344" cy="24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Word </a:t>
            </a:r>
            <a:r>
              <a:rPr lang="ko-KR" altLang="en-US" dirty="0"/>
              <a:t>취약점을 이용한 웹 캠 해킹 시연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991599" y="5353207"/>
            <a:ext cx="26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모두의 보안 백진우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모두의 보안 정재호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모두의 보안 </a:t>
            </a:r>
            <a:r>
              <a:rPr lang="ko-KR" altLang="en-US" dirty="0" err="1" smtClean="0"/>
              <a:t>최도아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모두의 보안 홍승현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3500" b="1" dirty="0">
                <a:solidFill>
                  <a:schemeClr val="tx1"/>
                </a:solidFill>
              </a:rPr>
              <a:t>CVE-2018-0802 </a:t>
            </a:r>
            <a:r>
              <a:rPr lang="ko-KR" altLang="en-US" sz="3500" b="1" dirty="0">
                <a:solidFill>
                  <a:schemeClr val="tx1"/>
                </a:solidFill>
              </a:rPr>
              <a:t>설명</a:t>
            </a:r>
            <a:endParaRPr lang="en-US" altLang="ko-KR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veì ëí ì´ë¯¸ì§ ê²ìê²°ê³¼">
            <a:extLst>
              <a:ext uri="{FF2B5EF4-FFF2-40B4-BE49-F238E27FC236}">
                <a16:creationId xmlns="" xmlns:a16="http://schemas.microsoft.com/office/drawing/2014/main" id="{6C3D1C4A-33DE-4AFA-86AF-ACD9D481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07" y="141798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7D25D1-9240-4E80-BF8E-F6D4506E2C35}"/>
              </a:ext>
            </a:extLst>
          </p:cNvPr>
          <p:cNvSpPr txBox="1"/>
          <p:nvPr/>
        </p:nvSpPr>
        <p:spPr>
          <a:xfrm>
            <a:off x="5318306" y="2353486"/>
            <a:ext cx="6648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MITRE</a:t>
            </a:r>
            <a:r>
              <a:rPr lang="ko-KR" altLang="en-US" sz="2400" b="1"/>
              <a:t>에서 관리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/>
              <a:t>공개된 보안취약점 데이터베이스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/>
              <a:t>보안 취약점을 추적하고 관리하는데 용이함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A31A59-E727-4F7D-8A01-586A66F13571}"/>
              </a:ext>
            </a:extLst>
          </p:cNvPr>
          <p:cNvSpPr txBox="1"/>
          <p:nvPr/>
        </p:nvSpPr>
        <p:spPr>
          <a:xfrm>
            <a:off x="4493446" y="5209185"/>
            <a:ext cx="32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Ex) CVE-2018-0802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9310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404AF6B-F835-4D81-8BAA-57DB488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7" y="467379"/>
            <a:ext cx="11589285" cy="59232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072CF1E-BB74-4F60-BFC8-EA13E48BC306}"/>
              </a:ext>
            </a:extLst>
          </p:cNvPr>
          <p:cNvSpPr/>
          <p:nvPr/>
        </p:nvSpPr>
        <p:spPr>
          <a:xfrm>
            <a:off x="1749287" y="1881809"/>
            <a:ext cx="10141355" cy="1099930"/>
          </a:xfrm>
          <a:prstGeom prst="rect">
            <a:avLst/>
          </a:prstGeom>
          <a:noFill/>
          <a:ln w="57150">
            <a:solidFill>
              <a:srgbClr val="1BC3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BC63BB4-8626-4797-8196-629B121397BE}"/>
              </a:ext>
            </a:extLst>
          </p:cNvPr>
          <p:cNvSpPr/>
          <p:nvPr/>
        </p:nvSpPr>
        <p:spPr>
          <a:xfrm>
            <a:off x="1848678" y="3902766"/>
            <a:ext cx="2100469" cy="364434"/>
          </a:xfrm>
          <a:prstGeom prst="rect">
            <a:avLst/>
          </a:prstGeom>
          <a:noFill/>
          <a:ln w="57150">
            <a:solidFill>
              <a:srgbClr val="1BC3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s wordì ëí ì´ë¯¸ì§ ê²ìê²°ê³¼">
            <a:extLst>
              <a:ext uri="{FF2B5EF4-FFF2-40B4-BE49-F238E27FC236}">
                <a16:creationId xmlns="" xmlns:a16="http://schemas.microsoft.com/office/drawing/2014/main" id="{EFE53062-EDEC-45FB-9B04-0B182C6D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01" y="2818048"/>
            <a:ext cx="1294767" cy="12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S ìë ë¶ì ìë ¥íê¸°, ìí ìì ìë ¥íë ë°©ë²">
            <a:extLst>
              <a:ext uri="{FF2B5EF4-FFF2-40B4-BE49-F238E27FC236}">
                <a16:creationId xmlns="" xmlns:a16="http://schemas.microsoft.com/office/drawing/2014/main" id="{F2B787EA-404D-448E-A5A8-D9D3F949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4" y="1957387"/>
            <a:ext cx="58864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7D8179-F9AD-4D90-9610-CD953589CC52}"/>
              </a:ext>
            </a:extLst>
          </p:cNvPr>
          <p:cNvSpPr txBox="1"/>
          <p:nvPr/>
        </p:nvSpPr>
        <p:spPr>
          <a:xfrm>
            <a:off x="2106349" y="518159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워드에서 제공하는 수식 편집기능</a:t>
            </a:r>
          </a:p>
        </p:txBody>
      </p:sp>
    </p:spTree>
    <p:extLst>
      <p:ext uri="{BB962C8B-B14F-4D97-AF65-F5344CB8AC3E}">
        <p14:creationId xmlns:p14="http://schemas.microsoft.com/office/powerpoint/2010/main" val="31262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MS ìë ë¶ì ìë ¥íê¸°, ìí ìì ìë ¥íë ë°©ë²">
            <a:extLst>
              <a:ext uri="{FF2B5EF4-FFF2-40B4-BE49-F238E27FC236}">
                <a16:creationId xmlns="" xmlns:a16="http://schemas.microsoft.com/office/drawing/2014/main" id="{5772560A-A948-4F3A-8CB9-E69FF9D8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2" y="2592145"/>
            <a:ext cx="3347418" cy="16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B011D57-E595-49C1-9D98-817EAB08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610" y="2152649"/>
            <a:ext cx="2476500" cy="25527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F37234C-8719-4586-84D2-34C45918F219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275070" y="3428999"/>
            <a:ext cx="430654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46FADDC-C1EC-426D-BF6D-25DE5FC564C0}"/>
              </a:ext>
            </a:extLst>
          </p:cNvPr>
          <p:cNvSpPr/>
          <p:nvPr/>
        </p:nvSpPr>
        <p:spPr>
          <a:xfrm>
            <a:off x="4447141" y="2778662"/>
            <a:ext cx="1238042" cy="450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OLE</a:t>
            </a:r>
            <a:r>
              <a:rPr lang="ko-KR" altLang="en-US" b="1">
                <a:solidFill>
                  <a:schemeClr val="tx1"/>
                </a:solidFill>
              </a:rPr>
              <a:t> 개체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42C694C-A57F-45DD-8859-900CAE52A06B}"/>
              </a:ext>
            </a:extLst>
          </p:cNvPr>
          <p:cNvSpPr txBox="1"/>
          <p:nvPr/>
        </p:nvSpPr>
        <p:spPr>
          <a:xfrm>
            <a:off x="927652" y="689114"/>
            <a:ext cx="1066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OLE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Object Linkig and Embedding</a:t>
            </a:r>
            <a:r>
              <a:rPr lang="ko-KR" altLang="en-US"/>
              <a:t>의 약자로서 서로 다른 응용 프로그램에서 쓰이는 고유의 형태를 </a:t>
            </a:r>
            <a:endParaRPr lang="en-US" altLang="ko-KR"/>
          </a:p>
          <a:p>
            <a:r>
              <a:rPr lang="ko-KR" altLang="en-US"/>
              <a:t>유지한 채 다른 프로그램에서 불러와 삽입하여 쓸수 있는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7B8A5-F19B-466C-B953-E2E6A1F22641}"/>
              </a:ext>
            </a:extLst>
          </p:cNvPr>
          <p:cNvSpPr txBox="1"/>
          <p:nvPr/>
        </p:nvSpPr>
        <p:spPr>
          <a:xfrm>
            <a:off x="8506776" y="4939110"/>
            <a:ext cx="26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Equation Native </a:t>
            </a:r>
            <a:r>
              <a:rPr lang="ko-KR" altLang="en-US"/>
              <a:t>스트림</a:t>
            </a:r>
          </a:p>
        </p:txBody>
      </p:sp>
    </p:spTree>
    <p:extLst>
      <p:ext uri="{BB962C8B-B14F-4D97-AF65-F5344CB8AC3E}">
        <p14:creationId xmlns:p14="http://schemas.microsoft.com/office/powerpoint/2010/main" val="38257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22579 -2.96296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12185D6-C519-4B85-A1EB-8686BC818A3D}"/>
              </a:ext>
            </a:extLst>
          </p:cNvPr>
          <p:cNvSpPr/>
          <p:nvPr/>
        </p:nvSpPr>
        <p:spPr>
          <a:xfrm>
            <a:off x="7502505" y="3167389"/>
            <a:ext cx="290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/>
              <a:t>EQNEDT32.EXE</a:t>
            </a:r>
            <a:endParaRPr lang="ko-KR" altLang="en-US" sz="2800" b="1"/>
          </a:p>
        </p:txBody>
      </p:sp>
      <p:pic>
        <p:nvPicPr>
          <p:cNvPr id="1026" name="Picture 2" descr="ì¬ë ì´ë¯¸ì§ì ëí ì´ë¯¸ì§ ê²ìê²°ê³¼">
            <a:extLst>
              <a:ext uri="{FF2B5EF4-FFF2-40B4-BE49-F238E27FC236}">
                <a16:creationId xmlns="" xmlns:a16="http://schemas.microsoft.com/office/drawing/2014/main" id="{E5DE4689-8DE9-4148-A73F-86E0F98F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78" y="1956736"/>
            <a:ext cx="2544417" cy="25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s wordì ëí ì´ë¯¸ì§ ê²ìê²°ê³¼">
            <a:extLst>
              <a:ext uri="{FF2B5EF4-FFF2-40B4-BE49-F238E27FC236}">
                <a16:creationId xmlns="" xmlns:a16="http://schemas.microsoft.com/office/drawing/2014/main" id="{9B5E1507-D60D-43DE-808F-F2B26DBB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38" y="2818049"/>
            <a:ext cx="1294767" cy="12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B07142-7246-44EC-B96D-99A61FAE4474}"/>
              </a:ext>
            </a:extLst>
          </p:cNvPr>
          <p:cNvSpPr txBox="1"/>
          <p:nvPr/>
        </p:nvSpPr>
        <p:spPr>
          <a:xfrm>
            <a:off x="7249154" y="3855284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OLE </a:t>
            </a:r>
            <a:r>
              <a:rPr lang="ko-KR" altLang="en-US"/>
              <a:t>객체를 처리하기 위해 실행 </a:t>
            </a:r>
            <a:r>
              <a:rPr lang="en-US" altLang="ko-KR"/>
              <a:t>!!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926150-E63B-4E1A-B98D-5B02E4834DB5}"/>
              </a:ext>
            </a:extLst>
          </p:cNvPr>
          <p:cNvSpPr txBox="1"/>
          <p:nvPr/>
        </p:nvSpPr>
        <p:spPr>
          <a:xfrm>
            <a:off x="1848466" y="518160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수식 편집기를 사용한 워드 클릭 시 </a:t>
            </a:r>
          </a:p>
        </p:txBody>
      </p:sp>
    </p:spTree>
    <p:extLst>
      <p:ext uri="{BB962C8B-B14F-4D97-AF65-F5344CB8AC3E}">
        <p14:creationId xmlns:p14="http://schemas.microsoft.com/office/powerpoint/2010/main" val="192640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1D0AF59-99C3-4251-AB9A-C966C6AD44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855405F-37A2-4869-9154-F8BE3BECE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E072D38-ACFF-4F99-9A43-51C1A69A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79609"/>
            <a:ext cx="10905066" cy="329878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B4D6CB-F90C-49A2-9E03-AC0A21BF9308}"/>
              </a:ext>
            </a:extLst>
          </p:cNvPr>
          <p:cNvSpPr/>
          <p:nvPr/>
        </p:nvSpPr>
        <p:spPr>
          <a:xfrm>
            <a:off x="3829878" y="2968488"/>
            <a:ext cx="3008244" cy="2109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E1F4B56-BBDC-4B41-A8E5-59FD18F52A05}"/>
              </a:ext>
            </a:extLst>
          </p:cNvPr>
          <p:cNvSpPr txBox="1"/>
          <p:nvPr/>
        </p:nvSpPr>
        <p:spPr>
          <a:xfrm>
            <a:off x="1762539" y="5558451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MTEF </a:t>
            </a:r>
            <a:r>
              <a:rPr lang="ko-KR" altLang="en-US" b="1"/>
              <a:t>데이터 정보가 담김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="" xmlns:a16="http://schemas.microsoft.com/office/drawing/2014/main" id="{FCBFD3D9-A935-4932-80FF-8B9A2B390D39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rot="5400000" flipH="1" flipV="1">
            <a:off x="4028470" y="4252921"/>
            <a:ext cx="480059" cy="213100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A685AFC-AADD-4460-8746-154718E73287}"/>
              </a:ext>
            </a:extLst>
          </p:cNvPr>
          <p:cNvSpPr/>
          <p:nvPr/>
        </p:nvSpPr>
        <p:spPr>
          <a:xfrm>
            <a:off x="7142955" y="4381271"/>
            <a:ext cx="4267200" cy="464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1FF0BA9-D02E-4F5A-8759-41572DE21A0C}"/>
              </a:ext>
            </a:extLst>
          </p:cNvPr>
          <p:cNvSpPr txBox="1"/>
          <p:nvPr/>
        </p:nvSpPr>
        <p:spPr>
          <a:xfrm>
            <a:off x="6774460" y="5514213"/>
            <a:ext cx="28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폰트 이름 관련 설정 내용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="" xmlns:a16="http://schemas.microsoft.com/office/drawing/2014/main" id="{A7C35014-F479-4213-8900-0F106494D3D5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8411640" y="4649298"/>
            <a:ext cx="668195" cy="10616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1185</Words>
  <Application>Microsoft Office PowerPoint</Application>
  <PresentationFormat>와이드스크린</PresentationFormat>
  <Paragraphs>107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정</dc:creator>
  <cp:lastModifiedBy>백 진우</cp:lastModifiedBy>
  <cp:revision>26</cp:revision>
  <dcterms:created xsi:type="dcterms:W3CDTF">2019-03-12T03:26:47Z</dcterms:created>
  <dcterms:modified xsi:type="dcterms:W3CDTF">2019-03-13T16:55:37Z</dcterms:modified>
</cp:coreProperties>
</file>