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0"/>
  </p:notesMasterIdLst>
  <p:sldIdLst>
    <p:sldId id="257" r:id="rId2"/>
    <p:sldId id="262" r:id="rId3"/>
    <p:sldId id="261" r:id="rId4"/>
    <p:sldId id="258" r:id="rId5"/>
    <p:sldId id="270" r:id="rId6"/>
    <p:sldId id="263" r:id="rId7"/>
    <p:sldId id="264" r:id="rId8"/>
    <p:sldId id="276" r:id="rId9"/>
    <p:sldId id="282" r:id="rId10"/>
    <p:sldId id="281" r:id="rId11"/>
    <p:sldId id="279" r:id="rId12"/>
    <p:sldId id="285" r:id="rId13"/>
    <p:sldId id="283" r:id="rId14"/>
    <p:sldId id="284" r:id="rId15"/>
    <p:sldId id="286" r:id="rId16"/>
    <p:sldId id="291" r:id="rId17"/>
    <p:sldId id="265" r:id="rId18"/>
    <p:sldId id="266" r:id="rId19"/>
    <p:sldId id="288" r:id="rId20"/>
    <p:sldId id="287" r:id="rId21"/>
    <p:sldId id="290" r:id="rId22"/>
    <p:sldId id="289" r:id="rId23"/>
    <p:sldId id="292" r:id="rId24"/>
    <p:sldId id="295" r:id="rId25"/>
    <p:sldId id="294" r:id="rId26"/>
    <p:sldId id="296" r:id="rId27"/>
    <p:sldId id="267" r:id="rId28"/>
    <p:sldId id="269" r:id="rId2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스퀘어 Bold" panose="020B0600000101010101" pitchFamily="50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99FFCC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9" autoAdjust="0"/>
  </p:normalViewPr>
  <p:slideViewPr>
    <p:cSldViewPr snapToGrid="0">
      <p:cViewPr varScale="1">
        <p:scale>
          <a:sx n="58" d="100"/>
          <a:sy n="58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 또는 테스터는 사람이므로 생각해보지 못한 초월 영역이 존재할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빈틈을 메우는 것이 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정의되지 않은 영역을 테스트하는 일종의 탐험가 역할을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6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소스코드가 주어질시에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컴파일시에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AFL </a:t>
            </a:r>
            <a:r>
              <a:rPr lang="ko-KR" altLang="en-US" baseline="0" dirty="0" smtClean="0"/>
              <a:t>툴이 </a:t>
            </a:r>
            <a:r>
              <a:rPr lang="ko-KR" altLang="en-US" baseline="0" dirty="0" err="1" smtClean="0"/>
              <a:t>입력받는</a:t>
            </a:r>
            <a:r>
              <a:rPr lang="ko-KR" altLang="en-US" baseline="0" dirty="0" smtClean="0"/>
              <a:t> 소스코드 루틴을 찾아줘서 </a:t>
            </a:r>
            <a:r>
              <a:rPr lang="ko-KR" altLang="en-US" baseline="0" dirty="0" err="1" smtClean="0"/>
              <a:t>인풋값에</a:t>
            </a:r>
            <a:r>
              <a:rPr lang="ko-KR" altLang="en-US" baseline="0" dirty="0" smtClean="0"/>
              <a:t> 대한 무작위 데이터 생성의 효율성을 </a:t>
            </a:r>
            <a:r>
              <a:rPr lang="ko-KR" altLang="en-US" baseline="0" dirty="0" err="1" smtClean="0"/>
              <a:t>가지고있다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대신 단점이라면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소스코드가 없는 </a:t>
            </a:r>
            <a:r>
              <a:rPr lang="en-US" altLang="ko-KR" baseline="0" dirty="0" smtClean="0"/>
              <a:t>black box </a:t>
            </a:r>
            <a:r>
              <a:rPr lang="ko-KR" altLang="en-US" baseline="0" dirty="0" smtClean="0"/>
              <a:t>상태의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은 어렵다는 점이다</a:t>
            </a:r>
            <a:r>
              <a:rPr lang="en-US" altLang="ko-KR" baseline="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소스코드가 주어질시에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컴파일시에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AFL </a:t>
            </a:r>
            <a:r>
              <a:rPr lang="ko-KR" altLang="en-US" baseline="0" dirty="0" smtClean="0"/>
              <a:t>툴이 </a:t>
            </a:r>
            <a:r>
              <a:rPr lang="ko-KR" altLang="en-US" baseline="0" dirty="0" err="1" smtClean="0"/>
              <a:t>입력받는</a:t>
            </a:r>
            <a:r>
              <a:rPr lang="ko-KR" altLang="en-US" baseline="0" dirty="0" smtClean="0"/>
              <a:t> 소스코드 루틴을 찾아줘서 </a:t>
            </a:r>
            <a:r>
              <a:rPr lang="ko-KR" altLang="en-US" baseline="0" dirty="0" err="1" smtClean="0"/>
              <a:t>인풋값에</a:t>
            </a:r>
            <a:r>
              <a:rPr lang="ko-KR" altLang="en-US" baseline="0" dirty="0" smtClean="0"/>
              <a:t> 대한 무작위 데이터 생성의 효율성을 </a:t>
            </a:r>
            <a:r>
              <a:rPr lang="ko-KR" altLang="en-US" baseline="0" dirty="0" err="1" smtClean="0"/>
              <a:t>가지고있다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대신 단점이라면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소스코드가 없는 </a:t>
            </a:r>
            <a:r>
              <a:rPr lang="en-US" altLang="ko-KR" baseline="0" dirty="0" smtClean="0"/>
              <a:t>black box </a:t>
            </a:r>
            <a:r>
              <a:rPr lang="ko-KR" altLang="en-US" baseline="0" dirty="0" smtClean="0"/>
              <a:t>상태의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은 어렵다는 점이다</a:t>
            </a:r>
            <a:r>
              <a:rPr lang="en-US" altLang="ko-KR" baseline="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http://lcamtuf.coredump.cx/afl/releases/afl-latest.tgz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 -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xvf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afl-latest.tgz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 afl-2.52b/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make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sudo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make install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1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http://lcamtuf.coredump.cx/afl/releases/afl-latest.tgz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 -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xvf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afl-latest.tgz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 afl-2.52b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make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sudo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make install</a:t>
            </a:r>
            <a:endParaRPr lang="ko-KR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8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아무곳에나</a:t>
            </a:r>
            <a:r>
              <a:rPr lang="ko-KR" altLang="en-US" dirty="0" smtClean="0"/>
              <a:t> 폴더를 만들어서 </a:t>
            </a:r>
            <a:r>
              <a:rPr lang="en-US" altLang="ko-KR" dirty="0" err="1" smtClean="0"/>
              <a:t>test.c</a:t>
            </a:r>
            <a:r>
              <a:rPr lang="ko-KR" altLang="en-US" dirty="0" smtClean="0"/>
              <a:t>라는 파일을 다음과 같이 넣자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15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아무곳에나</a:t>
            </a:r>
            <a:r>
              <a:rPr lang="ko-KR" altLang="en-US" dirty="0" smtClean="0"/>
              <a:t> 폴더를 만들어서 </a:t>
            </a:r>
            <a:r>
              <a:rPr lang="en-US" altLang="ko-KR" dirty="0" err="1" smtClean="0"/>
              <a:t>test.c</a:t>
            </a:r>
            <a:r>
              <a:rPr lang="ko-KR" altLang="en-US" dirty="0" smtClean="0"/>
              <a:t>라는 파일을 다음과 같이 넣자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2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다루느냐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처리할것인가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제대로 이해하고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넣어주는 방식이 스마트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그렇지 않고 무작위로 대입하여 취약점을 유발시키는 것이 </a:t>
            </a:r>
            <a:r>
              <a:rPr lang="ko-KR" altLang="en-US" dirty="0" err="1"/>
              <a:t>덤브</a:t>
            </a:r>
            <a:r>
              <a:rPr lang="ko-KR" altLang="en-US" dirty="0"/>
              <a:t> 퍼지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데이터를 새롭게 만들어주어 대입하는 것이 </a:t>
            </a:r>
            <a:r>
              <a:rPr lang="ko-KR" altLang="en-US" dirty="0" err="1"/>
              <a:t>제네레이션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r>
              <a:rPr lang="ko-KR" altLang="en-US" dirty="0"/>
              <a:t>이미 있는 데이터를 조금씩 </a:t>
            </a:r>
            <a:r>
              <a:rPr lang="ko-KR" altLang="en-US" dirty="0" err="1"/>
              <a:t>수정하는것이</a:t>
            </a:r>
            <a:r>
              <a:rPr lang="ko-KR" altLang="en-US" dirty="0"/>
              <a:t> </a:t>
            </a:r>
            <a:r>
              <a:rPr lang="ko-KR" altLang="en-US" dirty="0" err="1"/>
              <a:t>뮤테이션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6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3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3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5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6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3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커버리지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 Coverage)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소프트웨어의 테스트를 논할 때 얼마나 테스트가 충분한가를 나타내는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코드가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커버되었는가이다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테스트를 진행했을 때 코드 자체가 얼마나 실행되었냐는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하는 과정에 개입해서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갈라지는 부분에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어셈을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삽입한다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프로그램을 실행하면서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얼마나 커버했는지를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브루트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인풋을 넣다가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로깅하지 못했던 곳이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인풋의 우선순위를 높인다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6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674" y="2447473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en-US" altLang="ko-KR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보안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백진우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Compiler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75613D-D724-4A67-AE31-55BF30D802D6}"/>
              </a:ext>
            </a:extLst>
          </p:cNvPr>
          <p:cNvSpPr txBox="1"/>
          <p:nvPr/>
        </p:nvSpPr>
        <p:spPr>
          <a:xfrm>
            <a:off x="3657524" y="5193636"/>
            <a:ext cx="11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Logging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911BB3FD-C3DC-4FDD-A4C0-1C1852A5D3CA}"/>
              </a:ext>
            </a:extLst>
          </p:cNvPr>
          <p:cNvCxnSpPr>
            <a:stCxn id="6" idx="6"/>
          </p:cNvCxnSpPr>
          <p:nvPr/>
        </p:nvCxnSpPr>
        <p:spPr>
          <a:xfrm flipV="1">
            <a:off x="3449916" y="4129345"/>
            <a:ext cx="577335" cy="17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636FCFB-EC99-4E13-B896-CEE9B6771912}"/>
              </a:ext>
            </a:extLst>
          </p:cNvPr>
          <p:cNvCxnSpPr>
            <a:stCxn id="6" idx="6"/>
          </p:cNvCxnSpPr>
          <p:nvPr/>
        </p:nvCxnSpPr>
        <p:spPr>
          <a:xfrm flipV="1">
            <a:off x="3449916" y="3054485"/>
            <a:ext cx="577335" cy="278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09471"/>
              </p:ext>
            </p:extLst>
          </p:nvPr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48024"/>
              </p:ext>
            </p:extLst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Compiler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75613D-D724-4A67-AE31-55BF30D802D6}"/>
              </a:ext>
            </a:extLst>
          </p:cNvPr>
          <p:cNvSpPr txBox="1"/>
          <p:nvPr/>
        </p:nvSpPr>
        <p:spPr>
          <a:xfrm>
            <a:off x="3657524" y="5193636"/>
            <a:ext cx="11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Logging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ACE9584E-C2F1-494C-8F3C-EE659A878EB8}"/>
              </a:ext>
            </a:extLst>
          </p:cNvPr>
          <p:cNvCxnSpPr>
            <a:stCxn id="6" idx="6"/>
            <a:endCxn id="25" idx="1"/>
          </p:cNvCxnSpPr>
          <p:nvPr/>
        </p:nvCxnSpPr>
        <p:spPr>
          <a:xfrm flipV="1">
            <a:off x="3449916" y="5102303"/>
            <a:ext cx="4163755" cy="73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911BB3FD-C3DC-4FDD-A4C0-1C1852A5D3CA}"/>
              </a:ext>
            </a:extLst>
          </p:cNvPr>
          <p:cNvCxnSpPr>
            <a:stCxn id="6" idx="6"/>
          </p:cNvCxnSpPr>
          <p:nvPr/>
        </p:nvCxnSpPr>
        <p:spPr>
          <a:xfrm flipV="1">
            <a:off x="3449916" y="4129345"/>
            <a:ext cx="577335" cy="17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636FCFB-EC99-4E13-B896-CEE9B6771912}"/>
              </a:ext>
            </a:extLst>
          </p:cNvPr>
          <p:cNvCxnSpPr>
            <a:stCxn id="6" idx="6"/>
          </p:cNvCxnSpPr>
          <p:nvPr/>
        </p:nvCxnSpPr>
        <p:spPr>
          <a:xfrm flipV="1">
            <a:off x="3449916" y="3054485"/>
            <a:ext cx="577335" cy="278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35597"/>
              </p:ext>
            </p:extLst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69463"/>
              </p:ext>
            </p:extLst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554E594-2608-4A91-9AC4-E230B9A69D93}"/>
              </a:ext>
            </a:extLst>
          </p:cNvPr>
          <p:cNvSpPr/>
          <p:nvPr/>
        </p:nvSpPr>
        <p:spPr>
          <a:xfrm>
            <a:off x="3616804" y="4604701"/>
            <a:ext cx="1003834" cy="922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BDB132A-52AC-4D31-A88D-4294D73BE4AE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3200938" y="5066098"/>
            <a:ext cx="415866" cy="2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07284"/>
              </p:ext>
            </p:extLst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554E594-2608-4A91-9AC4-E230B9A69D93}"/>
              </a:ext>
            </a:extLst>
          </p:cNvPr>
          <p:cNvSpPr/>
          <p:nvPr/>
        </p:nvSpPr>
        <p:spPr>
          <a:xfrm>
            <a:off x="3616804" y="4604701"/>
            <a:ext cx="1003834" cy="922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BDB132A-52AC-4D31-A88D-4294D73BE4AE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3200938" y="5066098"/>
            <a:ext cx="415866" cy="2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BC49F96-18EB-4276-8F6C-990D992350C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011214" y="3734587"/>
            <a:ext cx="1107507" cy="8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4FB4F08-A21E-44D3-9950-15B2E96BC7BC}"/>
              </a:ext>
            </a:extLst>
          </p:cNvPr>
          <p:cNvCxnSpPr>
            <a:stCxn id="4" idx="0"/>
          </p:cNvCxnSpPr>
          <p:nvPr/>
        </p:nvCxnSpPr>
        <p:spPr>
          <a:xfrm flipV="1">
            <a:off x="4118721" y="2648607"/>
            <a:ext cx="2565858" cy="19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493936B-8EB0-40F8-A3CC-B4D4935E7093}"/>
              </a:ext>
            </a:extLst>
          </p:cNvPr>
          <p:cNvCxnSpPr>
            <a:stCxn id="4" idx="0"/>
          </p:cNvCxnSpPr>
          <p:nvPr/>
        </p:nvCxnSpPr>
        <p:spPr>
          <a:xfrm flipV="1">
            <a:off x="4118721" y="4285521"/>
            <a:ext cx="882355" cy="31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B1D7CB8D-D58D-40FE-B021-EA9D5BC9A58B}"/>
              </a:ext>
            </a:extLst>
          </p:cNvPr>
          <p:cNvCxnSpPr>
            <a:stCxn id="4" idx="0"/>
          </p:cNvCxnSpPr>
          <p:nvPr/>
        </p:nvCxnSpPr>
        <p:spPr>
          <a:xfrm>
            <a:off x="4118721" y="4604701"/>
            <a:ext cx="4833407" cy="6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FAF25A-61B8-45E2-A152-F9224B749AD9}"/>
              </a:ext>
            </a:extLst>
          </p:cNvPr>
          <p:cNvSpPr txBox="1"/>
          <p:nvPr/>
        </p:nvSpPr>
        <p:spPr>
          <a:xfrm>
            <a:off x="4312982" y="3316907"/>
            <a:ext cx="391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삽입</a:t>
            </a:r>
          </a:p>
        </p:txBody>
      </p:sp>
    </p:spTree>
    <p:extLst>
      <p:ext uri="{BB962C8B-B14F-4D97-AF65-F5344CB8AC3E}">
        <p14:creationId xmlns:p14="http://schemas.microsoft.com/office/powerpoint/2010/main" val="16352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18398"/>
              </p:ext>
            </p:extLst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554E594-2608-4A91-9AC4-E230B9A69D93}"/>
              </a:ext>
            </a:extLst>
          </p:cNvPr>
          <p:cNvSpPr/>
          <p:nvPr/>
        </p:nvSpPr>
        <p:spPr>
          <a:xfrm>
            <a:off x="3616804" y="4604701"/>
            <a:ext cx="1003834" cy="922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BDB132A-52AC-4D31-A88D-4294D73BE4AE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3200938" y="5066098"/>
            <a:ext cx="415866" cy="2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4FB4F08-A21E-44D3-9950-15B2E96BC7BC}"/>
              </a:ext>
            </a:extLst>
          </p:cNvPr>
          <p:cNvCxnSpPr>
            <a:stCxn id="4" idx="0"/>
          </p:cNvCxnSpPr>
          <p:nvPr/>
        </p:nvCxnSpPr>
        <p:spPr>
          <a:xfrm flipV="1">
            <a:off x="4118721" y="2648607"/>
            <a:ext cx="2565858" cy="19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FAF25A-61B8-45E2-A152-F9224B749AD9}"/>
              </a:ext>
            </a:extLst>
          </p:cNvPr>
          <p:cNvSpPr txBox="1"/>
          <p:nvPr/>
        </p:nvSpPr>
        <p:spPr>
          <a:xfrm>
            <a:off x="4312982" y="3316907"/>
            <a:ext cx="391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삽입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916D4A71-F26B-49F5-837E-A6F73AB8B8AA}"/>
              </a:ext>
            </a:extLst>
          </p:cNvPr>
          <p:cNvSpPr/>
          <p:nvPr/>
        </p:nvSpPr>
        <p:spPr>
          <a:xfrm>
            <a:off x="7586889" y="1990500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Path4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1CD67BB-A2E5-4EB5-B89B-ED9C2CACF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5313"/>
              </p:ext>
            </p:extLst>
          </p:nvPr>
        </p:nvGraphicFramePr>
        <p:xfrm>
          <a:off x="8755195" y="1034191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Code5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4722655" y="6256757"/>
            <a:ext cx="64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발견되면 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우선순위를 높인다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6D860E2E-AC3E-4754-B68E-AB7B5F5CB298}"/>
              </a:ext>
            </a:extLst>
          </p:cNvPr>
          <p:cNvSpPr/>
          <p:nvPr/>
        </p:nvSpPr>
        <p:spPr>
          <a:xfrm>
            <a:off x="3657525" y="3734587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Path2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1835625-3034-4D0D-9C6E-7997E7ADB409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3794944"/>
          <a:ext cx="26807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16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Code3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C6E3CD17-38F8-4B9B-A26F-F82A0193E582}"/>
              </a:ext>
            </a:extLst>
          </p:cNvPr>
          <p:cNvSpPr/>
          <p:nvPr/>
        </p:nvSpPr>
        <p:spPr>
          <a:xfrm>
            <a:off x="7613671" y="4904924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Path3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ADF46077-3286-4D38-B48C-14B081CF7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85240" y="3806663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Code4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554E594-2608-4A91-9AC4-E230B9A69D93}"/>
              </a:ext>
            </a:extLst>
          </p:cNvPr>
          <p:cNvSpPr/>
          <p:nvPr/>
        </p:nvSpPr>
        <p:spPr>
          <a:xfrm>
            <a:off x="3616804" y="4604701"/>
            <a:ext cx="1003834" cy="922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</a:p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BDB132A-52AC-4D31-A88D-4294D73BE4AE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3200938" y="5066098"/>
            <a:ext cx="415866" cy="2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D14C17-73F3-4D71-AB07-D0F61B77A338}"/>
              </a:ext>
            </a:extLst>
          </p:cNvPr>
          <p:cNvSpPr txBox="1"/>
          <p:nvPr/>
        </p:nvSpPr>
        <p:spPr>
          <a:xfrm>
            <a:off x="1917661" y="4728092"/>
            <a:ext cx="391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유전자 알고리즘으로 생성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4FB4F08-A21E-44D3-9950-15B2E96BC7BC}"/>
              </a:ext>
            </a:extLst>
          </p:cNvPr>
          <p:cNvCxnSpPr>
            <a:stCxn id="4" idx="0"/>
          </p:cNvCxnSpPr>
          <p:nvPr/>
        </p:nvCxnSpPr>
        <p:spPr>
          <a:xfrm flipV="1">
            <a:off x="4118721" y="2648607"/>
            <a:ext cx="2565858" cy="19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FAF25A-61B8-45E2-A152-F9224B749AD9}"/>
              </a:ext>
            </a:extLst>
          </p:cNvPr>
          <p:cNvSpPr txBox="1"/>
          <p:nvPr/>
        </p:nvSpPr>
        <p:spPr>
          <a:xfrm>
            <a:off x="4312982" y="3316907"/>
            <a:ext cx="391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삽입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916D4A71-F26B-49F5-837E-A6F73AB8B8AA}"/>
              </a:ext>
            </a:extLst>
          </p:cNvPr>
          <p:cNvSpPr/>
          <p:nvPr/>
        </p:nvSpPr>
        <p:spPr>
          <a:xfrm>
            <a:off x="7586889" y="1990500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Path4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1CD67BB-A2E5-4EB5-B89B-ED9C2CACF3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55195" y="1034191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Code5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4722655" y="6256757"/>
            <a:ext cx="64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발견되면 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우선순위를 높인다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BC49F96-18EB-4276-8F6C-990D992350CB}"/>
              </a:ext>
            </a:extLst>
          </p:cNvPr>
          <p:cNvCxnSpPr/>
          <p:nvPr/>
        </p:nvCxnSpPr>
        <p:spPr>
          <a:xfrm flipH="1" flipV="1">
            <a:off x="3011214" y="3734587"/>
            <a:ext cx="1107507" cy="8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9493936B-8EB0-40F8-A3CC-B4D4935E7093}"/>
              </a:ext>
            </a:extLst>
          </p:cNvPr>
          <p:cNvCxnSpPr/>
          <p:nvPr/>
        </p:nvCxnSpPr>
        <p:spPr>
          <a:xfrm flipV="1">
            <a:off x="4118721" y="4285521"/>
            <a:ext cx="882355" cy="31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B1D7CB8D-D58D-40FE-B021-EA9D5BC9A58B}"/>
              </a:ext>
            </a:extLst>
          </p:cNvPr>
          <p:cNvCxnSpPr/>
          <p:nvPr/>
        </p:nvCxnSpPr>
        <p:spPr>
          <a:xfrm>
            <a:off x="4118721" y="4604701"/>
            <a:ext cx="4833407" cy="6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0"/>
          </p:cNvCxnSpPr>
          <p:nvPr/>
        </p:nvCxnSpPr>
        <p:spPr>
          <a:xfrm flipV="1">
            <a:off x="4118721" y="3316907"/>
            <a:ext cx="5126879" cy="128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5374" y="101768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603" y="1547708"/>
            <a:ext cx="10779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http://lcamtuf.coredump.cx/afl/releases/afl-latest.tgz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tar -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xvf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afl-latest.tgz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afl-2.52b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make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sudo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make install</a:t>
            </a: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8" y="3147741"/>
            <a:ext cx="10128545" cy="33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140" y="101768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02942"/>
              </p:ext>
            </p:extLst>
          </p:nvPr>
        </p:nvGraphicFramePr>
        <p:xfrm>
          <a:off x="1448025" y="16732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White Box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afl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-fuzz -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&lt;test case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-o &lt;output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target_app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80853"/>
              </p:ext>
            </p:extLst>
          </p:nvPr>
        </p:nvGraphicFramePr>
        <p:xfrm>
          <a:off x="1430608" y="264861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Black</a:t>
                      </a:r>
                      <a:r>
                        <a:rPr lang="en-US" altLang="ko-KR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Box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afl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-fuzz -Q -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&lt;test case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-o &lt;output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target_app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5794" y="3743234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입력 옵션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71237"/>
              </p:ext>
            </p:extLst>
          </p:nvPr>
        </p:nvGraphicFramePr>
        <p:xfrm>
          <a:off x="1454331" y="421615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Standard</a:t>
                      </a:r>
                      <a:r>
                        <a:rPr lang="en-US" altLang="ko-KR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input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afl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-fuzz -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&lt;test case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-o &lt;output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target_app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params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...]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68502"/>
              </p:ext>
            </p:extLst>
          </p:nvPr>
        </p:nvGraphicFramePr>
        <p:xfrm>
          <a:off x="1436914" y="51915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File</a:t>
                      </a:r>
                      <a:r>
                        <a:rPr lang="en-US" altLang="ko-KR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input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afl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-fuzz -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&lt;test case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-o &lt;output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</a:t>
                      </a:r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target_app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@@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Fuzzing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Fuzzer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및 답변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85595" y="4514850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Fuzzing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이유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83233" y="4514850"/>
            <a:ext cx="107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32832" y="4514850"/>
            <a:ext cx="107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3232" y="4884182"/>
            <a:ext cx="107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132831" y="4884182"/>
            <a:ext cx="107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9995" y="5253514"/>
            <a:ext cx="16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case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29623" y="5622846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D4C058B-452D-465D-A76E-4E252BC4A616}"/>
              </a:ext>
            </a:extLst>
          </p:cNvPr>
          <p:cNvSpPr/>
          <p:nvPr/>
        </p:nvSpPr>
        <p:spPr>
          <a:xfrm>
            <a:off x="624442" y="4885084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Fuzzing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230" y="1017685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case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86522" y="1387017"/>
            <a:ext cx="5462954" cy="49859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main(void){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char login[16];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char password[16];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("Login : ");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scanf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s",login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("Password : ");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scanf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s",password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strcmp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login,"root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== 0){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if(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strcmp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(password,"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== 0){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("Success.\n");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return 0;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}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printf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("Fail.\n");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1;</a:t>
            </a:r>
          </a:p>
          <a:p>
            <a:pPr lvl="0" latinLnBrk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2019645" y="6309200"/>
            <a:ext cx="81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사용자로부터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받는 값에 대한 길이 제한이 없어서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Stak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Buffer overflow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9608" y="592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test.c</a:t>
            </a: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230" y="1017685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case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81" y="2262554"/>
            <a:ext cx="8904911" cy="28322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3186522" y="5406523"/>
            <a:ext cx="81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생성해서 그 안에다가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test.c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생성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227" y="1017685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case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621990" y="1573923"/>
            <a:ext cx="811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다음과 같이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case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틀린 경우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틀린 경우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틀린 경우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정확한 경우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7" y="3366396"/>
            <a:ext cx="11312325" cy="25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227" y="1017685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case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3" y="2039816"/>
            <a:ext cx="9737799" cy="1975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8A56D46-B06B-4735-AA28-671808177117}"/>
              </a:ext>
            </a:extLst>
          </p:cNvPr>
          <p:cNvSpPr txBox="1"/>
          <p:nvPr/>
        </p:nvSpPr>
        <p:spPr>
          <a:xfrm>
            <a:off x="693093" y="4344787"/>
            <a:ext cx="1008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컴파일러로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test.c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컴파일 후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만들어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AFL Fuzzing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561" y="1017685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분석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58" y="1540904"/>
            <a:ext cx="6972300" cy="484822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10800000">
            <a:off x="9019442" y="1798812"/>
            <a:ext cx="1240000" cy="10785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561" y="1017685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분석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85" y="2118298"/>
            <a:ext cx="8766628" cy="966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822" y="3475570"/>
            <a:ext cx="8856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crashes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 fault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프로그램오류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등이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나왔을 때의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unique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인풋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값들을 보여줌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angs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시간이 지났을 때까지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멈췄었던 인풋 데이터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5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561" y="1017685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분석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85" y="1832303"/>
            <a:ext cx="8856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rashes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이용하여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crash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재현 할 수 있다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2329228"/>
            <a:ext cx="11120620" cy="35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및 답변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보안 백진우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Fuzzing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4660" y="437393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Fuzzing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6941" y="5712720"/>
            <a:ext cx="6920015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Fuzzing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제품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올바른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테스트하 는 것이 아니라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정의되지 않은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영역을 검증하고 확인하는 작업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2583" y="102216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하는 이유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22EE07-F447-41E6-9A78-66ABC2E829B3}"/>
              </a:ext>
            </a:extLst>
          </p:cNvPr>
          <p:cNvSpPr/>
          <p:nvPr/>
        </p:nvSpPr>
        <p:spPr>
          <a:xfrm>
            <a:off x="2970934" y="1792269"/>
            <a:ext cx="6067518" cy="3518100"/>
          </a:xfrm>
          <a:prstGeom prst="rect">
            <a:avLst/>
          </a:prstGeom>
          <a:solidFill>
            <a:srgbClr val="8DBA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4CCAE74-3A5A-4C3A-8404-C893A09AB138}"/>
              </a:ext>
            </a:extLst>
          </p:cNvPr>
          <p:cNvSpPr/>
          <p:nvPr/>
        </p:nvSpPr>
        <p:spPr>
          <a:xfrm>
            <a:off x="3860904" y="2471500"/>
            <a:ext cx="2345343" cy="1914999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Expected</a:t>
            </a:r>
          </a:p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Behaviour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66EFD9-3944-415C-B812-70A30FF75047}"/>
              </a:ext>
            </a:extLst>
          </p:cNvPr>
          <p:cNvSpPr txBox="1"/>
          <p:nvPr/>
        </p:nvSpPr>
        <p:spPr>
          <a:xfrm>
            <a:off x="7271646" y="2012441"/>
            <a:ext cx="16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Unexpected</a:t>
            </a:r>
          </a:p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Behaviour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C46882-A65C-452B-AECC-081026A6FC57}"/>
              </a:ext>
            </a:extLst>
          </p:cNvPr>
          <p:cNvSpPr txBox="1"/>
          <p:nvPr/>
        </p:nvSpPr>
        <p:spPr>
          <a:xfrm>
            <a:off x="6898392" y="4310788"/>
            <a:ext cx="16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scope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Fuzzing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F28E9F2-2E50-4974-9991-34F680D9A7C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EAC4894-9F6E-4F58-ABA6-6CDC6CD1B5C1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4254C3D-1110-47A1-AC25-F08CFEF656C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50A815E0-82C1-4773-AAC6-ED55A1FB3B2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4659" y="437393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Fuzzing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6941" y="5712720"/>
            <a:ext cx="692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Fuzzer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Dumb &amp; Generation Fuzzing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93" y="101924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Fuzzing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CFBFF4F-46E1-45AF-AACF-F4D752BB24D5}"/>
              </a:ext>
            </a:extLst>
          </p:cNvPr>
          <p:cNvGrpSpPr/>
          <p:nvPr/>
        </p:nvGrpSpPr>
        <p:grpSpPr>
          <a:xfrm>
            <a:off x="2106522" y="1644456"/>
            <a:ext cx="7706517" cy="3812383"/>
            <a:chOff x="2485559" y="395921"/>
            <a:chExt cx="7706517" cy="381238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B0D394A4-70F5-4ACC-BEEE-D60144E08340}"/>
                </a:ext>
              </a:extLst>
            </p:cNvPr>
            <p:cNvSpPr/>
            <p:nvPr/>
          </p:nvSpPr>
          <p:spPr>
            <a:xfrm>
              <a:off x="6475750" y="3270657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Generation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BD0ED43B-EF2A-47DA-A96C-AADE7EE2CADE}"/>
                </a:ext>
              </a:extLst>
            </p:cNvPr>
            <p:cNvSpPr/>
            <p:nvPr/>
          </p:nvSpPr>
          <p:spPr>
            <a:xfrm>
              <a:off x="8500869" y="3265028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Mutation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D18C5D97-E650-4E84-8FC6-540131EACD48}"/>
                </a:ext>
              </a:extLst>
            </p:cNvPr>
            <p:cNvSpPr/>
            <p:nvPr/>
          </p:nvSpPr>
          <p:spPr>
            <a:xfrm>
              <a:off x="7465058" y="1960974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78029379-EFBB-42B7-8E3C-D4B58D46E4A5}"/>
                </a:ext>
              </a:extLst>
            </p:cNvPr>
            <p:cNvSpPr/>
            <p:nvPr/>
          </p:nvSpPr>
          <p:spPr>
            <a:xfrm>
              <a:off x="5503071" y="395921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Fuzzing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54C2CFBD-E882-47B0-B155-8D27A8407609}"/>
                </a:ext>
              </a:extLst>
            </p:cNvPr>
            <p:cNvSpPr/>
            <p:nvPr/>
          </p:nvSpPr>
          <p:spPr>
            <a:xfrm>
              <a:off x="3541087" y="1960973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3DE09FB4-CD90-4131-8864-5CCAFEE0F9F1}"/>
                </a:ext>
              </a:extLst>
            </p:cNvPr>
            <p:cNvSpPr/>
            <p:nvPr/>
          </p:nvSpPr>
          <p:spPr>
            <a:xfrm>
              <a:off x="4510678" y="3246709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Dumb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BF85B535-7D3E-4346-97F3-4C02BE74979A}"/>
                </a:ext>
              </a:extLst>
            </p:cNvPr>
            <p:cNvSpPr/>
            <p:nvPr/>
          </p:nvSpPr>
          <p:spPr>
            <a:xfrm>
              <a:off x="2485559" y="3265028"/>
              <a:ext cx="1691207" cy="9376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Smart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B74E80E0-4948-41B6-929C-C3074A45D2A1}"/>
                </a:ext>
              </a:extLst>
            </p:cNvPr>
            <p:cNvCxnSpPr>
              <a:stCxn id="27" idx="2"/>
              <a:endCxn id="26" idx="0"/>
            </p:cNvCxnSpPr>
            <p:nvPr/>
          </p:nvCxnSpPr>
          <p:spPr>
            <a:xfrm>
              <a:off x="6348675" y="1333568"/>
              <a:ext cx="1961987" cy="627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9CE22866-9E41-4833-A75D-99197F67D80E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4386691" y="1333568"/>
              <a:ext cx="1961984" cy="627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BCCDE02A-608E-41A7-96D4-5E17A0AC9D97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flipH="1">
              <a:off x="3331163" y="2898620"/>
              <a:ext cx="1055528" cy="366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BE4DDFC7-FDD7-4AE4-80DE-8EDEAB6791BF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386691" y="2898620"/>
              <a:ext cx="969591" cy="348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6390832D-3CF8-4E27-8CF3-577078A43987}"/>
                </a:ext>
              </a:extLst>
            </p:cNvPr>
            <p:cNvCxnSpPr>
              <a:stCxn id="26" idx="2"/>
              <a:endCxn id="23" idx="0"/>
            </p:cNvCxnSpPr>
            <p:nvPr/>
          </p:nvCxnSpPr>
          <p:spPr>
            <a:xfrm flipH="1">
              <a:off x="7321354" y="2898621"/>
              <a:ext cx="989308" cy="372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1E7139A5-AFC4-4267-BBE3-B0A571966580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8434649" y="2895807"/>
              <a:ext cx="911824" cy="369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6003BA6-4C18-4790-BB2D-7CCBB60734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C7D64D2E-C8CF-45D6-B670-FB3B1B45863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D7C91257-BAA9-4E5C-9019-F482B50A12C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8BC458A7-0F24-4E24-AD40-4F3A81BDA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797784"/>
            <a:ext cx="95221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AFL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테스트 케이스의 코드 커버리지를 효율적으로 늘리기 위해 유전자 알고리즘을 사용한다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커버리지를 측정하기 위해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컴파일러를 통한 계측을 삽입한다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퍼징을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유도하기 위해 코드 커버리지를 사용한다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무료이며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널리 배포된 오픈소스이다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빠르고 쉬운 병렬 처리가 가능하다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6" y="437393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Compiler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2587" y="437393"/>
            <a:ext cx="167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1471" y="10027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131ADE0-11E3-46F3-BF9F-CD96A54F7181}"/>
              </a:ext>
            </a:extLst>
          </p:cNvPr>
          <p:cNvGraphicFramePr>
            <a:graphicFrameLocks noGrp="1"/>
          </p:cNvGraphicFramePr>
          <p:nvPr/>
        </p:nvGraphicFramePr>
        <p:xfrm>
          <a:off x="756019" y="2316480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Code1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JUMP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CALL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0ECB937-BFAE-4FD9-8FE7-7114B1481535}"/>
              </a:ext>
            </a:extLst>
          </p:cNvPr>
          <p:cNvSpPr/>
          <p:nvPr/>
        </p:nvSpPr>
        <p:spPr>
          <a:xfrm rot="19619333">
            <a:off x="3552034" y="2590476"/>
            <a:ext cx="1122831" cy="394758"/>
          </a:xfrm>
          <a:prstGeom prst="rightArrow">
            <a:avLst>
              <a:gd name="adj1" fmla="val 50000"/>
              <a:gd name="adj2" fmla="val 109504"/>
            </a:avLst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Path1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85E9440-3FDF-40FF-9EC7-8587291F1668}"/>
              </a:ext>
            </a:extLst>
          </p:cNvPr>
          <p:cNvGraphicFramePr>
            <a:graphicFrameLocks noGrp="1"/>
          </p:cNvGraphicFramePr>
          <p:nvPr/>
        </p:nvGraphicFramePr>
        <p:xfrm>
          <a:off x="4860629" y="1009388"/>
          <a:ext cx="2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786">
                  <a:extLst>
                    <a:ext uri="{9D8B030D-6E8A-4147-A177-3AD203B41FA5}">
                      <a16:colId xmlns:a16="http://schemas.microsoft.com/office/drawing/2014/main" xmlns="" val="14183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</a:t>
                      </a:r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0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8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0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7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8491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5F965A8-AD8F-4442-88B2-7082B1306FB9}"/>
              </a:ext>
            </a:extLst>
          </p:cNvPr>
          <p:cNvSpPr/>
          <p:nvPr/>
        </p:nvSpPr>
        <p:spPr>
          <a:xfrm>
            <a:off x="1749788" y="5077990"/>
            <a:ext cx="1700128" cy="1515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AFL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Compiler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75613D-D724-4A67-AE31-55BF30D802D6}"/>
              </a:ext>
            </a:extLst>
          </p:cNvPr>
          <p:cNvSpPr txBox="1"/>
          <p:nvPr/>
        </p:nvSpPr>
        <p:spPr>
          <a:xfrm>
            <a:off x="3657524" y="5193636"/>
            <a:ext cx="11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Logging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636FCFB-EC99-4E13-B896-CEE9B6771912}"/>
              </a:ext>
            </a:extLst>
          </p:cNvPr>
          <p:cNvCxnSpPr>
            <a:stCxn id="6" idx="6"/>
          </p:cNvCxnSpPr>
          <p:nvPr/>
        </p:nvCxnSpPr>
        <p:spPr>
          <a:xfrm flipV="1">
            <a:off x="3449916" y="3054485"/>
            <a:ext cx="577335" cy="278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1529</Words>
  <Application>Microsoft Office PowerPoint</Application>
  <PresentationFormat>와이드스크린</PresentationFormat>
  <Paragraphs>337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 ExtraBold</vt:lpstr>
      <vt:lpstr>Arial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백 진우</cp:lastModifiedBy>
  <cp:revision>49</cp:revision>
  <dcterms:created xsi:type="dcterms:W3CDTF">2017-05-29T09:12:16Z</dcterms:created>
  <dcterms:modified xsi:type="dcterms:W3CDTF">2019-05-14T07:43:24Z</dcterms:modified>
</cp:coreProperties>
</file>