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72" r:id="rId9"/>
    <p:sldId id="259" r:id="rId10"/>
    <p:sldId id="263" r:id="rId11"/>
    <p:sldId id="264" r:id="rId12"/>
    <p:sldId id="265" r:id="rId13"/>
    <p:sldId id="267" r:id="rId14"/>
    <p:sldId id="262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97" autoAdjust="0"/>
  </p:normalViewPr>
  <p:slideViewPr>
    <p:cSldViewPr snapToGrid="0">
      <p:cViewPr varScale="1">
        <p:scale>
          <a:sx n="44" d="100"/>
          <a:sy n="44" d="100"/>
        </p:scale>
        <p:origin x="1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FD89-F13E-4DA2-A52C-1D3392C56FFD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C9844-5965-42D0-B858-94C9702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9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Snort</a:t>
            </a:r>
            <a:r>
              <a:rPr lang="ko-KR" altLang="en-US"/>
              <a:t>를 설명하기 위해서 우선 </a:t>
            </a:r>
            <a:r>
              <a:rPr lang="en-US" altLang="ko-KR"/>
              <a:t>IDS</a:t>
            </a:r>
            <a:r>
              <a:rPr lang="ko-KR" altLang="en-US"/>
              <a:t>와 </a:t>
            </a:r>
            <a:r>
              <a:rPr lang="en-US" altLang="ko-KR"/>
              <a:t>IPS </a:t>
            </a:r>
            <a:r>
              <a:rPr lang="ko-KR" altLang="en-US"/>
              <a:t>개념을 이해해야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39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패킷의</a:t>
            </a:r>
            <a:r>
              <a:rPr lang="ko-KR" altLang="en-US" dirty="0"/>
              <a:t> 탐지하고 경고하는 </a:t>
            </a:r>
            <a:r>
              <a:rPr lang="en-US" altLang="ko-KR" dirty="0"/>
              <a:t>rule</a:t>
            </a:r>
            <a:r>
              <a:rPr lang="ko-KR" altLang="en-US" dirty="0"/>
              <a:t>을 만드는 것이니 </a:t>
            </a:r>
            <a:r>
              <a:rPr lang="en-US" altLang="ko-KR" dirty="0"/>
              <a:t>alert</a:t>
            </a:r>
            <a:r>
              <a:rPr lang="ko-KR" altLang="en-US" dirty="0"/>
              <a:t>옵션을 사용하고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그다음에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TCP </a:t>
            </a:r>
            <a:r>
              <a:rPr lang="ko-KR" altLang="en-US" baseline="0" dirty="0"/>
              <a:t>프로토콜 경유를 한다고 하니 </a:t>
            </a:r>
            <a:r>
              <a:rPr lang="en-US" altLang="ko-KR" baseline="0" dirty="0"/>
              <a:t>alert</a:t>
            </a:r>
            <a:r>
              <a:rPr lang="ko-KR" altLang="en-US" baseline="0" dirty="0"/>
              <a:t>뒤에 </a:t>
            </a:r>
            <a:r>
              <a:rPr lang="en-US" altLang="ko-KR" baseline="0" dirty="0" err="1"/>
              <a:t>tcp</a:t>
            </a:r>
            <a:r>
              <a:rPr lang="ko-KR" altLang="en-US" baseline="0" dirty="0"/>
              <a:t>을 적습니다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그다음</a:t>
            </a:r>
            <a:r>
              <a:rPr lang="ko-KR" altLang="en-US" baseline="0" dirty="0"/>
              <a:t> 모든 네트워크 대역에서 </a:t>
            </a:r>
            <a:r>
              <a:rPr lang="en-US" altLang="ko-KR" baseline="0" dirty="0"/>
              <a:t>tenet</a:t>
            </a:r>
            <a:r>
              <a:rPr lang="ko-KR" altLang="en-US" baseline="0" dirty="0"/>
              <a:t>으로 접속을 </a:t>
            </a:r>
            <a:r>
              <a:rPr lang="ko-KR" altLang="en-US" baseline="0" dirty="0" err="1"/>
              <a:t>하는것이니</a:t>
            </a:r>
            <a:r>
              <a:rPr lang="ko-KR" altLang="en-US" baseline="0" dirty="0"/>
              <a:t> </a:t>
            </a:r>
            <a:r>
              <a:rPr lang="en-US" altLang="ko-KR" baseline="0" dirty="0"/>
              <a:t>any any(</a:t>
            </a:r>
            <a:r>
              <a:rPr lang="ko-KR" altLang="en-US" baseline="0" dirty="0"/>
              <a:t>모든 네트워크대역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이고 </a:t>
            </a:r>
            <a:r>
              <a:rPr lang="en-US" altLang="ko-KR" baseline="0" dirty="0"/>
              <a:t>tenet</a:t>
            </a:r>
            <a:r>
              <a:rPr lang="ko-KR" altLang="en-US" baseline="0" dirty="0"/>
              <a:t>의 포트번호가 </a:t>
            </a:r>
            <a:r>
              <a:rPr lang="en-US" altLang="ko-KR" baseline="0" dirty="0"/>
              <a:t>23</a:t>
            </a:r>
            <a:r>
              <a:rPr lang="ko-KR" altLang="en-US" baseline="0" dirty="0"/>
              <a:t>번이고 대상자는 따로 </a:t>
            </a:r>
            <a:r>
              <a:rPr lang="ko-KR" altLang="en-US" baseline="0" dirty="0" err="1"/>
              <a:t>안썼으니</a:t>
            </a:r>
            <a:r>
              <a:rPr lang="ko-KR" altLang="en-US" baseline="0" dirty="0"/>
              <a:t> </a:t>
            </a:r>
            <a:r>
              <a:rPr lang="en-US" altLang="ko-KR" baseline="0" dirty="0"/>
              <a:t>any 23dlek. </a:t>
            </a:r>
            <a:r>
              <a:rPr lang="ko-KR" altLang="en-US" baseline="0" dirty="0" err="1"/>
              <a:t>그다음</a:t>
            </a:r>
            <a:r>
              <a:rPr lang="ko-KR" altLang="en-US" baseline="0" dirty="0"/>
              <a:t> 메시지를 </a:t>
            </a:r>
            <a:r>
              <a:rPr lang="en-US" altLang="ko-KR" baseline="0" dirty="0" err="1"/>
              <a:t>Dangerousr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쓴다고하니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msg</a:t>
            </a:r>
            <a:r>
              <a:rPr lang="ko-KR" altLang="en-US" baseline="0" dirty="0"/>
              <a:t>옵션에서 삽입하고 </a:t>
            </a:r>
            <a:r>
              <a:rPr lang="en-US" altLang="ko-KR" baseline="0" dirty="0"/>
              <a:t>anonymous</a:t>
            </a:r>
            <a:r>
              <a:rPr lang="ko-KR" altLang="en-US" baseline="0" dirty="0"/>
              <a:t>가 포함된 </a:t>
            </a:r>
            <a:r>
              <a:rPr lang="ko-KR" altLang="en-US" baseline="0" dirty="0" err="1"/>
              <a:t>트래픽이라고</a:t>
            </a:r>
            <a:r>
              <a:rPr lang="ko-KR" altLang="en-US" baseline="0" dirty="0"/>
              <a:t> </a:t>
            </a:r>
            <a:r>
              <a:rPr lang="ko-KR" altLang="en-US" baseline="0"/>
              <a:t>하니 </a:t>
            </a:r>
            <a:r>
              <a:rPr lang="en-US" altLang="ko-KR" baseline="0"/>
              <a:t>content</a:t>
            </a:r>
            <a:r>
              <a:rPr lang="ko-KR" altLang="en-US" baseline="0"/>
              <a:t>옵션에서 </a:t>
            </a:r>
            <a:r>
              <a:rPr lang="en-US" altLang="ko-KR" baseline="0" dirty="0"/>
              <a:t>anonymous</a:t>
            </a:r>
            <a:r>
              <a:rPr lang="ko-KR" altLang="en-US" baseline="0" dirty="0"/>
              <a:t>을 사용한다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depth</a:t>
            </a:r>
            <a:r>
              <a:rPr lang="ko-KR" altLang="en-US" baseline="0" dirty="0"/>
              <a:t>옵션으로 </a:t>
            </a:r>
            <a:r>
              <a:rPr lang="en-US" altLang="ko-KR" baseline="0" dirty="0"/>
              <a:t>14</a:t>
            </a:r>
            <a:r>
              <a:rPr lang="ko-KR" altLang="en-US" baseline="0" dirty="0"/>
              <a:t>번째 자리까지 옵션을 탐지하고 이 룰의 고유번호를 </a:t>
            </a:r>
            <a:r>
              <a:rPr lang="en-US" altLang="ko-KR" baseline="0" dirty="0" err="1"/>
              <a:t>sid</a:t>
            </a:r>
            <a:r>
              <a:rPr lang="ko-KR" altLang="en-US" baseline="0" dirty="0" err="1"/>
              <a:t>로설정한다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B8B0F-CA5C-400C-9BE1-5CCE63212D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6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회사의 의사결정권자들 중에서 방화벽을 도입하면 외부에서 들어오는 모든 종류의 해킹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악성코드 등을 차단할 수 있다고 오해하고 계신 분들이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방화벽이 기본적을 구축되어야 하는 보안솔루션임에는 틀림없지만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방화벽은 실질적으로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IP/Port</a:t>
            </a:r>
            <a:r>
              <a:rPr lang="en-US" altLang="ko-KR" sz="1200" b="0" i="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기반으로 차단하는 솔루션이기 때문에 외부에서 내부로 반드시 들어와야 하는 서비스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웹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메일 서비스와 같은 경우에는 방화벽은 외부에서 누가 들어올 지 정의할 수 없으므로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서비스 포트를 모두 허용으로 설정해야 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유저뿐만 아니라 악의적인 의도를 가진 해킹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악성코드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스팸메일 등도 여과없이 들어올 수 밖에 없으므로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방화벽의 한계점을 보완하기 위해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대체는 아님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나온 솔루션이 침입 탐지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(IDS)/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(IPS)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1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침입탐지시스템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(IDS)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침입방지시스템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(IPS)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검사하는 영역은 유사하며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탐지기능만 수행하는 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차단기능까지 수행하는 지 여부에 따른 차이만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IDS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년대 말부터 시장에 나와서 방화벽과 함께 많이 도입되었지만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오탐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정상적인 트래픽임에 불구하고 악성트래픽으로 오인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차단기능 부재로 인해 현재는 정보보안 관제서비스</a:t>
            </a:r>
            <a:r>
              <a:rPr lang="en-US" altLang="ko-KR" sz="1200" b="0" i="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등에서만 사용하고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IPS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단점인 차단기능 부재를 개선한 솔루션으로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탐지 기능을 포함한 차단기능까지 수행할 수 있는 솔루션입니다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침입탐지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(Intrusion Detection),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안티 바이러스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(Anti-virus)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기술들과 방화벽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(Firewall)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네트워크 기반의 차단 솔루션을 논리적으로 결합한 방식의 솔루션이 침입방지솔루션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(IPS)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정의할 수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근래에 도입되는 솔루션은 대부분은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이므로 차후부터 설명은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기준으로 진행하도록 하겠습니다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5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방화벽의 차이는 아래의 그림과 같이 장비에 유입되는 트래픽을 검사하는 영역의 차이로 설명할 수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상단의 그림과 같이 방화벽은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Transport/Network Layer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IP/Port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기반으로 동작하는 데 반해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방화벽을 검사할 수 없는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Layer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상단의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데이터까지도 검사할 수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방화벽에서 검사할 수 없는 영역인 패킷의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Data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영역을 좀 더 심도있게 분석한다는 의미로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DPI(Deep Packet Inspection)</a:t>
            </a:r>
            <a:r>
              <a:rPr lang="en-US" altLang="ko-KR" sz="1200" b="0" i="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용어가 사용되고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트래픽 처리 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Layer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가까울수록 하드웨어에 가까우므로 성능이 좋으며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Application Layer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가까울수록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Data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정보를 심도있게 검사할 수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방화벽과 같은 경우에도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 등의 형식으로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검사할 수도 있으나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해당 기능을 사용하지 않는 이유는 상단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올라갈수록 방화벽의 성능 저하 및 트래픽 처리 속도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(Latency)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지연이 발생하기 때문입니다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사유로 인해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검사하면서도 성능 유지 및 트래픽 지연이 발생하지 않게 하기 위해서 상대적으로 방화벽보다 고사양 하드웨어이거나 전용 프로세서 기반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트래픽 처리 전용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ASIC, Network Processor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만들어집니다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아울러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악성코드 탐지 시그네이쳐를 업데이트해야 하는 비용까지 추가되므로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방화벽에 비해 가격이 높습니다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2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주요 기능은 방화벽 등으로 차단할 수 없는 트래픽의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Data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포함된 해킹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악성코드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비정상 트래픽을 추출하여 차단하는 것입니다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기능의 분류는 크게 시그네이쳐 기반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(Misuse/Knowledge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탐지기술과 비정상 탐지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(Anomaly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기술로 나누어집니다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시그네이쳐 기반기술의 개념은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V3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Anti-Virus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유사한 방식으로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발견되고 정립된 공격 패턴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시그네이쳐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미리 입력 및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 해두고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 해당하는 패턴을 탐지하게 되었을 때 이를 알려주는 것입니다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 오판율이 낮고 비교적 효율적이나 알려진 공격 이외에는 탐지할 수 없으며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대량의 자료를 분석하는 데는 부적합하다는 단점을 가지고 있으며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공격을 어떤 순서로 실시했는지에 대한 정보를 얻기가 힘듭니다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비정상 탐지 기술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(Anomaly Detection)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다른 말로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Detection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정상적이고 평균적인 상태를 기준으로 하여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상대적으로 급격한 변화를 일으키거나 확률이 낮은 일이 발생할 경우 침입 탐지를 알리는 것입니다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비정상 탐지 기법으로는 정량적인 분석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통계적인 분석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비특성 통계 분석 등이 있습니다만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평균적인 상태에 대비한 이상상태를 추정하여 탐지하는 것이므로 오탐율이 높은 단점이 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부분에 대한 기술은 지속적으로 발전과정에 있으며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향후에는 좀더 정밀하며서도 오탐율을 낮출 수 있는 인공지능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(Expert System)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진행될 예정입니다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시그네이쳐 기반과 비정상 탐지 기법의 특성에 의거하여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 환경에서는 대부분 오탐가능성이 적은 시그네이쳐 기반 기술로 탐지 및 차단 정책을 적용하고 있으며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비정상 탐지기술은 탐지기능만을 적용하여 관리자가 탐지된 정보를 기반으로 분석 및 수동 조치하는 식으로 운영하는 게 일반적입니다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IDS/IPS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구성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변경없이 설치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구축되므로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설치하는 구간의 제약은 없으나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인터넷 구간의 방화벽 뒷단에 설치하여 방화벽 차단정책으로 필터링할 수 없는 트래픽을 좀더 자세하게 탐지하여 차단하는 형식으로 구성하며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필요에 따라서 사용자 망이나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DMZ</a:t>
            </a:r>
            <a:r>
              <a:rPr lang="en-US" altLang="ko-KR" sz="1200" b="0" i="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구간 서버망 앞단에서 설치하여 사용자 및 서버를 보호하는 역할을 수행합니다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6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IPS</a:t>
            </a:r>
            <a:r>
              <a:rPr lang="ko-KR" altLang="en-US"/>
              <a:t>의 업계 표준으로 불리는 것이 바로 바로 소스파이어에서 만든 </a:t>
            </a:r>
            <a:r>
              <a:rPr lang="en-US" altLang="ko-KR"/>
              <a:t>Snort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패킷을 이동과정을 가시적으로 확인 할 수 있는 와이어샤크 기능에서 차단 및 방어하는 기능까지 갖춘 프로그램이라고 보시면 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Snort</a:t>
            </a:r>
            <a:r>
              <a:rPr lang="ko-KR" altLang="en-US"/>
              <a:t>은 다음과 같은 기능을 가지고 있습니다</a:t>
            </a:r>
            <a:r>
              <a:rPr lang="en-US" altLang="ko-KR"/>
              <a:t>.</a:t>
            </a:r>
          </a:p>
          <a:p>
            <a:r>
              <a:rPr lang="en-US" altLang="ko-KR"/>
              <a:t>IPS</a:t>
            </a:r>
            <a:r>
              <a:rPr lang="ko-KR" altLang="en-US"/>
              <a:t>가 가지고 있는 침임탐지기술에 룰 기반 분석 기능이 추가되었습니다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룰 관련해서는 뒤에서 자세히 설명하겠습니다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시스코에서도 </a:t>
            </a:r>
            <a:r>
              <a:rPr lang="en-US" altLang="ko-KR"/>
              <a:t>IPS </a:t>
            </a:r>
            <a:r>
              <a:rPr lang="ko-KR" altLang="en-US"/>
              <a:t>제품이 있었는데 소스파이어를 인수하여 스노트 엔진 기반으로 하고 있는 시스코 </a:t>
            </a:r>
            <a:r>
              <a:rPr lang="en-US" altLang="ko-KR"/>
              <a:t>IPS </a:t>
            </a:r>
            <a:r>
              <a:rPr lang="ko-KR" altLang="en-US"/>
              <a:t>제품을 만들었다고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5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시스코에서도 </a:t>
            </a:r>
            <a:r>
              <a:rPr lang="en-US" altLang="ko-KR"/>
              <a:t>IPS </a:t>
            </a:r>
            <a:r>
              <a:rPr lang="ko-KR" altLang="en-US"/>
              <a:t>제품이 있었는데 소스파이어를 인수하여 스노트 엔진 기반으로 하고 있는 시스코 </a:t>
            </a:r>
            <a:r>
              <a:rPr lang="en-US" altLang="ko-KR"/>
              <a:t>IPS </a:t>
            </a:r>
            <a:r>
              <a:rPr lang="ko-KR" altLang="en-US"/>
              <a:t>제품을 만들었다고 합니다</a:t>
            </a:r>
            <a:r>
              <a:rPr lang="en-US" altLang="ko-KR"/>
              <a:t>. </a:t>
            </a:r>
            <a:r>
              <a:rPr lang="ko-KR" altLang="en-US"/>
              <a:t>이제품은 방화벽과 </a:t>
            </a:r>
            <a:r>
              <a:rPr lang="en-US" altLang="ko-KR"/>
              <a:t>IPS </a:t>
            </a:r>
            <a:r>
              <a:rPr lang="ko-KR" altLang="en-US"/>
              <a:t>기능을 동시에 하는 제품이라고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7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Sniffer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 IDS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통과하는 모든 패킷을 수집하는 역할을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이더넷 인터페이스를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Promiscuous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모드로 동작하게 하여 패킷을 수집할 수 있도록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Sniffer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캡처한 네트워크 패킷은 전처리기로 이동한다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전처리기는 패킷을 탐지엔진에서 비교하기 전에 사전 처리 작업을 해주는 역할을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stream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전처리기는 여러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 하나로 모음으로서 여러 패킷에 걸친 공격을 잡아내는 역할을 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다른 부분과 마찬가지로 전처리기도 플러그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방식으로 되어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플러그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방식의 장점은 그때 그때 필요한 플러그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인을 추가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삭제하기 쉽기 때문에 훨씬 유연한 소프트웨어를 운영할 수 있다는데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전처리기는 효율적인 공격 탐지를 위해 몇 가지 플러그인을 먼저 거치며 매칭되는지 확인한다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1" i="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전처리기에서 시그니처 기반 탐지 기술이 적용된다</a:t>
            </a:r>
            <a:r>
              <a:rPr lang="en-US" altLang="ko-KR" sz="1200" b="1" i="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탐지엔진은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 모듈로서 패킷과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비교하여 패킷에 해당하는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있을 경우 경고를 발생한다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중요한 부분으로 나름대로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문법이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문법은 프로토콜의 종류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컨텐츠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여러 요소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 오버플로우를 정의하기 위한 쓰레기 문자 등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포함하고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Rule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잘 설정하면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자신의 환경에 맞게 커스터마이징하는 것이 가능하다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발생시킨 경고는 출력모듈로 전송된다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모듈도 플러그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구조로 되어 있으며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로그 파일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연결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UNIX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소켓 또는 윈도우 팝업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(SMB),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SNMP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트랩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MySQL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데이터베이스로 경고를 보낼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경고를 분석하기 위한 여러 툴이 나와 있는데 그 중 대표적인 툴로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SnortSnarf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Swatch, ACID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들 수 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54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9844-5965-42D0-B858-94C9702165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9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0707-CA48-48D4-B560-8B081263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3225A3-BCA9-4448-B319-ABC4C24AC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7551C-6092-4E0F-BA0F-7CA15BD0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8D5FD-E56D-49BF-81C3-4B327EF4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05B00-9028-4FF5-87EF-6A490923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3ADE7-EE14-47CE-9216-19F087F4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D5FDE-C22E-443A-AA9E-E2B1FABA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D8C26-8837-4C7E-93B9-B7B29DA7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A0BA0-8E5B-4347-80F4-39D09A51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3DBCD-60A4-46C6-84A0-1BE97AE1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14FC89-A529-45FA-B80D-AE4D8B01E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8FE09-B268-458D-8BF3-7DBA7044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2DCE-4C8C-437B-8100-6FE12ADA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AA899-39F7-4F1D-870E-05030650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6457-EC55-45F7-9CB5-4B496EAE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B6B4-5C18-47D7-B796-32929818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4D0AA-148A-4E9B-B61F-0E79B79E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C9D36-C124-4A52-96D0-B6B7B0B6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F8BDA-8650-4912-A079-F3ED847B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D09E-35E6-4700-8F83-D73F22AD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5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A002F-D57F-4292-A0CF-36C396FD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E8FDB-BC15-4797-AED9-BF00A3C0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F7ED8-B34A-4F58-AEB7-266EBA7D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54572-5E9E-43C9-86E3-EC2F80D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4D1CB-5BE1-4D9E-BC08-AE92495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7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5072-229E-4B06-AC2A-6D6A6944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593DC-8EA0-431D-8B1A-B3A8C6FB1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492989-F786-46E0-892B-76FD9018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36AFA-3C04-48DA-A16F-81F21707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33BA2-8630-45E0-BC0C-C727EA76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246D81-7C3A-482A-87DC-FBFA3DC8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54C26-C3D3-4C99-A8B4-8D4C35B6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B65C6-404A-4CA8-B132-2EB1E636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8AB3B-3474-4325-A8F5-C11B6E3A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AD460-2ADC-4DCA-9AD8-B9CE329C7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9EA7FA-E28A-4C6C-A468-98CB92367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24CDDC-940F-4D98-B6AC-071F264F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2AE00-1E5E-4833-B6AD-FF0A59F4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AC0439-F536-45DC-8292-E820C063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38145-64F4-489B-8183-D86037E0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E6C3D7-954F-4354-BFD3-9B46EB0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36C2B0-4568-4D48-8766-2E5219E1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C0265-4AB0-44F1-8351-8AAE6D5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6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9DFA4-4B52-49F7-818A-AB9342B2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502CD0-7469-4B15-959B-BCAA3091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88611-39C0-4E9E-B818-B272BBE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E8951-B9AB-418A-BD7D-54CCD1CD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0E6BB-42A6-4B34-AAEE-27C1F652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427E2-23A4-4729-9F88-3F043438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7D00D-6B53-493A-90BD-E104CD63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FA3F7-3445-46EB-A8DF-34ECFCA7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F15C8-366A-4A1D-9303-D90647B9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3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ED4B-486C-4F09-BE50-036B5728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D9C741-A368-4666-B746-E345F6C61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56CC0-BDDC-402A-B827-7D2E306E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1E27F-68ED-49F8-B7FA-85D0845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FA918-BFCA-454E-9205-51BCDDCF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4EB14-C921-4773-92C4-495B655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48B58-7777-4456-B646-ECAD53FF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EC8E7-1578-47DF-A778-FE62B5FB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62CC1-1D7D-4B55-9D69-124C1B8BA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08C5-25F9-4928-8495-5ABC2289E34C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FE4BF-355B-4C18-AE53-EDC6556CA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BB56B-E19C-460B-8219-472441580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D349-2DBB-4CDC-94DA-F964625F7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9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B9DA1-E25B-4C92-99BA-271F9B32B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C3D90-C59E-4038-8091-DD624C1A3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2.24</a:t>
            </a:r>
          </a:p>
          <a:p>
            <a:r>
              <a:rPr lang="ko-KR" altLang="en-US" dirty="0"/>
              <a:t>정재호 </a:t>
            </a:r>
            <a:r>
              <a:rPr lang="ko-KR" altLang="en-US" dirty="0" err="1"/>
              <a:t>백진우</a:t>
            </a:r>
            <a:r>
              <a:rPr lang="ko-KR" altLang="en-US" dirty="0"/>
              <a:t> </a:t>
            </a:r>
            <a:r>
              <a:rPr lang="ko-KR" altLang="en-US" dirty="0" err="1"/>
              <a:t>최도아</a:t>
            </a:r>
            <a:r>
              <a:rPr lang="ko-KR" altLang="en-US" dirty="0"/>
              <a:t> 홍승현</a:t>
            </a:r>
          </a:p>
        </p:txBody>
      </p:sp>
    </p:spTree>
    <p:extLst>
      <p:ext uri="{BB962C8B-B14F-4D97-AF65-F5344CB8AC3E}">
        <p14:creationId xmlns:p14="http://schemas.microsoft.com/office/powerpoint/2010/main" val="169732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718DF-54CE-4153-9FB8-0887D5C39001}"/>
              </a:ext>
            </a:extLst>
          </p:cNvPr>
          <p:cNvSpPr txBox="1"/>
          <p:nvPr/>
        </p:nvSpPr>
        <p:spPr>
          <a:xfrm>
            <a:off x="3155847" y="2012073"/>
            <a:ext cx="6320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/>
              <a:t>내가 정한 룰대로 </a:t>
            </a:r>
            <a:r>
              <a:rPr lang="en-US" altLang="ko-KR" sz="2000"/>
              <a:t>snort</a:t>
            </a:r>
            <a:r>
              <a:rPr lang="ko-KR" altLang="en-US" sz="2000"/>
              <a:t>가 탐지 활동을 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/>
              <a:t>Rule : rule header + rule option </a:t>
            </a:r>
            <a:r>
              <a:rPr lang="ko-KR" altLang="en-US" sz="2000"/>
              <a:t>로</a:t>
            </a:r>
            <a:r>
              <a:rPr lang="en-US" altLang="ko-KR" sz="2000"/>
              <a:t> </a:t>
            </a:r>
            <a:r>
              <a:rPr lang="ko-KR" altLang="en-US" sz="2000"/>
              <a:t>구성되어 있음</a:t>
            </a:r>
            <a:r>
              <a:rPr lang="en-US" altLang="ko-KR" sz="20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7DBC18-8918-4D9A-A8F3-8DE24A81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4" y="456198"/>
            <a:ext cx="1862890" cy="8794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F45964-C0CE-4FDC-86D5-0E42580C266C}"/>
              </a:ext>
            </a:extLst>
          </p:cNvPr>
          <p:cNvSpPr/>
          <p:nvPr/>
        </p:nvSpPr>
        <p:spPr>
          <a:xfrm>
            <a:off x="1458829" y="4208640"/>
            <a:ext cx="9296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alert icmp any any -&gt; any any ( msg:"ICMP Test"; sid:100001; )</a:t>
            </a:r>
            <a:endParaRPr lang="ko-KR" altLang="en-US" sz="2400" b="1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3E8F102-D454-408E-BA38-EB7082900319}"/>
              </a:ext>
            </a:extLst>
          </p:cNvPr>
          <p:cNvCxnSpPr>
            <a:cxnSpLocks/>
          </p:cNvCxnSpPr>
          <p:nvPr/>
        </p:nvCxnSpPr>
        <p:spPr>
          <a:xfrm>
            <a:off x="1570624" y="4752975"/>
            <a:ext cx="43444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562CD9-A6A9-4A4E-97E3-CD53FFB28007}"/>
              </a:ext>
            </a:extLst>
          </p:cNvPr>
          <p:cNvCxnSpPr>
            <a:cxnSpLocks/>
          </p:cNvCxnSpPr>
          <p:nvPr/>
        </p:nvCxnSpPr>
        <p:spPr>
          <a:xfrm>
            <a:off x="6237874" y="4752975"/>
            <a:ext cx="43444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7EC258-BB3A-4E15-8819-1CCF911C6335}"/>
              </a:ext>
            </a:extLst>
          </p:cNvPr>
          <p:cNvSpPr txBox="1"/>
          <p:nvPr/>
        </p:nvSpPr>
        <p:spPr>
          <a:xfrm>
            <a:off x="3324225" y="510540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Rule </a:t>
            </a:r>
            <a:r>
              <a:rPr lang="ko-KR" altLang="en-US"/>
              <a:t>헤더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BD03D-9619-4E6D-8013-7BF376DCDDD5}"/>
              </a:ext>
            </a:extLst>
          </p:cNvPr>
          <p:cNvSpPr txBox="1"/>
          <p:nvPr/>
        </p:nvSpPr>
        <p:spPr>
          <a:xfrm>
            <a:off x="7819207" y="510540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Rule </a:t>
            </a:r>
            <a:r>
              <a:rPr lang="ko-KR" altLang="en-US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165772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7DBC18-8918-4D9A-A8F3-8DE24A81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4" y="456198"/>
            <a:ext cx="1862890" cy="8794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FD05B1-9FFB-490B-92C4-E357AFB0D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94716"/>
            <a:ext cx="4572000" cy="3215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412DC7-0502-4DBD-BFD3-30F5EEFF22D0}"/>
              </a:ext>
            </a:extLst>
          </p:cNvPr>
          <p:cNvSpPr txBox="1"/>
          <p:nvPr/>
        </p:nvSpPr>
        <p:spPr>
          <a:xfrm>
            <a:off x="6962775" y="2036534"/>
            <a:ext cx="4320413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어떻게 처리할 것이냐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무엇을 처리할 것이냐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어디서 들어온 </a:t>
            </a:r>
            <a:r>
              <a:rPr lang="en-US" altLang="ko-KR"/>
              <a:t>ip</a:t>
            </a:r>
            <a:r>
              <a:rPr lang="ko-KR" altLang="en-US"/>
              <a:t>를 처리할 것이냐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어디서 들어온 포트를 처리할 것이냐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어디로 들어온 </a:t>
            </a:r>
            <a:r>
              <a:rPr lang="en-US" altLang="ko-KR"/>
              <a:t>ip</a:t>
            </a:r>
            <a:r>
              <a:rPr lang="ko-KR" altLang="en-US"/>
              <a:t>를 처리할 것이냐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/>
              <a:t>어디로 들어온 포트를 처리할 것이냐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E4A89-946D-4A79-9F55-40DB68EAE3B6}"/>
              </a:ext>
            </a:extLst>
          </p:cNvPr>
          <p:cNvSpPr txBox="1"/>
          <p:nvPr/>
        </p:nvSpPr>
        <p:spPr>
          <a:xfrm>
            <a:off x="8410575" y="98107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*any : </a:t>
            </a:r>
            <a:r>
              <a:rPr lang="ko-KR" altLang="en-US" b="1">
                <a:solidFill>
                  <a:srgbClr val="FF0000"/>
                </a:solidFill>
              </a:rPr>
              <a:t>모든 곳 다 허용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57FF9-22C6-472E-A863-E44EC337F36D}"/>
              </a:ext>
            </a:extLst>
          </p:cNvPr>
          <p:cNvSpPr txBox="1"/>
          <p:nvPr/>
        </p:nvSpPr>
        <p:spPr>
          <a:xfrm>
            <a:off x="2552700" y="84844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Rule </a:t>
            </a:r>
            <a:r>
              <a:rPr lang="ko-KR" altLang="en-US" b="1"/>
              <a:t>헤더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37CFFA-918A-4309-B98C-EC7D26D814A2}"/>
              </a:ext>
            </a:extLst>
          </p:cNvPr>
          <p:cNvGrpSpPr/>
          <p:nvPr/>
        </p:nvGrpSpPr>
        <p:grpSpPr>
          <a:xfrm>
            <a:off x="1138989" y="5461426"/>
            <a:ext cx="9914021" cy="830997"/>
            <a:chOff x="1524000" y="5419346"/>
            <a:chExt cx="9914021" cy="83099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EE29CE-0AB0-4204-882D-ED974391DA8E}"/>
                </a:ext>
              </a:extLst>
            </p:cNvPr>
            <p:cNvSpPr/>
            <p:nvPr/>
          </p:nvSpPr>
          <p:spPr>
            <a:xfrm>
              <a:off x="1524000" y="5419346"/>
              <a:ext cx="99140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i="0"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ex) alert icmp any any -&gt; any any ( msg:"ICMP Test"; sid:100001; )</a:t>
              </a:r>
              <a:endParaRPr lang="ko-KR" altLang="en-US" sz="24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62303A-D6AC-4B9A-9F74-D9EB82110D23}"/>
                </a:ext>
              </a:extLst>
            </p:cNvPr>
            <p:cNvSpPr txBox="1"/>
            <p:nvPr/>
          </p:nvSpPr>
          <p:spPr>
            <a:xfrm>
              <a:off x="2304549" y="5881011"/>
              <a:ext cx="4132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1         2       3      4            5     6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46B369C-2343-4406-9D4D-2166BA6D9D5D}"/>
                </a:ext>
              </a:extLst>
            </p:cNvPr>
            <p:cNvCxnSpPr>
              <a:cxnSpLocks/>
            </p:cNvCxnSpPr>
            <p:nvPr/>
          </p:nvCxnSpPr>
          <p:spPr>
            <a:xfrm>
              <a:off x="2093011" y="5881011"/>
              <a:ext cx="461258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17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7DBC18-8918-4D9A-A8F3-8DE24A81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4" y="456198"/>
            <a:ext cx="1862890" cy="87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412DC7-0502-4DBD-BFD3-30F5EEFF22D0}"/>
              </a:ext>
            </a:extLst>
          </p:cNvPr>
          <p:cNvSpPr txBox="1"/>
          <p:nvPr/>
        </p:nvSpPr>
        <p:spPr>
          <a:xfrm>
            <a:off x="7047075" y="2370857"/>
            <a:ext cx="4390946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왼쪽은 기본 옵션들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Msg </a:t>
            </a:r>
            <a:r>
              <a:rPr lang="ko-KR" altLang="en-US" dirty="0"/>
              <a:t>옵션이 </a:t>
            </a:r>
            <a:r>
              <a:rPr lang="en-US" altLang="ko-KR" dirty="0"/>
              <a:t>snort</a:t>
            </a:r>
            <a:r>
              <a:rPr lang="ko-KR" altLang="en-US" dirty="0"/>
              <a:t>의 핵심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Msg </a:t>
            </a:r>
            <a:r>
              <a:rPr lang="ko-KR" altLang="en-US" dirty="0"/>
              <a:t>옵션은 특정 시간동안 발생되는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이벤트의 수를 제한 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세미콜론으로 옵션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E4A89-946D-4A79-9F55-40DB68EAE3B6}"/>
              </a:ext>
            </a:extLst>
          </p:cNvPr>
          <p:cNvSpPr txBox="1"/>
          <p:nvPr/>
        </p:nvSpPr>
        <p:spPr>
          <a:xfrm>
            <a:off x="8410575" y="981075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*any : </a:t>
            </a:r>
            <a:r>
              <a:rPr lang="ko-KR" altLang="en-US" b="1">
                <a:solidFill>
                  <a:srgbClr val="FF0000"/>
                </a:solidFill>
              </a:rPr>
              <a:t>모든 곳 다 허용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FA9AD0-05AE-4686-82DD-6844EF2F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694716"/>
            <a:ext cx="4572000" cy="3215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06FF2-75A2-48E8-B6EB-345C2C6C959B}"/>
              </a:ext>
            </a:extLst>
          </p:cNvPr>
          <p:cNvSpPr txBox="1"/>
          <p:nvPr/>
        </p:nvSpPr>
        <p:spPr>
          <a:xfrm>
            <a:off x="2552700" y="84844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Rule </a:t>
            </a:r>
            <a:r>
              <a:rPr lang="ko-KR" altLang="en-US" b="1"/>
              <a:t>옵션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CCB68E-AB87-449B-946B-0840C9BA4F8E}"/>
              </a:ext>
            </a:extLst>
          </p:cNvPr>
          <p:cNvGrpSpPr/>
          <p:nvPr/>
        </p:nvGrpSpPr>
        <p:grpSpPr>
          <a:xfrm>
            <a:off x="1458829" y="5507592"/>
            <a:ext cx="9914021" cy="600955"/>
            <a:chOff x="1524000" y="5419346"/>
            <a:chExt cx="9914021" cy="60095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9EE29CE-0AB0-4204-882D-ED974391DA8E}"/>
                </a:ext>
              </a:extLst>
            </p:cNvPr>
            <p:cNvSpPr/>
            <p:nvPr/>
          </p:nvSpPr>
          <p:spPr>
            <a:xfrm>
              <a:off x="1524000" y="5419346"/>
              <a:ext cx="99140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i="0">
                  <a:effectLst/>
                  <a:latin typeface="Malgun Gothic" panose="020B0503020000020004" pitchFamily="50" charset="-127"/>
                  <a:ea typeface="Malgun Gothic" panose="020B0503020000020004" pitchFamily="50" charset="-127"/>
                </a:rPr>
                <a:t>ex) alert icmp any any -&gt; any any ( msg:"ICMP Test"; sid:100001; )</a:t>
              </a:r>
              <a:endParaRPr lang="ko-KR" altLang="en-US" sz="2400" b="1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BA9E318-B34E-4882-814C-AB91F4BB4756}"/>
                </a:ext>
              </a:extLst>
            </p:cNvPr>
            <p:cNvCxnSpPr>
              <a:cxnSpLocks/>
            </p:cNvCxnSpPr>
            <p:nvPr/>
          </p:nvCxnSpPr>
          <p:spPr>
            <a:xfrm>
              <a:off x="6800351" y="6020301"/>
              <a:ext cx="43444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04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7DBC18-8918-4D9A-A8F3-8DE24A81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4" y="456198"/>
            <a:ext cx="1862890" cy="879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06FF2-75A2-48E8-B6EB-345C2C6C959B}"/>
              </a:ext>
            </a:extLst>
          </p:cNvPr>
          <p:cNvSpPr txBox="1"/>
          <p:nvPr/>
        </p:nvSpPr>
        <p:spPr>
          <a:xfrm>
            <a:off x="2552700" y="848441"/>
            <a:ext cx="25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Content </a:t>
            </a:r>
            <a:r>
              <a:rPr lang="ko-KR" altLang="en-US" b="1" dirty="0"/>
              <a:t>그 외</a:t>
            </a:r>
            <a:r>
              <a:rPr lang="en-US" altLang="ko-KR" b="1" dirty="0"/>
              <a:t> </a:t>
            </a:r>
            <a:r>
              <a:rPr lang="ko-KR" altLang="en-US" b="1" dirty="0"/>
              <a:t>옵션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07121"/>
              </p:ext>
            </p:extLst>
          </p:nvPr>
        </p:nvGraphicFramePr>
        <p:xfrm>
          <a:off x="946912" y="1755648"/>
          <a:ext cx="10160000" cy="334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+mn-lt"/>
                        </a:rPr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+mn-lt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</a:t>
                      </a:r>
                      <a:endParaRPr lang="ko-KR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데이터에서 찾을 내용의 범위를 지정하는 옵션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ko-KR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값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매칭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탐색할 위치를 지정</a:t>
                      </a:r>
                      <a:endParaRPr lang="ko-KR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endParaRPr lang="ko-KR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이전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값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매칭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매칭을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끝낼 상대 위치를 지정</a:t>
                      </a:r>
                      <a:endParaRPr lang="ko-KR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pcre</a:t>
                      </a:r>
                      <a:endParaRPr lang="ko-KR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스노트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규칙에서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사용가능한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정규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표현식</a:t>
                      </a:r>
                      <a:endParaRPr lang="ko-KR" alt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07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3D18C-70CE-4C24-B8BB-829ED30E91DE}"/>
              </a:ext>
            </a:extLst>
          </p:cNvPr>
          <p:cNvSpPr txBox="1"/>
          <p:nvPr/>
        </p:nvSpPr>
        <p:spPr>
          <a:xfrm>
            <a:off x="949956" y="889843"/>
            <a:ext cx="89249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#apt-get install update</a:t>
            </a:r>
          </a:p>
          <a:p>
            <a:endParaRPr lang="en-US" altLang="ko-KR" dirty="0"/>
          </a:p>
          <a:p>
            <a:r>
              <a:rPr lang="en-US" altLang="ko-KR" dirty="0"/>
              <a:t>#apt-get install snort</a:t>
            </a:r>
          </a:p>
          <a:p>
            <a:endParaRPr lang="en-US" altLang="ko-KR" dirty="0"/>
          </a:p>
          <a:p>
            <a:r>
              <a:rPr lang="en-US" altLang="ko-KR" dirty="0"/>
              <a:t>#vi /</a:t>
            </a:r>
            <a:r>
              <a:rPr lang="en-US" altLang="ko-KR" dirty="0" err="1"/>
              <a:t>etc</a:t>
            </a:r>
            <a:r>
              <a:rPr lang="en-US" altLang="ko-KR" dirty="0"/>
              <a:t>/snort/rules/</a:t>
            </a:r>
            <a:r>
              <a:rPr lang="en-US" altLang="ko-KR" dirty="0" err="1"/>
              <a:t>local.rule</a:t>
            </a:r>
            <a:endParaRPr lang="en-US" altLang="ko-KR" dirty="0"/>
          </a:p>
          <a:p>
            <a:r>
              <a:rPr lang="en-US" altLang="ko-KR" dirty="0"/>
              <a:t>alert </a:t>
            </a:r>
            <a:r>
              <a:rPr lang="en-US" altLang="ko-KR" dirty="0" err="1"/>
              <a:t>icmp</a:t>
            </a:r>
            <a:r>
              <a:rPr lang="en-US" altLang="ko-KR" dirty="0"/>
              <a:t> any </a:t>
            </a:r>
            <a:r>
              <a:rPr lang="en-US" altLang="ko-KR" dirty="0" err="1"/>
              <a:t>any</a:t>
            </a:r>
            <a:r>
              <a:rPr lang="en-US" altLang="ko-KR" dirty="0"/>
              <a:t> -&gt; any </a:t>
            </a:r>
            <a:r>
              <a:rPr lang="en-US" altLang="ko-KR" dirty="0" err="1"/>
              <a:t>any</a:t>
            </a:r>
            <a:r>
              <a:rPr lang="en-US" altLang="ko-KR" dirty="0"/>
              <a:t> ( </a:t>
            </a:r>
            <a:r>
              <a:rPr lang="en-US" altLang="ko-KR" dirty="0" err="1"/>
              <a:t>msg:“ICMP</a:t>
            </a:r>
            <a:r>
              <a:rPr lang="ko-KR" altLang="en-US" dirty="0"/>
              <a:t>포트 탐지</a:t>
            </a:r>
            <a:r>
              <a:rPr lang="en-US" altLang="ko-KR" dirty="0"/>
              <a:t>"; sid:100001; )</a:t>
            </a:r>
          </a:p>
          <a:p>
            <a:endParaRPr lang="en-US" altLang="ko-KR" dirty="0"/>
          </a:p>
          <a:p>
            <a:r>
              <a:rPr lang="en-US" altLang="ko-KR" dirty="0"/>
              <a:t>#snort -c /</a:t>
            </a:r>
            <a:r>
              <a:rPr lang="en-US" altLang="ko-KR" dirty="0" err="1"/>
              <a:t>etc</a:t>
            </a:r>
            <a:r>
              <a:rPr lang="en-US" altLang="ko-KR" dirty="0"/>
              <a:t>/snort/rules/</a:t>
            </a:r>
            <a:r>
              <a:rPr lang="en-US" altLang="ko-KR" dirty="0" err="1"/>
              <a:t>local.rules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#tail -f /var/log/snort/alert</a:t>
            </a:r>
          </a:p>
          <a:p>
            <a:r>
              <a:rPr lang="ko-KR" altLang="en-US" dirty="0"/>
              <a:t>리눅스에 </a:t>
            </a:r>
            <a:r>
              <a:rPr lang="en-US" altLang="ko-KR" dirty="0"/>
              <a:t>port</a:t>
            </a:r>
            <a:r>
              <a:rPr lang="ko-KR" altLang="en-US" dirty="0"/>
              <a:t>를 </a:t>
            </a:r>
            <a:r>
              <a:rPr lang="ko-KR" altLang="en-US" dirty="0" err="1"/>
              <a:t>보내본다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</a:t>
            </a:r>
            <a:r>
              <a:rPr lang="en-US" altLang="ko-KR" dirty="0" err="1"/>
              <a:t>ssh</a:t>
            </a:r>
            <a:r>
              <a:rPr lang="ko-KR" altLang="en-US" dirty="0"/>
              <a:t>포트 탐지</a:t>
            </a:r>
            <a:r>
              <a:rPr lang="en-US" altLang="ko-KR" dirty="0"/>
              <a:t> </a:t>
            </a:r>
            <a:r>
              <a:rPr lang="ko-KR" altLang="en-US" dirty="0"/>
              <a:t>룰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alert </a:t>
            </a:r>
            <a:r>
              <a:rPr lang="en-US" altLang="ko-KR" dirty="0" err="1"/>
              <a:t>tcp</a:t>
            </a:r>
            <a:r>
              <a:rPr lang="en-US" altLang="ko-KR" dirty="0"/>
              <a:t> any </a:t>
            </a:r>
            <a:r>
              <a:rPr lang="en-US" altLang="ko-KR" dirty="0" err="1"/>
              <a:t>any</a:t>
            </a:r>
            <a:r>
              <a:rPr lang="en-US" altLang="ko-KR" dirty="0"/>
              <a:t> -&gt; any 22 ( </a:t>
            </a:r>
            <a:r>
              <a:rPr lang="en-US" altLang="ko-KR" dirty="0" err="1"/>
              <a:t>msg:”SSH</a:t>
            </a:r>
            <a:r>
              <a:rPr lang="ko-KR" altLang="en-US" dirty="0"/>
              <a:t>포트 탐지“</a:t>
            </a:r>
            <a:r>
              <a:rPr lang="en-US" altLang="ko-KR" dirty="0"/>
              <a:t>; sid:100001; )</a:t>
            </a:r>
          </a:p>
          <a:p>
            <a:endParaRPr lang="en-US" altLang="ko-KR" dirty="0"/>
          </a:p>
          <a:p>
            <a:r>
              <a:rPr lang="en-US" altLang="ko-KR" dirty="0"/>
              <a:t>#vi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ssh</a:t>
            </a:r>
            <a:r>
              <a:rPr lang="en-US" altLang="ko-KR" dirty="0"/>
              <a:t>/</a:t>
            </a:r>
            <a:r>
              <a:rPr lang="en-US" altLang="ko-KR" dirty="0" err="1"/>
              <a:t>sshd_config</a:t>
            </a:r>
            <a:endParaRPr lang="en-US" altLang="ko-KR" dirty="0"/>
          </a:p>
          <a:p>
            <a:r>
              <a:rPr lang="en-US" altLang="ko-KR" dirty="0" err="1"/>
              <a:t>PermitRootLogin</a:t>
            </a:r>
            <a:r>
              <a:rPr lang="en-US" altLang="ko-KR" dirty="0"/>
              <a:t> </a:t>
            </a:r>
            <a:r>
              <a:rPr lang="ko-KR" altLang="en-US" dirty="0"/>
              <a:t>항목을 </a:t>
            </a:r>
            <a:r>
              <a:rPr lang="en-US" altLang="ko-KR" dirty="0"/>
              <a:t>prohibit-password -&gt; yes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#service </a:t>
            </a:r>
            <a:r>
              <a:rPr lang="en-US" altLang="ko-KR" dirty="0" err="1"/>
              <a:t>ssh</a:t>
            </a:r>
            <a:r>
              <a:rPr lang="en-US" altLang="ko-KR" dirty="0"/>
              <a:t> start</a:t>
            </a:r>
          </a:p>
        </p:txBody>
      </p:sp>
      <p:pic>
        <p:nvPicPr>
          <p:cNvPr id="1026" name="Picture 2" descr="http://www.ktword.co.kr/img_data/2107_2.JPG">
            <a:extLst>
              <a:ext uri="{FF2B5EF4-FFF2-40B4-BE49-F238E27FC236}">
                <a16:creationId xmlns:a16="http://schemas.microsoft.com/office/drawing/2014/main" id="{35F2A4D4-4EA2-4CE6-A5DB-60E7EE03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68" y="1658185"/>
            <a:ext cx="317182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9518" y="750497"/>
            <a:ext cx="745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/>
              <a:t>           정보보안기사</a:t>
            </a:r>
            <a:r>
              <a:rPr lang="ko-KR" altLang="en-US" b="1"/>
              <a:t> </a:t>
            </a:r>
            <a:r>
              <a:rPr lang="en-US" altLang="ko-KR" b="1"/>
              <a:t>(11</a:t>
            </a:r>
            <a:r>
              <a:rPr lang="ko-KR" altLang="en-US" b="1"/>
              <a:t>회 실기문제</a:t>
            </a:r>
            <a:r>
              <a:rPr lang="en-US" altLang="ko-KR" b="1"/>
              <a:t>)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03393" y="1827335"/>
            <a:ext cx="942867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네트워크 대역에서 </a:t>
            </a:r>
            <a:r>
              <a:rPr lang="en-US" altLang="ko-KR" dirty="0"/>
              <a:t>Telnet</a:t>
            </a:r>
            <a:r>
              <a:rPr lang="ko-KR" altLang="en-US" dirty="0"/>
              <a:t>으로 접속하는 </a:t>
            </a:r>
            <a:r>
              <a:rPr lang="ko-KR" altLang="en-US" dirty="0" err="1"/>
              <a:t>패킷</a:t>
            </a:r>
            <a:r>
              <a:rPr lang="ko-KR" altLang="en-US" dirty="0"/>
              <a:t> 중 </a:t>
            </a:r>
            <a:r>
              <a:rPr lang="en-US" altLang="ko-KR" dirty="0"/>
              <a:t>14</a:t>
            </a:r>
            <a:r>
              <a:rPr lang="ko-KR" altLang="en-US" dirty="0"/>
              <a:t>번째 자리까지 </a:t>
            </a:r>
            <a:r>
              <a:rPr lang="en-US" altLang="ko-KR" dirty="0"/>
              <a:t>'anonymous'</a:t>
            </a:r>
            <a:r>
              <a:rPr lang="ko-KR" altLang="en-US" dirty="0"/>
              <a:t>가 포함된 </a:t>
            </a:r>
            <a:r>
              <a:rPr lang="ko-KR" altLang="en-US" dirty="0" err="1"/>
              <a:t>트래픽에</a:t>
            </a:r>
            <a:r>
              <a:rPr lang="ko-KR" altLang="en-US" dirty="0"/>
              <a:t> 대해서 </a:t>
            </a:r>
            <a:r>
              <a:rPr lang="en-US" altLang="ko-KR" dirty="0"/>
              <a:t>'Dangerous' </a:t>
            </a:r>
            <a:r>
              <a:rPr lang="ko-KR" altLang="en-US" dirty="0"/>
              <a:t>메시지로 경고하는 </a:t>
            </a:r>
            <a:r>
              <a:rPr lang="en-US" altLang="ko-KR" dirty="0"/>
              <a:t>rule</a:t>
            </a:r>
            <a:r>
              <a:rPr lang="ko-KR" altLang="en-US" dirty="0"/>
              <a:t>을 만드시오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/>
              <a:t>, </a:t>
            </a:r>
            <a:r>
              <a:rPr lang="ko-KR" altLang="en-US" dirty="0"/>
              <a:t>기본적으로 </a:t>
            </a:r>
            <a:r>
              <a:rPr lang="en-US" altLang="ko-KR" dirty="0"/>
              <a:t>TCP </a:t>
            </a:r>
            <a:r>
              <a:rPr lang="ko-KR" altLang="en-US" dirty="0"/>
              <a:t>프로토콜 경유를 탐지함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28811" y="3543131"/>
            <a:ext cx="9385539" cy="2422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alert </a:t>
            </a:r>
            <a:r>
              <a:rPr lang="en-US" altLang="ko-KR" sz="2400" dirty="0" err="1"/>
              <a:t>tcp</a:t>
            </a:r>
            <a:r>
              <a:rPr lang="en-US" altLang="ko-KR" sz="2400" dirty="0"/>
              <a:t> any </a:t>
            </a:r>
            <a:r>
              <a:rPr lang="en-US" altLang="ko-KR" sz="2400" dirty="0" err="1"/>
              <a:t>any</a:t>
            </a:r>
            <a:r>
              <a:rPr lang="en-US" altLang="ko-KR" sz="2400" dirty="0"/>
              <a:t> -&gt; any 23 ( </a:t>
            </a:r>
            <a:r>
              <a:rPr lang="en-US" altLang="ko-KR" sz="2400" dirty="0" err="1"/>
              <a:t>msg</a:t>
            </a:r>
            <a:r>
              <a:rPr lang="en-US" altLang="ko-KR" sz="2400" dirty="0"/>
              <a:t>:"Dangerous"; </a:t>
            </a:r>
            <a:r>
              <a:rPr lang="en-US" altLang="ko-KR" sz="2400" dirty="0" err="1"/>
              <a:t>content:"anonymous</a:t>
            </a:r>
            <a:r>
              <a:rPr lang="en-US" altLang="ko-KR" sz="2400" dirty="0"/>
              <a:t>"; depth:14; sid:1000001;)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240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8B10CF-E903-40D3-AC62-B6FB4554F767}"/>
              </a:ext>
            </a:extLst>
          </p:cNvPr>
          <p:cNvSpPr/>
          <p:nvPr/>
        </p:nvSpPr>
        <p:spPr>
          <a:xfrm>
            <a:off x="1321609" y="1556543"/>
            <a:ext cx="116652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solidFill>
                  <a:schemeClr val="accent1"/>
                </a:solidFill>
              </a:rPr>
              <a:t>IDS(Intrusion</a:t>
            </a:r>
            <a:r>
              <a:rPr lang="ko-KR" altLang="en-US" sz="4800" dirty="0">
                <a:solidFill>
                  <a:schemeClr val="accent1"/>
                </a:solidFill>
              </a:rPr>
              <a:t> </a:t>
            </a:r>
            <a:r>
              <a:rPr lang="en-US" altLang="ko-KR" sz="4800" dirty="0" err="1">
                <a:solidFill>
                  <a:schemeClr val="accent1"/>
                </a:solidFill>
              </a:rPr>
              <a:t>Dectection</a:t>
            </a:r>
            <a:r>
              <a:rPr lang="ko-KR" altLang="en-US" sz="4800" dirty="0">
                <a:solidFill>
                  <a:schemeClr val="accent1"/>
                </a:solidFill>
              </a:rPr>
              <a:t> </a:t>
            </a:r>
            <a:r>
              <a:rPr lang="en-US" altLang="ko-KR" sz="4800" dirty="0">
                <a:solidFill>
                  <a:schemeClr val="accent1"/>
                </a:solidFill>
              </a:rPr>
              <a:t>System)</a:t>
            </a:r>
          </a:p>
          <a:p>
            <a:r>
              <a:rPr lang="ko-KR" altLang="en-US" sz="3200" dirty="0"/>
              <a:t>침입 탐지 시스템</a:t>
            </a:r>
            <a:endParaRPr lang="en-US" altLang="ko-KR" sz="3200" dirty="0"/>
          </a:p>
          <a:p>
            <a:endParaRPr lang="en-US" altLang="ko-KR" sz="3200"/>
          </a:p>
          <a:p>
            <a:endParaRPr lang="en-US" altLang="ko-KR" sz="3200" dirty="0"/>
          </a:p>
          <a:p>
            <a:r>
              <a:rPr lang="en-US" altLang="ko-KR" sz="4800" dirty="0">
                <a:solidFill>
                  <a:schemeClr val="accent1"/>
                </a:solidFill>
              </a:rPr>
              <a:t>IPS(Intrusion</a:t>
            </a:r>
            <a:r>
              <a:rPr lang="ko-KR" altLang="en-US" sz="4800" dirty="0">
                <a:solidFill>
                  <a:schemeClr val="accent1"/>
                </a:solidFill>
              </a:rPr>
              <a:t> </a:t>
            </a:r>
            <a:r>
              <a:rPr lang="en-US" altLang="ko-KR" sz="4800" dirty="0">
                <a:solidFill>
                  <a:schemeClr val="accent1"/>
                </a:solidFill>
              </a:rPr>
              <a:t>Prevention</a:t>
            </a:r>
            <a:r>
              <a:rPr lang="ko-KR" altLang="en-US" sz="4800" dirty="0">
                <a:solidFill>
                  <a:schemeClr val="accent1"/>
                </a:solidFill>
              </a:rPr>
              <a:t> </a:t>
            </a:r>
            <a:r>
              <a:rPr lang="en-US" altLang="ko-KR" sz="4800" dirty="0">
                <a:solidFill>
                  <a:schemeClr val="accent1"/>
                </a:solidFill>
              </a:rPr>
              <a:t>System)</a:t>
            </a:r>
          </a:p>
          <a:p>
            <a:r>
              <a:rPr lang="ko-KR" altLang="en-US" sz="3200" dirty="0"/>
              <a:t>침입 방지 시스템</a:t>
            </a:r>
            <a:r>
              <a:rPr lang="en-US" altLang="ko-KR" sz="3200" dirty="0"/>
              <a:t>, IDS+</a:t>
            </a:r>
            <a:r>
              <a:rPr lang="ko-KR" altLang="en-US" sz="3200" dirty="0"/>
              <a:t>차단</a:t>
            </a:r>
          </a:p>
        </p:txBody>
      </p:sp>
    </p:spTree>
    <p:extLst>
      <p:ext uri="{BB962C8B-B14F-4D97-AF65-F5344CB8AC3E}">
        <p14:creationId xmlns:p14="http://schemas.microsoft.com/office/powerpoint/2010/main" val="279431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0241B89-74A6-4C3A-AA68-4EA021CFE152}"/>
              </a:ext>
            </a:extLst>
          </p:cNvPr>
          <p:cNvCxnSpPr>
            <a:cxnSpLocks/>
          </p:cNvCxnSpPr>
          <p:nvPr/>
        </p:nvCxnSpPr>
        <p:spPr>
          <a:xfrm>
            <a:off x="4180625" y="4507070"/>
            <a:ext cx="47263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6B4E9B2-15E7-473F-A934-5362D9DEA4EC}"/>
              </a:ext>
            </a:extLst>
          </p:cNvPr>
          <p:cNvCxnSpPr>
            <a:cxnSpLocks/>
          </p:cNvCxnSpPr>
          <p:nvPr/>
        </p:nvCxnSpPr>
        <p:spPr>
          <a:xfrm>
            <a:off x="4535058" y="3847797"/>
            <a:ext cx="438331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55EA7D-19C9-4371-9E5B-DE15C489EF5C}"/>
              </a:ext>
            </a:extLst>
          </p:cNvPr>
          <p:cNvCxnSpPr>
            <a:cxnSpLocks/>
          </p:cNvCxnSpPr>
          <p:nvPr/>
        </p:nvCxnSpPr>
        <p:spPr>
          <a:xfrm>
            <a:off x="4523693" y="4178327"/>
            <a:ext cx="438331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9DEB69E-9A77-4589-B57D-D40137EE85C5}"/>
              </a:ext>
            </a:extLst>
          </p:cNvPr>
          <p:cNvCxnSpPr>
            <a:cxnSpLocks/>
          </p:cNvCxnSpPr>
          <p:nvPr/>
        </p:nvCxnSpPr>
        <p:spPr>
          <a:xfrm>
            <a:off x="4833257" y="3552893"/>
            <a:ext cx="40851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7FCE1F4-52B2-49CC-A30D-EAD87A707F74}"/>
              </a:ext>
            </a:extLst>
          </p:cNvPr>
          <p:cNvCxnSpPr>
            <a:cxnSpLocks/>
          </p:cNvCxnSpPr>
          <p:nvPr/>
        </p:nvCxnSpPr>
        <p:spPr>
          <a:xfrm>
            <a:off x="4821892" y="3180607"/>
            <a:ext cx="40851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서버">
            <a:extLst>
              <a:ext uri="{FF2B5EF4-FFF2-40B4-BE49-F238E27FC236}">
                <a16:creationId xmlns:a16="http://schemas.microsoft.com/office/drawing/2014/main" id="{9A7FADB1-DB7C-4958-B2CE-47E9E68B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8780" y="2507569"/>
            <a:ext cx="1125893" cy="1125893"/>
          </a:xfrm>
          <a:prstGeom prst="rect">
            <a:avLst/>
          </a:prstGeom>
        </p:spPr>
      </p:pic>
      <p:pic>
        <p:nvPicPr>
          <p:cNvPr id="1026" name="Picture 2" descr="ë°©íë²½ì ëí ì´ë¯¸ì§ ê²ìê²°ê³¼">
            <a:extLst>
              <a:ext uri="{FF2B5EF4-FFF2-40B4-BE49-F238E27FC236}">
                <a16:creationId xmlns:a16="http://schemas.microsoft.com/office/drawing/2014/main" id="{56C0BA33-A042-45AD-BBE2-F984FBAC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16" y="2211233"/>
            <a:ext cx="1647390" cy="290460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3C3EB4-EE44-4976-9495-1B66728CB429}"/>
              </a:ext>
            </a:extLst>
          </p:cNvPr>
          <p:cNvCxnSpPr>
            <a:cxnSpLocks/>
          </p:cNvCxnSpPr>
          <p:nvPr/>
        </p:nvCxnSpPr>
        <p:spPr>
          <a:xfrm>
            <a:off x="0" y="3194462"/>
            <a:ext cx="4523693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1B3CC2-6189-4B34-8E1F-5571C1BDD915}"/>
              </a:ext>
            </a:extLst>
          </p:cNvPr>
          <p:cNvCxnSpPr>
            <a:cxnSpLocks/>
          </p:cNvCxnSpPr>
          <p:nvPr/>
        </p:nvCxnSpPr>
        <p:spPr>
          <a:xfrm>
            <a:off x="0" y="3552893"/>
            <a:ext cx="408511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9551CE-FB4C-4BD1-B8EB-9248C2DA4D1D}"/>
              </a:ext>
            </a:extLst>
          </p:cNvPr>
          <p:cNvCxnSpPr>
            <a:cxnSpLocks/>
          </p:cNvCxnSpPr>
          <p:nvPr/>
        </p:nvCxnSpPr>
        <p:spPr>
          <a:xfrm>
            <a:off x="0" y="3847797"/>
            <a:ext cx="438331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E12C0A-2B64-43AB-8891-FDE2DB1908B5}"/>
              </a:ext>
            </a:extLst>
          </p:cNvPr>
          <p:cNvCxnSpPr>
            <a:cxnSpLocks/>
          </p:cNvCxnSpPr>
          <p:nvPr/>
        </p:nvCxnSpPr>
        <p:spPr>
          <a:xfrm>
            <a:off x="0" y="4178327"/>
            <a:ext cx="438331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133348-04B0-4DE0-9577-85695C4A4E47}"/>
              </a:ext>
            </a:extLst>
          </p:cNvPr>
          <p:cNvCxnSpPr>
            <a:cxnSpLocks/>
          </p:cNvCxnSpPr>
          <p:nvPr/>
        </p:nvCxnSpPr>
        <p:spPr>
          <a:xfrm>
            <a:off x="-1" y="2824544"/>
            <a:ext cx="39901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70A637-9A7B-428E-B6C0-E998C78E95A5}"/>
              </a:ext>
            </a:extLst>
          </p:cNvPr>
          <p:cNvSpPr txBox="1"/>
          <p:nvPr/>
        </p:nvSpPr>
        <p:spPr>
          <a:xfrm>
            <a:off x="3956094" y="5278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방화벽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0B1C4A-E579-43CE-BEAA-9B0F287C4A00}"/>
              </a:ext>
            </a:extLst>
          </p:cNvPr>
          <p:cNvSpPr txBox="1"/>
          <p:nvPr/>
        </p:nvSpPr>
        <p:spPr>
          <a:xfrm>
            <a:off x="9638780" y="5310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내부 서버</a:t>
            </a:r>
          </a:p>
        </p:txBody>
      </p:sp>
      <p:pic>
        <p:nvPicPr>
          <p:cNvPr id="23" name="그래픽 22" descr="서버">
            <a:extLst>
              <a:ext uri="{FF2B5EF4-FFF2-40B4-BE49-F238E27FC236}">
                <a16:creationId xmlns:a16="http://schemas.microsoft.com/office/drawing/2014/main" id="{A2BC4545-B53C-4B1A-99F4-7656106D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913" y="3766914"/>
            <a:ext cx="1125893" cy="1125893"/>
          </a:xfrm>
          <a:prstGeom prst="rect">
            <a:avLst/>
          </a:prstGeom>
        </p:spPr>
      </p:pic>
      <p:pic>
        <p:nvPicPr>
          <p:cNvPr id="24" name="그래픽 23" descr="서버">
            <a:extLst>
              <a:ext uri="{FF2B5EF4-FFF2-40B4-BE49-F238E27FC236}">
                <a16:creationId xmlns:a16="http://schemas.microsoft.com/office/drawing/2014/main" id="{E3A32664-EA9A-4658-AE37-BBF907E8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2154" y="3758753"/>
            <a:ext cx="1125893" cy="11258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B22DEC-E5CF-4F45-9ABD-01FFCD986E66}"/>
              </a:ext>
            </a:extLst>
          </p:cNvPr>
          <p:cNvSpPr/>
          <p:nvPr/>
        </p:nvSpPr>
        <p:spPr>
          <a:xfrm>
            <a:off x="8918369" y="2303814"/>
            <a:ext cx="2576945" cy="280257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6E64BA-8E21-4E5B-9671-2BE4060E466B}"/>
              </a:ext>
            </a:extLst>
          </p:cNvPr>
          <p:cNvCxnSpPr>
            <a:cxnSpLocks/>
          </p:cNvCxnSpPr>
          <p:nvPr/>
        </p:nvCxnSpPr>
        <p:spPr>
          <a:xfrm>
            <a:off x="0" y="4498961"/>
            <a:ext cx="472637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F8FCA0-60FC-407C-8281-3DC2A365F750}"/>
              </a:ext>
            </a:extLst>
          </p:cNvPr>
          <p:cNvSpPr txBox="1"/>
          <p:nvPr/>
        </p:nvSpPr>
        <p:spPr>
          <a:xfrm>
            <a:off x="391391" y="385303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[ </a:t>
            </a:r>
            <a:r>
              <a:rPr lang="ko-KR" altLang="en-US" sz="2000" b="1"/>
              <a:t>방화벽의 한계 </a:t>
            </a:r>
            <a:r>
              <a:rPr lang="en-US" altLang="ko-KR" sz="2000" b="1"/>
              <a:t>]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734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3D75DC8-41A1-48CF-A373-DB0727EB4C95}"/>
              </a:ext>
            </a:extLst>
          </p:cNvPr>
          <p:cNvCxnSpPr>
            <a:cxnSpLocks/>
          </p:cNvCxnSpPr>
          <p:nvPr/>
        </p:nvCxnSpPr>
        <p:spPr>
          <a:xfrm>
            <a:off x="6626431" y="3202592"/>
            <a:ext cx="224301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C0B1636-5560-41DC-8202-31ACDF5AF45C}"/>
              </a:ext>
            </a:extLst>
          </p:cNvPr>
          <p:cNvCxnSpPr>
            <a:cxnSpLocks/>
          </p:cNvCxnSpPr>
          <p:nvPr/>
        </p:nvCxnSpPr>
        <p:spPr>
          <a:xfrm>
            <a:off x="6626431" y="3579051"/>
            <a:ext cx="224301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0B9F448-5660-4DDF-8664-FBD1E68B9393}"/>
              </a:ext>
            </a:extLst>
          </p:cNvPr>
          <p:cNvCxnSpPr>
            <a:cxnSpLocks/>
          </p:cNvCxnSpPr>
          <p:nvPr/>
        </p:nvCxnSpPr>
        <p:spPr>
          <a:xfrm>
            <a:off x="6626431" y="4165248"/>
            <a:ext cx="224301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32F0D5-6173-4741-B446-9B52EB3FCF6D}"/>
              </a:ext>
            </a:extLst>
          </p:cNvPr>
          <p:cNvCxnSpPr>
            <a:cxnSpLocks/>
          </p:cNvCxnSpPr>
          <p:nvPr/>
        </p:nvCxnSpPr>
        <p:spPr>
          <a:xfrm>
            <a:off x="3021706" y="3194461"/>
            <a:ext cx="250032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CBB3798-A8D6-41DD-A6B9-AABB8C97052F}"/>
              </a:ext>
            </a:extLst>
          </p:cNvPr>
          <p:cNvCxnSpPr>
            <a:cxnSpLocks/>
          </p:cNvCxnSpPr>
          <p:nvPr/>
        </p:nvCxnSpPr>
        <p:spPr>
          <a:xfrm>
            <a:off x="3131358" y="3570919"/>
            <a:ext cx="239066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C36055-C9CC-49B0-961A-7560208A8579}"/>
              </a:ext>
            </a:extLst>
          </p:cNvPr>
          <p:cNvCxnSpPr>
            <a:cxnSpLocks/>
          </p:cNvCxnSpPr>
          <p:nvPr/>
        </p:nvCxnSpPr>
        <p:spPr>
          <a:xfrm>
            <a:off x="2956848" y="4157116"/>
            <a:ext cx="256517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1E17A7-70C1-484C-8BC9-7AAF1F488F8B}"/>
              </a:ext>
            </a:extLst>
          </p:cNvPr>
          <p:cNvCxnSpPr>
            <a:cxnSpLocks/>
          </p:cNvCxnSpPr>
          <p:nvPr/>
        </p:nvCxnSpPr>
        <p:spPr>
          <a:xfrm>
            <a:off x="2956848" y="3864017"/>
            <a:ext cx="2565178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C2CBBD-3CD3-4A63-A4ED-C68A64E7F1AE}"/>
              </a:ext>
            </a:extLst>
          </p:cNvPr>
          <p:cNvCxnSpPr>
            <a:cxnSpLocks/>
          </p:cNvCxnSpPr>
          <p:nvPr/>
        </p:nvCxnSpPr>
        <p:spPr>
          <a:xfrm>
            <a:off x="2752984" y="4502815"/>
            <a:ext cx="276594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5" descr="서버">
            <a:extLst>
              <a:ext uri="{FF2B5EF4-FFF2-40B4-BE49-F238E27FC236}">
                <a16:creationId xmlns:a16="http://schemas.microsoft.com/office/drawing/2014/main" id="{9A7FADB1-DB7C-4958-B2CE-47E9E68B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8780" y="2507569"/>
            <a:ext cx="1125893" cy="1125893"/>
          </a:xfrm>
          <a:prstGeom prst="rect">
            <a:avLst/>
          </a:prstGeom>
        </p:spPr>
      </p:pic>
      <p:pic>
        <p:nvPicPr>
          <p:cNvPr id="1026" name="Picture 2" descr="ë°©íë²½ì ëí ì´ë¯¸ì§ ê²ìê²°ê³¼">
            <a:extLst>
              <a:ext uri="{FF2B5EF4-FFF2-40B4-BE49-F238E27FC236}">
                <a16:creationId xmlns:a16="http://schemas.microsoft.com/office/drawing/2014/main" id="{56C0BA33-A042-45AD-BBE2-F984FBAC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30" y="2235957"/>
            <a:ext cx="1456469" cy="30741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3C3EB4-EE44-4976-9495-1B66728CB429}"/>
              </a:ext>
            </a:extLst>
          </p:cNvPr>
          <p:cNvCxnSpPr>
            <a:cxnSpLocks/>
          </p:cNvCxnSpPr>
          <p:nvPr/>
        </p:nvCxnSpPr>
        <p:spPr>
          <a:xfrm>
            <a:off x="0" y="3194462"/>
            <a:ext cx="2647332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1B3CC2-6189-4B34-8E1F-5571C1BDD915}"/>
              </a:ext>
            </a:extLst>
          </p:cNvPr>
          <p:cNvCxnSpPr>
            <a:cxnSpLocks/>
          </p:cNvCxnSpPr>
          <p:nvPr/>
        </p:nvCxnSpPr>
        <p:spPr>
          <a:xfrm>
            <a:off x="0" y="3552893"/>
            <a:ext cx="239066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9551CE-FB4C-4BD1-B8EB-9248C2DA4D1D}"/>
              </a:ext>
            </a:extLst>
          </p:cNvPr>
          <p:cNvCxnSpPr>
            <a:cxnSpLocks/>
          </p:cNvCxnSpPr>
          <p:nvPr/>
        </p:nvCxnSpPr>
        <p:spPr>
          <a:xfrm>
            <a:off x="0" y="3847797"/>
            <a:ext cx="2565178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E12C0A-2B64-43AB-8891-FDE2DB1908B5}"/>
              </a:ext>
            </a:extLst>
          </p:cNvPr>
          <p:cNvCxnSpPr>
            <a:cxnSpLocks/>
          </p:cNvCxnSpPr>
          <p:nvPr/>
        </p:nvCxnSpPr>
        <p:spPr>
          <a:xfrm>
            <a:off x="0" y="4178327"/>
            <a:ext cx="2565178" cy="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133348-04B0-4DE0-9577-85695C4A4E47}"/>
              </a:ext>
            </a:extLst>
          </p:cNvPr>
          <p:cNvCxnSpPr>
            <a:cxnSpLocks/>
          </p:cNvCxnSpPr>
          <p:nvPr/>
        </p:nvCxnSpPr>
        <p:spPr>
          <a:xfrm>
            <a:off x="-1" y="2824544"/>
            <a:ext cx="2335071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70A637-9A7B-428E-B6C0-E998C78E95A5}"/>
              </a:ext>
            </a:extLst>
          </p:cNvPr>
          <p:cNvSpPr txBox="1"/>
          <p:nvPr/>
        </p:nvSpPr>
        <p:spPr>
          <a:xfrm>
            <a:off x="2218631" y="5310146"/>
            <a:ext cx="93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방화벽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0B1C4A-E579-43CE-BEAA-9B0F287C4A00}"/>
              </a:ext>
            </a:extLst>
          </p:cNvPr>
          <p:cNvSpPr txBox="1"/>
          <p:nvPr/>
        </p:nvSpPr>
        <p:spPr>
          <a:xfrm>
            <a:off x="9638780" y="53101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내부 서버</a:t>
            </a:r>
          </a:p>
        </p:txBody>
      </p:sp>
      <p:pic>
        <p:nvPicPr>
          <p:cNvPr id="23" name="그래픽 22" descr="서버">
            <a:extLst>
              <a:ext uri="{FF2B5EF4-FFF2-40B4-BE49-F238E27FC236}">
                <a16:creationId xmlns:a16="http://schemas.microsoft.com/office/drawing/2014/main" id="{A2BC4545-B53C-4B1A-99F4-7656106D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913" y="3766914"/>
            <a:ext cx="1125893" cy="1125893"/>
          </a:xfrm>
          <a:prstGeom prst="rect">
            <a:avLst/>
          </a:prstGeom>
        </p:spPr>
      </p:pic>
      <p:pic>
        <p:nvPicPr>
          <p:cNvPr id="24" name="그래픽 23" descr="서버">
            <a:extLst>
              <a:ext uri="{FF2B5EF4-FFF2-40B4-BE49-F238E27FC236}">
                <a16:creationId xmlns:a16="http://schemas.microsoft.com/office/drawing/2014/main" id="{E3A32664-EA9A-4658-AE37-BBF907E8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2154" y="3758753"/>
            <a:ext cx="1125893" cy="112589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B22DEC-E5CF-4F45-9ABD-01FFCD986E66}"/>
              </a:ext>
            </a:extLst>
          </p:cNvPr>
          <p:cNvSpPr/>
          <p:nvPr/>
        </p:nvSpPr>
        <p:spPr>
          <a:xfrm>
            <a:off x="8918369" y="2303814"/>
            <a:ext cx="2576945" cy="280257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6E64BA-8E21-4E5B-9671-2BE4060E466B}"/>
              </a:ext>
            </a:extLst>
          </p:cNvPr>
          <p:cNvCxnSpPr>
            <a:cxnSpLocks/>
          </p:cNvCxnSpPr>
          <p:nvPr/>
        </p:nvCxnSpPr>
        <p:spPr>
          <a:xfrm>
            <a:off x="0" y="4498961"/>
            <a:ext cx="276594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래픽 37" descr="필름">
            <a:extLst>
              <a:ext uri="{FF2B5EF4-FFF2-40B4-BE49-F238E27FC236}">
                <a16:creationId xmlns:a16="http://schemas.microsoft.com/office/drawing/2014/main" id="{6A2AB32E-EB41-4409-BC43-7FF03BDEA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9577" y="2390332"/>
            <a:ext cx="1912846" cy="280257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D26B52-AB76-4957-ACB8-E738F7827E1C}"/>
              </a:ext>
            </a:extLst>
          </p:cNvPr>
          <p:cNvSpPr txBox="1"/>
          <p:nvPr/>
        </p:nvSpPr>
        <p:spPr>
          <a:xfrm>
            <a:off x="5594523" y="5310146"/>
            <a:ext cx="93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IPS</a:t>
            </a:r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DF1FF1-81C6-454B-B4B4-5AD1C9589593}"/>
              </a:ext>
            </a:extLst>
          </p:cNvPr>
          <p:cNvSpPr txBox="1"/>
          <p:nvPr/>
        </p:nvSpPr>
        <p:spPr>
          <a:xfrm>
            <a:off x="391391" y="385303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[ IDS/IPS </a:t>
            </a:r>
            <a:r>
              <a:rPr lang="ko-KR" altLang="en-US" sz="2000" b="1"/>
              <a:t>도입 </a:t>
            </a:r>
            <a:r>
              <a:rPr lang="en-US" altLang="ko-KR" sz="2000" b="1"/>
              <a:t>]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3520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ac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9DFA81-5520-4739-88A5-7FEB8F5D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96" y="1004622"/>
            <a:ext cx="6798005" cy="48487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DE1770-93AD-49EC-ADD3-A88864B81341}"/>
              </a:ext>
            </a:extLst>
          </p:cNvPr>
          <p:cNvSpPr txBox="1"/>
          <p:nvPr/>
        </p:nvSpPr>
        <p:spPr>
          <a:xfrm>
            <a:off x="391391" y="38530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[ </a:t>
            </a:r>
            <a:r>
              <a:rPr lang="ko-KR" altLang="en-US" sz="2000" b="1"/>
              <a:t>방화벽 </a:t>
            </a:r>
            <a:r>
              <a:rPr lang="en-US" altLang="ko-KR" sz="2000" b="1"/>
              <a:t>vs IDS/IPS ]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1632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7DE1770-93AD-49EC-ADD3-A88864B81341}"/>
              </a:ext>
            </a:extLst>
          </p:cNvPr>
          <p:cNvSpPr txBox="1"/>
          <p:nvPr/>
        </p:nvSpPr>
        <p:spPr>
          <a:xfrm>
            <a:off x="391391" y="385303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[ IDS/IPS ]</a:t>
            </a:r>
            <a:endParaRPr lang="ko-KR" altLang="en-US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BCBF-0A8C-4CC4-8D92-8F267BAC3274}"/>
              </a:ext>
            </a:extLst>
          </p:cNvPr>
          <p:cNvSpPr txBox="1"/>
          <p:nvPr/>
        </p:nvSpPr>
        <p:spPr>
          <a:xfrm>
            <a:off x="2537173" y="1559511"/>
            <a:ext cx="737573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1"/>
              <a:t>IPS</a:t>
            </a:r>
            <a:r>
              <a:rPr lang="ko-KR" altLang="en-US" sz="2000" b="1"/>
              <a:t>의 주요 기능 </a:t>
            </a:r>
            <a:endParaRPr lang="en-US" altLang="ko-KR" sz="2000" b="1"/>
          </a:p>
          <a:p>
            <a:pPr>
              <a:lnSpc>
                <a:spcPct val="200000"/>
              </a:lnSpc>
            </a:pPr>
            <a:r>
              <a:rPr lang="en-US" altLang="ko-KR"/>
              <a:t> - </a:t>
            </a:r>
            <a:r>
              <a:rPr lang="ko-KR" altLang="en-US"/>
              <a:t>방화벽 등으로 차단할 수 없는 트래픽의 </a:t>
            </a:r>
            <a:r>
              <a:rPr lang="en-US" altLang="ko-KR"/>
              <a:t>Application Data</a:t>
            </a:r>
            <a:r>
              <a:rPr lang="ko-KR" altLang="en-US"/>
              <a:t>에 포함된</a:t>
            </a:r>
            <a:endParaRPr lang="en-US" altLang="ko-KR"/>
          </a:p>
          <a:p>
            <a:r>
              <a:rPr lang="ko-KR" altLang="en-US"/>
              <a:t>   해킹</a:t>
            </a:r>
            <a:r>
              <a:rPr lang="en-US" altLang="ko-KR"/>
              <a:t>/</a:t>
            </a:r>
            <a:r>
              <a:rPr lang="ko-KR" altLang="en-US"/>
              <a:t>악성코드</a:t>
            </a:r>
            <a:r>
              <a:rPr lang="en-US" altLang="ko-KR"/>
              <a:t>/</a:t>
            </a:r>
            <a:r>
              <a:rPr lang="ko-KR" altLang="en-US"/>
              <a:t>비정상 트래픽을 추출하여 차단한다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29C2B-A856-4F17-AD45-345C49BF06EE}"/>
              </a:ext>
            </a:extLst>
          </p:cNvPr>
          <p:cNvSpPr txBox="1"/>
          <p:nvPr/>
        </p:nvSpPr>
        <p:spPr>
          <a:xfrm>
            <a:off x="2537173" y="3572795"/>
            <a:ext cx="3257623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/>
              <a:t>차단 방법 </a:t>
            </a:r>
            <a:endParaRPr lang="en-US" altLang="ko-KR" sz="2000" b="1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/>
              <a:t>시그네이처 기반 탐지 기술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/>
              <a:t>비정상 탐지 기술</a:t>
            </a:r>
          </a:p>
        </p:txBody>
      </p:sp>
    </p:spTree>
    <p:extLst>
      <p:ext uri="{BB962C8B-B14F-4D97-AF65-F5344CB8AC3E}">
        <p14:creationId xmlns:p14="http://schemas.microsoft.com/office/powerpoint/2010/main" val="15967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DC6FE9-FE60-40EF-B633-5D7D0E82A06C}"/>
              </a:ext>
            </a:extLst>
          </p:cNvPr>
          <p:cNvSpPr/>
          <p:nvPr/>
        </p:nvSpPr>
        <p:spPr>
          <a:xfrm>
            <a:off x="624396" y="963349"/>
            <a:ext cx="11005352" cy="513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rgbClr val="0070C0"/>
                </a:solidFill>
                <a:effectLst/>
              </a:rPr>
              <a:t>Snort</a:t>
            </a:r>
          </a:p>
          <a:p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2800" dirty="0"/>
              <a:t>대표적인 오픈소스 </a:t>
            </a:r>
            <a:r>
              <a:rPr lang="en-US" altLang="ko-KR" sz="2800" dirty="0"/>
              <a:t>IPS </a:t>
            </a:r>
            <a:r>
              <a:rPr lang="ko-KR" altLang="en-US" sz="2800" dirty="0"/>
              <a:t>툴</a:t>
            </a:r>
            <a:r>
              <a:rPr lang="en-US" altLang="ko-KR" sz="2800" dirty="0"/>
              <a:t>, </a:t>
            </a:r>
            <a:r>
              <a:rPr lang="ko-KR" altLang="en-US" sz="2800" dirty="0"/>
              <a:t>네트워크를 통한 침투를 탐지하고 방어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sz="4800" b="1" dirty="0">
                <a:solidFill>
                  <a:srgbClr val="FF0000"/>
                </a:solidFill>
              </a:rPr>
              <a:t>기능</a:t>
            </a:r>
            <a:endParaRPr lang="en-US" altLang="ko-KR" sz="4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br>
              <a:rPr lang="ko-KR" altLang="en-US" sz="1000" dirty="0"/>
            </a:br>
            <a:r>
              <a:rPr lang="en-US" altLang="ko-KR" dirty="0"/>
              <a:t>-</a:t>
            </a:r>
            <a:r>
              <a:rPr lang="ko-KR" altLang="en-US" dirty="0"/>
              <a:t> 단순한 패킷 </a:t>
            </a:r>
            <a:r>
              <a:rPr lang="ko-KR" altLang="en-US" dirty="0" err="1"/>
              <a:t>스니퍼</a:t>
            </a:r>
            <a:r>
              <a:rPr lang="ko-KR" altLang="en-US" dirty="0"/>
              <a:t> 프로그램이 아닌 </a:t>
            </a:r>
            <a:r>
              <a:rPr lang="en-US" altLang="ko-KR" dirty="0"/>
              <a:t>Rule</a:t>
            </a:r>
            <a:r>
              <a:rPr lang="ko-KR" altLang="en-US" dirty="0"/>
              <a:t>을 이용한 유연한 분석 가능</a:t>
            </a:r>
            <a:br>
              <a:rPr lang="en-US" altLang="ko-KR" dirty="0"/>
            </a:br>
            <a:r>
              <a:rPr lang="en-US" altLang="ko-KR"/>
              <a:t>- </a:t>
            </a:r>
            <a:r>
              <a:rPr lang="ko-KR" altLang="en-US"/>
              <a:t>모니터링한 </a:t>
            </a:r>
            <a:r>
              <a:rPr lang="ko-KR" altLang="en-US" dirty="0"/>
              <a:t>패킷을 저장</a:t>
            </a:r>
            <a:r>
              <a:rPr lang="en-US" altLang="ko-KR" dirty="0"/>
              <a:t>, </a:t>
            </a:r>
            <a:r>
              <a:rPr lang="ko-KR" altLang="en-US" dirty="0"/>
              <a:t>로그 기록을 하고 트래픽 디버깅에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/>
              <a:t>- </a:t>
            </a:r>
            <a:r>
              <a:rPr lang="ko-KR" altLang="en-US"/>
              <a:t>침입 </a:t>
            </a:r>
            <a:r>
              <a:rPr lang="ko-KR" altLang="en-US" dirty="0"/>
              <a:t>탐지 시스템</a:t>
            </a:r>
            <a:r>
              <a:rPr lang="en-US" altLang="ko-KR" dirty="0"/>
              <a:t>, </a:t>
            </a:r>
            <a:r>
              <a:rPr lang="ko-KR" altLang="en-US" dirty="0"/>
              <a:t>네트워크 트래픽 분석</a:t>
            </a:r>
            <a:r>
              <a:rPr lang="en-US" altLang="ko-KR" dirty="0"/>
              <a:t>, </a:t>
            </a:r>
            <a:r>
              <a:rPr lang="ko-KR" altLang="en-US" dirty="0"/>
              <a:t>공격 탐지가 가능하다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en-US" altLang="ko-KR"/>
              <a:t>- </a:t>
            </a:r>
            <a:r>
              <a:rPr lang="ko-KR" altLang="en-US"/>
              <a:t>침입 </a:t>
            </a:r>
            <a:r>
              <a:rPr lang="ko-KR" altLang="en-US" dirty="0"/>
              <a:t>방지 시스템</a:t>
            </a:r>
            <a:r>
              <a:rPr lang="en-US" altLang="ko-KR" dirty="0"/>
              <a:t>, </a:t>
            </a:r>
            <a:r>
              <a:rPr lang="ko-KR" altLang="en-US" dirty="0"/>
              <a:t>패킷 분석</a:t>
            </a:r>
            <a:r>
              <a:rPr lang="en-US" altLang="ko-KR" dirty="0"/>
              <a:t>, </a:t>
            </a:r>
            <a:r>
              <a:rPr lang="ko-KR" altLang="en-US" dirty="0"/>
              <a:t>공격 차단이 가능하다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75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100B65-198B-4D5C-AD4D-33E0F298F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849829"/>
            <a:ext cx="95821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8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A2CA70-D26E-454F-8785-DAC952F814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2319" y="486092"/>
            <a:ext cx="11238231" cy="62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814</Words>
  <Application>Microsoft Office PowerPoint</Application>
  <PresentationFormat>와이드스크린</PresentationFormat>
  <Paragraphs>125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맑은 고딕</vt:lpstr>
      <vt:lpstr>Arial</vt:lpstr>
      <vt:lpstr>Wingdings</vt:lpstr>
      <vt:lpstr>Office 테마</vt:lpstr>
      <vt:lpstr>Snort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</dc:title>
  <dc:creator>홍승현</dc:creator>
  <cp:lastModifiedBy>재호 정</cp:lastModifiedBy>
  <cp:revision>20</cp:revision>
  <dcterms:created xsi:type="dcterms:W3CDTF">2019-03-17T05:09:32Z</dcterms:created>
  <dcterms:modified xsi:type="dcterms:W3CDTF">2019-03-24T05:28:07Z</dcterms:modified>
</cp:coreProperties>
</file>