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453" r:id="rId2"/>
    <p:sldId id="499" r:id="rId3"/>
    <p:sldId id="418" r:id="rId4"/>
    <p:sldId id="482" r:id="rId5"/>
    <p:sldId id="483" r:id="rId6"/>
    <p:sldId id="479" r:id="rId7"/>
    <p:sldId id="457" r:id="rId8"/>
    <p:sldId id="485" r:id="rId9"/>
    <p:sldId id="458" r:id="rId10"/>
    <p:sldId id="496" r:id="rId11"/>
    <p:sldId id="442" r:id="rId12"/>
    <p:sldId id="443" r:id="rId13"/>
    <p:sldId id="495" r:id="rId14"/>
    <p:sldId id="490" r:id="rId15"/>
    <p:sldId id="467" r:id="rId16"/>
    <p:sldId id="431" r:id="rId17"/>
    <p:sldId id="486" r:id="rId18"/>
    <p:sldId id="489" r:id="rId19"/>
    <p:sldId id="497" r:id="rId20"/>
    <p:sldId id="445" r:id="rId21"/>
    <p:sldId id="487" r:id="rId22"/>
    <p:sldId id="422" r:id="rId23"/>
    <p:sldId id="432" r:id="rId24"/>
    <p:sldId id="446" r:id="rId25"/>
    <p:sldId id="433" r:id="rId26"/>
    <p:sldId id="448" r:id="rId27"/>
    <p:sldId id="449" r:id="rId28"/>
    <p:sldId id="451" r:id="rId29"/>
    <p:sldId id="452" r:id="rId30"/>
    <p:sldId id="480" r:id="rId31"/>
    <p:sldId id="481" r:id="rId32"/>
    <p:sldId id="438" r:id="rId33"/>
    <p:sldId id="297" r:id="rId34"/>
    <p:sldId id="498" r:id="rId35"/>
    <p:sldId id="491" r:id="rId36"/>
    <p:sldId id="493" r:id="rId37"/>
    <p:sldId id="494" r:id="rId38"/>
    <p:sldId id="447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 keun Hwang" initials="YkH" lastIdx="1" clrIdx="0">
    <p:extLst>
      <p:ext uri="{19B8F6BF-5375-455C-9EA6-DF929625EA0E}">
        <p15:presenceInfo xmlns:p15="http://schemas.microsoft.com/office/powerpoint/2012/main" userId="35842f93fa2e4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0000"/>
    <a:srgbClr val="0000FF"/>
    <a:srgbClr val="50B2DB"/>
    <a:srgbClr val="102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84471" autoAdjust="0"/>
  </p:normalViewPr>
  <p:slideViewPr>
    <p:cSldViewPr snapToGrid="0">
      <p:cViewPr varScale="1">
        <p:scale>
          <a:sx n="93" d="100"/>
          <a:sy n="93" d="100"/>
        </p:scale>
        <p:origin x="9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EA11-4C32-4F50-AA1D-B05E0AB89DD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A9DE-122C-4BC7-AA74-4F23202FA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Escape sequence: \</a:t>
            </a:r>
            <a:r>
              <a:rPr lang="ko-KR" altLang="en-US" dirty="0"/>
              <a:t>를 앞에 붙여서 원래의 의미를 벗어나는 문자를 의미</a:t>
            </a:r>
            <a:r>
              <a:rPr lang="en-US" altLang="ko-KR" dirty="0"/>
              <a:t> (\r \\ \”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846B9-F9E5-454E-9263-4D3854CCF8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여기서 </a:t>
            </a:r>
            <a:r>
              <a:rPr lang="ko-KR" altLang="en-US" baseline="0" dirty="0" err="1"/>
              <a:t>중요한게</a:t>
            </a:r>
            <a:r>
              <a:rPr lang="ko-KR" altLang="en-US" baseline="0" dirty="0"/>
              <a:t> 만약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당하는 </a:t>
            </a:r>
            <a:r>
              <a:rPr lang="en-US" altLang="ko-KR" baseline="0" dirty="0"/>
              <a:t>original repo 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current branch 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하려는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와 이름이 같으면 안됩니다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현재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하려는 대상인 </a:t>
            </a:r>
            <a:r>
              <a:rPr lang="en-US" altLang="ko-KR" baseline="0" dirty="0"/>
              <a:t>clone repository 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master 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current branch </a:t>
            </a:r>
            <a:r>
              <a:rPr lang="ko-KR" altLang="en-US" baseline="0" dirty="0"/>
              <a:t>이기 때문에</a:t>
            </a:r>
            <a:r>
              <a:rPr lang="en-US" altLang="ko-KR" baseline="0" dirty="0"/>
              <a:t>, original repository 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issue1 </a:t>
            </a:r>
            <a:r>
              <a:rPr lang="ko-KR" altLang="en-US" baseline="0" dirty="0"/>
              <a:t>이나 다른 이름의 </a:t>
            </a:r>
            <a:endParaRPr lang="en-US" altLang="ko-KR" baseline="0" dirty="0"/>
          </a:p>
          <a:p>
            <a:r>
              <a:rPr lang="en-US" altLang="ko-KR" baseline="0" dirty="0"/>
              <a:t>Current branch </a:t>
            </a:r>
            <a:r>
              <a:rPr lang="ko-KR" altLang="en-US" baseline="0" dirty="0"/>
              <a:t>여야만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가 가능합니다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참고로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만약에 </a:t>
            </a:r>
            <a:r>
              <a:rPr lang="en-US" altLang="ko-KR" baseline="0" dirty="0"/>
              <a:t>push </a:t>
            </a:r>
            <a:r>
              <a:rPr lang="ko-KR" altLang="en-US" baseline="0" dirty="0"/>
              <a:t>하려는 </a:t>
            </a:r>
            <a:r>
              <a:rPr lang="en-US" altLang="ko-KR" baseline="0" dirty="0"/>
              <a:t>clone repository </a:t>
            </a:r>
            <a:r>
              <a:rPr lang="ko-KR" altLang="en-US" baseline="0" dirty="0"/>
              <a:t>에 있는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이름이 </a:t>
            </a:r>
            <a:r>
              <a:rPr lang="en-US" altLang="ko-KR" baseline="0" dirty="0"/>
              <a:t>original repository </a:t>
            </a:r>
            <a:r>
              <a:rPr lang="ko-KR" altLang="en-US" baseline="0" dirty="0"/>
              <a:t>에 없다면</a:t>
            </a:r>
            <a:endParaRPr lang="en-US" altLang="ko-KR" baseline="0" dirty="0"/>
          </a:p>
          <a:p>
            <a:r>
              <a:rPr lang="en-US" altLang="ko-KR" dirty="0"/>
              <a:t>Original repository </a:t>
            </a:r>
            <a:r>
              <a:rPr lang="ko-KR" altLang="en-US" dirty="0"/>
              <a:t>에 </a:t>
            </a:r>
            <a:r>
              <a:rPr lang="en-US" altLang="ko-KR" dirty="0"/>
              <a:t>branch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 자동으로 생깁니다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9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Add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Repository </a:t>
            </a:r>
            <a:r>
              <a:rPr lang="ko-KR" altLang="en-US" dirty="0"/>
              <a:t>로의 </a:t>
            </a:r>
            <a:r>
              <a:rPr lang="en-US" altLang="ko-KR" dirty="0"/>
              <a:t>Add </a:t>
            </a:r>
            <a:r>
              <a:rPr lang="ko-KR" altLang="en-US" dirty="0"/>
              <a:t>를 먼저 설명 드리고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는 나중에 설명 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Add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Repository </a:t>
            </a:r>
            <a:r>
              <a:rPr lang="ko-KR" altLang="en-US" dirty="0"/>
              <a:t>로의 </a:t>
            </a:r>
            <a:r>
              <a:rPr lang="en-US" altLang="ko-KR" dirty="0"/>
              <a:t>Add </a:t>
            </a:r>
            <a:r>
              <a:rPr lang="ko-KR" altLang="en-US" dirty="0"/>
              <a:t>를 먼저 설명 드리고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는 나중에 설명 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90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SSH key </a:t>
            </a:r>
            <a:r>
              <a:rPr lang="ko-KR" altLang="en-US" dirty="0"/>
              <a:t>라는 것에 대해서 들어보신 분도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네트워크 </a:t>
            </a:r>
            <a:r>
              <a:rPr lang="ko-KR" altLang="en-US" baseline="0" dirty="0" err="1"/>
              <a:t>관련되서</a:t>
            </a:r>
            <a:r>
              <a:rPr lang="ko-KR" altLang="en-US" baseline="0" dirty="0"/>
              <a:t> 아직 </a:t>
            </a:r>
            <a:r>
              <a:rPr lang="en-US" altLang="ko-KR" baseline="0" dirty="0"/>
              <a:t>2</a:t>
            </a:r>
            <a:r>
              <a:rPr lang="ko-KR" altLang="en-US" baseline="0" dirty="0" err="1"/>
              <a:t>학년이라서</a:t>
            </a:r>
            <a:r>
              <a:rPr lang="ko-KR" altLang="en-US" baseline="0" dirty="0"/>
              <a:t> 못 들어보신 분도 많을 거라고 생각이 되는데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Secure Shell protocol </a:t>
            </a:r>
            <a:r>
              <a:rPr lang="ko-KR" altLang="en-US" baseline="0" dirty="0"/>
              <a:t>로 네트워크에서 데이터 전송과 원격 제어에 관련해서 상호간의 보안을 제공하는 프로토콜이라고 생각하시면 됩니다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 어쨌든 </a:t>
            </a:r>
            <a:r>
              <a:rPr lang="en-US" altLang="ko-KR" dirty="0" err="1"/>
              <a:t>github</a:t>
            </a:r>
            <a:r>
              <a:rPr lang="en-US" altLang="ko-KR" dirty="0"/>
              <a:t> settings </a:t>
            </a:r>
            <a:r>
              <a:rPr lang="ko-KR" altLang="en-US" dirty="0"/>
              <a:t>에서 </a:t>
            </a:r>
            <a:r>
              <a:rPr lang="en-US" altLang="ko-KR" dirty="0" err="1"/>
              <a:t>ssh</a:t>
            </a:r>
            <a:r>
              <a:rPr lang="en-US" altLang="ko-KR" dirty="0"/>
              <a:t> key </a:t>
            </a:r>
            <a:r>
              <a:rPr lang="ko-KR" altLang="en-US" dirty="0"/>
              <a:t>를 등록해보도록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11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여러분이 어떤 프로젝트의 핵심 </a:t>
            </a:r>
            <a:r>
              <a:rPr lang="ko-KR" altLang="en-US" dirty="0" err="1"/>
              <a:t>개발자라서</a:t>
            </a:r>
            <a:r>
              <a:rPr lang="ko-KR" altLang="en-US" dirty="0"/>
              <a:t> </a:t>
            </a:r>
            <a:r>
              <a:rPr lang="en-US" altLang="ko-KR" dirty="0"/>
              <a:t>repository </a:t>
            </a:r>
            <a:r>
              <a:rPr lang="ko-KR" altLang="en-US" dirty="0"/>
              <a:t>에 직접적으로 </a:t>
            </a:r>
            <a:r>
              <a:rPr lang="en-US" altLang="ko-KR" dirty="0"/>
              <a:t>push </a:t>
            </a:r>
            <a:r>
              <a:rPr lang="ko-KR" altLang="en-US" dirty="0"/>
              <a:t>할 수 있는 권한이 없다면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여러분이 만약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를 이용하여 어떤 프로젝트에 참여를 하고 싶다면 일단 </a:t>
            </a:r>
            <a:r>
              <a:rPr lang="en-US" altLang="ko-KR" dirty="0"/>
              <a:t>fork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먼저 해야 합니다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Fork</a:t>
            </a:r>
            <a:r>
              <a:rPr lang="en-US" altLang="ko-KR" baseline="0" dirty="0"/>
              <a:t> </a:t>
            </a:r>
            <a:r>
              <a:rPr lang="ko-KR" altLang="en-US" baseline="0" dirty="0"/>
              <a:t>한 </a:t>
            </a:r>
            <a:r>
              <a:rPr lang="en-US" altLang="ko-KR" baseline="0" dirty="0"/>
              <a:t>repository 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를 만들고 작업을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pull request </a:t>
            </a:r>
            <a:r>
              <a:rPr lang="ko-KR" altLang="en-US" baseline="0" dirty="0"/>
              <a:t>를 통해서 </a:t>
            </a:r>
            <a:r>
              <a:rPr lang="en-US" altLang="ko-KR" baseline="0" dirty="0"/>
              <a:t>original project </a:t>
            </a:r>
            <a:r>
              <a:rPr lang="ko-KR" altLang="en-US" baseline="0" dirty="0"/>
              <a:t>에 </a:t>
            </a:r>
            <a:endParaRPr lang="en-US" altLang="ko-KR" baseline="0" dirty="0"/>
          </a:p>
          <a:p>
            <a:r>
              <a:rPr lang="ko-KR" altLang="en-US" baseline="0" dirty="0"/>
              <a:t>여러분이 작업한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할 것을 요구할 수 있습니다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3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있는 </a:t>
            </a:r>
            <a:r>
              <a:rPr lang="en-US" altLang="ko-KR" dirty="0"/>
              <a:t>fork </a:t>
            </a:r>
            <a:r>
              <a:rPr lang="ko-KR" altLang="en-US" dirty="0"/>
              <a:t>버튼을 이용해서 </a:t>
            </a:r>
            <a:r>
              <a:rPr lang="en-US" altLang="ko-KR" dirty="0"/>
              <a:t>project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fork </a:t>
            </a:r>
            <a:r>
              <a:rPr lang="ko-KR" altLang="en-US" baseline="0" dirty="0"/>
              <a:t>할 수 있고</a:t>
            </a:r>
            <a:r>
              <a:rPr lang="en-US" altLang="ko-KR" baseline="0" dirty="0"/>
              <a:t>, </a:t>
            </a:r>
          </a:p>
          <a:p>
            <a:r>
              <a:rPr lang="ko-KR" altLang="en-US" dirty="0"/>
              <a:t>그러면 왼쪽의 </a:t>
            </a:r>
            <a:r>
              <a:rPr lang="en-US" altLang="ko-KR" dirty="0"/>
              <a:t>original repository </a:t>
            </a:r>
            <a:r>
              <a:rPr lang="ko-KR" altLang="en-US" dirty="0"/>
              <a:t>가 </a:t>
            </a:r>
            <a:r>
              <a:rPr lang="en-US" altLang="ko-KR" dirty="0" err="1"/>
              <a:t>sinairv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Cpp</a:t>
            </a:r>
            <a:r>
              <a:rPr lang="en-US" altLang="ko-KR" baseline="0" dirty="0"/>
              <a:t>-Tutorial-Sample </a:t>
            </a:r>
            <a:r>
              <a:rPr lang="ko-KR" altLang="en-US" baseline="0" dirty="0"/>
              <a:t>이라면</a:t>
            </a:r>
            <a:endParaRPr lang="en-US" altLang="ko-KR" baseline="0" dirty="0"/>
          </a:p>
          <a:p>
            <a:r>
              <a:rPr lang="en-US" altLang="ko-KR" baseline="0" dirty="0"/>
              <a:t>Fork </a:t>
            </a:r>
            <a:r>
              <a:rPr lang="ko-KR" altLang="en-US" baseline="0" dirty="0"/>
              <a:t>했을 때 다음처럼 </a:t>
            </a:r>
            <a:r>
              <a:rPr lang="en-US" altLang="ko-KR" baseline="0" dirty="0"/>
              <a:t>fork </a:t>
            </a:r>
            <a:r>
              <a:rPr lang="ko-KR" altLang="en-US" baseline="0" dirty="0"/>
              <a:t>했다는 </a:t>
            </a:r>
            <a:r>
              <a:rPr lang="en-US" altLang="ko-KR" baseline="0" dirty="0"/>
              <a:t>branch </a:t>
            </a:r>
            <a:r>
              <a:rPr lang="ko-KR" altLang="en-US" baseline="0" dirty="0"/>
              <a:t>모양과</a:t>
            </a:r>
            <a:r>
              <a:rPr lang="en-US" altLang="ko-KR" baseline="0" dirty="0"/>
              <a:t>, forked from </a:t>
            </a:r>
            <a:r>
              <a:rPr lang="en-US" altLang="ko-KR" baseline="0" dirty="0" err="1"/>
              <a:t>sinarv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Cpp</a:t>
            </a:r>
            <a:r>
              <a:rPr lang="en-US" altLang="ko-KR" baseline="0" dirty="0"/>
              <a:t>-tutorial-</a:t>
            </a:r>
            <a:r>
              <a:rPr lang="en-US" altLang="ko-KR" baseline="0" dirty="0" err="1"/>
              <a:t>smaples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</a:t>
            </a:r>
            <a:endParaRPr lang="en-US" altLang="ko-KR" baseline="0" dirty="0"/>
          </a:p>
          <a:p>
            <a:r>
              <a:rPr lang="ko-KR" altLang="en-US" baseline="0" dirty="0"/>
              <a:t>것이 생기는 것을 확인할 수 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2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3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0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8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Conflict </a:t>
            </a:r>
            <a:r>
              <a:rPr lang="ko-KR" altLang="en-US" dirty="0"/>
              <a:t>에 대해서 많은 질문을 받았고 오늘 수업을 해야하기 때문에</a:t>
            </a:r>
            <a:endParaRPr lang="en-US" altLang="ko-KR" dirty="0"/>
          </a:p>
          <a:p>
            <a:r>
              <a:rPr lang="ko-KR" altLang="en-US" dirty="0"/>
              <a:t>천천히 </a:t>
            </a:r>
            <a:r>
              <a:rPr lang="ko-KR" altLang="en-US" dirty="0" err="1"/>
              <a:t>천천히</a:t>
            </a:r>
            <a:r>
              <a:rPr lang="ko-KR" altLang="en-US" dirty="0"/>
              <a:t> 제 말을 듣고 따라해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8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1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Escape sequence: \</a:t>
            </a:r>
            <a:r>
              <a:rPr lang="ko-KR" altLang="en-US" dirty="0"/>
              <a:t>를 앞에 붙여서 원래의 의미를 벗어나는 문자를 의미</a:t>
            </a:r>
            <a:r>
              <a:rPr lang="en-US" altLang="ko-KR" dirty="0"/>
              <a:t> (\r \\ \”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846B9-F9E5-454E-9263-4D3854CCF8E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여러분 </a:t>
            </a:r>
            <a:r>
              <a:rPr lang="en-US" altLang="ko-KR" dirty="0" err="1"/>
              <a:t>helloworld</a:t>
            </a:r>
            <a:r>
              <a:rPr lang="en-US" altLang="ko-KR" dirty="0"/>
              <a:t>!!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 것을 만들고 </a:t>
            </a:r>
            <a:r>
              <a:rPr lang="en-US" altLang="ko-KR" baseline="0" dirty="0"/>
              <a:t>master 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the second version </a:t>
            </a:r>
            <a:r>
              <a:rPr lang="ko-KR" altLang="en-US" baseline="0" dirty="0"/>
              <a:t>을 수정해보겠습니다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3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6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add: Register a change in an index</a:t>
            </a:r>
          </a:p>
          <a:p>
            <a:r>
              <a:rPr lang="en-US" altLang="ko-KR" sz="1200" dirty="0"/>
              <a:t>commit: Save the status of an index</a:t>
            </a:r>
          </a:p>
          <a:p>
            <a:r>
              <a:rPr lang="en-US" altLang="ko-KR" sz="1200" dirty="0"/>
              <a:t>pull: Obtain the content of a remote repository</a:t>
            </a:r>
            <a:endParaRPr lang="ko-KR" altLang="en-US" sz="1200" dirty="0"/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2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여기까지 한 번 </a:t>
            </a:r>
            <a:r>
              <a:rPr lang="en-US" altLang="ko-KR" dirty="0"/>
              <a:t>Exercise </a:t>
            </a:r>
            <a:r>
              <a:rPr lang="ko-KR" altLang="en-US" dirty="0"/>
              <a:t>하는 시간을 가져보도록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1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에 대해서 알아볼 텐데</a:t>
            </a:r>
            <a:r>
              <a:rPr lang="en-US" altLang="ko-KR" dirty="0"/>
              <a:t>, </a:t>
            </a:r>
            <a:r>
              <a:rPr lang="ko-KR" altLang="en-US" dirty="0"/>
              <a:t>처음으로는 일단 </a:t>
            </a:r>
            <a:r>
              <a:rPr lang="en-US" altLang="ko-KR" dirty="0"/>
              <a:t>Pull </a:t>
            </a:r>
            <a:r>
              <a:rPr lang="ko-KR" altLang="en-US" dirty="0"/>
              <a:t>에 대해서 먼저 알아보도록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original repository </a:t>
            </a:r>
            <a:r>
              <a:rPr lang="ko-KR" altLang="en-US" baseline="0" dirty="0"/>
              <a:t>가 현재 </a:t>
            </a:r>
            <a:r>
              <a:rPr lang="en-US" altLang="ko-KR" baseline="0" dirty="0" err="1"/>
              <a:t>myRepo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 디렉토리에 있는 것이고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여러분은 지금 그 </a:t>
            </a:r>
            <a:r>
              <a:rPr lang="en-US" altLang="ko-KR" baseline="0" dirty="0"/>
              <a:t>repository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 </a:t>
            </a:r>
            <a:r>
              <a:rPr lang="ko-KR" altLang="en-US" baseline="0" dirty="0"/>
              <a:t>해서 왔기 때문에</a:t>
            </a:r>
            <a:endParaRPr lang="en-US" altLang="ko-KR" baseline="0" dirty="0"/>
          </a:p>
          <a:p>
            <a:r>
              <a:rPr lang="ko-KR" altLang="en-US" baseline="0" dirty="0"/>
              <a:t>자동으로 </a:t>
            </a:r>
            <a:r>
              <a:rPr lang="en-US" altLang="ko-KR" baseline="0" dirty="0"/>
              <a:t>clone repository </a:t>
            </a:r>
            <a:r>
              <a:rPr lang="ko-KR" altLang="en-US" baseline="0" dirty="0"/>
              <a:t>에서 작업을 하면 </a:t>
            </a:r>
            <a:r>
              <a:rPr lang="en-US" altLang="ko-KR" baseline="0" dirty="0"/>
              <a:t>local repository(</a:t>
            </a:r>
            <a:r>
              <a:rPr lang="ko-KR" altLang="en-US" baseline="0" dirty="0"/>
              <a:t>원숭이가 있는</a:t>
            </a:r>
            <a:r>
              <a:rPr lang="en-US" altLang="ko-KR" baseline="0" dirty="0"/>
              <a:t>) </a:t>
            </a:r>
            <a:r>
              <a:rPr lang="ko-KR" altLang="en-US" baseline="0" dirty="0"/>
              <a:t>가 되는 것입니다</a:t>
            </a:r>
            <a:r>
              <a:rPr lang="en-US" altLang="ko-KR" baseline="0" dirty="0"/>
              <a:t>. </a:t>
            </a:r>
          </a:p>
          <a:p>
            <a:r>
              <a:rPr lang="ko-KR" altLang="en-US" dirty="0"/>
              <a:t>원래는 제가 뒤에서 </a:t>
            </a:r>
            <a:r>
              <a:rPr lang="ko-KR" altLang="en-US" dirty="0" err="1"/>
              <a:t>나올텐데</a:t>
            </a:r>
            <a:r>
              <a:rPr lang="ko-KR" altLang="en-US" dirty="0"/>
              <a:t> </a:t>
            </a:r>
            <a:r>
              <a:rPr lang="en-US" altLang="ko-KR" dirty="0"/>
              <a:t>remote </a:t>
            </a:r>
            <a:r>
              <a:rPr lang="ko-KR" altLang="en-US" dirty="0"/>
              <a:t>를 직접 </a:t>
            </a:r>
            <a:r>
              <a:rPr lang="en-US" altLang="ko-KR" dirty="0"/>
              <a:t>Add </a:t>
            </a:r>
            <a:r>
              <a:rPr lang="ko-KR" altLang="en-US" dirty="0"/>
              <a:t>해서 걸어줘야 하는데</a:t>
            </a:r>
            <a:r>
              <a:rPr lang="en-US" altLang="ko-KR" dirty="0"/>
              <a:t>, </a:t>
            </a:r>
            <a:r>
              <a:rPr lang="ko-KR" altLang="en-US" dirty="0"/>
              <a:t>일단 여러분이 </a:t>
            </a:r>
            <a:r>
              <a:rPr lang="en-US" altLang="ko-KR" dirty="0"/>
              <a:t>clone </a:t>
            </a:r>
            <a:r>
              <a:rPr lang="ko-KR" altLang="en-US" dirty="0"/>
              <a:t>을 했다면 자동으로 </a:t>
            </a:r>
            <a:endParaRPr lang="en-US" altLang="ko-KR" dirty="0"/>
          </a:p>
          <a:p>
            <a:r>
              <a:rPr lang="ko-KR" altLang="en-US" dirty="0"/>
              <a:t>다음처럼 </a:t>
            </a:r>
            <a:r>
              <a:rPr lang="en-US" altLang="ko-KR" dirty="0"/>
              <a:t>origin </a:t>
            </a:r>
            <a:r>
              <a:rPr lang="ko-KR" altLang="en-US" dirty="0"/>
              <a:t>이라고 하는 </a:t>
            </a:r>
            <a:r>
              <a:rPr lang="en-US" altLang="ko-KR" dirty="0"/>
              <a:t>remote </a:t>
            </a:r>
            <a:r>
              <a:rPr lang="ko-KR" altLang="en-US" dirty="0"/>
              <a:t>가 연결되어 있는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</a:t>
            </a:r>
            <a:r>
              <a:rPr lang="en-US" altLang="ko-KR" dirty="0"/>
              <a:t>Pull </a:t>
            </a:r>
            <a:r>
              <a:rPr lang="ko-KR" altLang="en-US" dirty="0"/>
              <a:t>을 해보기 전에 원래 </a:t>
            </a:r>
            <a:r>
              <a:rPr lang="en-US" altLang="ko-KR" dirty="0"/>
              <a:t>repository </a:t>
            </a:r>
            <a:r>
              <a:rPr lang="ko-KR" altLang="en-US" dirty="0"/>
              <a:t>에서 </a:t>
            </a:r>
            <a:r>
              <a:rPr lang="en-US" altLang="ko-KR" dirty="0"/>
              <a:t>history </a:t>
            </a:r>
            <a:r>
              <a:rPr lang="ko-KR" altLang="en-US" dirty="0"/>
              <a:t>수정을 한 번 해보겠습니다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New Text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하나 만들고 </a:t>
            </a:r>
            <a:r>
              <a:rPr lang="en-US" altLang="ko-KR" baseline="0" dirty="0"/>
              <a:t>Add commit</a:t>
            </a:r>
            <a:r>
              <a:rPr lang="ko-KR" altLang="en-US" baseline="0" dirty="0"/>
              <a:t>을 해보도록 할게요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5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2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439139"/>
            <a:ext cx="8447150" cy="19514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2845090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 b="1" cap="none">
                <a:solidFill>
                  <a:schemeClr val="accent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8195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  <a:lvl2pPr marL="144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9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3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2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2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84" y="1"/>
            <a:ext cx="2999362" cy="4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2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6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7"/>
            <a:ext cx="1503123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8" y="675737"/>
            <a:ext cx="592220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8" y="5951822"/>
            <a:ext cx="592220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8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13"/>
            <a:ext cx="8482004" cy="731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63510"/>
            <a:ext cx="8272212" cy="482546"/>
          </a:xfrm>
        </p:spPr>
        <p:txBody>
          <a:bodyPr>
            <a:noAutofit/>
          </a:bodyPr>
          <a:lstStyle>
            <a:lvl1pPr>
              <a:defRPr sz="24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00" y="1539371"/>
            <a:ext cx="8272211" cy="4689366"/>
          </a:xfrm>
        </p:spPr>
        <p:txBody>
          <a:bodyPr>
            <a:normAutofit/>
          </a:bodyPr>
          <a:lstStyle>
            <a:lvl1pPr marL="121500" indent="-91125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250" indent="-91125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43000" indent="-91125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03750" indent="-91125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05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64500" indent="-91125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8270" y="6431481"/>
            <a:ext cx="95515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E411A7-F978-41FA-9EFB-290C3B91E94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84" y="1"/>
            <a:ext cx="2999362" cy="4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8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900" y="3043915"/>
            <a:ext cx="8272211" cy="1497507"/>
          </a:xfrm>
        </p:spPr>
        <p:txBody>
          <a:bodyPr anchor="b">
            <a:normAutofit/>
          </a:bodyPr>
          <a:lstStyle>
            <a:lvl1pPr algn="l">
              <a:defRPr sz="1139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900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570" cap="all">
                <a:solidFill>
                  <a:schemeClr val="accent2"/>
                </a:solidFill>
              </a:defRPr>
            </a:lvl1pPr>
            <a:lvl2pPr marL="144661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2pPr>
            <a:lvl3pPr marL="289322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3pPr>
            <a:lvl4pPr marL="433983" indent="0">
              <a:buNone/>
              <a:defRPr sz="443">
                <a:solidFill>
                  <a:schemeClr val="tx1">
                    <a:tint val="75000"/>
                  </a:schemeClr>
                </a:solidFill>
              </a:defRPr>
            </a:lvl4pPr>
            <a:lvl5pPr marL="578644" indent="0">
              <a:buNone/>
              <a:defRPr sz="443">
                <a:solidFill>
                  <a:schemeClr val="tx1">
                    <a:tint val="75000"/>
                  </a:schemeClr>
                </a:solidFill>
              </a:defRPr>
            </a:lvl5pPr>
            <a:lvl6pPr marL="723305" indent="0">
              <a:buNone/>
              <a:defRPr sz="443">
                <a:solidFill>
                  <a:schemeClr val="tx1">
                    <a:tint val="75000"/>
                  </a:schemeClr>
                </a:solidFill>
              </a:defRPr>
            </a:lvl6pPr>
            <a:lvl7pPr marL="867966" indent="0">
              <a:buNone/>
              <a:defRPr sz="443">
                <a:solidFill>
                  <a:schemeClr val="tx1">
                    <a:tint val="75000"/>
                  </a:schemeClr>
                </a:solidFill>
              </a:defRPr>
            </a:lvl7pPr>
            <a:lvl8pPr marL="1012627" indent="0">
              <a:buNone/>
              <a:defRPr sz="443">
                <a:solidFill>
                  <a:schemeClr val="tx1">
                    <a:tint val="75000"/>
                  </a:schemeClr>
                </a:solidFill>
              </a:defRPr>
            </a:lvl8pPr>
            <a:lvl9pPr marL="1157288" indent="0">
              <a:buNone/>
              <a:defRPr sz="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6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900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6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90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697" b="0">
                <a:solidFill>
                  <a:schemeClr val="accent2"/>
                </a:solidFill>
              </a:defRPr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6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7" y="225090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697" b="0">
                <a:solidFill>
                  <a:schemeClr val="accent2"/>
                </a:solidFill>
              </a:defRPr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6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6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6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7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633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633">
                <a:solidFill>
                  <a:schemeClr val="tx2"/>
                </a:solidFill>
              </a:defRPr>
            </a:lvl1pPr>
            <a:lvl2pPr>
              <a:defRPr sz="570">
                <a:solidFill>
                  <a:schemeClr val="tx2"/>
                </a:solidFill>
              </a:defRPr>
            </a:lvl2pPr>
            <a:lvl3pPr>
              <a:defRPr sz="506">
                <a:solidFill>
                  <a:schemeClr val="tx2"/>
                </a:solidFill>
              </a:defRPr>
            </a:lvl3pPr>
            <a:lvl4pPr>
              <a:defRPr sz="443">
                <a:solidFill>
                  <a:schemeClr val="tx2"/>
                </a:solidFill>
              </a:defRPr>
            </a:lvl4pPr>
            <a:lvl5pPr>
              <a:defRPr sz="443">
                <a:solidFill>
                  <a:schemeClr val="tx2"/>
                </a:solidFill>
              </a:defRPr>
            </a:lvl5pPr>
            <a:lvl6pPr>
              <a:defRPr sz="443">
                <a:solidFill>
                  <a:schemeClr val="tx2"/>
                </a:solidFill>
              </a:defRPr>
            </a:lvl6pPr>
            <a:lvl7pPr>
              <a:defRPr sz="443">
                <a:solidFill>
                  <a:schemeClr val="tx2"/>
                </a:solidFill>
              </a:defRPr>
            </a:lvl7pPr>
            <a:lvl8pPr>
              <a:defRPr sz="443">
                <a:solidFill>
                  <a:schemeClr val="tx2"/>
                </a:solidFill>
              </a:defRPr>
            </a:lvl8pPr>
            <a:lvl9pPr>
              <a:defRPr sz="443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348">
                <a:solidFill>
                  <a:schemeClr val="bg1"/>
                </a:solidFill>
              </a:defRPr>
            </a:lvl1pPr>
            <a:lvl2pPr marL="144661" indent="0">
              <a:buNone/>
              <a:defRPr sz="348"/>
            </a:lvl2pPr>
            <a:lvl3pPr marL="289322" indent="0">
              <a:buNone/>
              <a:defRPr sz="316"/>
            </a:lvl3pPr>
            <a:lvl4pPr marL="433983" indent="0">
              <a:buNone/>
              <a:defRPr sz="285"/>
            </a:lvl4pPr>
            <a:lvl5pPr marL="578644" indent="0">
              <a:buNone/>
              <a:defRPr sz="285"/>
            </a:lvl5pPr>
            <a:lvl6pPr marL="723305" indent="0">
              <a:buNone/>
              <a:defRPr sz="285"/>
            </a:lvl6pPr>
            <a:lvl7pPr marL="867966" indent="0">
              <a:buNone/>
              <a:defRPr sz="285"/>
            </a:lvl7pPr>
            <a:lvl8pPr marL="1012627" indent="0">
              <a:buNone/>
              <a:defRPr sz="285"/>
            </a:lvl8pPr>
            <a:lvl9pPr marL="1157288" indent="0">
              <a:buNone/>
              <a:defRPr sz="28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76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506"/>
            </a:lvl1pPr>
            <a:lvl2pPr marL="144661" indent="0">
              <a:buNone/>
              <a:defRPr sz="506"/>
            </a:lvl2pPr>
            <a:lvl3pPr marL="289322" indent="0">
              <a:buNone/>
              <a:defRPr sz="506"/>
            </a:lvl3pPr>
            <a:lvl4pPr marL="433983" indent="0">
              <a:buNone/>
              <a:defRPr sz="506"/>
            </a:lvl4pPr>
            <a:lvl5pPr marL="578644" indent="0">
              <a:buNone/>
              <a:defRPr sz="506"/>
            </a:lvl5pPr>
            <a:lvl6pPr marL="723305" indent="0">
              <a:buNone/>
              <a:defRPr sz="506"/>
            </a:lvl6pPr>
            <a:lvl7pPr marL="867966" indent="0">
              <a:buNone/>
              <a:defRPr sz="506"/>
            </a:lvl7pPr>
            <a:lvl8pPr marL="1012627" indent="0">
              <a:buNone/>
              <a:defRPr sz="506"/>
            </a:lvl8pPr>
            <a:lvl9pPr marL="1157288" indent="0">
              <a:buNone/>
              <a:defRPr sz="50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9" y="526013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380"/>
            </a:lvl1pPr>
            <a:lvl2pPr marL="144661" indent="0">
              <a:buNone/>
              <a:defRPr sz="380"/>
            </a:lvl2pPr>
            <a:lvl3pPr marL="289322" indent="0">
              <a:buNone/>
              <a:defRPr sz="316"/>
            </a:lvl3pPr>
            <a:lvl4pPr marL="433983" indent="0">
              <a:buNone/>
              <a:defRPr sz="285"/>
            </a:lvl4pPr>
            <a:lvl5pPr marL="578644" indent="0">
              <a:buNone/>
              <a:defRPr sz="285"/>
            </a:lvl5pPr>
            <a:lvl6pPr marL="723305" indent="0">
              <a:buNone/>
              <a:defRPr sz="285"/>
            </a:lvl6pPr>
            <a:lvl7pPr marL="867966" indent="0">
              <a:buNone/>
              <a:defRPr sz="285"/>
            </a:lvl7pPr>
            <a:lvl8pPr marL="1012627" indent="0">
              <a:buNone/>
              <a:defRPr sz="285"/>
            </a:lvl8pPr>
            <a:lvl9pPr marL="1157288" indent="0">
              <a:buNone/>
              <a:defRPr sz="28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9" y="595614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2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30" y="595614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">
                <a:solidFill>
                  <a:schemeClr val="accent2"/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37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44661" rtl="0" eaLnBrk="1" latinLnBrk="1" hangingPunct="1">
        <a:spcBef>
          <a:spcPct val="0"/>
        </a:spcBef>
        <a:buNone/>
        <a:defRPr sz="886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96821" indent="-96821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844" kern="1200">
          <a:solidFill>
            <a:schemeClr val="tx2"/>
          </a:solidFill>
          <a:latin typeface="+mn-lt"/>
          <a:ea typeface="+mn-ea"/>
          <a:cs typeface="+mn-cs"/>
        </a:defRPr>
      </a:lvl1pPr>
      <a:lvl2pPr marL="199336" indent="-96821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844" kern="1200">
          <a:solidFill>
            <a:schemeClr val="tx2"/>
          </a:solidFill>
          <a:latin typeface="+mn-lt"/>
          <a:ea typeface="+mn-ea"/>
          <a:cs typeface="+mn-cs"/>
        </a:defRPr>
      </a:lvl2pPr>
      <a:lvl3pPr marL="284766" indent="-85430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3pPr>
      <a:lvl4pPr marL="392977" indent="-74039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06" kern="1200">
          <a:solidFill>
            <a:schemeClr val="tx2"/>
          </a:solidFill>
          <a:latin typeface="+mn-lt"/>
          <a:ea typeface="+mn-ea"/>
          <a:cs typeface="+mn-cs"/>
        </a:defRPr>
      </a:lvl4pPr>
      <a:lvl5pPr marL="506883" indent="-74039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06" kern="1200">
          <a:solidFill>
            <a:schemeClr val="tx2"/>
          </a:solidFill>
          <a:latin typeface="+mn-lt"/>
          <a:ea typeface="+mn-ea"/>
          <a:cs typeface="+mn-cs"/>
        </a:defRPr>
      </a:lvl5pPr>
      <a:lvl6pPr marL="601172" indent="-72331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80" kern="1200">
          <a:solidFill>
            <a:schemeClr val="tx2"/>
          </a:solidFill>
          <a:latin typeface="+mn-lt"/>
          <a:ea typeface="+mn-ea"/>
          <a:cs typeface="+mn-cs"/>
        </a:defRPr>
      </a:lvl6pPr>
      <a:lvl7pPr marL="696094" indent="-72331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80" kern="1200">
          <a:solidFill>
            <a:schemeClr val="tx2"/>
          </a:solidFill>
          <a:latin typeface="+mn-lt"/>
          <a:ea typeface="+mn-ea"/>
          <a:cs typeface="+mn-cs"/>
        </a:defRPr>
      </a:lvl7pPr>
      <a:lvl8pPr marL="791016" indent="-72331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80" kern="1200">
          <a:solidFill>
            <a:schemeClr val="tx2"/>
          </a:solidFill>
          <a:latin typeface="+mn-lt"/>
          <a:ea typeface="+mn-ea"/>
          <a:cs typeface="+mn-cs"/>
        </a:defRPr>
      </a:lvl8pPr>
      <a:lvl9pPr marL="885938" indent="-72331" algn="l" defTabSz="144661" rtl="0" eaLnBrk="1" latinLnBrk="1" hangingPunct="1">
        <a:spcBef>
          <a:spcPct val="20000"/>
        </a:spcBef>
        <a:spcAft>
          <a:spcPts val="19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8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144661" rtl="0" eaLnBrk="1" latinLnBrk="1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ngil-Kim/PM-201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ootc.com/p/201905122827" TargetMode="External"/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ootc.com/p/201905122827" TargetMode="External"/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ootc.com/p/20190512282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Sylfaen" panose="010A0502050306030303" pitchFamily="18" charset="0"/>
              </a:rPr>
              <a:t>Programming Methodology Lab2 #4</a:t>
            </a:r>
            <a:br>
              <a:rPr lang="en-US" altLang="ko-KR" dirty="0">
                <a:latin typeface="Sylfaen" panose="010A0502050306030303" pitchFamily="18" charset="0"/>
              </a:rPr>
            </a:br>
            <a:r>
              <a:rPr lang="en-US" altLang="ko-KR" dirty="0">
                <a:latin typeface="Sylfaen" panose="010A0502050306030303" pitchFamily="18" charset="0"/>
              </a:rPr>
              <a:t>Git Working with Remote / GitHub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wis721 BT" pitchFamily="2" charset="0"/>
              </a:rPr>
              <a:t>2019.04.10</a:t>
            </a:r>
            <a:endParaRPr lang="ko-KR" altLang="en-US" dirty="0">
              <a:solidFill>
                <a:schemeClr val="bg1"/>
              </a:solidFill>
              <a:latin typeface="Swis721 BT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8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ADE7B0-6F3F-4CCB-83CD-C0D43025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4" y="3162241"/>
            <a:ext cx="5806229" cy="3079925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4F567-1050-4B7D-A5F9-5BD7B733D4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87"/>
          <a:stretch/>
        </p:blipFill>
        <p:spPr>
          <a:xfrm>
            <a:off x="5691488" y="4117385"/>
            <a:ext cx="3363951" cy="1687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003A8D-A6AF-4D54-B47A-F21C06A29B4E}"/>
              </a:ext>
            </a:extLst>
          </p:cNvPr>
          <p:cNvSpPr/>
          <p:nvPr/>
        </p:nvSpPr>
        <p:spPr>
          <a:xfrm>
            <a:off x="137855" y="3664052"/>
            <a:ext cx="4444418" cy="26289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F000BC91-638E-4F88-8979-409DDDAD19FF}"/>
              </a:ext>
            </a:extLst>
          </p:cNvPr>
          <p:cNvSpPr/>
          <p:nvPr/>
        </p:nvSpPr>
        <p:spPr>
          <a:xfrm rot="16200000">
            <a:off x="5426817" y="2457223"/>
            <a:ext cx="945661" cy="622454"/>
          </a:xfrm>
          <a:prstGeom prst="triangle">
            <a:avLst>
              <a:gd name="adj" fmla="val 969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DC794F1-5326-4886-896E-EDD39140E381}"/>
              </a:ext>
            </a:extLst>
          </p:cNvPr>
          <p:cNvSpPr/>
          <p:nvPr/>
        </p:nvSpPr>
        <p:spPr>
          <a:xfrm rot="10800000">
            <a:off x="3848296" y="1155180"/>
            <a:ext cx="1850950" cy="276885"/>
          </a:xfrm>
          <a:prstGeom prst="triangle">
            <a:avLst>
              <a:gd name="adj" fmla="val 707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053F07CD-D1F5-4C6C-9AC0-C197380B2844}"/>
              </a:ext>
            </a:extLst>
          </p:cNvPr>
          <p:cNvSpPr/>
          <p:nvPr/>
        </p:nvSpPr>
        <p:spPr>
          <a:xfrm rot="10800000">
            <a:off x="1451463" y="1148651"/>
            <a:ext cx="1850950" cy="276885"/>
          </a:xfrm>
          <a:prstGeom prst="triangle">
            <a:avLst>
              <a:gd name="adj" fmla="val 581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358CC24-78BB-48E0-8923-C9DC34DF7BC6}"/>
              </a:ext>
            </a:extLst>
          </p:cNvPr>
          <p:cNvSpPr>
            <a:spLocks noChangeAspect="1"/>
          </p:cNvSpPr>
          <p:nvPr/>
        </p:nvSpPr>
        <p:spPr>
          <a:xfrm>
            <a:off x="2048520" y="1358913"/>
            <a:ext cx="360000" cy="3600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7C2144D-60C3-41EB-9DF4-2D0734321EB0}"/>
              </a:ext>
            </a:extLst>
          </p:cNvPr>
          <p:cNvSpPr>
            <a:spLocks noChangeAspect="1"/>
          </p:cNvSpPr>
          <p:nvPr/>
        </p:nvSpPr>
        <p:spPr>
          <a:xfrm>
            <a:off x="3296898" y="2164720"/>
            <a:ext cx="360000" cy="36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5BD7C63-7077-4DA4-860A-7E66E90689DD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979476" y="1538913"/>
            <a:ext cx="1069044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16D324F-08E8-48C2-8A95-6E9D4E65C784}"/>
              </a:ext>
            </a:extLst>
          </p:cNvPr>
          <p:cNvSpPr>
            <a:spLocks noChangeAspect="1"/>
          </p:cNvSpPr>
          <p:nvPr/>
        </p:nvSpPr>
        <p:spPr>
          <a:xfrm>
            <a:off x="4192473" y="1358913"/>
            <a:ext cx="360000" cy="3600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C1C16A-1BBF-4AD7-94AA-1B2055636BA8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2408520" y="1538913"/>
            <a:ext cx="178395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9E134D4-D5CD-4E7D-A8A9-0C432BCAB910}"/>
              </a:ext>
            </a:extLst>
          </p:cNvPr>
          <p:cNvSpPr>
            <a:spLocks noChangeAspect="1"/>
          </p:cNvSpPr>
          <p:nvPr/>
        </p:nvSpPr>
        <p:spPr>
          <a:xfrm>
            <a:off x="6656283" y="1358913"/>
            <a:ext cx="36000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?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734EC5-B75B-487F-98ED-9BA1F296C5D6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4552473" y="1538913"/>
            <a:ext cx="210381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3150707-7BA1-4875-91C7-A89D8E4AB3F7}"/>
              </a:ext>
            </a:extLst>
          </p:cNvPr>
          <p:cNvSpPr>
            <a:spLocks noChangeAspect="1"/>
          </p:cNvSpPr>
          <p:nvPr/>
        </p:nvSpPr>
        <p:spPr>
          <a:xfrm>
            <a:off x="5250278" y="2164720"/>
            <a:ext cx="360000" cy="36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70C655-FD12-419D-BCF4-94E437C412A3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2355799" y="1666192"/>
            <a:ext cx="993820" cy="551249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499894-340C-4F47-BDD6-F0858A1C97BD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3656898" y="2344720"/>
            <a:ext cx="159338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5DE65-67E9-40C6-A5FA-A287394DA0EC}"/>
              </a:ext>
            </a:extLst>
          </p:cNvPr>
          <p:cNvSpPr txBox="1"/>
          <p:nvPr/>
        </p:nvSpPr>
        <p:spPr>
          <a:xfrm>
            <a:off x="866527" y="116958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A9AA46-FA7A-42C3-822C-E7CE2BB21B34}"/>
              </a:ext>
            </a:extLst>
          </p:cNvPr>
          <p:cNvSpPr txBox="1"/>
          <p:nvPr/>
        </p:nvSpPr>
        <p:spPr>
          <a:xfrm>
            <a:off x="1680950" y="1819170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my_branch1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086C84-B041-4B3E-98B7-CF9127C270FB}"/>
              </a:ext>
            </a:extLst>
          </p:cNvPr>
          <p:cNvSpPr/>
          <p:nvPr/>
        </p:nvSpPr>
        <p:spPr>
          <a:xfrm>
            <a:off x="1456981" y="371545"/>
            <a:ext cx="1839917" cy="77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90BBD1-5A3E-415D-98BA-656A579B0DE1}"/>
              </a:ext>
            </a:extLst>
          </p:cNvPr>
          <p:cNvSpPr txBox="1"/>
          <p:nvPr/>
        </p:nvSpPr>
        <p:spPr>
          <a:xfrm>
            <a:off x="1451465" y="94661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8AD0F-6844-4CA8-9C3C-A204508B5BDE}"/>
              </a:ext>
            </a:extLst>
          </p:cNvPr>
          <p:cNvSpPr/>
          <p:nvPr/>
        </p:nvSpPr>
        <p:spPr>
          <a:xfrm>
            <a:off x="3848296" y="371545"/>
            <a:ext cx="1839917" cy="77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My </a:t>
            </a:r>
            <a:r>
              <a:rPr lang="en-US" altLang="ko-KR" sz="1400" dirty="0" err="1">
                <a:solidFill>
                  <a:srgbClr val="FF0000"/>
                </a:solidFill>
              </a:rPr>
              <a:t>github</a:t>
            </a:r>
            <a:r>
              <a:rPr lang="en-US" altLang="ko-KR" sz="1400" dirty="0">
                <a:solidFill>
                  <a:srgbClr val="FF0000"/>
                </a:solidFill>
              </a:rPr>
              <a:t> address is ...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08A5CA-9F60-4ADB-A38C-2C2569DA31EB}"/>
              </a:ext>
            </a:extLst>
          </p:cNvPr>
          <p:cNvSpPr txBox="1"/>
          <p:nvPr/>
        </p:nvSpPr>
        <p:spPr>
          <a:xfrm>
            <a:off x="3842780" y="94661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C5E145-4C06-4707-B572-DBD28A66E7B5}"/>
              </a:ext>
            </a:extLst>
          </p:cNvPr>
          <p:cNvSpPr/>
          <p:nvPr/>
        </p:nvSpPr>
        <p:spPr>
          <a:xfrm>
            <a:off x="6127187" y="2286678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My name is </a:t>
            </a:r>
            <a:r>
              <a:rPr lang="en-US" altLang="ko-KR" sz="1400" dirty="0" err="1">
                <a:solidFill>
                  <a:srgbClr val="FF0000"/>
                </a:solidFill>
              </a:rPr>
              <a:t>snu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BCDEA5-EBA9-4DA5-A60C-5F85D21653E7}"/>
              </a:ext>
            </a:extLst>
          </p:cNvPr>
          <p:cNvSpPr txBox="1"/>
          <p:nvPr/>
        </p:nvSpPr>
        <p:spPr>
          <a:xfrm>
            <a:off x="6121671" y="2009794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D6D66A-732C-44F9-BC5D-20759E5F7EE3}"/>
              </a:ext>
            </a:extLst>
          </p:cNvPr>
          <p:cNvCxnSpPr>
            <a:cxnSpLocks/>
            <a:stCxn id="49" idx="7"/>
            <a:endCxn id="47" idx="3"/>
          </p:cNvCxnSpPr>
          <p:nvPr/>
        </p:nvCxnSpPr>
        <p:spPr>
          <a:xfrm flipV="1">
            <a:off x="5557557" y="1666192"/>
            <a:ext cx="1151447" cy="551249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6603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Resolving conflicts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900" y="1539371"/>
            <a:ext cx="8272211" cy="46893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To resolve conflict, modify files which caused conflict</a:t>
            </a:r>
          </a:p>
          <a:p>
            <a:r>
              <a:rPr kumimoji="1" lang="en-US" altLang="ko-KR" dirty="0"/>
              <a:t>In above case, ‘</a:t>
            </a:r>
            <a:r>
              <a:rPr kumimoji="1" lang="en-US" altLang="ko-KR" dirty="0">
                <a:latin typeface="Consolas" panose="020B0609020204030204" pitchFamily="49" charset="0"/>
              </a:rPr>
              <a:t>myfile.txt</a:t>
            </a:r>
            <a:r>
              <a:rPr kumimoji="1" lang="en-US" altLang="ko-KR" dirty="0"/>
              <a:t>’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91125" lvl="1" indent="0">
              <a:buNone/>
            </a:pPr>
            <a:endParaRPr kumimoji="1" lang="en-US" altLang="ko-KR" dirty="0"/>
          </a:p>
          <a:p>
            <a:pPr marL="91125" lvl="1" indent="0">
              <a:buNone/>
            </a:pPr>
            <a:endParaRPr kumimoji="1" lang="en-US" altLang="ko-KR" sz="1100" dirty="0"/>
          </a:p>
          <a:p>
            <a:r>
              <a:rPr kumimoji="1" lang="en-US" altLang="ko-KR" dirty="0"/>
              <a:t>Modify the file manually, and then commit to master branch.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3039" y="2562445"/>
            <a:ext cx="2827609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&lt;&lt;&lt;&lt;&lt;&lt;&lt; HEAD</a:t>
            </a:r>
          </a:p>
          <a:p>
            <a:r>
              <a:rPr lang="en-US" altLang="ko-KR" sz="1600" dirty="0"/>
              <a:t>My 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address is https://....</a:t>
            </a:r>
          </a:p>
          <a:p>
            <a:r>
              <a:rPr lang="en-US" altLang="ko-KR" sz="1600" dirty="0"/>
              <a:t>=======</a:t>
            </a:r>
          </a:p>
          <a:p>
            <a:r>
              <a:rPr lang="en-US" altLang="ko-KR" sz="1600" dirty="0"/>
              <a:t>My name is </a:t>
            </a:r>
            <a:r>
              <a:rPr lang="en-US" altLang="ko-KR" sz="1600" dirty="0" err="1"/>
              <a:t>snu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&gt;&gt;&gt;&gt;&gt;&gt;&gt; my_branch1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243" y="3458976"/>
            <a:ext cx="7094863" cy="0"/>
          </a:xfrm>
          <a:prstGeom prst="line">
            <a:avLst/>
          </a:prstGeom>
          <a:ln w="38100">
            <a:solidFill>
              <a:schemeClr val="accent5">
                <a:lumMod val="90000"/>
                <a:alpha val="50000"/>
              </a:schemeClr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304333" y="3119599"/>
            <a:ext cx="3426246" cy="216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8287" y="3554832"/>
            <a:ext cx="3452292" cy="2847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6029911" y="2531008"/>
            <a:ext cx="2544896" cy="495758"/>
          </a:xfrm>
          <a:prstGeom prst="wedgeRectCallout">
            <a:avLst>
              <a:gd name="adj1" fmla="val -60227"/>
              <a:gd name="adj2" fmla="val 760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version in HEAD (currently master)</a:t>
            </a:r>
            <a:endParaRPr lang="ko-KR" altLang="en-US" dirty="0"/>
          </a:p>
        </p:txBody>
      </p:sp>
      <p:sp>
        <p:nvSpPr>
          <p:cNvPr id="15" name="사각형 설명선 14"/>
          <p:cNvSpPr/>
          <p:nvPr/>
        </p:nvSpPr>
        <p:spPr>
          <a:xfrm>
            <a:off x="5889845" y="3849385"/>
            <a:ext cx="2544896" cy="495758"/>
          </a:xfrm>
          <a:prstGeom prst="wedgeRectCallout">
            <a:avLst>
              <a:gd name="adj1" fmla="val -55465"/>
              <a:gd name="adj2" fmla="val -839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version in my_branch1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4DF37-0EC1-48F1-83FE-0CBEAB4A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82" y="4765427"/>
            <a:ext cx="4914940" cy="19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Exercise #1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900" y="1539371"/>
            <a:ext cx="8272211" cy="46893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Simulate the conflict and resolve the conflict.</a:t>
            </a:r>
          </a:p>
          <a:p>
            <a:pPr marL="434025" lvl="1" indent="-342900">
              <a:buFont typeface="+mj-lt"/>
              <a:buAutoNum type="arabicPeriod"/>
            </a:pPr>
            <a:r>
              <a:rPr kumimoji="1" lang="en-US" altLang="ko-KR" dirty="0"/>
              <a:t>Create a new git repository. (folder name: my_server1)</a:t>
            </a:r>
          </a:p>
          <a:p>
            <a:pPr marL="434025" lvl="1" indent="-342900">
              <a:buFont typeface="+mj-lt"/>
              <a:buAutoNum type="arabicPeriod"/>
            </a:pPr>
            <a:r>
              <a:rPr kumimoji="1" lang="en-US" altLang="ko-KR" dirty="0"/>
              <a:t>Add a text file (myfile.txt) and commit in master branch.</a:t>
            </a:r>
          </a:p>
          <a:p>
            <a:pPr marL="434025" lvl="1" indent="-342900">
              <a:buFont typeface="+mj-lt"/>
              <a:buAutoNum type="arabicPeriod"/>
            </a:pPr>
            <a:r>
              <a:rPr kumimoji="1" lang="en-US" altLang="ko-KR" dirty="0"/>
              <a:t>Create a new branch (my_branch1).</a:t>
            </a:r>
          </a:p>
          <a:p>
            <a:pPr marL="434025" lvl="1" indent="-342900">
              <a:buFont typeface="+mj-lt"/>
              <a:buAutoNum type="arabicPeriod"/>
            </a:pPr>
            <a:r>
              <a:rPr kumimoji="1" lang="en-US" altLang="ko-KR" dirty="0"/>
              <a:t>Edit myfile.txt in both branch. </a:t>
            </a:r>
          </a:p>
          <a:p>
            <a:pPr marL="434025" lvl="1" indent="-342900">
              <a:buFont typeface="+mj-lt"/>
              <a:buAutoNum type="arabicPeriod"/>
            </a:pPr>
            <a:r>
              <a:rPr kumimoji="1" lang="en-US" altLang="ko-KR" dirty="0"/>
              <a:t>Checkout to master branch and merge with the other branch.</a:t>
            </a:r>
          </a:p>
          <a:p>
            <a:pPr marL="434025" lvl="1" indent="-342900">
              <a:buFont typeface="+mj-lt"/>
              <a:buAutoNum type="arabicPeriod"/>
            </a:pPr>
            <a:r>
              <a:rPr kumimoji="1" lang="en-US" altLang="ko-KR" dirty="0"/>
              <a:t>Resolve any conflicts if occur as modifying the file which caused conflict.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4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3BF6AC3-4056-4E6C-B1E8-11667EC4C1D1}"/>
              </a:ext>
            </a:extLst>
          </p:cNvPr>
          <p:cNvSpPr/>
          <p:nvPr/>
        </p:nvSpPr>
        <p:spPr>
          <a:xfrm>
            <a:off x="3600221" y="4900830"/>
            <a:ext cx="1850950" cy="276885"/>
          </a:xfrm>
          <a:prstGeom prst="triangle">
            <a:avLst>
              <a:gd name="adj" fmla="val 814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5EC85B07-009F-49F6-AF69-510A557FE853}"/>
              </a:ext>
            </a:extLst>
          </p:cNvPr>
          <p:cNvSpPr/>
          <p:nvPr/>
        </p:nvSpPr>
        <p:spPr>
          <a:xfrm rot="10800000">
            <a:off x="3523930" y="3190015"/>
            <a:ext cx="1850950" cy="276885"/>
          </a:xfrm>
          <a:prstGeom prst="triangle">
            <a:avLst>
              <a:gd name="adj" fmla="val 707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5AF250DB-CB4F-456D-BA9E-069D79F74E3E}"/>
              </a:ext>
            </a:extLst>
          </p:cNvPr>
          <p:cNvSpPr/>
          <p:nvPr/>
        </p:nvSpPr>
        <p:spPr>
          <a:xfrm rot="10800000">
            <a:off x="1127097" y="3183486"/>
            <a:ext cx="1850950" cy="276885"/>
          </a:xfrm>
          <a:prstGeom prst="triangle">
            <a:avLst>
              <a:gd name="adj" fmla="val 581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535ED4-76D1-4CB2-992B-E168D1D0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 #1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FE675-D420-4C30-B0EB-F1ED9A1B8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8270" y="6431481"/>
            <a:ext cx="955153" cy="401638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11C592-E20E-4518-BF18-58B1EF85CF97}"/>
              </a:ext>
            </a:extLst>
          </p:cNvPr>
          <p:cNvSpPr>
            <a:spLocks noChangeAspect="1"/>
          </p:cNvSpPr>
          <p:nvPr/>
        </p:nvSpPr>
        <p:spPr>
          <a:xfrm>
            <a:off x="1724154" y="3466900"/>
            <a:ext cx="360000" cy="3600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9B8F1E-4A99-456B-BA78-3AC006BE6432}"/>
              </a:ext>
            </a:extLst>
          </p:cNvPr>
          <p:cNvSpPr>
            <a:spLocks noChangeAspect="1"/>
          </p:cNvSpPr>
          <p:nvPr/>
        </p:nvSpPr>
        <p:spPr>
          <a:xfrm>
            <a:off x="2972532" y="4490650"/>
            <a:ext cx="360000" cy="36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32F6D6-F2F7-4A36-ADDA-302682E09BC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55110" y="3646900"/>
            <a:ext cx="1069044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6B15A26-FABD-4AA3-80F3-3243AEF8C63C}"/>
              </a:ext>
            </a:extLst>
          </p:cNvPr>
          <p:cNvSpPr>
            <a:spLocks noChangeAspect="1"/>
          </p:cNvSpPr>
          <p:nvPr/>
        </p:nvSpPr>
        <p:spPr>
          <a:xfrm>
            <a:off x="3868107" y="3466900"/>
            <a:ext cx="360000" cy="3600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5C1670-5B63-4169-98DE-0A97A21C1336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084154" y="3646900"/>
            <a:ext cx="178395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7D0D77A-C7AF-4DA5-BAD4-7526EDA921B5}"/>
              </a:ext>
            </a:extLst>
          </p:cNvPr>
          <p:cNvSpPr>
            <a:spLocks noChangeAspect="1"/>
          </p:cNvSpPr>
          <p:nvPr/>
        </p:nvSpPr>
        <p:spPr>
          <a:xfrm>
            <a:off x="6331917" y="3466900"/>
            <a:ext cx="360000" cy="3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AA3FD6-D241-4DE9-8FF6-48E5946A2A07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28107" y="3646900"/>
            <a:ext cx="210381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C39AA8B-054B-4D68-876D-F31B294BC63F}"/>
              </a:ext>
            </a:extLst>
          </p:cNvPr>
          <p:cNvSpPr>
            <a:spLocks noChangeAspect="1"/>
          </p:cNvSpPr>
          <p:nvPr/>
        </p:nvSpPr>
        <p:spPr>
          <a:xfrm>
            <a:off x="4925912" y="4490650"/>
            <a:ext cx="360000" cy="36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F8C71B-3DAB-4895-B49C-8EAF1EA2AE7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031433" y="3774179"/>
            <a:ext cx="993820" cy="769192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B1BD4B-32DD-4BBC-8D00-67AF7F2366D9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3332532" y="4670650"/>
            <a:ext cx="159338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CCAA8-6E29-42E9-8EE1-F003090A2AFD}"/>
              </a:ext>
            </a:extLst>
          </p:cNvPr>
          <p:cNvSpPr txBox="1"/>
          <p:nvPr/>
        </p:nvSpPr>
        <p:spPr>
          <a:xfrm>
            <a:off x="542161" y="32775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8B06CE-3608-4633-B6A0-CB0F4B1966A2}"/>
              </a:ext>
            </a:extLst>
          </p:cNvPr>
          <p:cNvSpPr txBox="1"/>
          <p:nvPr/>
        </p:nvSpPr>
        <p:spPr>
          <a:xfrm>
            <a:off x="1695817" y="41451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D4E62F-AA12-41B5-8F1A-06BA72054BAC}"/>
              </a:ext>
            </a:extLst>
          </p:cNvPr>
          <p:cNvSpPr/>
          <p:nvPr/>
        </p:nvSpPr>
        <p:spPr>
          <a:xfrm>
            <a:off x="1132615" y="2308844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05F12-5D1F-429B-80A3-B1A1A54484B9}"/>
              </a:ext>
            </a:extLst>
          </p:cNvPr>
          <p:cNvSpPr txBox="1"/>
          <p:nvPr/>
        </p:nvSpPr>
        <p:spPr>
          <a:xfrm>
            <a:off x="1127099" y="2031960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71337-FC8C-459A-A896-CD3771C9BB0F}"/>
              </a:ext>
            </a:extLst>
          </p:cNvPr>
          <p:cNvSpPr/>
          <p:nvPr/>
        </p:nvSpPr>
        <p:spPr>
          <a:xfrm>
            <a:off x="3523930" y="2308844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My </a:t>
            </a:r>
            <a:r>
              <a:rPr lang="en-US" altLang="ko-KR" sz="1400" dirty="0" err="1">
                <a:solidFill>
                  <a:srgbClr val="FF0000"/>
                </a:solidFill>
              </a:rPr>
              <a:t>github</a:t>
            </a:r>
            <a:r>
              <a:rPr lang="en-US" altLang="ko-KR" sz="1400" dirty="0">
                <a:solidFill>
                  <a:srgbClr val="FF0000"/>
                </a:solidFill>
              </a:rPr>
              <a:t> address is ...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F47B6-DBEC-45A1-8E6E-143D8E19BFCA}"/>
              </a:ext>
            </a:extLst>
          </p:cNvPr>
          <p:cNvSpPr txBox="1"/>
          <p:nvPr/>
        </p:nvSpPr>
        <p:spPr>
          <a:xfrm>
            <a:off x="3518414" y="2031960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086AD8-A387-4E7B-A4BD-37D5F2801ECE}"/>
              </a:ext>
            </a:extLst>
          </p:cNvPr>
          <p:cNvSpPr/>
          <p:nvPr/>
        </p:nvSpPr>
        <p:spPr>
          <a:xfrm>
            <a:off x="3672772" y="5194888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My name is </a:t>
            </a:r>
            <a:r>
              <a:rPr lang="en-US" altLang="ko-KR" sz="1400" dirty="0" err="1">
                <a:solidFill>
                  <a:srgbClr val="FF0000"/>
                </a:solidFill>
              </a:rPr>
              <a:t>snu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63A02C-2636-403B-B5D0-C56684135B8B}"/>
              </a:ext>
            </a:extLst>
          </p:cNvPr>
          <p:cNvSpPr txBox="1"/>
          <p:nvPr/>
        </p:nvSpPr>
        <p:spPr>
          <a:xfrm>
            <a:off x="3667256" y="4918004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909C95-3B19-40A8-998D-6C8FFC554FB1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5233191" y="3774179"/>
            <a:ext cx="1151447" cy="769192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887C91C8-4A9A-45A4-81ED-8B9522AC7691}"/>
              </a:ext>
            </a:extLst>
          </p:cNvPr>
          <p:cNvSpPr/>
          <p:nvPr/>
        </p:nvSpPr>
        <p:spPr>
          <a:xfrm rot="10800000">
            <a:off x="5904215" y="3190015"/>
            <a:ext cx="1850950" cy="276885"/>
          </a:xfrm>
          <a:prstGeom prst="triangle">
            <a:avLst>
              <a:gd name="adj" fmla="val 581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D67D80-E797-4AE0-9C2E-D35D52391F1B}"/>
              </a:ext>
            </a:extLst>
          </p:cNvPr>
          <p:cNvSpPr/>
          <p:nvPr/>
        </p:nvSpPr>
        <p:spPr>
          <a:xfrm>
            <a:off x="5915248" y="2308844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My </a:t>
            </a:r>
            <a:r>
              <a:rPr lang="en-US" altLang="ko-KR" sz="1400" dirty="0" err="1">
                <a:solidFill>
                  <a:srgbClr val="FF0000"/>
                </a:solidFill>
              </a:rPr>
              <a:t>github</a:t>
            </a:r>
            <a:r>
              <a:rPr lang="en-US" altLang="ko-KR" sz="1400" dirty="0">
                <a:solidFill>
                  <a:srgbClr val="FF0000"/>
                </a:solidFill>
              </a:rPr>
              <a:t> address is ...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My name is </a:t>
            </a:r>
            <a:r>
              <a:rPr lang="en-US" altLang="ko-KR" sz="1400" dirty="0" err="1">
                <a:solidFill>
                  <a:srgbClr val="FF0000"/>
                </a:solidFill>
              </a:rPr>
              <a:t>snu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79D6EE-1DDE-418A-8BA9-750DA407B0DC}"/>
              </a:ext>
            </a:extLst>
          </p:cNvPr>
          <p:cNvSpPr txBox="1"/>
          <p:nvPr/>
        </p:nvSpPr>
        <p:spPr>
          <a:xfrm>
            <a:off x="5909732" y="2031960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2869E-7106-49CB-B072-1E07DDC513A8}"/>
              </a:ext>
            </a:extLst>
          </p:cNvPr>
          <p:cNvSpPr txBox="1"/>
          <p:nvPr/>
        </p:nvSpPr>
        <p:spPr>
          <a:xfrm>
            <a:off x="6044016" y="4348618"/>
            <a:ext cx="28083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–m “MESSAGE”</a:t>
            </a:r>
          </a:p>
          <a:p>
            <a:r>
              <a:rPr lang="en-US" altLang="ko-KR" dirty="0"/>
              <a:t>git branch [</a:t>
            </a:r>
            <a:r>
              <a:rPr lang="en-US" altLang="ko-KR" dirty="0" err="1"/>
              <a:t>branch_name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 checkout [</a:t>
            </a:r>
            <a:r>
              <a:rPr lang="en-US" altLang="ko-KR" dirty="0" err="1"/>
              <a:t>branch_name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 merge [</a:t>
            </a:r>
            <a:r>
              <a:rPr lang="en-US" altLang="ko-KR" dirty="0" err="1"/>
              <a:t>branch_name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471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C87A-18A1-43A2-9392-F6540263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with remotes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C0A28-BBB8-4B24-A087-2322FEE7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00" y="1539371"/>
            <a:ext cx="8272211" cy="1889629"/>
          </a:xfrm>
        </p:spPr>
        <p:txBody>
          <a:bodyPr/>
          <a:lstStyle/>
          <a:p>
            <a:pPr marL="373275" indent="-342900">
              <a:buAutoNum type="arabicPeriod"/>
            </a:pPr>
            <a:r>
              <a:rPr lang="en-US" altLang="ko-KR" dirty="0"/>
              <a:t>Clone the remote repository.</a:t>
            </a:r>
          </a:p>
          <a:p>
            <a:pPr marL="373275" indent="-342900">
              <a:buAutoNum type="arabicPeriod"/>
            </a:pPr>
            <a:r>
              <a:rPr lang="en-US" altLang="ko-KR" dirty="0"/>
              <a:t>Fetch or Pull from your remotes</a:t>
            </a:r>
          </a:p>
          <a:p>
            <a:pPr marL="373275" indent="-342900">
              <a:buAutoNum type="arabicPeriod"/>
            </a:pPr>
            <a:r>
              <a:rPr lang="en-US" altLang="ko-KR" dirty="0"/>
              <a:t>Push to your remotes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8E333-0F46-4B0F-AAAE-87F049B40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579C333-1A8A-4D49-B595-90B8C4F18C97}"/>
              </a:ext>
            </a:extLst>
          </p:cNvPr>
          <p:cNvSpPr/>
          <p:nvPr/>
        </p:nvSpPr>
        <p:spPr>
          <a:xfrm>
            <a:off x="2273134" y="5578428"/>
            <a:ext cx="694375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F47314-07E9-4782-A15C-6BC60149C933}"/>
              </a:ext>
            </a:extLst>
          </p:cNvPr>
          <p:cNvSpPr/>
          <p:nvPr/>
        </p:nvSpPr>
        <p:spPr>
          <a:xfrm>
            <a:off x="3297745" y="4190863"/>
            <a:ext cx="694375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E78CB1D-1EC4-4CBB-81DF-BE14EB54C724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5400000">
            <a:off x="2696877" y="4630371"/>
            <a:ext cx="871503" cy="1024611"/>
          </a:xfrm>
          <a:prstGeom prst="bentConnector3">
            <a:avLst>
              <a:gd name="adj1" fmla="val 50000"/>
            </a:avLst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White Folder Icon Png #332230 - Free Icons Library">
            <a:extLst>
              <a:ext uri="{FF2B5EF4-FFF2-40B4-BE49-F238E27FC236}">
                <a16:creationId xmlns:a16="http://schemas.microsoft.com/office/drawing/2014/main" id="{6D822A5E-7A83-4E65-BBA3-5F4645B8E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0" y="3942993"/>
            <a:ext cx="513993" cy="51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5C26E-0047-4664-BD76-06F423551E5E}"/>
              </a:ext>
            </a:extLst>
          </p:cNvPr>
          <p:cNvSpPr txBox="1"/>
          <p:nvPr/>
        </p:nvSpPr>
        <p:spPr>
          <a:xfrm>
            <a:off x="223209" y="4356375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remote server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FC9FE0-048B-42BA-8BF4-57B5BE477DE1}"/>
              </a:ext>
            </a:extLst>
          </p:cNvPr>
          <p:cNvSpPr>
            <a:spLocks noChangeAspect="1"/>
          </p:cNvSpPr>
          <p:nvPr/>
        </p:nvSpPr>
        <p:spPr>
          <a:xfrm>
            <a:off x="2533779" y="4365181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D64EE1-F73E-4A8B-A35D-2D152FFF251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019786" y="4451725"/>
            <a:ext cx="51399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D19ADD4-8505-4A35-952F-A309C820B48F}"/>
              </a:ext>
            </a:extLst>
          </p:cNvPr>
          <p:cNvSpPr>
            <a:spLocks noChangeAspect="1"/>
          </p:cNvSpPr>
          <p:nvPr/>
        </p:nvSpPr>
        <p:spPr>
          <a:xfrm>
            <a:off x="3564586" y="4365181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A09CDC-5944-454E-A0E9-E085793DD1E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2706866" y="4451725"/>
            <a:ext cx="85772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A58490-EAA9-4F6D-BE91-1B4E019B40F6}"/>
              </a:ext>
            </a:extLst>
          </p:cNvPr>
          <p:cNvSpPr txBox="1"/>
          <p:nvPr/>
        </p:nvSpPr>
        <p:spPr>
          <a:xfrm>
            <a:off x="1820863" y="4074640"/>
            <a:ext cx="397846" cy="1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pic>
        <p:nvPicPr>
          <p:cNvPr id="26" name="Picture 4" descr="White Folder Icon Png #332230 - Free Icons Library">
            <a:extLst>
              <a:ext uri="{FF2B5EF4-FFF2-40B4-BE49-F238E27FC236}">
                <a16:creationId xmlns:a16="http://schemas.microsoft.com/office/drawing/2014/main" id="{473AAB9B-E2F5-499B-B4EE-1502114B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2" y="5351495"/>
            <a:ext cx="513993" cy="51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026A6F-B08B-4999-85F3-36500AC9EF8F}"/>
              </a:ext>
            </a:extLst>
          </p:cNvPr>
          <p:cNvSpPr txBox="1"/>
          <p:nvPr/>
        </p:nvSpPr>
        <p:spPr>
          <a:xfrm>
            <a:off x="223209" y="5820506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 server 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DA0C623-2464-462C-A17A-4A14A01031BE}"/>
              </a:ext>
            </a:extLst>
          </p:cNvPr>
          <p:cNvSpPr>
            <a:spLocks noChangeAspect="1"/>
          </p:cNvSpPr>
          <p:nvPr/>
        </p:nvSpPr>
        <p:spPr>
          <a:xfrm>
            <a:off x="2533779" y="5798621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2D33E9-376C-42DB-9818-A8718DFE78D2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019786" y="5885165"/>
            <a:ext cx="51399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5B0A4D-EB90-495E-9120-ED0761E17A6D}"/>
              </a:ext>
            </a:extLst>
          </p:cNvPr>
          <p:cNvSpPr txBox="1"/>
          <p:nvPr/>
        </p:nvSpPr>
        <p:spPr>
          <a:xfrm>
            <a:off x="1820863" y="5508080"/>
            <a:ext cx="397846" cy="1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CC320-ECC1-4A99-A1E6-1BDE9B569006}"/>
              </a:ext>
            </a:extLst>
          </p:cNvPr>
          <p:cNvSpPr txBox="1"/>
          <p:nvPr/>
        </p:nvSpPr>
        <p:spPr>
          <a:xfrm>
            <a:off x="2787822" y="496778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52" name="Picture 8" descr="로컬 브랜치에 변경 사항이 없는 경우">
            <a:extLst>
              <a:ext uri="{FF2B5EF4-FFF2-40B4-BE49-F238E27FC236}">
                <a16:creationId xmlns:a16="http://schemas.microsoft.com/office/drawing/2014/main" id="{A056E0FB-8E94-47CA-906E-E6790077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83" y="3065987"/>
            <a:ext cx="3848493" cy="149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로컬 저장소의 'master' 브랜치에 변경 사항이 있는 경우">
            <a:extLst>
              <a:ext uri="{FF2B5EF4-FFF2-40B4-BE49-F238E27FC236}">
                <a16:creationId xmlns:a16="http://schemas.microsoft.com/office/drawing/2014/main" id="{CBA1DD0E-A8CC-4836-8280-A5923A5E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83" y="5056434"/>
            <a:ext cx="3848493" cy="14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6EEF7B1-62D3-4B7C-B599-698296D00D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16192" y="4857620"/>
            <a:ext cx="615274" cy="12369"/>
          </a:xfrm>
          <a:prstGeom prst="bentConnector3">
            <a:avLst>
              <a:gd name="adj1" fmla="val 50000"/>
            </a:avLst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6AAF15-EAE1-41F4-9E5C-A5C25B130FAD}"/>
              </a:ext>
            </a:extLst>
          </p:cNvPr>
          <p:cNvSpPr txBox="1"/>
          <p:nvPr/>
        </p:nvSpPr>
        <p:spPr>
          <a:xfrm>
            <a:off x="5595663" y="4624154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 or </a:t>
            </a:r>
            <a:r>
              <a:rPr lang="en-US" altLang="ko-KR" dirty="0" err="1">
                <a:solidFill>
                  <a:srgbClr val="FF0000"/>
                </a:solidFill>
              </a:rPr>
              <a:t>fetch&amp;merge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6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Clone the remote repo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900" y="1539371"/>
            <a:ext cx="8272211" cy="3081012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You can clone an existing git repository into your workspace, and </a:t>
            </a:r>
            <a:r>
              <a:rPr lang="en-US" altLang="ko-KR" dirty="0"/>
              <a:t>see which remote servers you have configured.</a:t>
            </a:r>
          </a:p>
          <a:p>
            <a:r>
              <a:rPr kumimoji="1" lang="en-US" altLang="ko-KR" b="1" dirty="0">
                <a:latin typeface="Consolas" panose="020B0609020204030204" pitchFamily="49" charset="0"/>
              </a:rPr>
              <a:t>git clone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URL_or_PATH</a:t>
            </a:r>
            <a:r>
              <a:rPr kumimoji="1" lang="en-US" altLang="ko-KR" b="1" dirty="0">
                <a:latin typeface="Consolas" panose="020B0609020204030204" pitchFamily="49" charset="0"/>
              </a:rPr>
              <a:t>] [(OPTION)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Target_directory</a:t>
            </a:r>
            <a:r>
              <a:rPr kumimoji="1" lang="en-US" altLang="ko-KR" b="1" dirty="0">
                <a:latin typeface="Consolas" panose="020B0609020204030204" pitchFamily="49" charset="0"/>
              </a:rPr>
              <a:t>]</a:t>
            </a:r>
          </a:p>
          <a:p>
            <a:r>
              <a:rPr kumimoji="1" lang="en-US" altLang="ko-KR" b="1" dirty="0">
                <a:latin typeface="Consolas" panose="020B0609020204030204" pitchFamily="49" charset="0"/>
              </a:rPr>
              <a:t>git remote -v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6D81E2-AF5A-4EB1-A503-BD6E72E22CB8}"/>
              </a:ext>
            </a:extLst>
          </p:cNvPr>
          <p:cNvSpPr/>
          <p:nvPr/>
        </p:nvSpPr>
        <p:spPr>
          <a:xfrm>
            <a:off x="1740705" y="5515647"/>
            <a:ext cx="2228089" cy="591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124F88D-D19F-4045-949A-87ECB162B21E}"/>
              </a:ext>
            </a:extLst>
          </p:cNvPr>
          <p:cNvSpPr/>
          <p:nvPr/>
        </p:nvSpPr>
        <p:spPr>
          <a:xfrm>
            <a:off x="1740161" y="4115066"/>
            <a:ext cx="2228089" cy="5918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8F5F321-BEE0-45C1-835C-8C2BA991EEA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2450117" y="5111014"/>
            <a:ext cx="808722" cy="544"/>
          </a:xfrm>
          <a:prstGeom prst="bentConnector3">
            <a:avLst>
              <a:gd name="adj1" fmla="val 50000"/>
            </a:avLst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White Folder Icon Png #332230 - Free Icons Library">
            <a:extLst>
              <a:ext uri="{FF2B5EF4-FFF2-40B4-BE49-F238E27FC236}">
                <a16:creationId xmlns:a16="http://schemas.microsoft.com/office/drawing/2014/main" id="{B9EEEE46-793A-4CA9-BC96-DC78687B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0" y="3942993"/>
            <a:ext cx="513993" cy="51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9E970C-74ED-42EC-8079-FE97ADA984A9}"/>
              </a:ext>
            </a:extLst>
          </p:cNvPr>
          <p:cNvSpPr txBox="1"/>
          <p:nvPr/>
        </p:nvSpPr>
        <p:spPr>
          <a:xfrm>
            <a:off x="223209" y="4356375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my_server1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E483D5-1D98-4805-A6DE-B22971377480}"/>
              </a:ext>
            </a:extLst>
          </p:cNvPr>
          <p:cNvSpPr>
            <a:spLocks noChangeAspect="1"/>
          </p:cNvSpPr>
          <p:nvPr/>
        </p:nvSpPr>
        <p:spPr>
          <a:xfrm>
            <a:off x="2533779" y="4365181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76B9EF-0913-4171-9CE3-27DE345B058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019786" y="4451725"/>
            <a:ext cx="51399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B4CDAEB-0F7B-4A8F-A52E-105760AF584E}"/>
              </a:ext>
            </a:extLst>
          </p:cNvPr>
          <p:cNvSpPr>
            <a:spLocks noChangeAspect="1"/>
          </p:cNvSpPr>
          <p:nvPr/>
        </p:nvSpPr>
        <p:spPr>
          <a:xfrm>
            <a:off x="3564586" y="4365181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4A1C694-58C9-4A34-9D82-162219DA99FD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706866" y="4451725"/>
            <a:ext cx="85772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C1463-83E1-4678-AC09-78E1DE4846FC}"/>
              </a:ext>
            </a:extLst>
          </p:cNvPr>
          <p:cNvSpPr txBox="1"/>
          <p:nvPr/>
        </p:nvSpPr>
        <p:spPr>
          <a:xfrm>
            <a:off x="1820863" y="4074640"/>
            <a:ext cx="397846" cy="1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pic>
        <p:nvPicPr>
          <p:cNvPr id="18" name="Picture 4" descr="White Folder Icon Png #332230 - Free Icons Library">
            <a:extLst>
              <a:ext uri="{FF2B5EF4-FFF2-40B4-BE49-F238E27FC236}">
                <a16:creationId xmlns:a16="http://schemas.microsoft.com/office/drawing/2014/main" id="{052E86D8-7074-4214-A3BA-A8A1C156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2" y="5351495"/>
            <a:ext cx="513993" cy="51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365F68-842A-4C1E-9DD1-A73CEA3DC599}"/>
              </a:ext>
            </a:extLst>
          </p:cNvPr>
          <p:cNvSpPr txBox="1"/>
          <p:nvPr/>
        </p:nvSpPr>
        <p:spPr>
          <a:xfrm>
            <a:off x="223209" y="5820506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my_server2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B6C4A9-8C60-47D0-8BF0-ED756F0C6C41}"/>
              </a:ext>
            </a:extLst>
          </p:cNvPr>
          <p:cNvSpPr txBox="1"/>
          <p:nvPr/>
        </p:nvSpPr>
        <p:spPr>
          <a:xfrm>
            <a:off x="2787822" y="496778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6629F-0DD6-4008-B51A-35EC9EBD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56" y="3177211"/>
            <a:ext cx="4826239" cy="3344841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EAAD83-9F7D-454F-9889-B3613FC859A6}"/>
              </a:ext>
            </a:extLst>
          </p:cNvPr>
          <p:cNvSpPr>
            <a:spLocks noChangeAspect="1"/>
          </p:cNvSpPr>
          <p:nvPr/>
        </p:nvSpPr>
        <p:spPr>
          <a:xfrm>
            <a:off x="2533779" y="5786634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0C1C02-E141-49EA-BC11-E4E1F1F3869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019786" y="5873178"/>
            <a:ext cx="51399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9D56993-90FF-40AF-B65A-055262CF9FC5}"/>
              </a:ext>
            </a:extLst>
          </p:cNvPr>
          <p:cNvSpPr>
            <a:spLocks noChangeAspect="1"/>
          </p:cNvSpPr>
          <p:nvPr/>
        </p:nvSpPr>
        <p:spPr>
          <a:xfrm>
            <a:off x="3564586" y="5786634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04A0ED3-3100-4A21-BEE3-749C7BE99ED4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2706866" y="5873178"/>
            <a:ext cx="85772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EEAEF3-E3E5-46E8-BD59-8C1318748280}"/>
              </a:ext>
            </a:extLst>
          </p:cNvPr>
          <p:cNvSpPr txBox="1"/>
          <p:nvPr/>
        </p:nvSpPr>
        <p:spPr>
          <a:xfrm>
            <a:off x="1820863" y="5496093"/>
            <a:ext cx="397846" cy="1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5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375"/>
            <a:r>
              <a:rPr lang="en-US" altLang="ko-KR" dirty="0"/>
              <a:t>Pull or Fetch from your remotes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If your local repository has been cloned from remotes, keep up to date with the remote using following operations</a:t>
            </a:r>
          </a:p>
          <a:p>
            <a:r>
              <a:rPr kumimoji="1" lang="en-US" altLang="ko-KR" dirty="0"/>
              <a:t>Two steps are needed</a:t>
            </a:r>
          </a:p>
          <a:p>
            <a:pPr marL="91125" lvl="1" indent="0">
              <a:buNone/>
            </a:pPr>
            <a:r>
              <a:rPr kumimoji="1" lang="en-US" altLang="ko-KR" dirty="0"/>
              <a:t>	1) </a:t>
            </a:r>
            <a:r>
              <a:rPr kumimoji="1" lang="en-US" altLang="ko-KR" b="1" dirty="0">
                <a:latin typeface="Consolas" panose="020B0609020204030204" pitchFamily="49" charset="0"/>
              </a:rPr>
              <a:t>fetch</a:t>
            </a:r>
            <a:r>
              <a:rPr kumimoji="1" lang="en-US" altLang="ko-KR" dirty="0"/>
              <a:t> new works from remotes</a:t>
            </a:r>
          </a:p>
          <a:p>
            <a:pPr marL="91125" lvl="1" indent="0">
              <a:buNone/>
            </a:pPr>
            <a:r>
              <a:rPr kumimoji="1" lang="en-US" altLang="ko-KR" dirty="0"/>
              <a:t>	2) </a:t>
            </a:r>
            <a:r>
              <a:rPr kumimoji="1" lang="en-US" altLang="ko-KR" b="1" dirty="0">
                <a:latin typeface="Consolas" panose="020B0609020204030204" pitchFamily="49" charset="0"/>
              </a:rPr>
              <a:t>merge</a:t>
            </a:r>
            <a:r>
              <a:rPr kumimoji="1" lang="en-US" altLang="ko-KR" dirty="0"/>
              <a:t> with current branch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git pull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latin typeface="Consolas" panose="020B0609020204030204" pitchFamily="49" charset="0"/>
              </a:rPr>
              <a:t>remote_name</a:t>
            </a:r>
            <a:r>
              <a:rPr lang="en-US" altLang="ko-KR" b="1" dirty="0">
                <a:latin typeface="Consolas" panose="020B0609020204030204" pitchFamily="49" charset="0"/>
              </a:rPr>
              <a:t>]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latin typeface="Consolas" panose="020B0609020204030204" pitchFamily="49" charset="0"/>
              </a:rPr>
              <a:t>current_branch</a:t>
            </a:r>
            <a:r>
              <a:rPr lang="en-US" altLang="ko-KR" b="1" dirty="0">
                <a:latin typeface="Consolas" panose="020B0609020204030204" pitchFamily="49" charset="0"/>
              </a:rPr>
              <a:t>]</a:t>
            </a:r>
            <a:endParaRPr kumimoji="1" lang="en-US" altLang="ko-KR" dirty="0"/>
          </a:p>
          <a:p>
            <a:pPr marL="30375" indent="0">
              <a:buNone/>
            </a:pPr>
            <a:endParaRPr kumimoji="1"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3A0381-C376-4C8F-9E9C-09810DA2E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588"/>
          <a:stretch/>
        </p:blipFill>
        <p:spPr>
          <a:xfrm>
            <a:off x="1782131" y="4561602"/>
            <a:ext cx="5346058" cy="2128733"/>
          </a:xfrm>
          <a:prstGeom prst="rect">
            <a:avLst/>
          </a:prstGeom>
        </p:spPr>
      </p:pic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74E2EF1D-5E72-442F-8173-65931E07F0EB}"/>
              </a:ext>
            </a:extLst>
          </p:cNvPr>
          <p:cNvSpPr/>
          <p:nvPr/>
        </p:nvSpPr>
        <p:spPr>
          <a:xfrm>
            <a:off x="4318000" y="3129280"/>
            <a:ext cx="274320" cy="701040"/>
          </a:xfrm>
          <a:prstGeom prst="rightBracket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93BD93-AABD-4B39-9D11-E3F251E26829}"/>
              </a:ext>
            </a:extLst>
          </p:cNvPr>
          <p:cNvSpPr/>
          <p:nvPr/>
        </p:nvSpPr>
        <p:spPr>
          <a:xfrm>
            <a:off x="4447540" y="3335020"/>
            <a:ext cx="289560" cy="2895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+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3FCF1-6833-4E67-AAFA-17421349C102}"/>
              </a:ext>
            </a:extLst>
          </p:cNvPr>
          <p:cNvSpPr txBox="1"/>
          <p:nvPr/>
        </p:nvSpPr>
        <p:spPr>
          <a:xfrm>
            <a:off x="4937760" y="32552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git pull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Pull or Fetch from your remotes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latin typeface="Consolas" panose="020B0609020204030204" pitchFamily="49" charset="0"/>
              </a:rPr>
              <a:t>git fetch </a:t>
            </a:r>
            <a:r>
              <a:rPr kumimoji="1" lang="en-US" altLang="ko-KR" dirty="0"/>
              <a:t>command only downloads the data to your local repo.</a:t>
            </a:r>
          </a:p>
          <a:p>
            <a:r>
              <a:rPr kumimoji="1" lang="en-US" altLang="ko-KR" dirty="0"/>
              <a:t>You have to manually merge the changes.</a:t>
            </a:r>
          </a:p>
          <a:p>
            <a:r>
              <a:rPr kumimoji="1" lang="en-US" altLang="ko-KR" b="1" dirty="0">
                <a:latin typeface="Consolas" panose="020B0609020204030204" pitchFamily="49" charset="0"/>
              </a:rPr>
              <a:t>git fetch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remote_name</a:t>
            </a:r>
            <a:r>
              <a:rPr kumimoji="1" lang="en-US" altLang="ko-KR" b="1" dirty="0">
                <a:latin typeface="Consolas" panose="020B0609020204030204" pitchFamily="49" charset="0"/>
              </a:rPr>
              <a:t>]</a:t>
            </a:r>
          </a:p>
          <a:p>
            <a:r>
              <a:rPr kumimoji="1" lang="en-US" altLang="ko-KR" b="1" dirty="0">
                <a:latin typeface="Consolas" panose="020B0609020204030204" pitchFamily="49" charset="0"/>
              </a:rPr>
              <a:t>git merge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remote_name</a:t>
            </a:r>
            <a:r>
              <a:rPr kumimoji="1" lang="en-US" altLang="ko-KR" b="1" dirty="0">
                <a:latin typeface="Consolas" panose="020B0609020204030204" pitchFamily="49" charset="0"/>
              </a:rPr>
              <a:t>]/[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current_branch</a:t>
            </a:r>
            <a:r>
              <a:rPr kumimoji="1" lang="en-US" altLang="ko-KR" b="1" dirty="0">
                <a:latin typeface="Consolas" panose="020B0609020204030204" pitchFamily="49" charset="0"/>
              </a:rPr>
              <a:t>]</a:t>
            </a:r>
            <a:endParaRPr kumimoji="1"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157791" y="6350573"/>
            <a:ext cx="955153" cy="401638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043435-99DB-47F7-A7ED-556BC7F37811}"/>
              </a:ext>
            </a:extLst>
          </p:cNvPr>
          <p:cNvGrpSpPr/>
          <p:nvPr/>
        </p:nvGrpSpPr>
        <p:grpSpPr>
          <a:xfrm>
            <a:off x="296371" y="3540421"/>
            <a:ext cx="4575740" cy="3187857"/>
            <a:chOff x="165719" y="3429000"/>
            <a:chExt cx="4831033" cy="33657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EBF4EFD-31E8-4F34-8E69-2E686AB6A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719" y="3429000"/>
              <a:ext cx="4831033" cy="194626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B12D52-9EEE-4429-B006-794500B6E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19" y="5394857"/>
              <a:ext cx="4831033" cy="1399859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260A23-048D-4B82-B5FB-6217FF2233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66"/>
          <a:stretch/>
        </p:blipFill>
        <p:spPr>
          <a:xfrm>
            <a:off x="5011640" y="4597790"/>
            <a:ext cx="3836000" cy="10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AF0C-EBE2-44FB-80FA-4FA1A066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375"/>
            <a:r>
              <a:rPr lang="en-US" altLang="ko-KR" dirty="0"/>
              <a:t>Push to your remotes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4EA09-63D8-4480-80D6-3100EB81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4F9510-C877-4FB3-8C41-C1A5EE8C19E9}"/>
              </a:ext>
            </a:extLst>
          </p:cNvPr>
          <p:cNvSpPr txBox="1">
            <a:spLocks/>
          </p:cNvSpPr>
          <p:nvPr/>
        </p:nvSpPr>
        <p:spPr>
          <a:xfrm>
            <a:off x="435900" y="1539371"/>
            <a:ext cx="8272211" cy="46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215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225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2430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30375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645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601172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96094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91016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85938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ko-KR" b="1" dirty="0">
                <a:latin typeface="Consolas" panose="020B0609020204030204" pitchFamily="49" charset="0"/>
              </a:rPr>
              <a:t>git push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remote_name</a:t>
            </a:r>
            <a:r>
              <a:rPr kumimoji="1" lang="en-US" altLang="ko-KR" b="1" dirty="0">
                <a:latin typeface="Consolas" panose="020B0609020204030204" pitchFamily="49" charset="0"/>
              </a:rPr>
              <a:t>]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uploading_branch</a:t>
            </a:r>
            <a:r>
              <a:rPr kumimoji="1" lang="en-US" altLang="ko-KR" b="1" dirty="0">
                <a:latin typeface="Consolas" panose="020B0609020204030204" pitchFamily="49" charset="0"/>
              </a:rPr>
              <a:t>] </a:t>
            </a:r>
          </a:p>
          <a:p>
            <a:pPr lvl="1"/>
            <a:r>
              <a:rPr kumimoji="1" lang="en-US" altLang="ko-KR" dirty="0"/>
              <a:t>In remote repository, HEAD should be in the branch with the</a:t>
            </a:r>
            <a:r>
              <a:rPr kumimoji="1" lang="en-US" altLang="ko-KR" dirty="0">
                <a:solidFill>
                  <a:srgbClr val="FF0000"/>
                </a:solidFill>
              </a:rPr>
              <a:t> different name </a:t>
            </a:r>
            <a:r>
              <a:rPr kumimoji="1" lang="en-US" altLang="ko-KR" dirty="0"/>
              <a:t>with uploading branch 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84402-6046-4D15-AC53-C6E3D846D0E8}"/>
              </a:ext>
            </a:extLst>
          </p:cNvPr>
          <p:cNvSpPr txBox="1"/>
          <p:nvPr/>
        </p:nvSpPr>
        <p:spPr>
          <a:xfrm>
            <a:off x="123192" y="3816270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When git push succeeds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BF50-6F0B-4162-B57E-42D12AA9CBC7}"/>
              </a:ext>
            </a:extLst>
          </p:cNvPr>
          <p:cNvSpPr txBox="1"/>
          <p:nvPr/>
        </p:nvSpPr>
        <p:spPr>
          <a:xfrm>
            <a:off x="3939169" y="3013559"/>
            <a:ext cx="497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When HEAD in remote repo is in the branch with same name as current local branch.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1C1804-CF34-42CC-B24F-8E319199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78" y="3536779"/>
            <a:ext cx="4958695" cy="2985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7C1874-A4C7-4551-B6DB-5F683AA4D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1" y="4194630"/>
            <a:ext cx="3936648" cy="12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AFDEFEA-24BB-4ACB-875E-C0680F7EEB0B}"/>
              </a:ext>
            </a:extLst>
          </p:cNvPr>
          <p:cNvSpPr/>
          <p:nvPr/>
        </p:nvSpPr>
        <p:spPr>
          <a:xfrm>
            <a:off x="7346525" y="6165941"/>
            <a:ext cx="694375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35EA7C-D490-4360-82BD-71B68D97D0FB}"/>
              </a:ext>
            </a:extLst>
          </p:cNvPr>
          <p:cNvSpPr/>
          <p:nvPr/>
        </p:nvSpPr>
        <p:spPr>
          <a:xfrm>
            <a:off x="7346526" y="4802567"/>
            <a:ext cx="694375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DF54FD5-065B-4D35-A515-B9DDD4C7736C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rot="5400000">
            <a:off x="7270058" y="5742285"/>
            <a:ext cx="847312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bg2">
                <a:lumMod val="9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11E1804-D3B7-4BB1-B6ED-2D145E85A2FA}"/>
              </a:ext>
            </a:extLst>
          </p:cNvPr>
          <p:cNvSpPr/>
          <p:nvPr/>
        </p:nvSpPr>
        <p:spPr>
          <a:xfrm>
            <a:off x="5387113" y="6165941"/>
            <a:ext cx="694375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2A3DE1-9448-44FD-9FAE-0D901C3E3911}"/>
              </a:ext>
            </a:extLst>
          </p:cNvPr>
          <p:cNvSpPr/>
          <p:nvPr/>
        </p:nvSpPr>
        <p:spPr>
          <a:xfrm>
            <a:off x="5387114" y="4802567"/>
            <a:ext cx="694375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B5B0460-CA7D-490B-B781-A6E6388CBE66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rot="5400000">
            <a:off x="5310646" y="5742285"/>
            <a:ext cx="847312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DF7F7E-0957-4242-BCCB-D6DE842728BD}"/>
              </a:ext>
            </a:extLst>
          </p:cNvPr>
          <p:cNvSpPr txBox="1"/>
          <p:nvPr/>
        </p:nvSpPr>
        <p:spPr>
          <a:xfrm>
            <a:off x="5080508" y="5360788"/>
            <a:ext cx="1376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pull or</a:t>
            </a: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fetch&amp;merge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AC8FEF-95A9-4784-9CEA-D701E61B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241FF-DD70-4F25-AEEB-6B7E6B67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00" y="1539371"/>
            <a:ext cx="8272211" cy="2818956"/>
          </a:xfrm>
        </p:spPr>
        <p:txBody>
          <a:bodyPr>
            <a:normAutofit lnSpcReduction="10000"/>
          </a:bodyPr>
          <a:lstStyle/>
          <a:p>
            <a:pPr marL="373275" indent="-342900">
              <a:buFont typeface="+mj-lt"/>
              <a:buAutoNum type="arabicPeriod"/>
            </a:pPr>
            <a:r>
              <a:rPr lang="en-US" altLang="ko-KR" dirty="0"/>
              <a:t>Create my_server2 git repo by cloning my_server1.</a:t>
            </a:r>
          </a:p>
          <a:p>
            <a:pPr marL="373275" indent="-342900">
              <a:buFont typeface="+mj-lt"/>
              <a:buAutoNum type="arabicPeriod"/>
            </a:pPr>
            <a:r>
              <a:rPr lang="en-US" altLang="ko-KR" dirty="0"/>
              <a:t>Make a change in my_server1 and commit. (Add myfile2.txt)</a:t>
            </a:r>
          </a:p>
          <a:p>
            <a:pPr marL="373275" indent="-342900">
              <a:buFont typeface="+mj-lt"/>
              <a:buAutoNum type="arabicPeriod"/>
            </a:pPr>
            <a:r>
              <a:rPr lang="en-US" altLang="ko-KR" dirty="0"/>
              <a:t>Pull (or fetch/merge) the changes made in my_server1 (Edit myfile.txt or create a new file).</a:t>
            </a:r>
          </a:p>
          <a:p>
            <a:pPr marL="373275" indent="-342900">
              <a:buFont typeface="+mj-lt"/>
              <a:buAutoNum type="arabicPeriod"/>
            </a:pPr>
            <a:r>
              <a:rPr lang="en-US" altLang="ko-KR" dirty="0"/>
              <a:t>Make a change in my_server2 and commit. (Edit myfile.txt)</a:t>
            </a:r>
          </a:p>
          <a:p>
            <a:pPr marL="373275" indent="-342900">
              <a:buFont typeface="+mj-lt"/>
              <a:buAutoNum type="arabicPeriod"/>
            </a:pPr>
            <a:r>
              <a:rPr lang="en-US" altLang="ko-KR" dirty="0"/>
              <a:t>Push the change to my_server1.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A100A-BC96-49A1-B4B1-67172647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51C3E9-5F50-403D-A77A-B443A814EDD6}"/>
              </a:ext>
            </a:extLst>
          </p:cNvPr>
          <p:cNvSpPr/>
          <p:nvPr/>
        </p:nvSpPr>
        <p:spPr>
          <a:xfrm>
            <a:off x="2269042" y="6117237"/>
            <a:ext cx="2125404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A9F60E-51A9-45A6-8D6F-A071F766EBED}"/>
              </a:ext>
            </a:extLst>
          </p:cNvPr>
          <p:cNvSpPr/>
          <p:nvPr/>
        </p:nvSpPr>
        <p:spPr>
          <a:xfrm>
            <a:off x="2269041" y="4802567"/>
            <a:ext cx="2125416" cy="516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7A1D946-FC17-4983-940C-3657AACA9F3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2932443" y="5717931"/>
            <a:ext cx="798608" cy="5"/>
          </a:xfrm>
          <a:prstGeom prst="bentConnector3">
            <a:avLst>
              <a:gd name="adj1" fmla="val 50000"/>
            </a:avLst>
          </a:prstGeom>
          <a:ln w="508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White Folder Icon Png #332230 - Free Icons Library">
            <a:extLst>
              <a:ext uri="{FF2B5EF4-FFF2-40B4-BE49-F238E27FC236}">
                <a16:creationId xmlns:a16="http://schemas.microsoft.com/office/drawing/2014/main" id="{DC93F6B6-BC0E-41FA-9614-C2460D8C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6" y="4590165"/>
            <a:ext cx="513993" cy="51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84A4E8-DDA5-4A17-B996-A4D46037456D}"/>
              </a:ext>
            </a:extLst>
          </p:cNvPr>
          <p:cNvSpPr txBox="1"/>
          <p:nvPr/>
        </p:nvSpPr>
        <p:spPr>
          <a:xfrm>
            <a:off x="625545" y="5003547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my_server1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D23DD7-AB1B-43DE-80D3-DDC12F842C0B}"/>
              </a:ext>
            </a:extLst>
          </p:cNvPr>
          <p:cNvSpPr>
            <a:spLocks noChangeAspect="1"/>
          </p:cNvSpPr>
          <p:nvPr/>
        </p:nvSpPr>
        <p:spPr>
          <a:xfrm>
            <a:off x="2936115" y="4976885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0EC506-9070-4BA0-BA64-E059979FE6BB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422122" y="5063429"/>
            <a:ext cx="51399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108318-9C55-445B-9293-06C39B1A64A6}"/>
              </a:ext>
            </a:extLst>
          </p:cNvPr>
          <p:cNvSpPr>
            <a:spLocks noChangeAspect="1"/>
          </p:cNvSpPr>
          <p:nvPr/>
        </p:nvSpPr>
        <p:spPr>
          <a:xfrm>
            <a:off x="3966922" y="4976885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86A4A0-1860-40D0-89FF-4556A334C3A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3109202" y="5063429"/>
            <a:ext cx="85772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299F4E-C59E-4C05-AD69-F5BDA9E12EC3}"/>
              </a:ext>
            </a:extLst>
          </p:cNvPr>
          <p:cNvSpPr txBox="1"/>
          <p:nvPr/>
        </p:nvSpPr>
        <p:spPr>
          <a:xfrm>
            <a:off x="2223199" y="4686344"/>
            <a:ext cx="397846" cy="1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pic>
        <p:nvPicPr>
          <p:cNvPr id="19" name="Picture 4" descr="White Folder Icon Png #332230 - Free Icons Library">
            <a:extLst>
              <a:ext uri="{FF2B5EF4-FFF2-40B4-BE49-F238E27FC236}">
                <a16:creationId xmlns:a16="http://schemas.microsoft.com/office/drawing/2014/main" id="{56000F23-790B-4744-AB55-F24CB7D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8" y="5853728"/>
            <a:ext cx="513993" cy="51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8DF29-D920-4654-B671-8C6B8460563E}"/>
              </a:ext>
            </a:extLst>
          </p:cNvPr>
          <p:cNvSpPr txBox="1"/>
          <p:nvPr/>
        </p:nvSpPr>
        <p:spPr>
          <a:xfrm>
            <a:off x="625545" y="6322739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my_server2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B6821B3-05EB-4187-A546-7C0407A7FA39}"/>
              </a:ext>
            </a:extLst>
          </p:cNvPr>
          <p:cNvSpPr>
            <a:spLocks noChangeAspect="1"/>
          </p:cNvSpPr>
          <p:nvPr/>
        </p:nvSpPr>
        <p:spPr>
          <a:xfrm>
            <a:off x="2936115" y="6337430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EFE6C3-8748-4C07-8DE7-FAFDFF42912A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422122" y="6423974"/>
            <a:ext cx="51399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956B62-EF70-4884-B0A8-292281A64547}"/>
              </a:ext>
            </a:extLst>
          </p:cNvPr>
          <p:cNvSpPr txBox="1"/>
          <p:nvPr/>
        </p:nvSpPr>
        <p:spPr>
          <a:xfrm>
            <a:off x="2223199" y="6046889"/>
            <a:ext cx="397846" cy="1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35A55-3E5D-4AFC-BAEC-15DC9ED69A56}"/>
              </a:ext>
            </a:extLst>
          </p:cNvPr>
          <p:cNvSpPr txBox="1"/>
          <p:nvPr/>
        </p:nvSpPr>
        <p:spPr>
          <a:xfrm>
            <a:off x="3190158" y="54866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6363C-B187-4DF8-876D-6B52EBA3DA57}"/>
              </a:ext>
            </a:extLst>
          </p:cNvPr>
          <p:cNvSpPr>
            <a:spLocks noChangeAspect="1"/>
          </p:cNvSpPr>
          <p:nvPr/>
        </p:nvSpPr>
        <p:spPr>
          <a:xfrm>
            <a:off x="5595751" y="4976885"/>
            <a:ext cx="173087" cy="17308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48D821-EE31-4B6E-AC56-3A366AFAAA8B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4140009" y="5063429"/>
            <a:ext cx="1455742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7136C6E-010A-4D94-9342-107D97B7C0F0}"/>
              </a:ext>
            </a:extLst>
          </p:cNvPr>
          <p:cNvSpPr>
            <a:spLocks noChangeAspect="1"/>
          </p:cNvSpPr>
          <p:nvPr/>
        </p:nvSpPr>
        <p:spPr>
          <a:xfrm>
            <a:off x="5595751" y="6337429"/>
            <a:ext cx="173087" cy="17308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BED0BB2-BEA1-406C-8D41-52B0F60D2D81}"/>
              </a:ext>
            </a:extLst>
          </p:cNvPr>
          <p:cNvCxnSpPr>
            <a:cxnSpLocks/>
            <a:stCxn id="49" idx="6"/>
            <a:endCxn id="32" idx="2"/>
          </p:cNvCxnSpPr>
          <p:nvPr/>
        </p:nvCxnSpPr>
        <p:spPr>
          <a:xfrm>
            <a:off x="4140009" y="6409283"/>
            <a:ext cx="1455742" cy="1469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77D2CDF1-D7BF-4D17-A7BC-2D8F06C95319}"/>
              </a:ext>
            </a:extLst>
          </p:cNvPr>
          <p:cNvSpPr>
            <a:spLocks noChangeAspect="1"/>
          </p:cNvSpPr>
          <p:nvPr/>
        </p:nvSpPr>
        <p:spPr>
          <a:xfrm>
            <a:off x="7634247" y="6339853"/>
            <a:ext cx="173087" cy="173087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403A82F-0AF5-4C14-B594-0DFD5BEBB642}"/>
              </a:ext>
            </a:extLst>
          </p:cNvPr>
          <p:cNvCxnSpPr>
            <a:cxnSpLocks/>
            <a:stCxn id="32" idx="6"/>
            <a:endCxn id="43" idx="2"/>
          </p:cNvCxnSpPr>
          <p:nvPr/>
        </p:nvCxnSpPr>
        <p:spPr>
          <a:xfrm>
            <a:off x="5768838" y="6423973"/>
            <a:ext cx="1865409" cy="2424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864C67-81F7-4730-BF96-ADDEEBDBA9A9}"/>
              </a:ext>
            </a:extLst>
          </p:cNvPr>
          <p:cNvSpPr txBox="1"/>
          <p:nvPr/>
        </p:nvSpPr>
        <p:spPr>
          <a:xfrm>
            <a:off x="7411737" y="548662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push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217950F-B42B-4D19-8FC2-BD73CEBE80C9}"/>
              </a:ext>
            </a:extLst>
          </p:cNvPr>
          <p:cNvSpPr>
            <a:spLocks noChangeAspect="1"/>
          </p:cNvSpPr>
          <p:nvPr/>
        </p:nvSpPr>
        <p:spPr>
          <a:xfrm>
            <a:off x="7634247" y="4979658"/>
            <a:ext cx="173087" cy="173087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E023F6C-8B5E-4E7D-B6DE-721361630AFC}"/>
              </a:ext>
            </a:extLst>
          </p:cNvPr>
          <p:cNvCxnSpPr>
            <a:cxnSpLocks/>
            <a:stCxn id="25" idx="6"/>
            <a:endCxn id="51" idx="2"/>
          </p:cNvCxnSpPr>
          <p:nvPr/>
        </p:nvCxnSpPr>
        <p:spPr>
          <a:xfrm>
            <a:off x="5768838" y="5063429"/>
            <a:ext cx="1865409" cy="2773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C2EE392-1BCC-47DA-81EE-44BE01F85AC8}"/>
              </a:ext>
            </a:extLst>
          </p:cNvPr>
          <p:cNvSpPr/>
          <p:nvPr/>
        </p:nvSpPr>
        <p:spPr>
          <a:xfrm>
            <a:off x="4717254" y="4863918"/>
            <a:ext cx="340577" cy="327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3968CBF-971F-4B1D-8791-6D8BD59EAFD3}"/>
              </a:ext>
            </a:extLst>
          </p:cNvPr>
          <p:cNvSpPr/>
          <p:nvPr/>
        </p:nvSpPr>
        <p:spPr>
          <a:xfrm>
            <a:off x="4831683" y="5543310"/>
            <a:ext cx="340577" cy="327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8460EC6-A62F-4ABF-A109-682F7C85E45B}"/>
              </a:ext>
            </a:extLst>
          </p:cNvPr>
          <p:cNvSpPr/>
          <p:nvPr/>
        </p:nvSpPr>
        <p:spPr>
          <a:xfrm>
            <a:off x="6543718" y="6259976"/>
            <a:ext cx="340577" cy="327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3B0473D-B9CE-4DF6-8F42-68C9AB2BBBB4}"/>
              </a:ext>
            </a:extLst>
          </p:cNvPr>
          <p:cNvSpPr/>
          <p:nvPr/>
        </p:nvSpPr>
        <p:spPr>
          <a:xfrm>
            <a:off x="7041860" y="5534375"/>
            <a:ext cx="340577" cy="327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CD66CFB-D20B-4102-8E0B-ABA411BAE971}"/>
              </a:ext>
            </a:extLst>
          </p:cNvPr>
          <p:cNvSpPr/>
          <p:nvPr/>
        </p:nvSpPr>
        <p:spPr>
          <a:xfrm>
            <a:off x="2878882" y="5418267"/>
            <a:ext cx="340577" cy="327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D98BAE2-3C8B-46E8-A1AC-AB456C00C4AF}"/>
              </a:ext>
            </a:extLst>
          </p:cNvPr>
          <p:cNvSpPr>
            <a:spLocks noChangeAspect="1"/>
          </p:cNvSpPr>
          <p:nvPr/>
        </p:nvSpPr>
        <p:spPr>
          <a:xfrm>
            <a:off x="3966922" y="6322739"/>
            <a:ext cx="173087" cy="17308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AAB566A-B6D9-4B6D-AD85-DF2A37491E22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109202" y="6409283"/>
            <a:ext cx="85772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808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TA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6DB63C-91C1-4113-B6F6-3610030C3597}"/>
              </a:ext>
            </a:extLst>
          </p:cNvPr>
          <p:cNvGraphicFramePr>
            <a:graphicFrameLocks noGrp="1"/>
          </p:cNvGraphicFramePr>
          <p:nvPr/>
        </p:nvGraphicFramePr>
        <p:xfrm>
          <a:off x="436339" y="1957597"/>
          <a:ext cx="8272210" cy="365125"/>
        </p:xfrm>
        <a:graphic>
          <a:graphicData uri="http://schemas.openxmlformats.org/drawingml/2006/table">
            <a:tbl>
              <a:tblPr/>
              <a:tblGrid>
                <a:gridCol w="1596952">
                  <a:extLst>
                    <a:ext uri="{9D8B030D-6E8A-4147-A177-3AD203B41FA5}">
                      <a16:colId xmlns:a16="http://schemas.microsoft.com/office/drawing/2014/main" val="3251628719"/>
                    </a:ext>
                  </a:extLst>
                </a:gridCol>
                <a:gridCol w="2507214">
                  <a:extLst>
                    <a:ext uri="{9D8B030D-6E8A-4147-A177-3AD203B41FA5}">
                      <a16:colId xmlns:a16="http://schemas.microsoft.com/office/drawing/2014/main" val="2759197298"/>
                    </a:ext>
                  </a:extLst>
                </a:gridCol>
                <a:gridCol w="1596952">
                  <a:extLst>
                    <a:ext uri="{9D8B030D-6E8A-4147-A177-3AD203B41FA5}">
                      <a16:colId xmlns:a16="http://schemas.microsoft.com/office/drawing/2014/main" val="3452240448"/>
                    </a:ext>
                  </a:extLst>
                </a:gridCol>
                <a:gridCol w="2571092">
                  <a:extLst>
                    <a:ext uri="{9D8B030D-6E8A-4147-A177-3AD203B41FA5}">
                      <a16:colId xmlns:a16="http://schemas.microsoft.com/office/drawing/2014/main" val="14148813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배현경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hkbae@snu.ac.kr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jennybae1024@gmail.com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549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879509-1C23-4EFE-B564-E44460FBCE3D}"/>
              </a:ext>
            </a:extLst>
          </p:cNvPr>
          <p:cNvGraphicFramePr>
            <a:graphicFrameLocks noGrp="1"/>
          </p:cNvGraphicFramePr>
          <p:nvPr/>
        </p:nvGraphicFramePr>
        <p:xfrm>
          <a:off x="436337" y="2847320"/>
          <a:ext cx="8272210" cy="365125"/>
        </p:xfrm>
        <a:graphic>
          <a:graphicData uri="http://schemas.openxmlformats.org/drawingml/2006/table">
            <a:tbl>
              <a:tblPr/>
              <a:tblGrid>
                <a:gridCol w="1596952">
                  <a:extLst>
                    <a:ext uri="{9D8B030D-6E8A-4147-A177-3AD203B41FA5}">
                      <a16:colId xmlns:a16="http://schemas.microsoft.com/office/drawing/2014/main" val="1048578554"/>
                    </a:ext>
                  </a:extLst>
                </a:gridCol>
                <a:gridCol w="2507214">
                  <a:extLst>
                    <a:ext uri="{9D8B030D-6E8A-4147-A177-3AD203B41FA5}">
                      <a16:colId xmlns:a16="http://schemas.microsoft.com/office/drawing/2014/main" val="2978133251"/>
                    </a:ext>
                  </a:extLst>
                </a:gridCol>
                <a:gridCol w="1596952">
                  <a:extLst>
                    <a:ext uri="{9D8B030D-6E8A-4147-A177-3AD203B41FA5}">
                      <a16:colId xmlns:a16="http://schemas.microsoft.com/office/drawing/2014/main" val="660497749"/>
                    </a:ext>
                  </a:extLst>
                </a:gridCol>
                <a:gridCol w="2571092">
                  <a:extLst>
                    <a:ext uri="{9D8B030D-6E8A-4147-A177-3AD203B41FA5}">
                      <a16:colId xmlns:a16="http://schemas.microsoft.com/office/drawing/2014/main" val="368488111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 dirty="0">
                          <a:effectLst/>
                        </a:rPr>
                        <a:t>이윤형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cpi1234@snu.ac.kr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cpi1234_1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30922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B08271-4431-4F45-A92C-3C7B61339368}"/>
              </a:ext>
            </a:extLst>
          </p:cNvPr>
          <p:cNvGraphicFramePr>
            <a:graphicFrameLocks noGrp="1"/>
          </p:cNvGraphicFramePr>
          <p:nvPr/>
        </p:nvGraphicFramePr>
        <p:xfrm>
          <a:off x="435891" y="3321305"/>
          <a:ext cx="8272211" cy="365125"/>
        </p:xfrm>
        <a:graphic>
          <a:graphicData uri="http://schemas.openxmlformats.org/drawingml/2006/table">
            <a:tbl>
              <a:tblPr/>
              <a:tblGrid>
                <a:gridCol w="1596952">
                  <a:extLst>
                    <a:ext uri="{9D8B030D-6E8A-4147-A177-3AD203B41FA5}">
                      <a16:colId xmlns:a16="http://schemas.microsoft.com/office/drawing/2014/main" val="1312414052"/>
                    </a:ext>
                  </a:extLst>
                </a:gridCol>
                <a:gridCol w="2507214">
                  <a:extLst>
                    <a:ext uri="{9D8B030D-6E8A-4147-A177-3AD203B41FA5}">
                      <a16:colId xmlns:a16="http://schemas.microsoft.com/office/drawing/2014/main" val="3754702684"/>
                    </a:ext>
                  </a:extLst>
                </a:gridCol>
                <a:gridCol w="1596952">
                  <a:extLst>
                    <a:ext uri="{9D8B030D-6E8A-4147-A177-3AD203B41FA5}">
                      <a16:colId xmlns:a16="http://schemas.microsoft.com/office/drawing/2014/main" val="2072760008"/>
                    </a:ext>
                  </a:extLst>
                </a:gridCol>
                <a:gridCol w="2571093">
                  <a:extLst>
                    <a:ext uri="{9D8B030D-6E8A-4147-A177-3AD203B41FA5}">
                      <a16:colId xmlns:a16="http://schemas.microsoft.com/office/drawing/2014/main" val="1686811287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 dirty="0">
                          <a:effectLst/>
                        </a:rPr>
                        <a:t>이환희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wanted1007@snu.ac.kr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gmpee7207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032362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540AB9D-1B38-4F74-87CB-217D208DF94F}"/>
              </a:ext>
            </a:extLst>
          </p:cNvPr>
          <p:cNvSpPr txBox="1">
            <a:spLocks/>
          </p:cNvSpPr>
          <p:nvPr/>
        </p:nvSpPr>
        <p:spPr>
          <a:xfrm>
            <a:off x="435898" y="1539371"/>
            <a:ext cx="8272211" cy="2242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16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24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32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540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06875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" indent="0">
              <a:lnSpc>
                <a:spcPct val="10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TA</a:t>
            </a:r>
          </a:p>
          <a:p>
            <a:pPr marL="54000" indent="0">
              <a:lnSpc>
                <a:spcPct val="100000"/>
              </a:lnSpc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" indent="0">
              <a:lnSpc>
                <a:spcPct val="10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TA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2C0B23-0164-4F37-9FC3-8E8F21B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8" y="642622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E411A7-F978-41FA-9EFB-290C3B91E946}" type="slidenum">
              <a:rPr lang="ko-KR" altLang="en-US" smtClean="0"/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22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Add another remote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ko-KR" dirty="0"/>
              <a:t>When working with two or more remotes, additional remote can be defined</a:t>
            </a:r>
          </a:p>
          <a:p>
            <a:pPr lvl="1"/>
            <a:r>
              <a:rPr kumimoji="1" lang="en-US" altLang="ko-KR" b="1" dirty="0">
                <a:latin typeface="Consolas" panose="020B0609020204030204" pitchFamily="49" charset="0"/>
              </a:rPr>
              <a:t>git remote add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remote_name</a:t>
            </a:r>
            <a:r>
              <a:rPr kumimoji="1" lang="en-US" altLang="ko-KR" b="1" dirty="0">
                <a:latin typeface="Consolas" panose="020B0609020204030204" pitchFamily="49" charset="0"/>
              </a:rPr>
              <a:t>]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url_or_path</a:t>
            </a:r>
            <a:r>
              <a:rPr kumimoji="1" lang="en-US" altLang="ko-KR" b="1" dirty="0">
                <a:latin typeface="Consolas" panose="020B0609020204030204" pitchFamily="49" charset="0"/>
              </a:rPr>
              <a:t>]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pPr lvl="1"/>
            <a:r>
              <a:rPr kumimoji="1" lang="en-US" altLang="ko-KR" dirty="0"/>
              <a:t>If your local repo has been cloned from the remote, that remote is added as ‘</a:t>
            </a:r>
            <a:r>
              <a:rPr kumimoji="1" lang="en-US" altLang="ko-KR" dirty="0">
                <a:latin typeface="Consolas" panose="020B0609020204030204" pitchFamily="49" charset="0"/>
              </a:rPr>
              <a:t>origin</a:t>
            </a:r>
            <a:r>
              <a:rPr kumimoji="1" lang="en-US" altLang="ko-KR" dirty="0"/>
              <a:t>’ by default.</a:t>
            </a:r>
          </a:p>
          <a:p>
            <a:pPr lvl="1"/>
            <a:r>
              <a:rPr kumimoji="1" lang="en-US" altLang="ko-KR" b="1" dirty="0">
                <a:latin typeface="Consolas" panose="020B0609020204030204" pitchFamily="49" charset="0"/>
              </a:rPr>
              <a:t>git remote rename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current_name</a:t>
            </a:r>
            <a:r>
              <a:rPr kumimoji="1" lang="en-US" altLang="ko-KR" b="1" dirty="0">
                <a:latin typeface="Consolas" panose="020B0609020204030204" pitchFamily="49" charset="0"/>
              </a:rPr>
              <a:t>] [</a:t>
            </a:r>
            <a:r>
              <a:rPr kumimoji="1" lang="en-US" altLang="ko-KR" b="1" dirty="0" err="1">
                <a:latin typeface="Consolas" panose="020B0609020204030204" pitchFamily="49" charset="0"/>
              </a:rPr>
              <a:t>new_name</a:t>
            </a:r>
            <a:r>
              <a:rPr kumimoji="1" lang="en-US" altLang="ko-KR" b="1" dirty="0">
                <a:latin typeface="Consolas" panose="020B0609020204030204" pitchFamily="49" charset="0"/>
              </a:rPr>
              <a:t>]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AFFBF-956F-4A0E-ADF9-35B619E3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4999115"/>
            <a:ext cx="4514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4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Issues when merge remote repo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b="1" dirty="0"/>
              <a:t>Please search error on GOOGLE first!!</a:t>
            </a:r>
          </a:p>
          <a:p>
            <a:pPr lvl="1"/>
            <a:r>
              <a:rPr lang="en-US" altLang="ko-KR" b="1" dirty="0" err="1"/>
              <a:t>e.g</a:t>
            </a:r>
            <a:r>
              <a:rPr lang="en-US" altLang="ko-KR" b="1" dirty="0"/>
              <a:t>) </a:t>
            </a:r>
            <a:r>
              <a:rPr lang="en-US" altLang="ko-KR" b="1" dirty="0">
                <a:latin typeface="Consolas" panose="020B0609020204030204" pitchFamily="49" charset="0"/>
              </a:rPr>
              <a:t>git merge my_branch1/master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--allow-unrelated-histories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01A36-48B0-423E-8252-367F0523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" y="5075315"/>
            <a:ext cx="7277100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2D8803-7CFF-4086-9D3D-E41A344CB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" y="2955142"/>
            <a:ext cx="7277100" cy="21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Introduce to GitHub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The single largest host for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repositories</a:t>
            </a:r>
          </a:p>
          <a:p>
            <a:r>
              <a:rPr lang="en-US" altLang="ko-KR" dirty="0"/>
              <a:t>A large percentage of all </a:t>
            </a:r>
            <a:r>
              <a:rPr lang="en-US" altLang="ko-KR" dirty="0" err="1"/>
              <a:t>Git</a:t>
            </a:r>
            <a:r>
              <a:rPr lang="en-US" altLang="ko-KR" dirty="0"/>
              <a:t> repositories are hosted on GitHub, and many open-source projects use it for </a:t>
            </a:r>
            <a:r>
              <a:rPr lang="en-US" altLang="ko-KR" dirty="0" err="1"/>
              <a:t>Git</a:t>
            </a:r>
            <a:r>
              <a:rPr lang="en-US" altLang="ko-KR" dirty="0"/>
              <a:t> hosting, issue tracking, code review, and other things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6" y="3512838"/>
            <a:ext cx="8048407" cy="264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3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GitHub Setup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Create account 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Choose username and password, then enter your e-mail address.</a:t>
            </a:r>
          </a:p>
          <a:p>
            <a:pPr lvl="1"/>
            <a:r>
              <a:rPr kumimoji="1" lang="en-US" altLang="ko-KR" dirty="0"/>
              <a:t>Confirm e-mail to activate your account</a:t>
            </a:r>
          </a:p>
          <a:p>
            <a:r>
              <a:rPr kumimoji="1" lang="en-US" altLang="ko-KR" dirty="0"/>
              <a:t>Update your profile if necessary</a:t>
            </a:r>
          </a:p>
          <a:p>
            <a:pPr lvl="1"/>
            <a:r>
              <a:rPr kumimoji="1" lang="en-US" altLang="ko-KR" dirty="0"/>
              <a:t>Sign in to the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, then go to ‘Settings’ menu on top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122" y="4063319"/>
            <a:ext cx="4233755" cy="2667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11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GitHub Setup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SSH keys / E-mails</a:t>
            </a:r>
          </a:p>
          <a:p>
            <a:pPr lvl="1"/>
            <a:r>
              <a:rPr kumimoji="1" lang="en-US" altLang="ko-KR" dirty="0"/>
              <a:t>Only permissioned user can push to your repository</a:t>
            </a:r>
          </a:p>
          <a:p>
            <a:pPr lvl="1"/>
            <a:r>
              <a:rPr kumimoji="1" lang="en-US" altLang="ko-KR" dirty="0"/>
              <a:t>User is identified by SSH key (unique to each PC) and e-mail, so your key and working e-mail (other than account e-mail) should be added</a:t>
            </a:r>
          </a:p>
          <a:p>
            <a:pPr lvl="1"/>
            <a:r>
              <a:rPr kumimoji="1" lang="en-US" altLang="ko-KR" dirty="0"/>
              <a:t>We can generate SSH key in GIT BASH</a:t>
            </a:r>
          </a:p>
          <a:p>
            <a:pPr lvl="1"/>
            <a:endParaRPr kumimoji="1"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Unless you’re working as one of the core developers in a project (able to push to the repo directly), participating in a GitHub project starts from forking (copying) the repo to your account</a:t>
            </a:r>
          </a:p>
          <a:p>
            <a:r>
              <a:rPr kumimoji="1" lang="en-US" altLang="ko-KR" dirty="0"/>
              <a:t>Create a topic branch in the forked repo, and make changes</a:t>
            </a:r>
          </a:p>
          <a:p>
            <a:r>
              <a:rPr kumimoji="1" lang="en-US" altLang="ko-KR" dirty="0"/>
              <a:t>If modifications done, a pull request could be issued to merge your branch into the original project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467947-0235-43F2-B29E-C88C93BFA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16" y="3966790"/>
            <a:ext cx="4641603" cy="246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5891" y="6582986"/>
            <a:ext cx="6643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https://linode.com/docs/development/version-control/how-to-install-git-and-clone-a-github-repository/</a:t>
            </a:r>
            <a:endParaRPr lang="ko-KR" altLang="en-US" sz="9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150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Forking a project</a:t>
            </a:r>
          </a:p>
          <a:p>
            <a:pPr lvl="1"/>
            <a:r>
              <a:rPr kumimoji="1" lang="en-US" altLang="ko-KR" dirty="0"/>
              <a:t>Click ‘Fork’ button on GitHub page will fork the project into your account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Resulting project indicates that it is a forked project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C851D5-F736-4FD5-A3F0-4770899B5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35" b="8088"/>
          <a:stretch/>
        </p:blipFill>
        <p:spPr>
          <a:xfrm>
            <a:off x="4839879" y="4100483"/>
            <a:ext cx="33337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2619785"/>
            <a:ext cx="1009650" cy="46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396" y="4100483"/>
            <a:ext cx="316230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12694" y="52011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198" y="5201120"/>
            <a:ext cx="89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27040" y="4169420"/>
            <a:ext cx="200852" cy="2847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9440" y="4401700"/>
            <a:ext cx="2081524" cy="244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92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Clone the forked project to your local repo and add “original”</a:t>
            </a:r>
          </a:p>
          <a:p>
            <a:r>
              <a:rPr kumimoji="1" lang="en-US" altLang="ko-KR" dirty="0"/>
              <a:t>To pull the changes from the “original” repo, add the repo to remote (forked repo is already added as “origin”)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DA617A-1B82-469C-93EC-0F9C29BE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3031850"/>
            <a:ext cx="5476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17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Make changes and push to your</a:t>
            </a:r>
            <a:r>
              <a:rPr kumimoji="1" lang="en-US" altLang="ko-KR" b="1" dirty="0"/>
              <a:t> forked repo</a:t>
            </a:r>
          </a:p>
          <a:p>
            <a:pPr lvl="1"/>
            <a:r>
              <a:rPr kumimoji="1" lang="en-US" altLang="ko-KR" dirty="0"/>
              <a:t>First create a topic branch which you will work in</a:t>
            </a:r>
          </a:p>
          <a:p>
            <a:pPr lvl="1"/>
            <a:r>
              <a:rPr kumimoji="1" lang="en-US" altLang="ko-KR" dirty="0"/>
              <a:t>Modify the code as you want, then commit and push to ‘</a:t>
            </a:r>
            <a:r>
              <a:rPr kumimoji="1" lang="en-US" altLang="ko-KR" b="1" dirty="0"/>
              <a:t>forked</a:t>
            </a:r>
            <a:r>
              <a:rPr kumimoji="1" lang="en-US" altLang="ko-KR" dirty="0"/>
              <a:t>’ repo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Create a pull request</a:t>
            </a:r>
          </a:p>
          <a:p>
            <a:pPr lvl="1"/>
            <a:r>
              <a:rPr kumimoji="1" lang="en-US" altLang="ko-KR" dirty="0"/>
              <a:t>Go to the forked project in GitHub</a:t>
            </a:r>
          </a:p>
          <a:p>
            <a:pPr lvl="1"/>
            <a:r>
              <a:rPr kumimoji="1" lang="en-US" altLang="ko-KR" dirty="0"/>
              <a:t>Click ‘branches’</a:t>
            </a:r>
          </a:p>
          <a:p>
            <a:pPr lvl="1"/>
            <a:r>
              <a:rPr kumimoji="1" lang="en-US" altLang="ko-KR" dirty="0"/>
              <a:t>Locate your topic branch and click ‘New pull request’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1028" name="Picture 4" descr="GitHub branch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98" y="4579410"/>
            <a:ext cx="4286250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22" y="5548023"/>
            <a:ext cx="6778299" cy="716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4857336" y="4651460"/>
            <a:ext cx="1099851" cy="3035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81333" y="5874748"/>
            <a:ext cx="1099851" cy="3035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82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Contributing to a GitHub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Create a pull request</a:t>
            </a:r>
          </a:p>
          <a:p>
            <a:pPr lvl="1"/>
            <a:r>
              <a:rPr kumimoji="1" lang="en-US" altLang="ko-KR" dirty="0"/>
              <a:t>Make sure that your topic branch is merging into original’s master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Add message and click ‘Create pull request’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0568"/>
          <a:stretch/>
        </p:blipFill>
        <p:spPr>
          <a:xfrm>
            <a:off x="457200" y="2474968"/>
            <a:ext cx="8571122" cy="1099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08" y="4058688"/>
            <a:ext cx="4500104" cy="2323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4571999" y="2699460"/>
            <a:ext cx="4307595" cy="3707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7961" y="2699459"/>
            <a:ext cx="3773277" cy="3707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67163" y="4121448"/>
            <a:ext cx="1964372" cy="9801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98278" y="6026535"/>
            <a:ext cx="908969" cy="3035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3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Objectives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Conflict</a:t>
            </a:r>
          </a:p>
          <a:p>
            <a:r>
              <a:rPr kumimoji="1" lang="en-US" altLang="ko-KR" dirty="0"/>
              <a:t>Working with Remote</a:t>
            </a:r>
          </a:p>
          <a:p>
            <a:pPr lvl="1"/>
            <a:r>
              <a:rPr kumimoji="1" lang="en-US" altLang="ko-KR" dirty="0"/>
              <a:t>Pull / Fetch &amp; Merge </a:t>
            </a:r>
          </a:p>
          <a:p>
            <a:pPr lvl="1"/>
            <a:r>
              <a:rPr kumimoji="1" lang="en-US" altLang="ko-KR" dirty="0"/>
              <a:t>Push</a:t>
            </a:r>
          </a:p>
          <a:p>
            <a:r>
              <a:rPr kumimoji="1" lang="en-US" altLang="ko-KR" dirty="0"/>
              <a:t>Introduce to GitHub / Setup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8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A3864E2E-D47E-4D35-9002-2136C4511148}"/>
              </a:ext>
            </a:extLst>
          </p:cNvPr>
          <p:cNvSpPr/>
          <p:nvPr/>
        </p:nvSpPr>
        <p:spPr>
          <a:xfrm>
            <a:off x="5316611" y="5094192"/>
            <a:ext cx="1850951" cy="610774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Attendance Check Coding (~15:00, Apr 05)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188270" y="6431481"/>
            <a:ext cx="955153" cy="401638"/>
          </a:xfrm>
        </p:spPr>
        <p:txBody>
          <a:bodyPr/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35900" y="1539371"/>
            <a:ext cx="8272211" cy="5933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 Basic Conflict resolution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72468E54-1EB9-493B-9257-C864FDB3D833}"/>
              </a:ext>
            </a:extLst>
          </p:cNvPr>
          <p:cNvSpPr/>
          <p:nvPr/>
        </p:nvSpPr>
        <p:spPr>
          <a:xfrm>
            <a:off x="2613342" y="5590909"/>
            <a:ext cx="1850950" cy="276885"/>
          </a:xfrm>
          <a:prstGeom prst="triangle">
            <a:avLst>
              <a:gd name="adj" fmla="val 2728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30CE403-7583-4096-95B4-1E4A4403A03C}"/>
              </a:ext>
            </a:extLst>
          </p:cNvPr>
          <p:cNvSpPr/>
          <p:nvPr/>
        </p:nvSpPr>
        <p:spPr>
          <a:xfrm rot="10800000">
            <a:off x="3848296" y="3551965"/>
            <a:ext cx="1850950" cy="276885"/>
          </a:xfrm>
          <a:prstGeom prst="triangle">
            <a:avLst>
              <a:gd name="adj" fmla="val 707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C5EA3078-E35C-4A38-8989-4EEBF20CDCBE}"/>
              </a:ext>
            </a:extLst>
          </p:cNvPr>
          <p:cNvSpPr/>
          <p:nvPr/>
        </p:nvSpPr>
        <p:spPr>
          <a:xfrm rot="10800000">
            <a:off x="1451463" y="3545436"/>
            <a:ext cx="1850950" cy="276885"/>
          </a:xfrm>
          <a:prstGeom prst="triangle">
            <a:avLst>
              <a:gd name="adj" fmla="val 581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09E64E2-9EC2-4615-B4D9-78513F11343D}"/>
              </a:ext>
            </a:extLst>
          </p:cNvPr>
          <p:cNvSpPr>
            <a:spLocks noChangeAspect="1"/>
          </p:cNvSpPr>
          <p:nvPr/>
        </p:nvSpPr>
        <p:spPr>
          <a:xfrm>
            <a:off x="2048520" y="3828850"/>
            <a:ext cx="360000" cy="3600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FA46DE-16B7-4A20-AC00-AF56A93A1238}"/>
              </a:ext>
            </a:extLst>
          </p:cNvPr>
          <p:cNvSpPr>
            <a:spLocks noChangeAspect="1"/>
          </p:cNvSpPr>
          <p:nvPr/>
        </p:nvSpPr>
        <p:spPr>
          <a:xfrm>
            <a:off x="2887494" y="5271829"/>
            <a:ext cx="360000" cy="36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31D1015-A5ED-45F2-AE6B-1D1902724F5C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979476" y="4008850"/>
            <a:ext cx="1069044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EECF93B-039B-4FFB-9EED-4B632AF88083}"/>
              </a:ext>
            </a:extLst>
          </p:cNvPr>
          <p:cNvSpPr>
            <a:spLocks noChangeAspect="1"/>
          </p:cNvSpPr>
          <p:nvPr/>
        </p:nvSpPr>
        <p:spPr>
          <a:xfrm>
            <a:off x="4192473" y="3828850"/>
            <a:ext cx="360000" cy="3600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85663E-3C05-4034-BAA0-CA5EB2E55178}"/>
              </a:ext>
            </a:extLst>
          </p:cNvPr>
          <p:cNvCxnSpPr>
            <a:cxnSpLocks/>
            <a:stCxn id="41" idx="6"/>
            <a:endCxn id="44" idx="2"/>
          </p:cNvCxnSpPr>
          <p:nvPr/>
        </p:nvCxnSpPr>
        <p:spPr>
          <a:xfrm>
            <a:off x="2408520" y="4008850"/>
            <a:ext cx="1783953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D17527B0-743F-4579-94DB-AF3FD59106A6}"/>
              </a:ext>
            </a:extLst>
          </p:cNvPr>
          <p:cNvSpPr>
            <a:spLocks noChangeAspect="1"/>
          </p:cNvSpPr>
          <p:nvPr/>
        </p:nvSpPr>
        <p:spPr>
          <a:xfrm>
            <a:off x="6656283" y="3828850"/>
            <a:ext cx="360000" cy="36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D5EE5E-2F87-4802-B2E3-C4148BBF2BF1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4552473" y="4008850"/>
            <a:ext cx="2103810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9D77A6B-0150-4A12-BD1A-196B9EC6BF0A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2355799" y="4136129"/>
            <a:ext cx="584416" cy="1188421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4F92BC-C641-467C-959E-49A007DCD73C}"/>
              </a:ext>
            </a:extLst>
          </p:cNvPr>
          <p:cNvSpPr txBox="1"/>
          <p:nvPr/>
        </p:nvSpPr>
        <p:spPr>
          <a:xfrm>
            <a:off x="866527" y="36395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FE6DEE-58F5-4263-9FCD-1CEB9CD2DEB4}"/>
              </a:ext>
            </a:extLst>
          </p:cNvPr>
          <p:cNvSpPr txBox="1"/>
          <p:nvPr/>
        </p:nvSpPr>
        <p:spPr>
          <a:xfrm>
            <a:off x="1305937" y="472675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[STUDENT NUM]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21B0CC-F082-41DC-A696-AF9EC0F5D300}"/>
              </a:ext>
            </a:extLst>
          </p:cNvPr>
          <p:cNvSpPr/>
          <p:nvPr/>
        </p:nvSpPr>
        <p:spPr>
          <a:xfrm>
            <a:off x="1456981" y="2670794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9A5C52-2DD4-48C1-A31B-874409F40187}"/>
              </a:ext>
            </a:extLst>
          </p:cNvPr>
          <p:cNvSpPr txBox="1"/>
          <p:nvPr/>
        </p:nvSpPr>
        <p:spPr>
          <a:xfrm>
            <a:off x="1451465" y="2393910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30FDA7-DC51-47C0-9A98-C988DA851886}"/>
              </a:ext>
            </a:extLst>
          </p:cNvPr>
          <p:cNvSpPr/>
          <p:nvPr/>
        </p:nvSpPr>
        <p:spPr>
          <a:xfrm>
            <a:off x="3848296" y="2670794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My name is </a:t>
            </a:r>
            <a:r>
              <a:rPr lang="en-US" altLang="ko-KR" sz="1400" dirty="0" err="1">
                <a:solidFill>
                  <a:schemeClr val="tx1"/>
                </a:solidFill>
              </a:rPr>
              <a:t>hkbae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2C8315-8BB2-4546-9E55-06A2ECBEFC65}"/>
              </a:ext>
            </a:extLst>
          </p:cNvPr>
          <p:cNvSpPr txBox="1"/>
          <p:nvPr/>
        </p:nvSpPr>
        <p:spPr>
          <a:xfrm>
            <a:off x="3842780" y="2393910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AF55A2-6E8A-414F-A05E-B9D7CB674745}"/>
              </a:ext>
            </a:extLst>
          </p:cNvPr>
          <p:cNvSpPr/>
          <p:nvPr/>
        </p:nvSpPr>
        <p:spPr>
          <a:xfrm>
            <a:off x="2676368" y="5884967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My student number is 2020-20260.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4FD09A-E5E1-476C-93D7-A961368343C1}"/>
              </a:ext>
            </a:extLst>
          </p:cNvPr>
          <p:cNvSpPr txBox="1"/>
          <p:nvPr/>
        </p:nvSpPr>
        <p:spPr>
          <a:xfrm>
            <a:off x="2680377" y="5608083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DB06766E-AA23-46C2-842F-16479AAD947A}"/>
              </a:ext>
            </a:extLst>
          </p:cNvPr>
          <p:cNvSpPr/>
          <p:nvPr/>
        </p:nvSpPr>
        <p:spPr>
          <a:xfrm rot="10800000">
            <a:off x="6228581" y="3551965"/>
            <a:ext cx="1850950" cy="276885"/>
          </a:xfrm>
          <a:prstGeom prst="triangle">
            <a:avLst>
              <a:gd name="adj" fmla="val 581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323F67-2506-4E5C-95E8-50D457B99823}"/>
              </a:ext>
            </a:extLst>
          </p:cNvPr>
          <p:cNvSpPr/>
          <p:nvPr/>
        </p:nvSpPr>
        <p:spPr>
          <a:xfrm>
            <a:off x="6239614" y="2375654"/>
            <a:ext cx="1839917" cy="121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My name is </a:t>
            </a:r>
            <a:r>
              <a:rPr lang="en-US" altLang="ko-KR" sz="1400" dirty="0" err="1">
                <a:solidFill>
                  <a:schemeClr val="tx1"/>
                </a:solidFill>
              </a:rPr>
              <a:t>hkbae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My student number is 2020-20260.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Goodbye.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65B151-43F5-41F8-82CB-EF251A8695C7}"/>
              </a:ext>
            </a:extLst>
          </p:cNvPr>
          <p:cNvSpPr txBox="1"/>
          <p:nvPr/>
        </p:nvSpPr>
        <p:spPr>
          <a:xfrm>
            <a:off x="6234098" y="2067877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1D7C5F8-4957-42AB-BB2B-86BCA2C89E86}"/>
              </a:ext>
            </a:extLst>
          </p:cNvPr>
          <p:cNvSpPr>
            <a:spLocks noChangeAspect="1"/>
          </p:cNvSpPr>
          <p:nvPr/>
        </p:nvSpPr>
        <p:spPr>
          <a:xfrm>
            <a:off x="4949241" y="4761842"/>
            <a:ext cx="360000" cy="3600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D01BF7-37FE-44F8-B570-965C2561ED36}"/>
              </a:ext>
            </a:extLst>
          </p:cNvPr>
          <p:cNvSpPr/>
          <p:nvPr/>
        </p:nvSpPr>
        <p:spPr>
          <a:xfrm>
            <a:off x="5309241" y="5715601"/>
            <a:ext cx="1839917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Goodbye.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B06A29-7001-4A0A-8C18-24B1A3F54F64}"/>
              </a:ext>
            </a:extLst>
          </p:cNvPr>
          <p:cNvSpPr txBox="1"/>
          <p:nvPr/>
        </p:nvSpPr>
        <p:spPr>
          <a:xfrm>
            <a:off x="5313250" y="5438717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4E0EFC6-908F-47AB-97E0-BEEA8F4F7076}"/>
              </a:ext>
            </a:extLst>
          </p:cNvPr>
          <p:cNvCxnSpPr>
            <a:cxnSpLocks/>
          </p:cNvCxnSpPr>
          <p:nvPr/>
        </p:nvCxnSpPr>
        <p:spPr>
          <a:xfrm flipH="1" flipV="1">
            <a:off x="2418262" y="4095576"/>
            <a:ext cx="1016552" cy="822038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41DE91D-9095-4A3D-98E9-D705882EA926}"/>
              </a:ext>
            </a:extLst>
          </p:cNvPr>
          <p:cNvCxnSpPr>
            <a:cxnSpLocks/>
          </p:cNvCxnSpPr>
          <p:nvPr/>
        </p:nvCxnSpPr>
        <p:spPr>
          <a:xfrm>
            <a:off x="3434814" y="4941842"/>
            <a:ext cx="1507056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96596EB-7EB2-4766-B1E2-800E67F7ACCE}"/>
              </a:ext>
            </a:extLst>
          </p:cNvPr>
          <p:cNvCxnSpPr>
            <a:cxnSpLocks/>
            <a:stCxn id="33" idx="7"/>
            <a:endCxn id="46" idx="3"/>
          </p:cNvCxnSpPr>
          <p:nvPr/>
        </p:nvCxnSpPr>
        <p:spPr>
          <a:xfrm flipV="1">
            <a:off x="5256520" y="4136129"/>
            <a:ext cx="1452484" cy="678434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3923DD9-0290-42DD-A595-CED1B5D58C5D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247494" y="5451829"/>
            <a:ext cx="2095068" cy="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CCC43A-0AD5-447B-98E7-38DB4AB605A8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5342562" y="4136129"/>
            <a:ext cx="1366442" cy="1315700"/>
          </a:xfrm>
          <a:prstGeom prst="lin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BDF5CB-362E-439B-BAE0-F00C43C9E3BF}"/>
              </a:ext>
            </a:extLst>
          </p:cNvPr>
          <p:cNvSpPr txBox="1"/>
          <p:nvPr/>
        </p:nvSpPr>
        <p:spPr>
          <a:xfrm>
            <a:off x="2718019" y="42538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[NAME]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05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CA1122A-5480-4B6A-9A14-2C074E90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45" y="4221810"/>
            <a:ext cx="5991225" cy="2219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Attendance Check Coding (~17:30, Apr 10)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188270" y="6431481"/>
            <a:ext cx="955153" cy="401638"/>
          </a:xfrm>
        </p:spPr>
        <p:txBody>
          <a:bodyPr/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AD3A6D-AAEA-4931-9A85-383C64F3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Capture the git history in tree style and rename the image like </a:t>
            </a:r>
            <a:r>
              <a:rPr kumimoji="1" lang="en-US" altLang="ko-KR" b="1" dirty="0">
                <a:solidFill>
                  <a:schemeClr val="tx1"/>
                </a:solidFill>
              </a:rPr>
              <a:t>20xx_xxxxx_log.png</a:t>
            </a:r>
            <a:r>
              <a:rPr kumimoji="1" lang="en-US" altLang="ko-KR" dirty="0">
                <a:solidFill>
                  <a:schemeClr val="tx1"/>
                </a:solidFill>
              </a:rPr>
              <a:t>. (Refer to the image below)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Capture the text file(.txt) in the master branch and rename the image as </a:t>
            </a:r>
            <a:r>
              <a:rPr kumimoji="1" lang="en-US" altLang="ko-KR" b="1" dirty="0">
                <a:solidFill>
                  <a:schemeClr val="tx1"/>
                </a:solidFill>
              </a:rPr>
              <a:t>20xx_xxxxx_text.png</a:t>
            </a:r>
            <a:r>
              <a:rPr kumimoji="1"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Submit the zip file containing 2 images on ETL page.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Homework ( Due : Apr 17 15:30 pm)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97355" y="1494085"/>
            <a:ext cx="8272211" cy="4689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215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225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2430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30375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645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601172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96094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91016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85938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Fork our repo, </a:t>
            </a:r>
            <a:r>
              <a:rPr lang="en-US" altLang="ko-KR" dirty="0">
                <a:hlinkClick r:id="rId3"/>
              </a:rPr>
              <a:t>https://github.com/Yongil-Kim/PM-2019</a:t>
            </a:r>
            <a:endParaRPr lang="en-US" altLang="ko-KR" dirty="0"/>
          </a:p>
          <a:p>
            <a:r>
              <a:rPr kumimoji="1" lang="en-US" altLang="ko-KR" dirty="0">
                <a:solidFill>
                  <a:srgbClr val="FF0000"/>
                </a:solidFill>
              </a:rPr>
              <a:t>Edit the PullRequest.txt &amp;&amp; make a new Pull-Request to our repo(3 points)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The subtitle of Pull-Request is your student ID.</a:t>
            </a:r>
          </a:p>
          <a:p>
            <a:r>
              <a:rPr kumimoji="1" lang="en-US" altLang="ko-KR" dirty="0"/>
              <a:t>Clone your forked repo into your local workspace</a:t>
            </a:r>
          </a:p>
          <a:p>
            <a:r>
              <a:rPr kumimoji="1" lang="en-US" altLang="ko-KR" dirty="0"/>
              <a:t>Open ‘Homework.cpp’ and complete the code by following ‘TODO’ comment.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Upload .zip file containing only “Homework.cpp” to ETL (7 points)</a:t>
            </a:r>
          </a:p>
          <a:p>
            <a:r>
              <a:rPr kumimoji="1" lang="en-US" altLang="ko-KR" dirty="0"/>
              <a:t>Submission type : StudentID.zip (ex 2018-12345.zip)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97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Contacts (TA)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6DB63C-91C1-4113-B6F6-3610030C3597}"/>
              </a:ext>
            </a:extLst>
          </p:cNvPr>
          <p:cNvGraphicFramePr>
            <a:graphicFrameLocks noGrp="1"/>
          </p:cNvGraphicFramePr>
          <p:nvPr/>
        </p:nvGraphicFramePr>
        <p:xfrm>
          <a:off x="436339" y="1957597"/>
          <a:ext cx="8272210" cy="365125"/>
        </p:xfrm>
        <a:graphic>
          <a:graphicData uri="http://schemas.openxmlformats.org/drawingml/2006/table">
            <a:tbl>
              <a:tblPr/>
              <a:tblGrid>
                <a:gridCol w="1596952">
                  <a:extLst>
                    <a:ext uri="{9D8B030D-6E8A-4147-A177-3AD203B41FA5}">
                      <a16:colId xmlns:a16="http://schemas.microsoft.com/office/drawing/2014/main" val="3251628719"/>
                    </a:ext>
                  </a:extLst>
                </a:gridCol>
                <a:gridCol w="2507214">
                  <a:extLst>
                    <a:ext uri="{9D8B030D-6E8A-4147-A177-3AD203B41FA5}">
                      <a16:colId xmlns:a16="http://schemas.microsoft.com/office/drawing/2014/main" val="2759197298"/>
                    </a:ext>
                  </a:extLst>
                </a:gridCol>
                <a:gridCol w="1596952">
                  <a:extLst>
                    <a:ext uri="{9D8B030D-6E8A-4147-A177-3AD203B41FA5}">
                      <a16:colId xmlns:a16="http://schemas.microsoft.com/office/drawing/2014/main" val="3452240448"/>
                    </a:ext>
                  </a:extLst>
                </a:gridCol>
                <a:gridCol w="2571092">
                  <a:extLst>
                    <a:ext uri="{9D8B030D-6E8A-4147-A177-3AD203B41FA5}">
                      <a16:colId xmlns:a16="http://schemas.microsoft.com/office/drawing/2014/main" val="14148813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배현경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hkbae@snu.ac.kr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jennybae1024@gmail.com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549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879509-1C23-4EFE-B564-E44460FBC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8803"/>
              </p:ext>
            </p:extLst>
          </p:nvPr>
        </p:nvGraphicFramePr>
        <p:xfrm>
          <a:off x="436337" y="2847320"/>
          <a:ext cx="8272210" cy="365125"/>
        </p:xfrm>
        <a:graphic>
          <a:graphicData uri="http://schemas.openxmlformats.org/drawingml/2006/table">
            <a:tbl>
              <a:tblPr/>
              <a:tblGrid>
                <a:gridCol w="1596952">
                  <a:extLst>
                    <a:ext uri="{9D8B030D-6E8A-4147-A177-3AD203B41FA5}">
                      <a16:colId xmlns:a16="http://schemas.microsoft.com/office/drawing/2014/main" val="1048578554"/>
                    </a:ext>
                  </a:extLst>
                </a:gridCol>
                <a:gridCol w="2507214">
                  <a:extLst>
                    <a:ext uri="{9D8B030D-6E8A-4147-A177-3AD203B41FA5}">
                      <a16:colId xmlns:a16="http://schemas.microsoft.com/office/drawing/2014/main" val="2978133251"/>
                    </a:ext>
                  </a:extLst>
                </a:gridCol>
                <a:gridCol w="1596952">
                  <a:extLst>
                    <a:ext uri="{9D8B030D-6E8A-4147-A177-3AD203B41FA5}">
                      <a16:colId xmlns:a16="http://schemas.microsoft.com/office/drawing/2014/main" val="660497749"/>
                    </a:ext>
                  </a:extLst>
                </a:gridCol>
                <a:gridCol w="2571092">
                  <a:extLst>
                    <a:ext uri="{9D8B030D-6E8A-4147-A177-3AD203B41FA5}">
                      <a16:colId xmlns:a16="http://schemas.microsoft.com/office/drawing/2014/main" val="368488111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 dirty="0">
                          <a:effectLst/>
                        </a:rPr>
                        <a:t>이윤형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cpi1234@snu.ac.kr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cpi1234_1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30922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B08271-4431-4F45-A92C-3C7B61339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43669"/>
              </p:ext>
            </p:extLst>
          </p:nvPr>
        </p:nvGraphicFramePr>
        <p:xfrm>
          <a:off x="435891" y="3321305"/>
          <a:ext cx="8272211" cy="365125"/>
        </p:xfrm>
        <a:graphic>
          <a:graphicData uri="http://schemas.openxmlformats.org/drawingml/2006/table">
            <a:tbl>
              <a:tblPr/>
              <a:tblGrid>
                <a:gridCol w="1596952">
                  <a:extLst>
                    <a:ext uri="{9D8B030D-6E8A-4147-A177-3AD203B41FA5}">
                      <a16:colId xmlns:a16="http://schemas.microsoft.com/office/drawing/2014/main" val="1312414052"/>
                    </a:ext>
                  </a:extLst>
                </a:gridCol>
                <a:gridCol w="2507214">
                  <a:extLst>
                    <a:ext uri="{9D8B030D-6E8A-4147-A177-3AD203B41FA5}">
                      <a16:colId xmlns:a16="http://schemas.microsoft.com/office/drawing/2014/main" val="3754702684"/>
                    </a:ext>
                  </a:extLst>
                </a:gridCol>
                <a:gridCol w="1596952">
                  <a:extLst>
                    <a:ext uri="{9D8B030D-6E8A-4147-A177-3AD203B41FA5}">
                      <a16:colId xmlns:a16="http://schemas.microsoft.com/office/drawing/2014/main" val="2072760008"/>
                    </a:ext>
                  </a:extLst>
                </a:gridCol>
                <a:gridCol w="2571093">
                  <a:extLst>
                    <a:ext uri="{9D8B030D-6E8A-4147-A177-3AD203B41FA5}">
                      <a16:colId xmlns:a16="http://schemas.microsoft.com/office/drawing/2014/main" val="1686811287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 dirty="0">
                          <a:effectLst/>
                        </a:rPr>
                        <a:t>이환희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wanted1007@snu.ac.kr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gmpee7207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032362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540AB9D-1B38-4F74-87CB-217D208DF94F}"/>
              </a:ext>
            </a:extLst>
          </p:cNvPr>
          <p:cNvSpPr txBox="1">
            <a:spLocks/>
          </p:cNvSpPr>
          <p:nvPr/>
        </p:nvSpPr>
        <p:spPr>
          <a:xfrm>
            <a:off x="435898" y="1539371"/>
            <a:ext cx="8272211" cy="2242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16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24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32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540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-162000" algn="l" defTabSz="257175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338"/>
              </a:spcAft>
              <a:buClrTx/>
              <a:buSzPct val="92000"/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06875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1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" indent="0">
              <a:lnSpc>
                <a:spcPct val="10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TA</a:t>
            </a:r>
          </a:p>
          <a:p>
            <a:pPr marL="54000" indent="0">
              <a:lnSpc>
                <a:spcPct val="100000"/>
              </a:lnSpc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" indent="0">
              <a:lnSpc>
                <a:spcPct val="10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TA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2C0B23-0164-4F37-9FC3-8E8F21B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8" y="642622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E411A7-F978-41FA-9EFB-290C3B91E946}" type="slidenum">
              <a:rPr lang="ko-KR" altLang="en-US" smtClean="0"/>
              <a:pPr/>
              <a:t>33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7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A924C3-8681-4F2A-BC5C-71A46AD3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863A7BB4-0B72-4FBD-8BA3-46853D9C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How to generate </a:t>
            </a:r>
            <a:r>
              <a:rPr lang="en-US" altLang="ko-KR" dirty="0" err="1">
                <a:solidFill>
                  <a:schemeClr val="bg1"/>
                </a:solidFill>
              </a:rPr>
              <a:t>ssh</a:t>
            </a:r>
            <a:r>
              <a:rPr lang="en-US" altLang="ko-KR" dirty="0">
                <a:solidFill>
                  <a:schemeClr val="bg1"/>
                </a:solidFill>
              </a:rPr>
              <a:t> key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BC926-BA10-4CDF-9309-24853F93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806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5724C-09C8-4ECD-B003-3A94A9A9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SSH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A7A0B-83B8-4AAC-BE5D-552709C4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dirty="0">
                <a:latin typeface="Consolas" panose="020B0609020204030204" pitchFamily="49" charset="0"/>
              </a:rPr>
              <a:t>ssh-keygen -t rsa -b 4096 –C "</a:t>
            </a:r>
            <a:r>
              <a:rPr lang="de-DE" altLang="ko-KR" dirty="0">
                <a:latin typeface="Consolas" panose="020B0609020204030204" pitchFamily="49" charset="0"/>
                <a:hlinkClick r:id="rId2"/>
              </a:rPr>
              <a:t>your_email@example.com</a:t>
            </a:r>
            <a:r>
              <a:rPr lang="de-DE" altLang="ko-KR" dirty="0">
                <a:latin typeface="Consolas" panose="020B0609020204030204" pitchFamily="49" charset="0"/>
              </a:rPr>
              <a:t>"</a:t>
            </a:r>
          </a:p>
          <a:p>
            <a:pPr lvl="3"/>
            <a:r>
              <a:rPr lang="de-DE" altLang="ko-KR" sz="1200" dirty="0"/>
              <a:t>This command generates an ssh key pair, which is stored in ~/.ssh</a:t>
            </a:r>
          </a:p>
          <a:p>
            <a:pPr lvl="3"/>
            <a:r>
              <a:rPr lang="de-DE" altLang="ko-KR" sz="1200" dirty="0"/>
              <a:t>An ssh key pair consists of private key and public key.</a:t>
            </a:r>
          </a:p>
          <a:p>
            <a:r>
              <a:rPr lang="de-DE" altLang="ko-KR" dirty="0">
                <a:latin typeface="Consolas" panose="020B0609020204030204" pitchFamily="49" charset="0"/>
              </a:rPr>
              <a:t>cd ~/.ssh</a:t>
            </a:r>
          </a:p>
          <a:p>
            <a:r>
              <a:rPr lang="de-DE" altLang="ko-KR" dirty="0">
                <a:latin typeface="Consolas" panose="020B0609020204030204" pitchFamily="49" charset="0"/>
              </a:rPr>
              <a:t>cat id_rsa.pub</a:t>
            </a:r>
          </a:p>
          <a:p>
            <a:pPr lvl="3"/>
            <a:r>
              <a:rPr lang="de-DE" altLang="ko-KR" dirty="0"/>
              <a:t>This command prints the public key</a:t>
            </a:r>
          </a:p>
          <a:p>
            <a:pPr lvl="3"/>
            <a:r>
              <a:rPr lang="de-DE" altLang="ko-KR" dirty="0"/>
              <a:t>You will enter this key on Github</a:t>
            </a:r>
          </a:p>
          <a:p>
            <a:r>
              <a:rPr lang="de-DE" altLang="ko-KR" dirty="0">
                <a:latin typeface="Consolas" panose="020B0609020204030204" pitchFamily="49" charset="0"/>
              </a:rPr>
              <a:t>eval $(ssh-agent –s)</a:t>
            </a:r>
          </a:p>
          <a:p>
            <a:r>
              <a:rPr lang="de-DE" altLang="ko-KR" dirty="0">
                <a:latin typeface="Consolas" panose="020B0609020204030204" pitchFamily="49" charset="0"/>
              </a:rPr>
              <a:t>ssh-add ~/.ssh/id_rsa</a:t>
            </a:r>
          </a:p>
          <a:p>
            <a:pPr lvl="3"/>
            <a:r>
              <a:rPr lang="de-DE" altLang="ko-KR" dirty="0"/>
              <a:t>Add your private key in ssh-agent 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9997E-D0A4-4DE3-9452-B71F6AC8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CBBBD-554C-46E9-A876-A0E35AADD8F7}"/>
              </a:ext>
            </a:extLst>
          </p:cNvPr>
          <p:cNvSpPr txBox="1"/>
          <p:nvPr/>
        </p:nvSpPr>
        <p:spPr>
          <a:xfrm>
            <a:off x="435894" y="6393528"/>
            <a:ext cx="269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https://jootc.com/p/201905122827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6050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5724C-09C8-4ECD-B003-3A94A9A9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SSH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A7A0B-83B8-4AAC-BE5D-552709C4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dirty="0">
                <a:latin typeface="Consolas" panose="020B0609020204030204" pitchFamily="49" charset="0"/>
              </a:rPr>
              <a:t>ssh-keygen -t rsa -b 4096 –C "</a:t>
            </a:r>
            <a:r>
              <a:rPr lang="de-DE" altLang="ko-KR" dirty="0">
                <a:latin typeface="Consolas" panose="020B0609020204030204" pitchFamily="49" charset="0"/>
                <a:hlinkClick r:id="rId2"/>
              </a:rPr>
              <a:t>your_email@example.com</a:t>
            </a:r>
            <a:r>
              <a:rPr lang="de-DE" altLang="ko-KR" dirty="0">
                <a:latin typeface="Consolas" panose="020B0609020204030204" pitchFamily="49" charset="0"/>
              </a:rPr>
              <a:t>"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9997E-D0A4-4DE3-9452-B71F6AC8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CBBBD-554C-46E9-A876-A0E35AADD8F7}"/>
              </a:ext>
            </a:extLst>
          </p:cNvPr>
          <p:cNvSpPr txBox="1"/>
          <p:nvPr/>
        </p:nvSpPr>
        <p:spPr>
          <a:xfrm>
            <a:off x="435894" y="6393528"/>
            <a:ext cx="269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https://jootc.com/p/201905122827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971454-7A42-44A6-A6A3-34251B26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472" y="2109677"/>
            <a:ext cx="6362476" cy="41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4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5724C-09C8-4ECD-B003-3A94A9A9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SSH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A7A0B-83B8-4AAC-BE5D-552709C4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dirty="0">
                <a:latin typeface="Consolas" panose="020B0609020204030204" pitchFamily="49" charset="0"/>
              </a:rPr>
              <a:t>cd ~/.ssh</a:t>
            </a:r>
          </a:p>
          <a:p>
            <a:r>
              <a:rPr lang="de-DE" altLang="ko-KR" dirty="0">
                <a:latin typeface="Consolas" panose="020B0609020204030204" pitchFamily="49" charset="0"/>
              </a:rPr>
              <a:t>cat id_rsa.pub</a:t>
            </a:r>
          </a:p>
          <a:p>
            <a:r>
              <a:rPr lang="de-DE" altLang="ko-KR" dirty="0">
                <a:latin typeface="Consolas" panose="020B0609020204030204" pitchFamily="49" charset="0"/>
              </a:rPr>
              <a:t>eval $(ssh-agent –s)</a:t>
            </a:r>
          </a:p>
          <a:p>
            <a:r>
              <a:rPr lang="de-DE" altLang="ko-KR" dirty="0">
                <a:latin typeface="Consolas" panose="020B0609020204030204" pitchFamily="49" charset="0"/>
              </a:rPr>
              <a:t>ssh-add ~/.ssh/id_rsa</a:t>
            </a:r>
          </a:p>
          <a:p>
            <a:pPr marL="30375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9997E-D0A4-4DE3-9452-B71F6AC8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CBBBD-554C-46E9-A876-A0E35AADD8F7}"/>
              </a:ext>
            </a:extLst>
          </p:cNvPr>
          <p:cNvSpPr txBox="1"/>
          <p:nvPr/>
        </p:nvSpPr>
        <p:spPr>
          <a:xfrm>
            <a:off x="435894" y="6426013"/>
            <a:ext cx="269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https://jootc.com/p/201905122827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A287EA-990E-40A3-ABE8-BB092B2A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50" y="1583403"/>
            <a:ext cx="49720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8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GitHub Setup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SSH keys / E-mails</a:t>
            </a:r>
          </a:p>
          <a:p>
            <a:pPr lvl="1"/>
            <a:r>
              <a:rPr kumimoji="1" lang="en-US" altLang="ko-KR" dirty="0"/>
              <a:t>Add your key to GitHub in account settings menu</a:t>
            </a:r>
          </a:p>
          <a:p>
            <a:pPr lvl="1"/>
            <a:r>
              <a:rPr kumimoji="1" lang="en-US" altLang="ko-KR" dirty="0"/>
              <a:t>Go to SSH and GPG keys, then select ‘New SSH Key’</a:t>
            </a:r>
          </a:p>
          <a:p>
            <a:pPr lvl="1"/>
            <a:r>
              <a:rPr kumimoji="1" lang="en-US" altLang="ko-KR" dirty="0"/>
              <a:t>Additional e-mail can be added in ‘Emails’ menu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32" y="3607286"/>
            <a:ext cx="3991883" cy="2621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B9F79-1A59-44F3-8A20-DE2659028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03"/>
          <a:stretch/>
        </p:blipFill>
        <p:spPr>
          <a:xfrm>
            <a:off x="4933540" y="3606037"/>
            <a:ext cx="3883830" cy="2596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4DE9-6B06-4972-A843-73F17687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(Recall) Basic Branching and Merging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E471E4-FADB-45F9-895F-9BDC0079E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GIT Branchand its Operations">
            <a:extLst>
              <a:ext uri="{FF2B5EF4-FFF2-40B4-BE49-F238E27FC236}">
                <a16:creationId xmlns:a16="http://schemas.microsoft.com/office/drawing/2014/main" id="{0557286A-C4C7-4459-B9FA-EA25C09354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" y="1619842"/>
            <a:ext cx="8742998" cy="48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9">
            <a:extLst>
              <a:ext uri="{FF2B5EF4-FFF2-40B4-BE49-F238E27FC236}">
                <a16:creationId xmlns:a16="http://schemas.microsoft.com/office/drawing/2014/main" id="{D555769E-835C-794C-BE02-5B9E839D937E}"/>
              </a:ext>
            </a:extLst>
          </p:cNvPr>
          <p:cNvSpPr/>
          <p:nvPr/>
        </p:nvSpPr>
        <p:spPr>
          <a:xfrm>
            <a:off x="2162907" y="1452761"/>
            <a:ext cx="48181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1125" lvl="1" indent="0">
              <a:buNone/>
            </a:pPr>
            <a:r>
              <a:rPr kumimoji="1" lang="en-US" altLang="ko-KR" sz="2800" dirty="0">
                <a:latin typeface="verbatim"/>
              </a:rPr>
              <a:t>Branch: A line of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1019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19134-F542-49C6-91D4-E9EC935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(Recall) Basic Branching and Merging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DF83A-2DE8-43A3-9011-45516002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Master branch </a:t>
            </a:r>
            <a:r>
              <a:rPr lang="en-US" altLang="ko-KR" dirty="0"/>
              <a:t>should be preserved without errors.</a:t>
            </a:r>
          </a:p>
          <a:p>
            <a:r>
              <a:rPr lang="en-US" altLang="ko-KR" dirty="0"/>
              <a:t>When you want to add features on master branch, first you have to make </a:t>
            </a:r>
            <a:r>
              <a:rPr lang="en-US" altLang="ko-KR" b="1" dirty="0"/>
              <a:t>your own branch </a:t>
            </a:r>
            <a:r>
              <a:rPr lang="en-US" altLang="ko-KR" dirty="0"/>
              <a:t>(Feature-1, </a:t>
            </a:r>
            <a:r>
              <a:rPr lang="en-US" altLang="ko-KR" dirty="0" err="1"/>
              <a:t>my_branch</a:t>
            </a:r>
            <a:r>
              <a:rPr lang="en-US" altLang="ko-KR" dirty="0"/>
              <a:t> ….)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developing and validating </a:t>
            </a:r>
            <a:r>
              <a:rPr lang="en-US" altLang="ko-KR" b="1" dirty="0"/>
              <a:t>your own branch</a:t>
            </a:r>
            <a:r>
              <a:rPr lang="en-US" altLang="ko-KR" dirty="0"/>
              <a:t>, you now good to </a:t>
            </a:r>
            <a:r>
              <a:rPr lang="en-US" altLang="ko-KR" b="1" dirty="0"/>
              <a:t>merge</a:t>
            </a:r>
            <a:r>
              <a:rPr lang="en-US" altLang="ko-KR" dirty="0"/>
              <a:t> your branch to master branch.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E0C2-FF07-463A-B708-51004A17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 descr="GIT Branchand its Operations">
            <a:extLst>
              <a:ext uri="{FF2B5EF4-FFF2-40B4-BE49-F238E27FC236}">
                <a16:creationId xmlns:a16="http://schemas.microsoft.com/office/drawing/2014/main" id="{0350AA78-7305-4972-8ABD-3CEED4274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1" t="50748" r="4152" b="31574"/>
          <a:stretch/>
        </p:blipFill>
        <p:spPr bwMode="auto">
          <a:xfrm>
            <a:off x="818706" y="3179135"/>
            <a:ext cx="6900530" cy="8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F54D0E0-E734-41FF-BC46-64348E5DB352}"/>
              </a:ext>
            </a:extLst>
          </p:cNvPr>
          <p:cNvSpPr/>
          <p:nvPr/>
        </p:nvSpPr>
        <p:spPr>
          <a:xfrm>
            <a:off x="3063045" y="3272224"/>
            <a:ext cx="935665" cy="525335"/>
          </a:xfrm>
          <a:prstGeom prst="ellipse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0C5E11-198A-45DA-BB8B-E61D9A4A749D}"/>
              </a:ext>
            </a:extLst>
          </p:cNvPr>
          <p:cNvSpPr/>
          <p:nvPr/>
        </p:nvSpPr>
        <p:spPr>
          <a:xfrm>
            <a:off x="1327551" y="3272224"/>
            <a:ext cx="935665" cy="525335"/>
          </a:xfrm>
          <a:prstGeom prst="ellipse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GIT Branchand its Operations">
            <a:extLst>
              <a:ext uri="{FF2B5EF4-FFF2-40B4-BE49-F238E27FC236}">
                <a16:creationId xmlns:a16="http://schemas.microsoft.com/office/drawing/2014/main" id="{B8E459B4-7737-4927-AF7A-8B0CDC60B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1" t="50748" r="4152" b="31574"/>
          <a:stretch/>
        </p:blipFill>
        <p:spPr bwMode="auto">
          <a:xfrm>
            <a:off x="818706" y="5592726"/>
            <a:ext cx="6900530" cy="8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E007D99-6B71-42B2-AC4E-8F4202EA1DDE}"/>
              </a:ext>
            </a:extLst>
          </p:cNvPr>
          <p:cNvSpPr/>
          <p:nvPr/>
        </p:nvSpPr>
        <p:spPr>
          <a:xfrm>
            <a:off x="6070357" y="5669504"/>
            <a:ext cx="935665" cy="525335"/>
          </a:xfrm>
          <a:prstGeom prst="ellipse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160ED2-4CCD-44C0-ABDF-7EFC3BA78B63}"/>
              </a:ext>
            </a:extLst>
          </p:cNvPr>
          <p:cNvSpPr/>
          <p:nvPr/>
        </p:nvSpPr>
        <p:spPr>
          <a:xfrm>
            <a:off x="4751886" y="5669504"/>
            <a:ext cx="935665" cy="525335"/>
          </a:xfrm>
          <a:prstGeom prst="ellipse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7F331-BB6A-4AFD-91A9-03FCAB6A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(Recall) Basic Branching and Merging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ABEB0-28EC-4A45-8012-35BAF276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8A5A921-A8E6-4093-8FDE-D943CF6F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ADD635-C108-45C6-8040-2D28F85E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9" y="1378745"/>
            <a:ext cx="7994023" cy="535945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392B267-E19A-4754-B7C7-83181FA2B858}"/>
              </a:ext>
            </a:extLst>
          </p:cNvPr>
          <p:cNvSpPr/>
          <p:nvPr/>
        </p:nvSpPr>
        <p:spPr>
          <a:xfrm>
            <a:off x="6892232" y="3646893"/>
            <a:ext cx="1256676" cy="379609"/>
          </a:xfrm>
          <a:prstGeom prst="ellipse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958514-24F1-48C0-AAA1-79981A5068CE}"/>
              </a:ext>
            </a:extLst>
          </p:cNvPr>
          <p:cNvSpPr/>
          <p:nvPr/>
        </p:nvSpPr>
        <p:spPr>
          <a:xfrm>
            <a:off x="6471298" y="4058474"/>
            <a:ext cx="1256676" cy="379609"/>
          </a:xfrm>
          <a:prstGeom prst="ellipse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2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Git command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A2EFD-1FB6-4445-982F-9A811760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command related to branching</a:t>
            </a:r>
          </a:p>
          <a:p>
            <a:pPr lvl="1"/>
            <a:r>
              <a:rPr lang="en-US" altLang="ko-KR" dirty="0"/>
              <a:t>git branch [</a:t>
            </a:r>
            <a:r>
              <a:rPr lang="en-US" altLang="ko-KR" dirty="0" err="1"/>
              <a:t>branch_name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git branch –a</a:t>
            </a:r>
          </a:p>
          <a:p>
            <a:pPr lvl="1"/>
            <a:r>
              <a:rPr lang="en-US" altLang="ko-KR" dirty="0"/>
              <a:t>git checkout [</a:t>
            </a:r>
            <a:r>
              <a:rPr lang="en-US" altLang="ko-KR" dirty="0" err="1"/>
              <a:t>branch_name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merge [</a:t>
            </a:r>
            <a:r>
              <a:rPr lang="en-US" altLang="ko-KR" dirty="0" err="1"/>
              <a:t>branch_name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b="1" dirty="0"/>
              <a:t>git log --graph --</a:t>
            </a:r>
            <a:r>
              <a:rPr lang="en-US" altLang="ko-KR" b="1" dirty="0" err="1"/>
              <a:t>oneline</a:t>
            </a:r>
            <a:r>
              <a:rPr lang="en-US" altLang="ko-KR" b="1" dirty="0"/>
              <a:t> --decorate</a:t>
            </a:r>
          </a:p>
          <a:p>
            <a:pPr lvl="1"/>
            <a:r>
              <a:rPr lang="en-US" altLang="ko-KR" b="1" dirty="0"/>
              <a:t>git diff [(option)--color-words]</a:t>
            </a:r>
          </a:p>
        </p:txBody>
      </p:sp>
    </p:spTree>
    <p:extLst>
      <p:ext uri="{BB962C8B-B14F-4D97-AF65-F5344CB8AC3E}">
        <p14:creationId xmlns:p14="http://schemas.microsoft.com/office/powerpoint/2010/main" val="31924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EB2E-D65F-42F9-88A9-F4717045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3D4F-EF27-4709-AD24-7921F7A3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git log --graph --</a:t>
            </a:r>
            <a:r>
              <a:rPr lang="en-US" altLang="ko-KR" b="1" dirty="0" err="1"/>
              <a:t>oneline</a:t>
            </a:r>
            <a:r>
              <a:rPr lang="en-US" altLang="ko-KR" b="1" dirty="0"/>
              <a:t> --decorate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git diff [(option)--color-words]</a:t>
            </a:r>
          </a:p>
          <a:p>
            <a:endParaRPr lang="ko-KR" altLang="en-US" dirty="0"/>
          </a:p>
          <a:p>
            <a:pPr marL="91125" lvl="1" indent="0">
              <a:buNone/>
            </a:pP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0C24D-7024-44AF-8DC0-348D598B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55A44C-F3FA-43DF-9728-F8CB57D7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064365"/>
            <a:ext cx="6438900" cy="1581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0D3A81-C484-4730-934F-29B0FC5D3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43" r="10361"/>
          <a:stretch/>
        </p:blipFill>
        <p:spPr>
          <a:xfrm>
            <a:off x="1352550" y="4515713"/>
            <a:ext cx="6438900" cy="211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2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4B3506-DD39-45BF-AC55-D7B125A4C498}"/>
              </a:ext>
            </a:extLst>
          </p:cNvPr>
          <p:cNvSpPr txBox="1">
            <a:spLocks/>
          </p:cNvSpPr>
          <p:nvPr/>
        </p:nvSpPr>
        <p:spPr>
          <a:xfrm>
            <a:off x="435900" y="1539371"/>
            <a:ext cx="8272211" cy="1770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215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225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2430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30375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64500" indent="-91125" algn="l" defTabSz="144661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191"/>
              </a:spcAft>
              <a:buClrTx/>
              <a:buSzPct val="92000"/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601172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96094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91016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85938" indent="-72331" algn="l" defTabSz="144661" rtl="0" eaLnBrk="1" latinLnBrk="1" hangingPunct="1">
              <a:spcBef>
                <a:spcPct val="20000"/>
              </a:spcBef>
              <a:spcAft>
                <a:spcPts val="191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8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 </a:t>
            </a:r>
            <a:r>
              <a:rPr lang="en-US" altLang="ko-KR" b="1" dirty="0"/>
              <a:t>conflict</a:t>
            </a:r>
            <a:r>
              <a:rPr lang="en-US" altLang="ko-KR" dirty="0"/>
              <a:t> arises when two separate branches have made edits to the same line in a file.</a:t>
            </a:r>
          </a:p>
          <a:p>
            <a:r>
              <a:rPr kumimoji="1" lang="en-US" altLang="ko-KR" dirty="0"/>
              <a:t>Automatic merge cannot be performed when there are any ‘conflicts’ between branches.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Conflicts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B49DFE3-E586-40A1-9966-C19B35B98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5" r="42818" b="3080"/>
          <a:stretch/>
        </p:blipFill>
        <p:spPr bwMode="auto">
          <a:xfrm>
            <a:off x="2736574" y="3163794"/>
            <a:ext cx="2769705" cy="343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0D9A1DD-7255-4BA2-BDB4-CB9BE8A3BFD0}"/>
              </a:ext>
            </a:extLst>
          </p:cNvPr>
          <p:cNvSpPr/>
          <p:nvPr/>
        </p:nvSpPr>
        <p:spPr>
          <a:xfrm>
            <a:off x="4520973" y="5229554"/>
            <a:ext cx="252256" cy="252256"/>
          </a:xfrm>
          <a:prstGeom prst="ellipse">
            <a:avLst/>
          </a:prstGeom>
          <a:solidFill>
            <a:srgbClr val="50B2D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2D3064C-4B14-403F-B177-C617CCF40D1B}"/>
              </a:ext>
            </a:extLst>
          </p:cNvPr>
          <p:cNvSpPr/>
          <p:nvPr/>
        </p:nvSpPr>
        <p:spPr>
          <a:xfrm>
            <a:off x="4520973" y="5990488"/>
            <a:ext cx="252256" cy="25225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EFDB4A86-148A-419E-8A21-AABF23D0AC88}"/>
              </a:ext>
            </a:extLst>
          </p:cNvPr>
          <p:cNvSpPr/>
          <p:nvPr/>
        </p:nvSpPr>
        <p:spPr>
          <a:xfrm rot="16200000">
            <a:off x="4713683" y="4971991"/>
            <a:ext cx="843869" cy="724776"/>
          </a:xfrm>
          <a:prstGeom prst="triangle">
            <a:avLst>
              <a:gd name="adj" fmla="val 4371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1AB6ACAD-4D75-41EB-89FD-040E0E8B6C63}"/>
              </a:ext>
            </a:extLst>
          </p:cNvPr>
          <p:cNvSpPr/>
          <p:nvPr/>
        </p:nvSpPr>
        <p:spPr>
          <a:xfrm rot="16200000">
            <a:off x="4713683" y="3669678"/>
            <a:ext cx="843869" cy="724776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0B85B-5AFC-4F11-A2C6-D3D2D7A9B0F4}"/>
              </a:ext>
            </a:extLst>
          </p:cNvPr>
          <p:cNvSpPr/>
          <p:nvPr/>
        </p:nvSpPr>
        <p:spPr>
          <a:xfrm>
            <a:off x="3286228" y="4573446"/>
            <a:ext cx="509970" cy="1669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D6073BF-C4AA-4377-8C1D-C2410CEAC1C2}"/>
              </a:ext>
            </a:extLst>
          </p:cNvPr>
          <p:cNvSpPr/>
          <p:nvPr/>
        </p:nvSpPr>
        <p:spPr>
          <a:xfrm rot="5400000">
            <a:off x="3068905" y="5116715"/>
            <a:ext cx="843869" cy="724776"/>
          </a:xfrm>
          <a:prstGeom prst="triangle">
            <a:avLst>
              <a:gd name="adj" fmla="val 943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1E44FD-D145-4F88-AE16-277946748741}"/>
              </a:ext>
            </a:extLst>
          </p:cNvPr>
          <p:cNvSpPr/>
          <p:nvPr/>
        </p:nvSpPr>
        <p:spPr>
          <a:xfrm>
            <a:off x="5503521" y="3603282"/>
            <a:ext cx="1677190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345D8-A476-454A-97B6-D790D8BE2E4F}"/>
              </a:ext>
            </a:extLst>
          </p:cNvPr>
          <p:cNvSpPr txBox="1"/>
          <p:nvPr/>
        </p:nvSpPr>
        <p:spPr>
          <a:xfrm>
            <a:off x="5498004" y="3326398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D53E5B-DEFC-4548-B44B-5557AD4856F0}"/>
              </a:ext>
            </a:extLst>
          </p:cNvPr>
          <p:cNvSpPr/>
          <p:nvPr/>
        </p:nvSpPr>
        <p:spPr>
          <a:xfrm>
            <a:off x="5498004" y="4891299"/>
            <a:ext cx="1677190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My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en-US" altLang="ko-KR" sz="1400" dirty="0">
                <a:solidFill>
                  <a:srgbClr val="0000FF"/>
                </a:solidFill>
              </a:rPr>
              <a:t> address is ...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5615C5-E031-4639-826B-24516D5A99D4}"/>
              </a:ext>
            </a:extLst>
          </p:cNvPr>
          <p:cNvSpPr/>
          <p:nvPr/>
        </p:nvSpPr>
        <p:spPr>
          <a:xfrm>
            <a:off x="1495285" y="5047540"/>
            <a:ext cx="1621652" cy="874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 world!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My name is </a:t>
            </a:r>
            <a:r>
              <a:rPr lang="en-US" altLang="ko-KR" sz="1400" dirty="0" err="1">
                <a:solidFill>
                  <a:srgbClr val="0000FF"/>
                </a:solidFill>
              </a:rPr>
              <a:t>snu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CA400-3CAF-405F-BC0D-117D53BAE40A}"/>
              </a:ext>
            </a:extLst>
          </p:cNvPr>
          <p:cNvSpPr txBox="1"/>
          <p:nvPr/>
        </p:nvSpPr>
        <p:spPr>
          <a:xfrm>
            <a:off x="5498004" y="462433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text.txt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87DFF-D9C6-450F-BDAF-900EBC734423}"/>
              </a:ext>
            </a:extLst>
          </p:cNvPr>
          <p:cNvSpPr txBox="1"/>
          <p:nvPr/>
        </p:nvSpPr>
        <p:spPr>
          <a:xfrm>
            <a:off x="1495285" y="4770537"/>
            <a:ext cx="8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myfile.txt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B52154-A2D0-44BF-AB04-0FEE334861B7}"/>
              </a:ext>
            </a:extLst>
          </p:cNvPr>
          <p:cNvSpPr/>
          <p:nvPr/>
        </p:nvSpPr>
        <p:spPr>
          <a:xfrm>
            <a:off x="4799835" y="5922183"/>
            <a:ext cx="1535990" cy="4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1F5426-7F4F-4F8D-A7B2-58D4B9DBAE84}"/>
              </a:ext>
            </a:extLst>
          </p:cNvPr>
          <p:cNvCxnSpPr>
            <a:cxnSpLocks/>
          </p:cNvCxnSpPr>
          <p:nvPr/>
        </p:nvCxnSpPr>
        <p:spPr>
          <a:xfrm>
            <a:off x="4647101" y="5556027"/>
            <a:ext cx="0" cy="43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095454-DE15-48DC-9F09-308856D59600}"/>
              </a:ext>
            </a:extLst>
          </p:cNvPr>
          <p:cNvCxnSpPr>
            <a:cxnSpLocks/>
          </p:cNvCxnSpPr>
          <p:nvPr/>
        </p:nvCxnSpPr>
        <p:spPr>
          <a:xfrm>
            <a:off x="4131365" y="5932122"/>
            <a:ext cx="372941" cy="149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004695-0FDE-41A6-A2A6-D97CA30A0D67}"/>
              </a:ext>
            </a:extLst>
          </p:cNvPr>
          <p:cNvSpPr txBox="1"/>
          <p:nvPr/>
        </p:nvSpPr>
        <p:spPr>
          <a:xfrm>
            <a:off x="4871096" y="596174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CONFLICT!!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십자형 30">
            <a:extLst>
              <a:ext uri="{FF2B5EF4-FFF2-40B4-BE49-F238E27FC236}">
                <a16:creationId xmlns:a16="http://schemas.microsoft.com/office/drawing/2014/main" id="{7334ECD3-5283-4814-9637-23878983EBBF}"/>
              </a:ext>
            </a:extLst>
          </p:cNvPr>
          <p:cNvSpPr/>
          <p:nvPr/>
        </p:nvSpPr>
        <p:spPr>
          <a:xfrm rot="2700000">
            <a:off x="4488308" y="5540582"/>
            <a:ext cx="318257" cy="318257"/>
          </a:xfrm>
          <a:prstGeom prst="plus">
            <a:avLst>
              <a:gd name="adj" fmla="val 41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>
            <a:extLst>
              <a:ext uri="{FF2B5EF4-FFF2-40B4-BE49-F238E27FC236}">
                <a16:creationId xmlns:a16="http://schemas.microsoft.com/office/drawing/2014/main" id="{BCA059EB-9390-4F15-91E1-6222DBF993F6}"/>
              </a:ext>
            </a:extLst>
          </p:cNvPr>
          <p:cNvSpPr/>
          <p:nvPr/>
        </p:nvSpPr>
        <p:spPr>
          <a:xfrm rot="2700000">
            <a:off x="4111110" y="5874273"/>
            <a:ext cx="318257" cy="318257"/>
          </a:xfrm>
          <a:prstGeom prst="plus">
            <a:avLst>
              <a:gd name="adj" fmla="val 41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1235"/>
      </p:ext>
    </p:extLst>
  </p:cSld>
  <p:clrMapOvr>
    <a:masterClrMapping/>
  </p:clrMapOvr>
</p:sld>
</file>

<file path=ppt/theme/theme1.xml><?xml version="1.0" encoding="utf-8"?>
<a:theme xmlns:a="http://schemas.openxmlformats.org/drawingml/2006/main" name="milab_맑은고딕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MILAB">
      <a:majorFont>
        <a:latin typeface="Gill Sans MT"/>
        <a:ea typeface="문체부 돋음체"/>
        <a:cs typeface=""/>
      </a:majorFont>
      <a:minorFont>
        <a:latin typeface="Gill Sans MT"/>
        <a:ea typeface="문체부 돋음체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ab_맑은고딕" id="{076A7E59-8FF5-42A3-80B9-C94E5361BAB3}" vid="{33B63D7B-0514-4155-A2B9-32AEC5903BE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milab_맑은고딕</Template>
  <TotalTime>11692</TotalTime>
  <Words>2336</Words>
  <Application>Microsoft Office PowerPoint</Application>
  <PresentationFormat>화면 슬라이드 쇼(4:3)</PresentationFormat>
  <Paragraphs>434</Paragraphs>
  <Slides>38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Swis721 BT</vt:lpstr>
      <vt:lpstr>verbatim</vt:lpstr>
      <vt:lpstr>경기천년제목 Medium</vt:lpstr>
      <vt:lpstr>맑은 고딕</vt:lpstr>
      <vt:lpstr>문체부 돋음체</vt:lpstr>
      <vt:lpstr>Arial</vt:lpstr>
      <vt:lpstr>Consolas</vt:lpstr>
      <vt:lpstr>Gill Sans MT</vt:lpstr>
      <vt:lpstr>Sylfaen</vt:lpstr>
      <vt:lpstr>Wingdings 2</vt:lpstr>
      <vt:lpstr>milab_맑은고딕</vt:lpstr>
      <vt:lpstr>Programming Methodology Lab2 #4 Git Working with Remote / GitHub</vt:lpstr>
      <vt:lpstr>Today’s TA</vt:lpstr>
      <vt:lpstr>Lab Objectives</vt:lpstr>
      <vt:lpstr>(Recall) Basic Branching and Merging</vt:lpstr>
      <vt:lpstr>(Recall) Basic Branching and Merging</vt:lpstr>
      <vt:lpstr>(Recall) Basic Branching and Merging</vt:lpstr>
      <vt:lpstr>Git command</vt:lpstr>
      <vt:lpstr>Git command</vt:lpstr>
      <vt:lpstr>Conflicts</vt:lpstr>
      <vt:lpstr>PowerPoint 프레젠테이션</vt:lpstr>
      <vt:lpstr>Resolving conflicts</vt:lpstr>
      <vt:lpstr>Exercise #1</vt:lpstr>
      <vt:lpstr>Exercise #1</vt:lpstr>
      <vt:lpstr>Working with remotes</vt:lpstr>
      <vt:lpstr>Clone the remote repo </vt:lpstr>
      <vt:lpstr>Pull or Fetch from your remotes</vt:lpstr>
      <vt:lpstr>Pull or Fetch from your remotes</vt:lpstr>
      <vt:lpstr>Push to your remotes</vt:lpstr>
      <vt:lpstr>Exercise #2</vt:lpstr>
      <vt:lpstr>Add another remote</vt:lpstr>
      <vt:lpstr>Issues when merge remote repo </vt:lpstr>
      <vt:lpstr>Introduce to GitHub</vt:lpstr>
      <vt:lpstr>GitHub Setup</vt:lpstr>
      <vt:lpstr>GitHub Setup</vt:lpstr>
      <vt:lpstr>Contributing to a GitHub Project</vt:lpstr>
      <vt:lpstr>Contributing to a GitHub Project</vt:lpstr>
      <vt:lpstr>Contributing to a GitHub Project</vt:lpstr>
      <vt:lpstr>Contributing to a GitHub Project</vt:lpstr>
      <vt:lpstr>Contributing to a GitHub Project</vt:lpstr>
      <vt:lpstr>Attendance Check Coding (~15:00, Apr 05)</vt:lpstr>
      <vt:lpstr>Attendance Check Coding (~17:30, Apr 10)</vt:lpstr>
      <vt:lpstr>Homework ( Due : Apr 17 15:30 pm)</vt:lpstr>
      <vt:lpstr>Contacts (TA)</vt:lpstr>
      <vt:lpstr>Appendix</vt:lpstr>
      <vt:lpstr>Generate SSH Key</vt:lpstr>
      <vt:lpstr>Generate SSH Key</vt:lpstr>
      <vt:lpstr>Generate SSH Key</vt:lpstr>
      <vt:lpstr>GitHub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&lt;가제&gt;소리노리 중간보고 - MILAB</dc:title>
  <dc:creator>HyeonGu Yun</dc:creator>
  <cp:lastModifiedBy>배현경</cp:lastModifiedBy>
  <cp:revision>743</cp:revision>
  <cp:lastPrinted>2017-12-20T05:47:53Z</cp:lastPrinted>
  <dcterms:created xsi:type="dcterms:W3CDTF">2016-04-06T10:38:54Z</dcterms:created>
  <dcterms:modified xsi:type="dcterms:W3CDTF">2020-04-07T16:51:52Z</dcterms:modified>
</cp:coreProperties>
</file>