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512064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75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64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53" algn="l" rtl="0" fontAlgn="base">
      <a:spcBef>
        <a:spcPct val="0"/>
      </a:spcBef>
      <a:spcAft>
        <a:spcPct val="0"/>
      </a:spcAft>
      <a:defRPr sz="3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40" algn="l" defTabSz="914375" rtl="0" eaLnBrk="1" latinLnBrk="0" hangingPunct="1">
      <a:defRPr sz="33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129" algn="l" defTabSz="914375" rtl="0" eaLnBrk="1" latinLnBrk="0" hangingPunct="1">
      <a:defRPr sz="33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315" algn="l" defTabSz="914375" rtl="0" eaLnBrk="1" latinLnBrk="0" hangingPunct="1">
      <a:defRPr sz="33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504" algn="l" defTabSz="914375" rtl="0" eaLnBrk="1" latinLnBrk="0" hangingPunct="1">
      <a:defRPr sz="33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CCFF"/>
    <a:srgbClr val="FF99CC"/>
    <a:srgbClr val="FF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7941" autoAdjust="0"/>
  </p:normalViewPr>
  <p:slideViewPr>
    <p:cSldViewPr>
      <p:cViewPr>
        <p:scale>
          <a:sx n="75" d="100"/>
          <a:sy n="75" d="100"/>
        </p:scale>
        <p:origin x="-6102" y="-9948"/>
      </p:cViewPr>
      <p:guideLst>
        <p:guide orient="horz" pos="10368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587" cy="464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156" tIns="39578" rIns="79156" bIns="39578" numCol="1" anchor="t" anchorCtr="0" compatLnSpc="1">
            <a:prstTxWarp prst="textNoShape">
              <a:avLst/>
            </a:prstTxWarp>
          </a:bodyPr>
          <a:lstStyle>
            <a:lvl1pPr defTabSz="792352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088" y="1"/>
            <a:ext cx="3037587" cy="464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156" tIns="39578" rIns="79156" bIns="39578" numCol="1" anchor="t" anchorCtr="0" compatLnSpc="1">
            <a:prstTxWarp prst="textNoShape">
              <a:avLst/>
            </a:prstTxWarp>
          </a:bodyPr>
          <a:lstStyle>
            <a:lvl1pPr algn="r" defTabSz="792352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9740"/>
            <a:ext cx="3037587" cy="465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156" tIns="39578" rIns="79156" bIns="39578" numCol="1" anchor="b" anchorCtr="0" compatLnSpc="1">
            <a:prstTxWarp prst="textNoShape">
              <a:avLst/>
            </a:prstTxWarp>
          </a:bodyPr>
          <a:lstStyle>
            <a:lvl1pPr defTabSz="792352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088" y="8829740"/>
            <a:ext cx="3037587" cy="4654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9156" tIns="39578" rIns="79156" bIns="39578" numCol="1" anchor="b" anchorCtr="0" compatLnSpc="1">
            <a:prstTxWarp prst="textNoShape">
              <a:avLst/>
            </a:prstTxWarp>
          </a:bodyPr>
          <a:lstStyle>
            <a:lvl1pPr algn="r" defTabSz="792352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41B86C1F-A57D-4887-AB35-F95E2B955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04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6" y="10226674"/>
            <a:ext cx="43526075" cy="7054848"/>
          </a:xfrm>
          <a:prstGeom prst="rect">
            <a:avLst/>
          </a:prstGeom>
        </p:spPr>
        <p:txBody>
          <a:bodyPr lIns="91437" tIns="45719" rIns="91437" bIns="4571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653130"/>
            <a:ext cx="35845751" cy="8413750"/>
          </a:xfrm>
          <a:prstGeom prst="rect">
            <a:avLst/>
          </a:prstGeom>
        </p:spPr>
        <p:txBody>
          <a:bodyPr lIns="91437" tIns="45719" rIns="91437" bIns="45719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5" indent="0" algn="ctr">
              <a:buNone/>
              <a:defRPr/>
            </a:lvl3pPr>
            <a:lvl4pPr marL="1371564" indent="0" algn="ctr">
              <a:buNone/>
              <a:defRPr/>
            </a:lvl4pPr>
            <a:lvl5pPr marL="1828753" indent="0" algn="ctr">
              <a:buNone/>
              <a:defRPr/>
            </a:lvl5pPr>
            <a:lvl6pPr marL="2285940" indent="0" algn="ctr">
              <a:buNone/>
              <a:defRPr/>
            </a:lvl6pPr>
            <a:lvl7pPr marL="2743129" indent="0" algn="ctr">
              <a:buNone/>
              <a:defRPr/>
            </a:lvl7pPr>
            <a:lvl8pPr marL="3200315" indent="0" algn="ctr">
              <a:buNone/>
              <a:defRPr/>
            </a:lvl8pPr>
            <a:lvl9pPr marL="365750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1" y="1317626"/>
            <a:ext cx="46085125" cy="5486400"/>
          </a:xfrm>
          <a:prstGeom prst="rect">
            <a:avLst/>
          </a:prstGeom>
        </p:spPr>
        <p:txBody>
          <a:bodyPr lIns="91437" tIns="45719" rIns="91437" bIns="4571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641" y="7680322"/>
            <a:ext cx="46085125" cy="21724941"/>
          </a:xfrm>
          <a:prstGeom prst="rect">
            <a:avLst/>
          </a:prstGeom>
        </p:spPr>
        <p:txBody>
          <a:bodyPr vert="eaVert" lIns="91437" tIns="45719" rIns="91437" bIns="4571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5274" y="1317628"/>
            <a:ext cx="11520488" cy="28087637"/>
          </a:xfrm>
          <a:prstGeom prst="rect">
            <a:avLst/>
          </a:prstGeom>
        </p:spPr>
        <p:txBody>
          <a:bodyPr vert="eaVert" lIns="91437" tIns="45719" rIns="91437" bIns="4571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641" y="1317628"/>
            <a:ext cx="34412236" cy="28087637"/>
          </a:xfrm>
          <a:prstGeom prst="rect">
            <a:avLst/>
          </a:prstGeom>
        </p:spPr>
        <p:txBody>
          <a:bodyPr vert="eaVert" lIns="91437" tIns="45719" rIns="91437" bIns="4571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1" y="1317626"/>
            <a:ext cx="46085125" cy="5486400"/>
          </a:xfrm>
          <a:prstGeom prst="rect">
            <a:avLst/>
          </a:prstGeom>
        </p:spPr>
        <p:txBody>
          <a:bodyPr lIns="91437" tIns="45719" rIns="91437" bIns="4571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641" y="7680322"/>
            <a:ext cx="46085125" cy="21724941"/>
          </a:xfrm>
          <a:prstGeom prst="rect">
            <a:avLst/>
          </a:prstGeom>
        </p:spPr>
        <p:txBody>
          <a:bodyPr lIns="91437" tIns="45719" rIns="91437" bIns="45719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4" y="21153443"/>
            <a:ext cx="43526075" cy="6537327"/>
          </a:xfrm>
          <a:prstGeom prst="rect">
            <a:avLst/>
          </a:prstGeom>
        </p:spPr>
        <p:txBody>
          <a:bodyPr lIns="91437" tIns="45719" rIns="91437" bIns="45719" anchor="t"/>
          <a:lstStyle>
            <a:lvl1pPr algn="l">
              <a:defRPr sz="3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4" y="13952543"/>
            <a:ext cx="43526075" cy="7200900"/>
          </a:xfrm>
          <a:prstGeom prst="rect">
            <a:avLst/>
          </a:prstGeom>
        </p:spPr>
        <p:txBody>
          <a:bodyPr lIns="91437" tIns="45719" rIns="91437" bIns="45719" anchor="b"/>
          <a:lstStyle>
            <a:lvl1pPr marL="0" indent="0">
              <a:buNone/>
              <a:defRPr sz="2000"/>
            </a:lvl1pPr>
            <a:lvl2pPr marL="457189" indent="0">
              <a:buNone/>
              <a:defRPr sz="1700"/>
            </a:lvl2pPr>
            <a:lvl3pPr marL="914375" indent="0">
              <a:buNone/>
              <a:defRPr sz="1500"/>
            </a:lvl3pPr>
            <a:lvl4pPr marL="1371564" indent="0">
              <a:buNone/>
              <a:defRPr sz="1300"/>
            </a:lvl4pPr>
            <a:lvl5pPr marL="1828753" indent="0">
              <a:buNone/>
              <a:defRPr sz="1300"/>
            </a:lvl5pPr>
            <a:lvl6pPr marL="2285940" indent="0">
              <a:buNone/>
              <a:defRPr sz="1300"/>
            </a:lvl6pPr>
            <a:lvl7pPr marL="2743129" indent="0">
              <a:buNone/>
              <a:defRPr sz="1300"/>
            </a:lvl7pPr>
            <a:lvl8pPr marL="3200315" indent="0">
              <a:buNone/>
              <a:defRPr sz="1300"/>
            </a:lvl8pPr>
            <a:lvl9pPr marL="3657504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1" y="1317626"/>
            <a:ext cx="46085125" cy="5486400"/>
          </a:xfrm>
          <a:prstGeom prst="rect">
            <a:avLst/>
          </a:prstGeom>
        </p:spPr>
        <p:txBody>
          <a:bodyPr lIns="91437" tIns="45719" rIns="91437" bIns="45719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639" y="7680322"/>
            <a:ext cx="22966362" cy="21724941"/>
          </a:xfrm>
          <a:prstGeom prst="rect">
            <a:avLst/>
          </a:prstGeom>
        </p:spPr>
        <p:txBody>
          <a:bodyPr lIns="91437" tIns="45719" rIns="91437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2" y="7680322"/>
            <a:ext cx="22966364" cy="21724941"/>
          </a:xfrm>
          <a:prstGeom prst="rect">
            <a:avLst/>
          </a:prstGeom>
        </p:spPr>
        <p:txBody>
          <a:bodyPr lIns="91437" tIns="45719" rIns="91437" bIns="45719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1" y="1317626"/>
            <a:ext cx="46085125" cy="5486400"/>
          </a:xfrm>
          <a:prstGeom prst="rect">
            <a:avLst/>
          </a:prstGeom>
        </p:spPr>
        <p:txBody>
          <a:bodyPr lIns="91437" tIns="45719" rIns="91437" bIns="45719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9" y="7369179"/>
            <a:ext cx="22625050" cy="3070224"/>
          </a:xfrm>
          <a:prstGeom prst="rect">
            <a:avLst/>
          </a:prstGeom>
        </p:spPr>
        <p:txBody>
          <a:bodyPr lIns="91437" tIns="45719" rIns="91437" bIns="45719"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5" indent="0">
              <a:buNone/>
              <a:defRPr sz="1700" b="1"/>
            </a:lvl3pPr>
            <a:lvl4pPr marL="1371564" indent="0">
              <a:buNone/>
              <a:defRPr sz="1500" b="1"/>
            </a:lvl4pPr>
            <a:lvl5pPr marL="1828753" indent="0">
              <a:buNone/>
              <a:defRPr sz="1500" b="1"/>
            </a:lvl5pPr>
            <a:lvl6pPr marL="2285940" indent="0">
              <a:buNone/>
              <a:defRPr sz="1500" b="1"/>
            </a:lvl6pPr>
            <a:lvl7pPr marL="2743129" indent="0">
              <a:buNone/>
              <a:defRPr sz="1500" b="1"/>
            </a:lvl7pPr>
            <a:lvl8pPr marL="3200315" indent="0">
              <a:buNone/>
              <a:defRPr sz="1500" b="1"/>
            </a:lvl8pPr>
            <a:lvl9pPr marL="365750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9" y="10439401"/>
            <a:ext cx="22625050" cy="18965865"/>
          </a:xfrm>
          <a:prstGeom prst="rect">
            <a:avLst/>
          </a:prstGeom>
        </p:spPr>
        <p:txBody>
          <a:bodyPr lIns="91437" tIns="45719" rIns="91437" bIns="45719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369179"/>
            <a:ext cx="22632988" cy="3070224"/>
          </a:xfrm>
          <a:prstGeom prst="rect">
            <a:avLst/>
          </a:prstGeom>
        </p:spPr>
        <p:txBody>
          <a:bodyPr lIns="91437" tIns="45719" rIns="91437" bIns="45719"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5" indent="0">
              <a:buNone/>
              <a:defRPr sz="1700" b="1"/>
            </a:lvl3pPr>
            <a:lvl4pPr marL="1371564" indent="0">
              <a:buNone/>
              <a:defRPr sz="1500" b="1"/>
            </a:lvl4pPr>
            <a:lvl5pPr marL="1828753" indent="0">
              <a:buNone/>
              <a:defRPr sz="1500" b="1"/>
            </a:lvl5pPr>
            <a:lvl6pPr marL="2285940" indent="0">
              <a:buNone/>
              <a:defRPr sz="1500" b="1"/>
            </a:lvl6pPr>
            <a:lvl7pPr marL="2743129" indent="0">
              <a:buNone/>
              <a:defRPr sz="1500" b="1"/>
            </a:lvl7pPr>
            <a:lvl8pPr marL="3200315" indent="0">
              <a:buNone/>
              <a:defRPr sz="1500" b="1"/>
            </a:lvl8pPr>
            <a:lvl9pPr marL="365750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439401"/>
            <a:ext cx="22632988" cy="18965865"/>
          </a:xfrm>
          <a:prstGeom prst="rect">
            <a:avLst/>
          </a:prstGeom>
        </p:spPr>
        <p:txBody>
          <a:bodyPr lIns="91437" tIns="45719" rIns="91437" bIns="45719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41" y="1317626"/>
            <a:ext cx="46085125" cy="5486400"/>
          </a:xfrm>
          <a:prstGeom prst="rect">
            <a:avLst/>
          </a:prstGeom>
        </p:spPr>
        <p:txBody>
          <a:bodyPr lIns="91437" tIns="45719" rIns="91437" bIns="45719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7" y="1311277"/>
            <a:ext cx="16846550" cy="5576889"/>
          </a:xfrm>
          <a:prstGeom prst="rect">
            <a:avLst/>
          </a:prstGeom>
        </p:spPr>
        <p:txBody>
          <a:bodyPr lIns="91437" tIns="45719" rIns="91437" bIns="45719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2" y="1311274"/>
            <a:ext cx="28625800" cy="28093989"/>
          </a:xfrm>
          <a:prstGeom prst="rect">
            <a:avLst/>
          </a:prstGeom>
        </p:spPr>
        <p:txBody>
          <a:bodyPr lIns="91437" tIns="45719" rIns="91437" bIns="45719"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7" y="6888165"/>
            <a:ext cx="16846550" cy="22517100"/>
          </a:xfrm>
          <a:prstGeom prst="rect">
            <a:avLst/>
          </a:prstGeom>
        </p:spPr>
        <p:txBody>
          <a:bodyPr lIns="91437" tIns="45719" rIns="91437" bIns="45719"/>
          <a:lstStyle>
            <a:lvl1pPr marL="0" indent="0">
              <a:buNone/>
              <a:defRPr sz="1300"/>
            </a:lvl1pPr>
            <a:lvl2pPr marL="457189" indent="0">
              <a:buNone/>
              <a:defRPr sz="1300"/>
            </a:lvl2pPr>
            <a:lvl3pPr marL="914375" indent="0">
              <a:buNone/>
              <a:defRPr sz="1100"/>
            </a:lvl3pPr>
            <a:lvl4pPr marL="1371564" indent="0">
              <a:buNone/>
              <a:defRPr sz="900"/>
            </a:lvl4pPr>
            <a:lvl5pPr marL="1828753" indent="0">
              <a:buNone/>
              <a:defRPr sz="900"/>
            </a:lvl5pPr>
            <a:lvl6pPr marL="2285940" indent="0">
              <a:buNone/>
              <a:defRPr sz="900"/>
            </a:lvl6pPr>
            <a:lvl7pPr marL="2743129" indent="0">
              <a:buNone/>
              <a:defRPr sz="900"/>
            </a:lvl7pPr>
            <a:lvl8pPr marL="3200315" indent="0">
              <a:buNone/>
              <a:defRPr sz="900"/>
            </a:lvl8pPr>
            <a:lvl9pPr marL="36575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8" y="23042566"/>
            <a:ext cx="30724475" cy="2720973"/>
          </a:xfrm>
          <a:prstGeom prst="rect">
            <a:avLst/>
          </a:prstGeom>
        </p:spPr>
        <p:txBody>
          <a:bodyPr lIns="91437" tIns="45719" rIns="91437" bIns="45719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8" y="2941640"/>
            <a:ext cx="30724475" cy="19750089"/>
          </a:xfrm>
          <a:prstGeom prst="rect">
            <a:avLst/>
          </a:prstGeom>
        </p:spPr>
        <p:txBody>
          <a:bodyPr lIns="91437" tIns="45719" rIns="91437" bIns="45719"/>
          <a:lstStyle>
            <a:lvl1pPr marL="0" indent="0">
              <a:buNone/>
              <a:defRPr sz="3300"/>
            </a:lvl1pPr>
            <a:lvl2pPr marL="457189" indent="0">
              <a:buNone/>
              <a:defRPr sz="2800"/>
            </a:lvl2pPr>
            <a:lvl3pPr marL="914375" indent="0">
              <a:buNone/>
              <a:defRPr sz="2400"/>
            </a:lvl3pPr>
            <a:lvl4pPr marL="1371564" indent="0">
              <a:buNone/>
              <a:defRPr sz="2000"/>
            </a:lvl4pPr>
            <a:lvl5pPr marL="1828753" indent="0">
              <a:buNone/>
              <a:defRPr sz="2000"/>
            </a:lvl5pPr>
            <a:lvl6pPr marL="2285940" indent="0">
              <a:buNone/>
              <a:defRPr sz="2000"/>
            </a:lvl6pPr>
            <a:lvl7pPr marL="2743129" indent="0">
              <a:buNone/>
              <a:defRPr sz="2000"/>
            </a:lvl7pPr>
            <a:lvl8pPr marL="3200315" indent="0">
              <a:buNone/>
              <a:defRPr sz="2000"/>
            </a:lvl8pPr>
            <a:lvl9pPr marL="365750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8" y="25763539"/>
            <a:ext cx="30724475" cy="3862389"/>
          </a:xfrm>
          <a:prstGeom prst="rect">
            <a:avLst/>
          </a:prstGeom>
        </p:spPr>
        <p:txBody>
          <a:bodyPr lIns="91437" tIns="45719" rIns="91437" bIns="45719"/>
          <a:lstStyle>
            <a:lvl1pPr marL="0" indent="0">
              <a:buNone/>
              <a:defRPr sz="1300"/>
            </a:lvl1pPr>
            <a:lvl2pPr marL="457189" indent="0">
              <a:buNone/>
              <a:defRPr sz="1300"/>
            </a:lvl2pPr>
            <a:lvl3pPr marL="914375" indent="0">
              <a:buNone/>
              <a:defRPr sz="1100"/>
            </a:lvl3pPr>
            <a:lvl4pPr marL="1371564" indent="0">
              <a:buNone/>
              <a:defRPr sz="900"/>
            </a:lvl4pPr>
            <a:lvl5pPr marL="1828753" indent="0">
              <a:buNone/>
              <a:defRPr sz="900"/>
            </a:lvl5pPr>
            <a:lvl6pPr marL="2285940" indent="0">
              <a:buNone/>
              <a:defRPr sz="900"/>
            </a:lvl6pPr>
            <a:lvl7pPr marL="2743129" indent="0">
              <a:buNone/>
              <a:defRPr sz="900"/>
            </a:lvl7pPr>
            <a:lvl8pPr marL="3200315" indent="0">
              <a:buNone/>
              <a:defRPr sz="900"/>
            </a:lvl8pPr>
            <a:lvl9pPr marL="36575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 userDrawn="1"/>
        </p:nvSpPr>
        <p:spPr bwMode="auto">
          <a:xfrm>
            <a:off x="76200" y="32533941"/>
            <a:ext cx="6553200" cy="248081"/>
          </a:xfrm>
          <a:prstGeom prst="rect">
            <a:avLst/>
          </a:prstGeom>
          <a:noFill/>
          <a:ln>
            <a:noFill/>
          </a:ln>
        </p:spPr>
        <p:txBody>
          <a:bodyPr lIns="91437" tIns="45719" rIns="91437" bIns="45719"/>
          <a:lstStyle>
            <a:lvl1pPr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en-US" sz="1100">
                <a:solidFill>
                  <a:srgbClr val="D9D9D9"/>
                </a:solidFill>
              </a:rPr>
              <a:t>UofL Design and Print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806824" rtl="0" eaLnBrk="0" fontAlgn="base" hangingPunct="0">
        <a:spcBef>
          <a:spcPct val="0"/>
        </a:spcBef>
        <a:spcAft>
          <a:spcPct val="0"/>
        </a:spcAft>
        <a:defRPr sz="23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806824" rtl="0" eaLnBrk="0" fontAlgn="base" hangingPunct="0">
        <a:spcBef>
          <a:spcPct val="0"/>
        </a:spcBef>
        <a:spcAft>
          <a:spcPct val="0"/>
        </a:spcAft>
        <a:defRPr sz="23200">
          <a:solidFill>
            <a:schemeClr val="tx2"/>
          </a:solidFill>
          <a:latin typeface="Times New Roman" pitchFamily="18" charset="0"/>
        </a:defRPr>
      </a:lvl2pPr>
      <a:lvl3pPr algn="ctr" defTabSz="4806824" rtl="0" eaLnBrk="0" fontAlgn="base" hangingPunct="0">
        <a:spcBef>
          <a:spcPct val="0"/>
        </a:spcBef>
        <a:spcAft>
          <a:spcPct val="0"/>
        </a:spcAft>
        <a:defRPr sz="23200">
          <a:solidFill>
            <a:schemeClr val="tx2"/>
          </a:solidFill>
          <a:latin typeface="Times New Roman" pitchFamily="18" charset="0"/>
        </a:defRPr>
      </a:lvl3pPr>
      <a:lvl4pPr algn="ctr" defTabSz="4806824" rtl="0" eaLnBrk="0" fontAlgn="base" hangingPunct="0">
        <a:spcBef>
          <a:spcPct val="0"/>
        </a:spcBef>
        <a:spcAft>
          <a:spcPct val="0"/>
        </a:spcAft>
        <a:defRPr sz="23200">
          <a:solidFill>
            <a:schemeClr val="tx2"/>
          </a:solidFill>
          <a:latin typeface="Times New Roman" pitchFamily="18" charset="0"/>
        </a:defRPr>
      </a:lvl4pPr>
      <a:lvl5pPr algn="ctr" defTabSz="4806824" rtl="0" eaLnBrk="0" fontAlgn="base" hangingPunct="0">
        <a:spcBef>
          <a:spcPct val="0"/>
        </a:spcBef>
        <a:spcAft>
          <a:spcPct val="0"/>
        </a:spcAft>
        <a:defRPr sz="23200">
          <a:solidFill>
            <a:schemeClr val="tx2"/>
          </a:solidFill>
          <a:latin typeface="Times New Roman" pitchFamily="18" charset="0"/>
        </a:defRPr>
      </a:lvl5pPr>
      <a:lvl6pPr marL="457189" algn="ctr" defTabSz="4806824" rtl="0" fontAlgn="base">
        <a:spcBef>
          <a:spcPct val="0"/>
        </a:spcBef>
        <a:spcAft>
          <a:spcPct val="0"/>
        </a:spcAft>
        <a:defRPr sz="23200">
          <a:solidFill>
            <a:schemeClr val="tx2"/>
          </a:solidFill>
          <a:latin typeface="Times New Roman" pitchFamily="18" charset="0"/>
        </a:defRPr>
      </a:lvl6pPr>
      <a:lvl7pPr marL="914375" algn="ctr" defTabSz="4806824" rtl="0" fontAlgn="base">
        <a:spcBef>
          <a:spcPct val="0"/>
        </a:spcBef>
        <a:spcAft>
          <a:spcPct val="0"/>
        </a:spcAft>
        <a:defRPr sz="23200">
          <a:solidFill>
            <a:schemeClr val="tx2"/>
          </a:solidFill>
          <a:latin typeface="Times New Roman" pitchFamily="18" charset="0"/>
        </a:defRPr>
      </a:lvl7pPr>
      <a:lvl8pPr marL="1371564" algn="ctr" defTabSz="4806824" rtl="0" fontAlgn="base">
        <a:spcBef>
          <a:spcPct val="0"/>
        </a:spcBef>
        <a:spcAft>
          <a:spcPct val="0"/>
        </a:spcAft>
        <a:defRPr sz="23200">
          <a:solidFill>
            <a:schemeClr val="tx2"/>
          </a:solidFill>
          <a:latin typeface="Times New Roman" pitchFamily="18" charset="0"/>
        </a:defRPr>
      </a:lvl8pPr>
      <a:lvl9pPr marL="1828753" algn="ctr" defTabSz="4806824" rtl="0" fontAlgn="base">
        <a:spcBef>
          <a:spcPct val="0"/>
        </a:spcBef>
        <a:spcAft>
          <a:spcPct val="0"/>
        </a:spcAft>
        <a:defRPr sz="23200">
          <a:solidFill>
            <a:schemeClr val="tx2"/>
          </a:solidFill>
          <a:latin typeface="Times New Roman" pitchFamily="18" charset="0"/>
        </a:defRPr>
      </a:lvl9pPr>
    </p:titleStyle>
    <p:bodyStyle>
      <a:lvl1pPr marL="1803353" indent="-1803353" algn="l" defTabSz="4806824" rtl="0" eaLnBrk="0" fontAlgn="base" hangingPunct="0">
        <a:spcBef>
          <a:spcPct val="20000"/>
        </a:spcBef>
        <a:spcAft>
          <a:spcPct val="0"/>
        </a:spcAft>
        <a:buChar char="•"/>
        <a:defRPr sz="16700">
          <a:solidFill>
            <a:schemeClr val="tx1"/>
          </a:solidFill>
          <a:latin typeface="+mn-lt"/>
          <a:ea typeface="+mn-ea"/>
          <a:cs typeface="+mn-cs"/>
        </a:defRPr>
      </a:lvl1pPr>
      <a:lvl2pPr marL="3905147" indent="-1501737" algn="l" defTabSz="4806824" rtl="0" eaLnBrk="0" fontAlgn="base" hangingPunct="0">
        <a:spcBef>
          <a:spcPct val="20000"/>
        </a:spcBef>
        <a:spcAft>
          <a:spcPct val="0"/>
        </a:spcAft>
        <a:buChar char="–"/>
        <a:defRPr sz="14700">
          <a:solidFill>
            <a:schemeClr val="tx1"/>
          </a:solidFill>
          <a:latin typeface="+mn-lt"/>
        </a:defRPr>
      </a:lvl2pPr>
      <a:lvl3pPr marL="6008531" indent="-1201708" algn="l" defTabSz="4806824" rtl="0" eaLnBrk="0" fontAlgn="base" hangingPunct="0">
        <a:spcBef>
          <a:spcPct val="20000"/>
        </a:spcBef>
        <a:spcAft>
          <a:spcPct val="0"/>
        </a:spcAft>
        <a:buChar char="•"/>
        <a:defRPr sz="12600">
          <a:solidFill>
            <a:schemeClr val="tx1"/>
          </a:solidFill>
          <a:latin typeface="+mn-lt"/>
        </a:defRPr>
      </a:lvl3pPr>
      <a:lvl4pPr marL="8411944" indent="-1201708" algn="l" defTabSz="4806824" rtl="0" eaLnBrk="0" fontAlgn="base" hangingPunct="0">
        <a:spcBef>
          <a:spcPct val="20000"/>
        </a:spcBef>
        <a:spcAft>
          <a:spcPct val="0"/>
        </a:spcAft>
        <a:buChar char="–"/>
        <a:defRPr sz="10400">
          <a:solidFill>
            <a:schemeClr val="tx1"/>
          </a:solidFill>
          <a:latin typeface="+mn-lt"/>
        </a:defRPr>
      </a:lvl4pPr>
      <a:lvl5pPr marL="10815355" indent="-1201708" algn="l" defTabSz="4806824" rtl="0" eaLnBrk="0" fontAlgn="base" hangingPunct="0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5pPr>
      <a:lvl6pPr marL="11272543" indent="-1201708" algn="l" defTabSz="4806824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6pPr>
      <a:lvl7pPr marL="11729732" indent="-1201708" algn="l" defTabSz="4806824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7pPr>
      <a:lvl8pPr marL="12186919" indent="-1201708" algn="l" defTabSz="4806824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8pPr>
      <a:lvl9pPr marL="12644108" indent="-1201708" algn="l" defTabSz="4806824" rtl="0" fontAlgn="base">
        <a:spcBef>
          <a:spcPct val="20000"/>
        </a:spcBef>
        <a:spcAft>
          <a:spcPct val="0"/>
        </a:spcAft>
        <a:buChar char="»"/>
        <a:defRPr sz="10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5" algn="l" defTabSz="914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4" algn="l" defTabSz="914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3" algn="l" defTabSz="914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0" algn="l" defTabSz="914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29" algn="l" defTabSz="914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15" algn="l" defTabSz="914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4" algn="l" defTabSz="9143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3"/>
          <p:cNvSpPr>
            <a:spLocks noChangeArrowheads="1"/>
          </p:cNvSpPr>
          <p:nvPr/>
        </p:nvSpPr>
        <p:spPr bwMode="auto">
          <a:xfrm>
            <a:off x="685800" y="3977469"/>
            <a:ext cx="12323757" cy="2834900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7" tIns="45719" rIns="91437" bIns="45719" anchor="ctr"/>
          <a:lstStyle/>
          <a:p>
            <a:endParaRPr lang="en-US" altLang="en-US" dirty="0"/>
          </a:p>
        </p:txBody>
      </p:sp>
      <p:sp>
        <p:nvSpPr>
          <p:cNvPr id="2051" name="Rectangle 86"/>
          <p:cNvSpPr>
            <a:spLocks noChangeArrowheads="1"/>
          </p:cNvSpPr>
          <p:nvPr/>
        </p:nvSpPr>
        <p:spPr bwMode="auto">
          <a:xfrm>
            <a:off x="13182600" y="3977469"/>
            <a:ext cx="13061508" cy="2840728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7" tIns="45719" rIns="91437" bIns="45719" anchor="ctr"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2052" name="Rectangle 87"/>
          <p:cNvSpPr>
            <a:spLocks noChangeArrowheads="1"/>
          </p:cNvSpPr>
          <p:nvPr/>
        </p:nvSpPr>
        <p:spPr bwMode="auto">
          <a:xfrm>
            <a:off x="26482987" y="3977470"/>
            <a:ext cx="11855933" cy="2840728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7" tIns="45719" rIns="91437" bIns="45719" anchor="ctr"/>
          <a:lstStyle/>
          <a:p>
            <a:r>
              <a:rPr lang="en-US" sz="1800" dirty="0"/>
              <a:t>.   </a:t>
            </a:r>
          </a:p>
        </p:txBody>
      </p:sp>
      <p:sp>
        <p:nvSpPr>
          <p:cNvPr id="2053" name="Rectangle 88"/>
          <p:cNvSpPr>
            <a:spLocks noChangeArrowheads="1"/>
          </p:cNvSpPr>
          <p:nvPr/>
        </p:nvSpPr>
        <p:spPr bwMode="auto">
          <a:xfrm>
            <a:off x="38378312" y="3977469"/>
            <a:ext cx="12097099" cy="28407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7" tIns="45719" rIns="91437" bIns="45719" anchor="ctr"/>
          <a:lstStyle/>
          <a:p>
            <a:endParaRPr lang="en-US" altLang="en-US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71025" y="591930"/>
            <a:ext cx="49849575" cy="338554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7" tIns="45719" rIns="91437" bIns="45719">
            <a:spAutoFit/>
          </a:bodyPr>
          <a:lstStyle>
            <a:lvl1pPr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4800" b="1" dirty="0">
                <a:latin typeface="+mn-lt"/>
              </a:rPr>
              <a:t>Clinical Characteristics and Laboratory Biomarkers in ICU-admitted Septic Patients</a:t>
            </a:r>
          </a:p>
          <a:p>
            <a:pPr algn="ctr"/>
            <a:r>
              <a:rPr lang="en-US" sz="4800" b="1" dirty="0">
                <a:latin typeface="+mn-lt"/>
              </a:rPr>
              <a:t>with and without Bacteremia: A Predictive Analysis</a:t>
            </a:r>
            <a:endParaRPr lang="en-US" sz="5400" dirty="0">
              <a:latin typeface="+mn-lt"/>
            </a:endParaRPr>
          </a:p>
          <a:p>
            <a:pPr algn="ctr"/>
            <a:r>
              <a:rPr lang="en-US" sz="4800" dirty="0">
                <a:latin typeface="+mn-lt"/>
              </a:rPr>
              <a:t>Sangwon Baek</a:t>
            </a:r>
            <a:r>
              <a:rPr lang="en-US" altLang="en-US" sz="4800" baseline="30000" dirty="0">
                <a:latin typeface="+mn-lt"/>
              </a:rPr>
              <a:t>1,2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Seungjun</a:t>
            </a:r>
            <a:r>
              <a:rPr lang="en-US" sz="4800" dirty="0">
                <a:latin typeface="+mn-lt"/>
              </a:rPr>
              <a:t> Lee</a:t>
            </a:r>
            <a:r>
              <a:rPr lang="en-US" sz="4800" baseline="30000" dirty="0">
                <a:latin typeface="+mn-lt"/>
              </a:rPr>
              <a:t>1</a:t>
            </a:r>
          </a:p>
          <a:p>
            <a:pPr algn="ctr"/>
            <a:r>
              <a:rPr lang="en-US" altLang="en-US" sz="3600" baseline="30000" dirty="0">
                <a:latin typeface="+mn-lt"/>
              </a:rPr>
              <a:t>1 </a:t>
            </a:r>
            <a:r>
              <a:rPr lang="en-US" altLang="en-US" dirty="0">
                <a:latin typeface="+mn-lt"/>
              </a:rPr>
              <a:t>Department of Laboratory Medicine, Gyeongsang National University Changwon Hospital – Changwon (Korea, Republic of), </a:t>
            </a:r>
          </a:p>
          <a:p>
            <a:pPr algn="ctr">
              <a:defRPr/>
            </a:pPr>
            <a:r>
              <a:rPr lang="en-US" altLang="en-US" baseline="30000" dirty="0">
                <a:latin typeface="+mn-lt"/>
              </a:rPr>
              <a:t>2</a:t>
            </a:r>
            <a:r>
              <a:rPr lang="en-US" altLang="en-US" dirty="0">
                <a:latin typeface="+mn-lt"/>
              </a:rPr>
              <a:t> Center for Data Science, New York University (United States)</a:t>
            </a:r>
          </a:p>
        </p:txBody>
      </p:sp>
      <p:sp>
        <p:nvSpPr>
          <p:cNvPr id="2055" name="Text Box 66"/>
          <p:cNvSpPr txBox="1">
            <a:spLocks noChangeArrowheads="1"/>
          </p:cNvSpPr>
          <p:nvPr/>
        </p:nvSpPr>
        <p:spPr bwMode="auto">
          <a:xfrm>
            <a:off x="741013" y="4147295"/>
            <a:ext cx="11734800" cy="16589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91437" tIns="45719" rIns="91437" bIns="45719">
            <a:spAutoFit/>
          </a:bodyPr>
          <a:lstStyle>
            <a:lvl1pPr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4400" b="1" dirty="0">
                <a:latin typeface="+mn-lt"/>
              </a:rPr>
              <a:t>Introduction</a:t>
            </a:r>
            <a:endParaRPr lang="en-US" sz="4000" b="1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+mn-lt"/>
              </a:rPr>
              <a:t>Sepsis is a life-threatening disease that impairs the body’s organs and tissues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+mn-lt"/>
              </a:rPr>
              <a:t>Annual mortality rate of sepsis is 15% to 30% globally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+mn-lt"/>
              </a:rPr>
              <a:t>Mortality rate of septic patients particularly rises with the onset of bacteremia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+mn-lt"/>
              </a:rPr>
              <a:t>Early and customized therapy can substantially reduce mortality of </a:t>
            </a:r>
            <a:r>
              <a:rPr lang="en-US" sz="3600" dirty="0" err="1">
                <a:latin typeface="+mn-lt"/>
              </a:rPr>
              <a:t>bacteremic</a:t>
            </a:r>
            <a:r>
              <a:rPr lang="en-US" sz="3600" dirty="0">
                <a:latin typeface="+mn-lt"/>
              </a:rPr>
              <a:t> sepsis patients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+mn-lt"/>
              </a:rPr>
              <a:t>Diagnosis through laboratory biomarkers can significantly save time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+mn-lt"/>
              </a:rPr>
              <a:t>Evaluated diverse biomarkers to optimize the prediction power of the multivariable logistic regression model</a:t>
            </a:r>
          </a:p>
          <a:p>
            <a:pPr algn="ctr">
              <a:defRPr/>
            </a:pPr>
            <a:endParaRPr lang="en-US" sz="4000" b="1" dirty="0">
              <a:latin typeface="+mn-lt"/>
            </a:endParaRPr>
          </a:p>
          <a:p>
            <a:pPr algn="ctr">
              <a:defRPr/>
            </a:pPr>
            <a:r>
              <a:rPr lang="en-US" sz="4400" b="1" dirty="0">
                <a:latin typeface="+mn-lt"/>
              </a:rPr>
              <a:t>Methods</a:t>
            </a:r>
            <a:endParaRPr lang="en-US" sz="4000" b="1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A retrospective cross-sectional study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All hospitalized septic patients admitted to intensive care units in 2019 were included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Of 218 patients, 48 were true bacteremia and 170 were non-bacteremia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Blood culture testing was the gold standard for determining </a:t>
            </a:r>
            <a:r>
              <a:rPr lang="en-US" sz="3600" dirty="0" err="1">
                <a:latin typeface="+mn-lt"/>
              </a:rPr>
              <a:t>bacteremic</a:t>
            </a:r>
            <a:r>
              <a:rPr lang="en-US" sz="3600" dirty="0">
                <a:latin typeface="+mn-lt"/>
              </a:rPr>
              <a:t>/non-</a:t>
            </a:r>
            <a:r>
              <a:rPr lang="en-US" sz="3600" dirty="0" err="1">
                <a:latin typeface="+mn-lt"/>
              </a:rPr>
              <a:t>bacteremic</a:t>
            </a:r>
            <a:r>
              <a:rPr lang="en-US" sz="3600" dirty="0">
                <a:latin typeface="+mn-lt"/>
              </a:rPr>
              <a:t> patients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False-positive results of blood culture were reclassified by the evaluation of a medical doctor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SEPSIS-3 criteria (sequential organ failure assessment score </a:t>
            </a:r>
            <a:r>
              <a:rPr lang="en-US" sz="3600" dirty="0">
                <a:latin typeface="+mn-lt"/>
                <a:ea typeface="Cambria Math" panose="02040503050406030204" pitchFamily="18" charset="0"/>
              </a:rPr>
              <a:t>≥ 2) was the standard for defining septic patients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Cambria Math" panose="02040503050406030204" pitchFamily="18" charset="0"/>
              </a:rPr>
              <a:t>Selected worst condition of the patient within 12 hours from the time of blood culture. </a:t>
            </a:r>
            <a:endParaRPr lang="en-US" sz="3600" dirty="0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17FF94-9AEB-8F9A-55B2-07AC9EDB31E9}"/>
              </a:ext>
            </a:extLst>
          </p:cNvPr>
          <p:cNvSpPr txBox="1"/>
          <p:nvPr/>
        </p:nvSpPr>
        <p:spPr>
          <a:xfrm>
            <a:off x="1398847" y="1229533"/>
            <a:ext cx="5181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Presentation Number: </a:t>
            </a:r>
            <a:r>
              <a:rPr lang="en-US" dirty="0">
                <a:latin typeface="+mn-lt"/>
              </a:rPr>
              <a:t>Control Number 1515</a:t>
            </a:r>
          </a:p>
          <a:p>
            <a:r>
              <a:rPr lang="en-US" b="1" dirty="0">
                <a:latin typeface="+mn-lt"/>
              </a:rPr>
              <a:t>Presentation Date:</a:t>
            </a:r>
          </a:p>
          <a:p>
            <a:r>
              <a:rPr lang="en-US" dirty="0">
                <a:latin typeface="+mn-lt"/>
              </a:rPr>
              <a:t>June 10</a:t>
            </a:r>
            <a:r>
              <a:rPr lang="en-US" baseline="30000" dirty="0">
                <a:latin typeface="+mn-lt"/>
              </a:rPr>
              <a:t>th</a:t>
            </a:r>
            <a:r>
              <a:rPr lang="en-US" dirty="0">
                <a:latin typeface="+mn-lt"/>
              </a:rPr>
              <a:t>, 10am-5pm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20227-3FB3-1E20-4755-D23B20D524E8}"/>
              </a:ext>
            </a:extLst>
          </p:cNvPr>
          <p:cNvSpPr txBox="1"/>
          <p:nvPr/>
        </p:nvSpPr>
        <p:spPr>
          <a:xfrm>
            <a:off x="42851279" y="1011493"/>
            <a:ext cx="695627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Institution</a:t>
            </a:r>
            <a:r>
              <a:rPr lang="en-US" dirty="0">
                <a:latin typeface="+mn-lt"/>
              </a:rPr>
              <a:t>: New York University</a:t>
            </a:r>
          </a:p>
          <a:p>
            <a:r>
              <a:rPr lang="en-US" b="1" dirty="0">
                <a:latin typeface="+mn-lt"/>
              </a:rPr>
              <a:t>US Phone #: </a:t>
            </a:r>
            <a:r>
              <a:rPr lang="en-US" dirty="0">
                <a:latin typeface="+mn-lt"/>
              </a:rPr>
              <a:t>+1-347-819-3350</a:t>
            </a:r>
          </a:p>
          <a:p>
            <a:r>
              <a:rPr lang="en-US" b="1" dirty="0">
                <a:latin typeface="+mn-lt"/>
              </a:rPr>
              <a:t>Korea Phone #: </a:t>
            </a:r>
            <a:r>
              <a:rPr lang="en-US" dirty="0">
                <a:latin typeface="+mn-lt"/>
              </a:rPr>
              <a:t>+82-10-8805-3873</a:t>
            </a:r>
          </a:p>
          <a:p>
            <a:r>
              <a:rPr lang="en-US" b="1" dirty="0">
                <a:latin typeface="+mn-lt"/>
              </a:rPr>
              <a:t>Email</a:t>
            </a:r>
            <a:r>
              <a:rPr lang="en-US" dirty="0">
                <a:latin typeface="+mn-lt"/>
              </a:rPr>
              <a:t>: baeksw98@gmail.com</a:t>
            </a:r>
          </a:p>
        </p:txBody>
      </p:sp>
      <p:sp>
        <p:nvSpPr>
          <p:cNvPr id="39" name="Text Box 66">
            <a:extLst>
              <a:ext uri="{FF2B5EF4-FFF2-40B4-BE49-F238E27FC236}">
                <a16:creationId xmlns:a16="http://schemas.microsoft.com/office/drawing/2014/main" id="{E5FB2AE3-92BA-32C6-A71E-C8B0D349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2521" y="4239079"/>
            <a:ext cx="11734800" cy="7078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7" tIns="45719" rIns="91437" bIns="45719">
            <a:spAutoFit/>
          </a:bodyPr>
          <a:lstStyle>
            <a:lvl1pPr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4000" b="1" dirty="0">
                <a:latin typeface="+mn-lt"/>
              </a:rPr>
              <a:t>Results</a:t>
            </a:r>
          </a:p>
        </p:txBody>
      </p:sp>
      <p:sp>
        <p:nvSpPr>
          <p:cNvPr id="40" name="Text Box 66">
            <a:extLst>
              <a:ext uri="{FF2B5EF4-FFF2-40B4-BE49-F238E27FC236}">
                <a16:creationId xmlns:a16="http://schemas.microsoft.com/office/drawing/2014/main" id="{DFDCE971-786A-4611-D4DF-0FC0C370F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8324" y="4147295"/>
            <a:ext cx="11734800" cy="255454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7" tIns="45719" rIns="91437" bIns="45719">
            <a:spAutoFit/>
          </a:bodyPr>
          <a:lstStyle>
            <a:lvl1pPr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4000" b="1" dirty="0">
                <a:latin typeface="+mn-lt"/>
              </a:rPr>
              <a:t>References</a:t>
            </a: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endParaRPr lang="en-US" sz="4000" dirty="0">
              <a:latin typeface="+mn-lt"/>
            </a:endParaRPr>
          </a:p>
          <a:p>
            <a:pPr algn="ctr">
              <a:defRPr/>
            </a:pPr>
            <a:endParaRPr lang="en-US" sz="4000" b="1" dirty="0">
              <a:latin typeface="+mn-lt"/>
            </a:endParaRPr>
          </a:p>
          <a:p>
            <a:r>
              <a:rPr lang="en-US" sz="4000" dirty="0">
                <a:solidFill>
                  <a:srgbClr val="FF0000"/>
                </a:solidFill>
                <a:latin typeface="+mn-lt"/>
              </a:rPr>
              <a:t>. </a:t>
            </a:r>
            <a:endParaRPr lang="en-US" sz="4000" dirty="0">
              <a:latin typeface="+mn-lt"/>
            </a:endParaRPr>
          </a:p>
        </p:txBody>
      </p:sp>
      <p:pic>
        <p:nvPicPr>
          <p:cNvPr id="41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4AC5B73F-48AB-2AD5-D56B-D074BA039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9" y="21976085"/>
            <a:ext cx="12526417" cy="943991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0D07236-E7F4-564E-D354-54B6FF6C4B75}"/>
              </a:ext>
            </a:extLst>
          </p:cNvPr>
          <p:cNvSpPr txBox="1"/>
          <p:nvPr/>
        </p:nvSpPr>
        <p:spPr>
          <a:xfrm>
            <a:off x="1028318" y="20986262"/>
            <a:ext cx="9169028" cy="74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sz="4000" b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Fig 1. Patient enrollment flowchart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F64667-CB86-F711-7DF7-22B9FC73A77C}"/>
              </a:ext>
            </a:extLst>
          </p:cNvPr>
          <p:cNvSpPr txBox="1"/>
          <p:nvPr/>
        </p:nvSpPr>
        <p:spPr>
          <a:xfrm>
            <a:off x="1028318" y="31416003"/>
            <a:ext cx="10582962" cy="545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Abbreviations: BC, blood culture; SOFA, sequential organ failure</a:t>
            </a:r>
          </a:p>
        </p:txBody>
      </p:sp>
      <p:sp>
        <p:nvSpPr>
          <p:cNvPr id="45" name="Text Box 66">
            <a:extLst>
              <a:ext uri="{FF2B5EF4-FFF2-40B4-BE49-F238E27FC236}">
                <a16:creationId xmlns:a16="http://schemas.microsoft.com/office/drawing/2014/main" id="{8E1750EA-109B-EDC5-948D-6AE29A4EF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553" y="4239079"/>
            <a:ext cx="11734800" cy="132343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37" tIns="45719" rIns="91437" bIns="45719">
            <a:spAutoFit/>
          </a:bodyPr>
          <a:lstStyle>
            <a:lvl1pPr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8069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80695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4000" b="1" dirty="0">
                <a:latin typeface="+mn-lt"/>
              </a:rPr>
              <a:t>Conclusions</a:t>
            </a:r>
          </a:p>
          <a:p>
            <a:pPr algn="ctr">
              <a:defRPr/>
            </a:pPr>
            <a:endParaRPr lang="en-US" sz="4000" b="1" dirty="0">
              <a:latin typeface="+mn-lt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62F449A-0523-B86A-0A40-84512F4FD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99920"/>
              </p:ext>
            </p:extLst>
          </p:nvPr>
        </p:nvGraphicFramePr>
        <p:xfrm>
          <a:off x="13369569" y="5808898"/>
          <a:ext cx="12781055" cy="152503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53190">
                  <a:extLst>
                    <a:ext uri="{9D8B030D-6E8A-4147-A177-3AD203B41FA5}">
                      <a16:colId xmlns:a16="http://schemas.microsoft.com/office/drawing/2014/main" val="1475934889"/>
                    </a:ext>
                  </a:extLst>
                </a:gridCol>
                <a:gridCol w="2496341">
                  <a:extLst>
                    <a:ext uri="{9D8B030D-6E8A-4147-A177-3AD203B41FA5}">
                      <a16:colId xmlns:a16="http://schemas.microsoft.com/office/drawing/2014/main" val="1862939052"/>
                    </a:ext>
                  </a:extLst>
                </a:gridCol>
                <a:gridCol w="2420694">
                  <a:extLst>
                    <a:ext uri="{9D8B030D-6E8A-4147-A177-3AD203B41FA5}">
                      <a16:colId xmlns:a16="http://schemas.microsoft.com/office/drawing/2014/main" val="1996147645"/>
                    </a:ext>
                  </a:extLst>
                </a:gridCol>
                <a:gridCol w="2444638">
                  <a:extLst>
                    <a:ext uri="{9D8B030D-6E8A-4147-A177-3AD203B41FA5}">
                      <a16:colId xmlns:a16="http://schemas.microsoft.com/office/drawing/2014/main" val="1492789997"/>
                    </a:ext>
                  </a:extLst>
                </a:gridCol>
                <a:gridCol w="1066192">
                  <a:extLst>
                    <a:ext uri="{9D8B030D-6E8A-4147-A177-3AD203B41FA5}">
                      <a16:colId xmlns:a16="http://schemas.microsoft.com/office/drawing/2014/main" val="3778974162"/>
                    </a:ext>
                  </a:extLst>
                </a:gridCol>
              </a:tblGrid>
              <a:tr h="626445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Total patients </a:t>
                      </a:r>
                      <a:b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(N=218)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True bacteremia </a:t>
                      </a:r>
                      <a:b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(N=48)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Non-bacteremia </a:t>
                      </a:r>
                      <a:b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(N=170)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370230"/>
                  </a:ext>
                </a:extLst>
              </a:tr>
              <a:tr h="301190">
                <a:tc gridSpan="5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Patient Characteristics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0943837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Age (years)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68 [56–77]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65 [55–76]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68 [57–78]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0.529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729905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Male sex, n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140 [64.2%]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33 [68.8%]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107 [62.9%]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0.568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349903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Body temperature (°C)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36.6 [36.3–37.1]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37.0 [36.2–37.4]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36.6 [36.3–37.0]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0.066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894296"/>
                  </a:ext>
                </a:extLst>
              </a:tr>
              <a:tr h="5032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28-day mortality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67 [30.7%]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21 [43.8%]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</a:rPr>
                        <a:t>46 [27.1%]</a:t>
                      </a:r>
                      <a:endParaRPr lang="en-US" sz="1400" b="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0.042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927345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Prior antibiotics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78 [35.8%]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14 [29.2%]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64 [37.6%]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0.362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84835"/>
                  </a:ext>
                </a:extLst>
              </a:tr>
              <a:tr h="301190">
                <a:tc gridSpan="5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Laboratory Findings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8539459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Blood culture bottle volume (ml)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5.9 [4.8–7.6]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5.8 [5.1–7.6]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5.9 [4.6–7.6]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0.455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089482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PaO</a:t>
                      </a:r>
                      <a:r>
                        <a:rPr lang="en-US" sz="2000" b="0" kern="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/FiO</a:t>
                      </a:r>
                      <a:r>
                        <a:rPr lang="en-US" sz="2000" b="0" kern="0" baseline="-25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 (mmHg)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210 [135–334]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229 [134–353]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208 [135–317]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0.670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161628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Mean arterial pressure (mmHg)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68 [60–79]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62 [57–71]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70 [62–79]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566783"/>
                  </a:ext>
                </a:extLst>
              </a:tr>
              <a:tr h="408038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Serum sodium (mmol/L)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136.4 [133.2–139.8]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133.8 [129.0–137.3]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137.0 [134.2–140.3]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373880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GCS score (3-15)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 [3–13]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4 [3–9]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7 [3–14]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0.016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352437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Neutrophil-lymphocyte ratio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10.0 [4.7–17.8]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18.2 [8.3–36.6]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8.7 [4.3–14.8]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963919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Creatinine (mg/L)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1.04 [0.68–1.89]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1.94 [1.02–3.06]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0.96 [0.67–1.57]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380894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Lactic acid (mmol/L)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2.2 [1.1–5.6]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3.2 [1.9–9.4]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1.9 [1.1–3.9]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637417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Bilirubin (mg/dL)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0.86 [0.56–1.42]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1.40 [0.85–2.10]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0.77 [0.50–1.18]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318355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Aspartic aminotransferase (U/L)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48.0 [31.5–110.0]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85.0 [39.5–206.0]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44.0 [28.5–87.0]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669019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Platelets (10</a:t>
                      </a:r>
                      <a:r>
                        <a:rPr lang="en-US" sz="2000" b="0" kern="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/ml) 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183 [103–265]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111 [69–171]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203 [127–276]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20931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Blood urea nitrogen (mg/dL)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22.9 [16.5–37.4]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35.0 [23.4–56.0]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19.9 [14.8–33.3]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49137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White blood cell (cells/mm</a:t>
                      </a:r>
                      <a:r>
                        <a:rPr lang="en-US" sz="2000" b="0" kern="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12.5 [7.8–18.1]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13.4 [6.3–20.8]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12.5 [8.0–18.1]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0.865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179137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Hematocrit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33 [29–38]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34 [29–36]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33 [29–38]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0.453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61288"/>
                  </a:ext>
                </a:extLst>
              </a:tr>
              <a:tr h="62644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Erythrocyte sedimentation rate (mm/</a:t>
                      </a:r>
                      <a:r>
                        <a:rPr lang="en-US" sz="2000" b="0" kern="0" dirty="0" err="1">
                          <a:solidFill>
                            <a:schemeClr val="tx1"/>
                          </a:solidFill>
                          <a:effectLst/>
                        </a:rPr>
                        <a:t>hr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27 [9–53]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43 [18–59]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26 [7–51]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0.039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503965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C-reactive protein (mg/L)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86.8 [17.0–170.6]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192.1 [90.4–259.5]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67.9 [14.4–139.9]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52593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Procalcitonin (ng/ml)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0.37 [0.08–3.68]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14.31 [3.00–45.51]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0.22 [0.04–1.09]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892629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Pitt bacteremia score (0-14)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4 [2–6]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 [3–6]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4 [2–6]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0.165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902680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APACHE II score (0-71)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20 [15–25]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25 [18–30]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19 [15–24]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186353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SOFA score (0-24)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10 [7–12]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12 [9–16]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9 [6–11]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86955"/>
                  </a:ext>
                </a:extLst>
              </a:tr>
              <a:tr h="301190">
                <a:tc gridSpan="5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Medical History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57288414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Diabetes </a:t>
                      </a:r>
                      <a:r>
                        <a:rPr lang="en-US" sz="2000" b="0" kern="0" dirty="0" err="1">
                          <a:solidFill>
                            <a:schemeClr val="tx1"/>
                          </a:solidFill>
                          <a:effectLst/>
                        </a:rPr>
                        <a:t>mellintus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71 [32.6%]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17 [35.4%]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54 [31.8%]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0.762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370855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Hypertension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107 [49.1%]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22 [45.8%]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85 [50.0%]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0.729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883800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Heart failure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29 [13.3%]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 [6.2%]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26 [15.3%]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0.165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611229"/>
                  </a:ext>
                </a:extLst>
              </a:tr>
              <a:tr h="309932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Cerebrovascular disease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34 [15.6%]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7 [14.6%]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27 [15.9%]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0.995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396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Renal disease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27 [12.4%]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5 [10.4%]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22 [12.9%]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0.825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708778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Liver disease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14 [6.4%]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 [12.5%]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8 [4.7%]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0.107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08402"/>
                  </a:ext>
                </a:extLst>
              </a:tr>
              <a:tr h="62644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Chronic obstructive pulmonary disease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16 [7.3%]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 [4.2%]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14 [8.2%]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0.521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238518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Known neoplasm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24 [11.0%]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8 [16.7%]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16 [9.4%]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0.247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824617"/>
                  </a:ext>
                </a:extLst>
              </a:tr>
              <a:tr h="301190">
                <a:tc gridSpan="5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Suspected Source of Infection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6103593"/>
                  </a:ext>
                </a:extLst>
              </a:tr>
              <a:tr h="62644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Catheter-related bloodstream infection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4 [1.8%]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 [2.1%]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 [1.8%]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&gt;0.999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462401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Intra-abdominal infection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17 [7.8%]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9 [18.8%]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8 [4.7%]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949444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Respiratory tract infection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155 [71.1%]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21 [43.8%]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134 [78.8%]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19297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Skin and soft tissue infection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8 [3.7%]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2 [4.2%]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 [3.5%]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&gt;0.999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096927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Urinary tract infection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33 [15.1%]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17 [35.4%]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16 [9.4%]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910653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Others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9 [4.1%]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6 [12.5%]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3 [1.8%]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  <a:endParaRPr lang="en-US" sz="14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338693"/>
                  </a:ext>
                </a:extLst>
              </a:tr>
              <a:tr h="30119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Fever of unknown origin (%)</a:t>
                      </a:r>
                      <a:endParaRPr lang="en-US" sz="14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6 [2.8%]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1 [2.1%]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5 [2.9%]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&gt;0.999</a:t>
                      </a: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8647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3281D4DC-F276-8856-67F5-65351F47956B}"/>
              </a:ext>
            </a:extLst>
          </p:cNvPr>
          <p:cNvSpPr txBox="1"/>
          <p:nvPr/>
        </p:nvSpPr>
        <p:spPr>
          <a:xfrm>
            <a:off x="13369569" y="4900797"/>
            <a:ext cx="12299512" cy="74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15000"/>
              </a:lnSpc>
              <a:spcAft>
                <a:spcPts val="800"/>
              </a:spcAft>
            </a:pPr>
            <a:r>
              <a:rPr lang="en-US" sz="4000" b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Table 1. Baseline characteristics of patients 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6B701FC-5AC7-5A5C-F824-FDAF7F7F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86277"/>
              </p:ext>
            </p:extLst>
          </p:nvPr>
        </p:nvGraphicFramePr>
        <p:xfrm>
          <a:off x="13442623" y="21753312"/>
          <a:ext cx="12454595" cy="8561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2177">
                  <a:extLst>
                    <a:ext uri="{9D8B030D-6E8A-4147-A177-3AD203B41FA5}">
                      <a16:colId xmlns:a16="http://schemas.microsoft.com/office/drawing/2014/main" val="16996795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9810997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37571809"/>
                    </a:ext>
                  </a:extLst>
                </a:gridCol>
                <a:gridCol w="1930334">
                  <a:extLst>
                    <a:ext uri="{9D8B030D-6E8A-4147-A177-3AD203B41FA5}">
                      <a16:colId xmlns:a16="http://schemas.microsoft.com/office/drawing/2014/main" val="1230391835"/>
                    </a:ext>
                  </a:extLst>
                </a:gridCol>
                <a:gridCol w="1734132">
                  <a:extLst>
                    <a:ext uri="{9D8B030D-6E8A-4147-A177-3AD203B41FA5}">
                      <a16:colId xmlns:a16="http://schemas.microsoft.com/office/drawing/2014/main" val="849632305"/>
                    </a:ext>
                  </a:extLst>
                </a:gridCol>
                <a:gridCol w="681907">
                  <a:extLst>
                    <a:ext uri="{9D8B030D-6E8A-4147-A177-3AD203B41FA5}">
                      <a16:colId xmlns:a16="http://schemas.microsoft.com/office/drawing/2014/main" val="390099364"/>
                    </a:ext>
                  </a:extLst>
                </a:gridCol>
                <a:gridCol w="793655">
                  <a:extLst>
                    <a:ext uri="{9D8B030D-6E8A-4147-A177-3AD203B41FA5}">
                      <a16:colId xmlns:a16="http://schemas.microsoft.com/office/drawing/2014/main" val="3624671818"/>
                    </a:ext>
                  </a:extLst>
                </a:gridCol>
                <a:gridCol w="628072">
                  <a:extLst>
                    <a:ext uri="{9D8B030D-6E8A-4147-A177-3AD203B41FA5}">
                      <a16:colId xmlns:a16="http://schemas.microsoft.com/office/drawing/2014/main" val="4120794529"/>
                    </a:ext>
                  </a:extLst>
                </a:gridCol>
                <a:gridCol w="628072">
                  <a:extLst>
                    <a:ext uri="{9D8B030D-6E8A-4147-A177-3AD203B41FA5}">
                      <a16:colId xmlns:a16="http://schemas.microsoft.com/office/drawing/2014/main" val="2530629245"/>
                    </a:ext>
                  </a:extLst>
                </a:gridCol>
                <a:gridCol w="628072">
                  <a:extLst>
                    <a:ext uri="{9D8B030D-6E8A-4147-A177-3AD203B41FA5}">
                      <a16:colId xmlns:a16="http://schemas.microsoft.com/office/drawing/2014/main" val="147003384"/>
                    </a:ext>
                  </a:extLst>
                </a:gridCol>
                <a:gridCol w="737374">
                  <a:extLst>
                    <a:ext uri="{9D8B030D-6E8A-4147-A177-3AD203B41FA5}">
                      <a16:colId xmlns:a16="http://schemas.microsoft.com/office/drawing/2014/main" val="1653272513"/>
                    </a:ext>
                  </a:extLst>
                </a:gridCol>
              </a:tblGrid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Cut-off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AUC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Sensitivity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Specificity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PPV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NPV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LR +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LR -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DOR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83941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MLR model*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US" sz="1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0.907 [0.843–0.956]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87.9% [74.5–96.6]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86.6% [78.8–96.0]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59.7%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96.6%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5.25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0.13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41.81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13167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PCT (ng/ml)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3.18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0.845 [0.771–0.907]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77.3% [64.4–88.9]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87.2% [79.1–92.5]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63.2%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92.5%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6.07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0.29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21.29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218288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CRP (mg/L)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164.3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0.757 [0.670–0.833]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63.8% [48.8–84.2]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84.2% [59.5–90.9]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51.7%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88.8%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3.79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8.45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538696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SOFA score (0-24)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0.734 [0.650–0.814]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60.8% [38.5–92.2]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80.4% [41.3–93.2]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50.0%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85.5%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3.54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0.6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5.88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587885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Bilirubin (mg/dL)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0.97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0.733 [0.647–0.809]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70.9% [42.1–91.1]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69.1% [45.3–93.2]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37.2%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89.5%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2.1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0.41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5.07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798767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BUN (mg/dL)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19.2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0.712 [0.624–0.791]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82.7% [47.3–96.0]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57.4% [41.5–89.9]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31.9%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94.0%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1.66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7.29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395301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NLR 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14.26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0.709 [0.612–0.798]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65.9% [46.7–80.4]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76.6% [66.1–88.4]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41.0%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88.6%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2.46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0.46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5.39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86842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Platelets (10</a:t>
                      </a:r>
                      <a:r>
                        <a:rPr lang="en-US" sz="1400" kern="0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/ml)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168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0.707 [0.616–0.793]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77.8% [56.2–91.3]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63.5% [50.3–80.1]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36.4%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89.9%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2.02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0.4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943005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Creatinine (mg/L)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1.86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0.702 [0.619–0.780]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61.0% [46.2–88.5]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81.8% [50.9–88.3]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48.2%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87.0%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6.25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0.005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000710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APACHE II score (0-71) 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0.673 [0.573–0.766]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56.2% [34.0–79.5]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78.6% [51.7–93.1]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37.8%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86.1%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2.16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0.57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3.77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&lt;0.001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65792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Na (mmol/L)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133.4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0.662 [0.568–0.750]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54.8% [32.6–87.0]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79.2% [42.4–93.3]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40.7%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84.9%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2.43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3.86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54616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Lactic acid (mmol/L)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6.1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0.657 [0.564–0.741]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64.6% [34.6–91.8]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64.3% [33.7–90.0]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41.7%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83.5%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2.53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0.7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3.62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0.008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438451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AST (U/L)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0.655 [0.562–0.742]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65.0% [41.7–89.8]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67.2% [36.0–84.8]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34.1%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86.6%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1.83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0.55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3.34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0.015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788667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MAP (mmHg)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67.3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0.653 [0.562–0.742]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68.4% [42.4–87.3]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63.1% [41.1–83.0]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32.4%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87.1%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1.69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3.22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447568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GCS score (3-15)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0.611 [0.526–0.694]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79.6% [50.0–93.8]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43.8% [25.4–70.6]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27.5%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88.2%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1.34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0.48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2.82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0.017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725394"/>
                  </a:ext>
                </a:extLst>
              </a:tr>
              <a:tr h="503595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ESR (mm/</a:t>
                      </a:r>
                      <a:r>
                        <a:rPr lang="en-US" sz="1400" kern="0" dirty="0" err="1">
                          <a:solidFill>
                            <a:schemeClr val="tx1"/>
                          </a:solidFill>
                          <a:effectLst/>
                        </a:rPr>
                        <a:t>hr</a:t>
                      </a: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0.597 [0.503–0.690]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59.6% [29.4–89.2]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67.4% [31.8–90.3]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32.9%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84.6%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1.74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solidFill>
                            <a:schemeClr val="tx1"/>
                          </a:solidFill>
                          <a:effectLst/>
                        </a:rPr>
                        <a:t>0.65</a:t>
                      </a:r>
                      <a:endParaRPr lang="en-US" sz="105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2.69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chemeClr val="tx1"/>
                          </a:solidFill>
                          <a:effectLst/>
                        </a:rPr>
                        <a:t>0.029</a:t>
                      </a:r>
                      <a:endParaRPr lang="en-US" sz="105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1336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806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8069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1516</Words>
  <Application>Microsoft Office PowerPoint</Application>
  <PresentationFormat>Custom</PresentationFormat>
  <Paragraphs>432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Default Design</vt:lpstr>
      <vt:lpstr>PowerPoint Presentation</vt:lpstr>
    </vt:vector>
  </TitlesOfParts>
  <Company>University of Louisville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HSC</dc:creator>
  <cp:lastModifiedBy>BaekSangwon</cp:lastModifiedBy>
  <cp:revision>416</cp:revision>
  <cp:lastPrinted>2018-04-10T10:16:47Z</cp:lastPrinted>
  <dcterms:created xsi:type="dcterms:W3CDTF">2006-08-31T14:29:08Z</dcterms:created>
  <dcterms:modified xsi:type="dcterms:W3CDTF">2022-06-07T18:51:50Z</dcterms:modified>
</cp:coreProperties>
</file>