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8"/>
  </p:notesMasterIdLst>
  <p:sldIdLst>
    <p:sldId id="535" r:id="rId3"/>
    <p:sldId id="557" r:id="rId4"/>
    <p:sldId id="563" r:id="rId5"/>
    <p:sldId id="541" r:id="rId6"/>
    <p:sldId id="511" r:id="rId7"/>
    <p:sldId id="508" r:id="rId8"/>
    <p:sldId id="529" r:id="rId9"/>
    <p:sldId id="507" r:id="rId10"/>
    <p:sldId id="551" r:id="rId11"/>
    <p:sldId id="504" r:id="rId12"/>
    <p:sldId id="506" r:id="rId13"/>
    <p:sldId id="562" r:id="rId14"/>
    <p:sldId id="516" r:id="rId15"/>
    <p:sldId id="515" r:id="rId16"/>
    <p:sldId id="539" r:id="rId17"/>
    <p:sldId id="518" r:id="rId18"/>
    <p:sldId id="544" r:id="rId19"/>
    <p:sldId id="513" r:id="rId20"/>
    <p:sldId id="522" r:id="rId21"/>
    <p:sldId id="538" r:id="rId22"/>
    <p:sldId id="517" r:id="rId23"/>
    <p:sldId id="546" r:id="rId24"/>
    <p:sldId id="531" r:id="rId25"/>
    <p:sldId id="547" r:id="rId26"/>
    <p:sldId id="455" r:id="rId2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66D792EF-FF57-4446-9CDA-DFCA42F2F72F}">
          <p14:sldIdLst>
            <p14:sldId id="535"/>
            <p14:sldId id="557"/>
            <p14:sldId id="563"/>
            <p14:sldId id="541"/>
            <p14:sldId id="511"/>
            <p14:sldId id="508"/>
            <p14:sldId id="529"/>
            <p14:sldId id="507"/>
            <p14:sldId id="551"/>
            <p14:sldId id="504"/>
            <p14:sldId id="506"/>
            <p14:sldId id="562"/>
            <p14:sldId id="516"/>
            <p14:sldId id="515"/>
            <p14:sldId id="539"/>
            <p14:sldId id="518"/>
            <p14:sldId id="544"/>
            <p14:sldId id="513"/>
            <p14:sldId id="522"/>
            <p14:sldId id="538"/>
            <p14:sldId id="517"/>
            <p14:sldId id="546"/>
            <p14:sldId id="531"/>
            <p14:sldId id="547"/>
            <p14:sldId id="45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6AB88BF-DB90-8DDC-3128-57D8BCC07F2A}" name="Baek Sangwon" initials="BS" userId="950bed2652430398"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한빛 김" initials="한김" lastIdx="1" clrIdx="0">
    <p:extLst>
      <p:ext uri="{19B8F6BF-5375-455C-9EA6-DF929625EA0E}">
        <p15:presenceInfo xmlns:p15="http://schemas.microsoft.com/office/powerpoint/2012/main" userId="한빛 김"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E9EBF5"/>
    <a:srgbClr val="203864"/>
    <a:srgbClr val="366092"/>
    <a:srgbClr val="ADB9CA"/>
    <a:srgbClr val="D3BD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보통 스타일 3 - 강조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보통 스타일 3 - 강조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보통 스타일 3 - 강조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밝은 스타일 1 - 강조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밝은 스타일 2 - 강조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보통 스타일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보통 스타일 4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72" autoAdjust="0"/>
    <p:restoredTop sz="97384" autoAdjust="0"/>
  </p:normalViewPr>
  <p:slideViewPr>
    <p:cSldViewPr snapToGrid="0">
      <p:cViewPr varScale="1">
        <p:scale>
          <a:sx n="106" d="100"/>
          <a:sy n="106" d="100"/>
        </p:scale>
        <p:origin x="846" y="690"/>
      </p:cViewPr>
      <p:guideLst/>
    </p:cSldViewPr>
  </p:slideViewPr>
  <p:notesTextViewPr>
    <p:cViewPr>
      <p:scale>
        <a:sx n="3" d="2"/>
        <a:sy n="3" d="2"/>
      </p:scale>
      <p:origin x="0" y="0"/>
    </p:cViewPr>
  </p:notesTextViewPr>
  <p:notesViewPr>
    <p:cSldViewPr snapToGrid="0">
      <p:cViewPr varScale="1">
        <p:scale>
          <a:sx n="83" d="100"/>
          <a:sy n="83" d="100"/>
        </p:scale>
        <p:origin x="2916"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8/10/relationships/authors" Targe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59922E-327A-42A1-8A27-C0C20B185F07}" type="datetimeFigureOut">
              <a:rPr lang="ko-KR" altLang="en-US" smtClean="0"/>
              <a:t>2023-06-16</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CC3667-D5E3-4B41-BFB6-545FC7F0AB12}" type="slidenum">
              <a:rPr lang="ko-KR" altLang="en-US" smtClean="0"/>
              <a:t>‹#›</a:t>
            </a:fld>
            <a:endParaRPr lang="ko-KR" altLang="en-US"/>
          </a:p>
        </p:txBody>
      </p:sp>
    </p:spTree>
    <p:extLst>
      <p:ext uri="{BB962C8B-B14F-4D97-AF65-F5344CB8AC3E}">
        <p14:creationId xmlns:p14="http://schemas.microsoft.com/office/powerpoint/2010/main" val="292286087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pPr>
              <a:lnSpc>
                <a:spcPct val="150000"/>
              </a:lnSpc>
            </a:pPr>
            <a:r>
              <a:rPr lang="ko-KR" altLang="en-US" dirty="0">
                <a:solidFill>
                  <a:schemeClr val="bg1"/>
                </a:solidFill>
              </a:rPr>
              <a:t>안녕하세요</a:t>
            </a:r>
            <a:r>
              <a:rPr lang="en-US" altLang="ko-KR" dirty="0">
                <a:solidFill>
                  <a:schemeClr val="bg1"/>
                </a:solidFill>
              </a:rPr>
              <a:t>,</a:t>
            </a:r>
            <a:r>
              <a:rPr lang="ko-KR" altLang="en-US" dirty="0">
                <a:solidFill>
                  <a:schemeClr val="bg1"/>
                </a:solidFill>
              </a:rPr>
              <a:t> </a:t>
            </a:r>
            <a:r>
              <a:rPr lang="en-US" altLang="ko-KR" dirty="0">
                <a:solidFill>
                  <a:schemeClr val="bg1"/>
                </a:solidFill>
              </a:rPr>
              <a:t>AI </a:t>
            </a:r>
            <a:r>
              <a:rPr lang="ko-KR" altLang="en-US" dirty="0">
                <a:solidFill>
                  <a:schemeClr val="bg1"/>
                </a:solidFill>
              </a:rPr>
              <a:t>연구 센터 백상원 입니다</a:t>
            </a:r>
            <a:r>
              <a:rPr lang="en-US" altLang="ko-KR" dirty="0">
                <a:solidFill>
                  <a:schemeClr val="bg1"/>
                </a:solidFill>
              </a:rPr>
              <a:t>. </a:t>
            </a:r>
            <a:r>
              <a:rPr lang="ko-KR" altLang="en-US" dirty="0">
                <a:solidFill>
                  <a:schemeClr val="bg1"/>
                </a:solidFill>
              </a:rPr>
              <a:t>저는 국내 </a:t>
            </a:r>
            <a:r>
              <a:rPr lang="en-US" altLang="ko-KR" dirty="0">
                <a:solidFill>
                  <a:schemeClr val="bg1"/>
                </a:solidFill>
              </a:rPr>
              <a:t>20</a:t>
            </a:r>
            <a:r>
              <a:rPr lang="ko-KR" altLang="en-US" dirty="0">
                <a:solidFill>
                  <a:schemeClr val="bg1"/>
                </a:solidFill>
              </a:rPr>
              <a:t>개 기관으로부터 수집한 </a:t>
            </a:r>
            <a:r>
              <a:rPr lang="en-US" altLang="ko-KR" dirty="0">
                <a:solidFill>
                  <a:schemeClr val="bg1"/>
                </a:solidFill>
              </a:rPr>
              <a:t>multi-center real world data</a:t>
            </a:r>
            <a:r>
              <a:rPr lang="ko-KR" altLang="en-US" dirty="0">
                <a:solidFill>
                  <a:schemeClr val="bg1"/>
                </a:solidFill>
              </a:rPr>
              <a:t>를 활용하여 코로나 바이러스 중증도 예후예측 모델을 개발하였습니다</a:t>
            </a:r>
            <a:r>
              <a:rPr lang="en-US" altLang="ko-KR" dirty="0">
                <a:solidFill>
                  <a:schemeClr val="bg1"/>
                </a:solidFill>
              </a:rPr>
              <a:t>. </a:t>
            </a:r>
            <a:r>
              <a:rPr lang="ko-KR" altLang="en-US" dirty="0">
                <a:solidFill>
                  <a:schemeClr val="bg1"/>
                </a:solidFill>
              </a:rPr>
              <a:t>이 연구의 주요 목적은 코로나 환자 입원 시 중증도 기반의 조기 분류를 통해 효율적인 의료 자원 배분과 치료를 </a:t>
            </a:r>
            <a:r>
              <a:rPr lang="ko-KR" altLang="en-US" dirty="0" err="1">
                <a:solidFill>
                  <a:schemeClr val="bg1"/>
                </a:solidFill>
              </a:rPr>
              <a:t>지원하는것입니다</a:t>
            </a:r>
            <a:r>
              <a:rPr lang="en-US" altLang="ko-KR" dirty="0">
                <a:solidFill>
                  <a:schemeClr val="bg1"/>
                </a:solidFill>
              </a:rPr>
              <a:t>. </a:t>
            </a:r>
            <a:r>
              <a:rPr lang="ko-KR" altLang="en-US" dirty="0">
                <a:solidFill>
                  <a:schemeClr val="bg1"/>
                </a:solidFill>
              </a:rPr>
              <a:t>본 발표를 통해서</a:t>
            </a:r>
            <a:r>
              <a:rPr lang="en-US" altLang="ko-KR" dirty="0">
                <a:solidFill>
                  <a:schemeClr val="bg1"/>
                </a:solidFill>
              </a:rPr>
              <a:t>, </a:t>
            </a:r>
            <a:r>
              <a:rPr lang="ko-KR" altLang="en-US" dirty="0">
                <a:solidFill>
                  <a:schemeClr val="bg1"/>
                </a:solidFill>
              </a:rPr>
              <a:t>저희 모델에 대해 임상 전문가 관점에서의 임상 활용 가능성과 유효성에 대한</a:t>
            </a:r>
            <a:r>
              <a:rPr lang="en-US" altLang="ko-KR" dirty="0">
                <a:solidFill>
                  <a:schemeClr val="bg1"/>
                </a:solidFill>
              </a:rPr>
              <a:t> </a:t>
            </a:r>
            <a:r>
              <a:rPr lang="ko-KR" altLang="en-US" dirty="0">
                <a:solidFill>
                  <a:schemeClr val="bg1"/>
                </a:solidFill>
              </a:rPr>
              <a:t>다양한 피드백을 받아보고자 준비하였습니다</a:t>
            </a:r>
            <a:r>
              <a:rPr lang="en-US" altLang="ko-KR" dirty="0">
                <a:solidFill>
                  <a:schemeClr val="bg1"/>
                </a:solidFill>
              </a:rPr>
              <a:t>. </a:t>
            </a:r>
            <a:r>
              <a:rPr lang="ko-KR" altLang="en-US" dirty="0">
                <a:solidFill>
                  <a:schemeClr val="bg1"/>
                </a:solidFill>
              </a:rPr>
              <a:t>특히</a:t>
            </a:r>
            <a:r>
              <a:rPr lang="en-US" altLang="ko-KR" dirty="0">
                <a:solidFill>
                  <a:schemeClr val="bg1"/>
                </a:solidFill>
              </a:rPr>
              <a:t>,</a:t>
            </a:r>
            <a:r>
              <a:rPr lang="ko-KR" altLang="en-US" dirty="0">
                <a:solidFill>
                  <a:schemeClr val="bg1"/>
                </a:solidFill>
              </a:rPr>
              <a:t> 저희의 예후예측 모델이 이 실제 의료현장에서 어떠한 가치를 창출할 수 있는지에 대해 의견 있으시다면 공유해주시면 감사하겠습니다</a:t>
            </a:r>
            <a:r>
              <a:rPr lang="en-US" altLang="ko-KR" dirty="0">
                <a:solidFill>
                  <a:schemeClr val="bg1"/>
                </a:solidFill>
              </a:rPr>
              <a:t>. </a:t>
            </a:r>
          </a:p>
        </p:txBody>
      </p:sp>
      <p:sp>
        <p:nvSpPr>
          <p:cNvPr id="4" name="슬라이드 번호 개체 틀 3"/>
          <p:cNvSpPr>
            <a:spLocks noGrp="1"/>
          </p:cNvSpPr>
          <p:nvPr>
            <p:ph type="sldNum" sz="quarter" idx="10"/>
          </p:nvPr>
        </p:nvSpPr>
        <p:spPr/>
        <p:txBody>
          <a:bodyPr/>
          <a:lstStyle/>
          <a:p>
            <a:fld id="{D9CC3667-D5E3-4B41-BFB6-545FC7F0AB12}" type="slidenum">
              <a:rPr lang="ko-KR" altLang="en-US" smtClean="0"/>
              <a:t>1</a:t>
            </a:fld>
            <a:endParaRPr lang="ko-KR" altLang="en-US"/>
          </a:p>
        </p:txBody>
      </p:sp>
    </p:spTree>
    <p:extLst>
      <p:ext uri="{BB962C8B-B14F-4D97-AF65-F5344CB8AC3E}">
        <p14:creationId xmlns:p14="http://schemas.microsoft.com/office/powerpoint/2010/main" val="440945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en-US" altLang="ko-KR" baseline="0" dirty="0"/>
          </a:p>
        </p:txBody>
      </p:sp>
      <p:sp>
        <p:nvSpPr>
          <p:cNvPr id="4" name="슬라이드 번호 개체 틀 3"/>
          <p:cNvSpPr>
            <a:spLocks noGrp="1"/>
          </p:cNvSpPr>
          <p:nvPr>
            <p:ph type="sldNum" sz="quarter" idx="10"/>
          </p:nvPr>
        </p:nvSpPr>
        <p:spPr/>
        <p:txBody>
          <a:bodyPr/>
          <a:lstStyle/>
          <a:p>
            <a:fld id="{D9CC3667-D5E3-4B41-BFB6-545FC7F0AB12}" type="slidenum">
              <a:rPr lang="ko-KR" altLang="en-US" smtClean="0"/>
              <a:t>10</a:t>
            </a:fld>
            <a:endParaRPr lang="ko-KR" altLang="en-US"/>
          </a:p>
        </p:txBody>
      </p:sp>
    </p:spTree>
    <p:extLst>
      <p:ext uri="{BB962C8B-B14F-4D97-AF65-F5344CB8AC3E}">
        <p14:creationId xmlns:p14="http://schemas.microsoft.com/office/powerpoint/2010/main" val="3529793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pPr marL="0" indent="0">
              <a:lnSpc>
                <a:spcPct val="150000"/>
              </a:lnSpc>
              <a:buFont typeface="Wingdings" panose="05000000000000000000" pitchFamily="2" charset="2"/>
              <a:buNone/>
            </a:pPr>
            <a:endParaRPr lang="en-US" altLang="ko-KR" baseline="0" dirty="0">
              <a:solidFill>
                <a:schemeClr val="bg1"/>
              </a:solidFill>
              <a:sym typeface="Wingdings" panose="05000000000000000000" pitchFamily="2" charset="2"/>
            </a:endParaRPr>
          </a:p>
        </p:txBody>
      </p:sp>
      <p:sp>
        <p:nvSpPr>
          <p:cNvPr id="4" name="슬라이드 번호 개체 틀 3"/>
          <p:cNvSpPr>
            <a:spLocks noGrp="1"/>
          </p:cNvSpPr>
          <p:nvPr>
            <p:ph type="sldNum" sz="quarter" idx="10"/>
          </p:nvPr>
        </p:nvSpPr>
        <p:spPr/>
        <p:txBody>
          <a:bodyPr/>
          <a:lstStyle/>
          <a:p>
            <a:fld id="{D9CC3667-D5E3-4B41-BFB6-545FC7F0AB12}" type="slidenum">
              <a:rPr lang="ko-KR" altLang="en-US" smtClean="0"/>
              <a:t>11</a:t>
            </a:fld>
            <a:endParaRPr lang="ko-KR" altLang="en-US"/>
          </a:p>
        </p:txBody>
      </p:sp>
    </p:spTree>
    <p:extLst>
      <p:ext uri="{BB962C8B-B14F-4D97-AF65-F5344CB8AC3E}">
        <p14:creationId xmlns:p14="http://schemas.microsoft.com/office/powerpoint/2010/main" val="4034607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r>
              <a:rPr lang="en-US" altLang="ko-KR"/>
              <a:t>Q&amp;A</a:t>
            </a:r>
            <a:endParaRPr lang="ko-KR" altLang="en-US"/>
          </a:p>
        </p:txBody>
      </p:sp>
      <p:sp>
        <p:nvSpPr>
          <p:cNvPr id="4" name="슬라이드 번호 개체 틀 3"/>
          <p:cNvSpPr>
            <a:spLocks noGrp="1"/>
          </p:cNvSpPr>
          <p:nvPr>
            <p:ph type="sldNum" sz="quarter" idx="10"/>
          </p:nvPr>
        </p:nvSpPr>
        <p:spPr/>
        <p:txBody>
          <a:bodyPr/>
          <a:lstStyle/>
          <a:p>
            <a:fld id="{D9CC3667-D5E3-4B41-BFB6-545FC7F0AB12}" type="slidenum">
              <a:rPr lang="ko-KR" altLang="en-US" smtClean="0"/>
              <a:t>12</a:t>
            </a:fld>
            <a:endParaRPr lang="ko-KR" altLang="en-US"/>
          </a:p>
        </p:txBody>
      </p:sp>
    </p:spTree>
    <p:extLst>
      <p:ext uri="{BB962C8B-B14F-4D97-AF65-F5344CB8AC3E}">
        <p14:creationId xmlns:p14="http://schemas.microsoft.com/office/powerpoint/2010/main" val="3421105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r>
              <a:rPr lang="en-US" altLang="ko-KR"/>
              <a:t>Q&amp;A</a:t>
            </a:r>
            <a:endParaRPr lang="ko-KR" altLang="en-US"/>
          </a:p>
        </p:txBody>
      </p:sp>
      <p:sp>
        <p:nvSpPr>
          <p:cNvPr id="4" name="슬라이드 번호 개체 틀 3"/>
          <p:cNvSpPr>
            <a:spLocks noGrp="1"/>
          </p:cNvSpPr>
          <p:nvPr>
            <p:ph type="sldNum" sz="quarter" idx="10"/>
          </p:nvPr>
        </p:nvSpPr>
        <p:spPr/>
        <p:txBody>
          <a:bodyPr/>
          <a:lstStyle/>
          <a:p>
            <a:fld id="{D9CC3667-D5E3-4B41-BFB6-545FC7F0AB12}" type="slidenum">
              <a:rPr lang="ko-KR" altLang="en-US" smtClean="0"/>
              <a:t>13</a:t>
            </a:fld>
            <a:endParaRPr lang="ko-KR" altLang="en-US"/>
          </a:p>
        </p:txBody>
      </p:sp>
    </p:spTree>
    <p:extLst>
      <p:ext uri="{BB962C8B-B14F-4D97-AF65-F5344CB8AC3E}">
        <p14:creationId xmlns:p14="http://schemas.microsoft.com/office/powerpoint/2010/main" val="3832967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en-US" altLang="ko-KR" baseline="0" dirty="0"/>
          </a:p>
        </p:txBody>
      </p:sp>
      <p:sp>
        <p:nvSpPr>
          <p:cNvPr id="4" name="슬라이드 번호 개체 틀 3"/>
          <p:cNvSpPr>
            <a:spLocks noGrp="1"/>
          </p:cNvSpPr>
          <p:nvPr>
            <p:ph type="sldNum" sz="quarter" idx="10"/>
          </p:nvPr>
        </p:nvSpPr>
        <p:spPr/>
        <p:txBody>
          <a:bodyPr/>
          <a:lstStyle/>
          <a:p>
            <a:fld id="{D9CC3667-D5E3-4B41-BFB6-545FC7F0AB12}" type="slidenum">
              <a:rPr lang="ko-KR" altLang="en-US" smtClean="0"/>
              <a:t>14</a:t>
            </a:fld>
            <a:endParaRPr lang="ko-KR" altLang="en-US"/>
          </a:p>
        </p:txBody>
      </p:sp>
    </p:spTree>
    <p:extLst>
      <p:ext uri="{BB962C8B-B14F-4D97-AF65-F5344CB8AC3E}">
        <p14:creationId xmlns:p14="http://schemas.microsoft.com/office/powerpoint/2010/main" val="6126394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pPr>
              <a:lnSpc>
                <a:spcPct val="150000"/>
              </a:lnSpc>
            </a:pPr>
            <a:endParaRPr lang="ko-KR" altLang="en-US" dirty="0">
              <a:solidFill>
                <a:schemeClr val="bg1"/>
              </a:solidFill>
            </a:endParaRPr>
          </a:p>
        </p:txBody>
      </p:sp>
      <p:sp>
        <p:nvSpPr>
          <p:cNvPr id="4" name="슬라이드 번호 개체 틀 3"/>
          <p:cNvSpPr>
            <a:spLocks noGrp="1"/>
          </p:cNvSpPr>
          <p:nvPr>
            <p:ph type="sldNum" sz="quarter" idx="10"/>
          </p:nvPr>
        </p:nvSpPr>
        <p:spPr/>
        <p:txBody>
          <a:bodyPr/>
          <a:lstStyle/>
          <a:p>
            <a:fld id="{D9CC3667-D5E3-4B41-BFB6-545FC7F0AB12}" type="slidenum">
              <a:rPr lang="ko-KR" altLang="en-US" smtClean="0"/>
              <a:t>15</a:t>
            </a:fld>
            <a:endParaRPr lang="ko-KR" altLang="en-US"/>
          </a:p>
        </p:txBody>
      </p:sp>
    </p:spTree>
    <p:extLst>
      <p:ext uri="{BB962C8B-B14F-4D97-AF65-F5344CB8AC3E}">
        <p14:creationId xmlns:p14="http://schemas.microsoft.com/office/powerpoint/2010/main" val="3624217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en-US" altLang="ko-KR" baseline="0" dirty="0"/>
          </a:p>
        </p:txBody>
      </p:sp>
      <p:sp>
        <p:nvSpPr>
          <p:cNvPr id="4" name="슬라이드 번호 개체 틀 3"/>
          <p:cNvSpPr>
            <a:spLocks noGrp="1"/>
          </p:cNvSpPr>
          <p:nvPr>
            <p:ph type="sldNum" sz="quarter" idx="10"/>
          </p:nvPr>
        </p:nvSpPr>
        <p:spPr/>
        <p:txBody>
          <a:bodyPr/>
          <a:lstStyle/>
          <a:p>
            <a:fld id="{D9CC3667-D5E3-4B41-BFB6-545FC7F0AB12}" type="slidenum">
              <a:rPr lang="ko-KR" altLang="en-US" smtClean="0"/>
              <a:t>16</a:t>
            </a:fld>
            <a:endParaRPr lang="ko-KR" altLang="en-US"/>
          </a:p>
        </p:txBody>
      </p:sp>
    </p:spTree>
    <p:extLst>
      <p:ext uri="{BB962C8B-B14F-4D97-AF65-F5344CB8AC3E}">
        <p14:creationId xmlns:p14="http://schemas.microsoft.com/office/powerpoint/2010/main" val="2094699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pPr>
              <a:lnSpc>
                <a:spcPct val="150000"/>
              </a:lnSpc>
            </a:pPr>
            <a:r>
              <a:rPr lang="en-US" altLang="ko-KR" dirty="0">
                <a:solidFill>
                  <a:schemeClr val="bg1"/>
                </a:solidFill>
              </a:rPr>
              <a:t>Table 4a (trained with all), 4b (trained independent), 4c (ensemble), 4f (transfer)</a:t>
            </a:r>
            <a:r>
              <a:rPr lang="ko-KR" altLang="en-US" dirty="0">
                <a:solidFill>
                  <a:schemeClr val="bg1"/>
                </a:solidFill>
              </a:rPr>
              <a:t>만 </a:t>
            </a:r>
            <a:r>
              <a:rPr lang="ko-KR" altLang="en-US" dirty="0" err="1">
                <a:solidFill>
                  <a:schemeClr val="bg1"/>
                </a:solidFill>
              </a:rPr>
              <a:t>포함시킬것</a:t>
            </a:r>
            <a:r>
              <a:rPr lang="ko-KR" altLang="en-US" dirty="0">
                <a:solidFill>
                  <a:schemeClr val="bg1"/>
                </a:solidFill>
              </a:rPr>
              <a:t>  </a:t>
            </a:r>
            <a:endParaRPr lang="en-US" altLang="ko-KR" dirty="0">
              <a:solidFill>
                <a:schemeClr val="bg1"/>
              </a:solidFill>
            </a:endParaRPr>
          </a:p>
          <a:p>
            <a:pPr>
              <a:lnSpc>
                <a:spcPct val="150000"/>
              </a:lnSpc>
            </a:pPr>
            <a:endParaRPr lang="en-US" altLang="ko-KR" dirty="0">
              <a:solidFill>
                <a:schemeClr val="bg1"/>
              </a:solidFill>
            </a:endParaRPr>
          </a:p>
          <a:p>
            <a:pPr marL="0" marR="0" lvl="0" indent="0" algn="l" defTabSz="914400" rtl="0" eaLnBrk="1" fontAlgn="auto" latinLnBrk="1" hangingPunct="1">
              <a:lnSpc>
                <a:spcPct val="150000"/>
              </a:lnSpc>
              <a:spcBef>
                <a:spcPts val="0"/>
              </a:spcBef>
              <a:spcAft>
                <a:spcPts val="0"/>
              </a:spcAft>
              <a:buClrTx/>
              <a:buSzTx/>
              <a:buFontTx/>
              <a:buNone/>
              <a:tabLst/>
              <a:defRPr/>
            </a:pPr>
            <a:r>
              <a:rPr lang="en-US" altLang="ko-KR" sz="1200" b="0" i="0" u="none" strike="noStrike" dirty="0">
                <a:solidFill>
                  <a:srgbClr val="000000"/>
                </a:solidFill>
                <a:effectLst/>
                <a:latin typeface="Times New Roman" panose="02020603050405020304" pitchFamily="18" charset="0"/>
                <a:ea typeface="맑은 고딕" panose="020B0503020000020004" pitchFamily="50" charset="-127"/>
              </a:rPr>
              <a:t>Test dataset was obtained from Samsung Medical Center (SMC), Chonnam National University Hospital (JNU), Chungnam National University Sejong Hospital (SCN), </a:t>
            </a:r>
            <a:r>
              <a:rPr lang="en-US" altLang="ko-KR" sz="1200" b="0" i="0" u="none" strike="noStrike" dirty="0" err="1">
                <a:solidFill>
                  <a:srgbClr val="000000"/>
                </a:solidFill>
                <a:effectLst/>
                <a:latin typeface="Times New Roman" panose="02020603050405020304" pitchFamily="18" charset="0"/>
                <a:ea typeface="맑은 고딕" panose="020B0503020000020004" pitchFamily="50" charset="-127"/>
              </a:rPr>
              <a:t>Soonchunhyang</a:t>
            </a:r>
            <a:r>
              <a:rPr lang="en-US" altLang="ko-KR" sz="1200" b="0" i="0" u="none" strike="noStrike" dirty="0">
                <a:solidFill>
                  <a:srgbClr val="000000"/>
                </a:solidFill>
                <a:effectLst/>
                <a:latin typeface="Times New Roman" panose="02020603050405020304" pitchFamily="18" charset="0"/>
                <a:ea typeface="맑은 고딕" panose="020B0503020000020004" pitchFamily="50" charset="-127"/>
              </a:rPr>
              <a:t> University Hospital (SCH).</a:t>
            </a:r>
            <a:br>
              <a:rPr lang="en-US" altLang="ko-KR" sz="1200" b="0" i="0" u="none" strike="noStrike" dirty="0">
                <a:solidFill>
                  <a:srgbClr val="000000"/>
                </a:solidFill>
                <a:effectLst/>
                <a:latin typeface="Times New Roman" panose="02020603050405020304" pitchFamily="18" charset="0"/>
                <a:ea typeface="맑은 고딕" panose="020B0503020000020004" pitchFamily="50" charset="-127"/>
              </a:rPr>
            </a:br>
            <a:r>
              <a:rPr lang="en-US" altLang="ko-KR" sz="1200" b="0" i="0" u="none" strike="noStrike" dirty="0">
                <a:solidFill>
                  <a:srgbClr val="000000"/>
                </a:solidFill>
                <a:effectLst/>
                <a:latin typeface="Times New Roman" panose="02020603050405020304" pitchFamily="18" charset="0"/>
                <a:ea typeface="맑은 고딕" panose="020B0503020000020004" pitchFamily="50" charset="-127"/>
              </a:rPr>
              <a:t>Abbreviations: AUROC, area under the receiver operating curve; AUPRC, area under the precision-recall curve; PPV, positive predictive value; NPV, negative predictive value; LR+, likelihood ratio positive; LR-, likelihood ratio negative; DOR, diagnostic odds ratio</a:t>
            </a:r>
            <a:r>
              <a:rPr lang="en-US" altLang="ko-KR" dirty="0"/>
              <a:t> </a:t>
            </a:r>
            <a:endParaRPr lang="en-US" altLang="ko-KR" dirty="0">
              <a:solidFill>
                <a:schemeClr val="bg1"/>
              </a:solidFill>
            </a:endParaRPr>
          </a:p>
          <a:p>
            <a:pPr>
              <a:lnSpc>
                <a:spcPct val="150000"/>
              </a:lnSpc>
            </a:pPr>
            <a:endParaRPr lang="en-US" altLang="ko-KR" dirty="0">
              <a:solidFill>
                <a:schemeClr val="bg1"/>
              </a:solidFill>
            </a:endParaRPr>
          </a:p>
          <a:p>
            <a:pPr>
              <a:lnSpc>
                <a:spcPct val="150000"/>
              </a:lnSpc>
            </a:pPr>
            <a:endParaRPr lang="ko-KR" altLang="en-US" dirty="0">
              <a:solidFill>
                <a:schemeClr val="bg1"/>
              </a:solidFill>
            </a:endParaRPr>
          </a:p>
        </p:txBody>
      </p:sp>
      <p:sp>
        <p:nvSpPr>
          <p:cNvPr id="4" name="슬라이드 번호 개체 틀 3"/>
          <p:cNvSpPr>
            <a:spLocks noGrp="1"/>
          </p:cNvSpPr>
          <p:nvPr>
            <p:ph type="sldNum" sz="quarter" idx="10"/>
          </p:nvPr>
        </p:nvSpPr>
        <p:spPr/>
        <p:txBody>
          <a:bodyPr/>
          <a:lstStyle/>
          <a:p>
            <a:fld id="{D9CC3667-D5E3-4B41-BFB6-545FC7F0AB12}" type="slidenum">
              <a:rPr lang="ko-KR" altLang="en-US" smtClean="0"/>
              <a:t>17</a:t>
            </a:fld>
            <a:endParaRPr lang="ko-KR" altLang="en-US"/>
          </a:p>
        </p:txBody>
      </p:sp>
    </p:spTree>
    <p:extLst>
      <p:ext uri="{BB962C8B-B14F-4D97-AF65-F5344CB8AC3E}">
        <p14:creationId xmlns:p14="http://schemas.microsoft.com/office/powerpoint/2010/main" val="2395507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en-US" altLang="ko-KR" baseline="0" dirty="0"/>
          </a:p>
        </p:txBody>
      </p:sp>
      <p:sp>
        <p:nvSpPr>
          <p:cNvPr id="4" name="슬라이드 번호 개체 틀 3"/>
          <p:cNvSpPr>
            <a:spLocks noGrp="1"/>
          </p:cNvSpPr>
          <p:nvPr>
            <p:ph type="sldNum" sz="quarter" idx="10"/>
          </p:nvPr>
        </p:nvSpPr>
        <p:spPr/>
        <p:txBody>
          <a:bodyPr/>
          <a:lstStyle/>
          <a:p>
            <a:fld id="{D9CC3667-D5E3-4B41-BFB6-545FC7F0AB12}" type="slidenum">
              <a:rPr lang="ko-KR" altLang="en-US" smtClean="0"/>
              <a:t>18</a:t>
            </a:fld>
            <a:endParaRPr lang="ko-KR" altLang="en-US"/>
          </a:p>
        </p:txBody>
      </p:sp>
    </p:spTree>
    <p:extLst>
      <p:ext uri="{BB962C8B-B14F-4D97-AF65-F5344CB8AC3E}">
        <p14:creationId xmlns:p14="http://schemas.microsoft.com/office/powerpoint/2010/main" val="4277331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en-US" altLang="ko-KR" baseline="0" dirty="0"/>
          </a:p>
        </p:txBody>
      </p:sp>
      <p:sp>
        <p:nvSpPr>
          <p:cNvPr id="4" name="슬라이드 번호 개체 틀 3"/>
          <p:cNvSpPr>
            <a:spLocks noGrp="1"/>
          </p:cNvSpPr>
          <p:nvPr>
            <p:ph type="sldNum" sz="quarter" idx="10"/>
          </p:nvPr>
        </p:nvSpPr>
        <p:spPr/>
        <p:txBody>
          <a:bodyPr/>
          <a:lstStyle/>
          <a:p>
            <a:fld id="{D9CC3667-D5E3-4B41-BFB6-545FC7F0AB12}" type="slidenum">
              <a:rPr lang="ko-KR" altLang="en-US" smtClean="0"/>
              <a:t>19</a:t>
            </a:fld>
            <a:endParaRPr lang="ko-KR" altLang="en-US"/>
          </a:p>
        </p:txBody>
      </p:sp>
    </p:spTree>
    <p:extLst>
      <p:ext uri="{BB962C8B-B14F-4D97-AF65-F5344CB8AC3E}">
        <p14:creationId xmlns:p14="http://schemas.microsoft.com/office/powerpoint/2010/main" val="317761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r>
              <a:rPr lang="ko-KR" altLang="en-US" baseline="0" dirty="0"/>
              <a:t>이 </a:t>
            </a:r>
            <a:r>
              <a:rPr lang="en-US" altLang="ko-KR" baseline="0" dirty="0"/>
              <a:t>slide</a:t>
            </a:r>
            <a:r>
              <a:rPr lang="ko-KR" altLang="en-US" baseline="0" dirty="0"/>
              <a:t>를 잘 꾸며서 처음 어떤 강점들이 있는지 얘기하고 </a:t>
            </a:r>
            <a:r>
              <a:rPr lang="ko-KR" altLang="en-US" baseline="0" dirty="0" err="1"/>
              <a:t>넘어갈것</a:t>
            </a:r>
            <a:r>
              <a:rPr lang="en-US" altLang="ko-KR" baseline="0" dirty="0"/>
              <a:t>. </a:t>
            </a:r>
          </a:p>
          <a:p>
            <a:endParaRPr lang="en-US" altLang="ko-KR" baseline="0" dirty="0"/>
          </a:p>
          <a:p>
            <a:r>
              <a:rPr lang="en-US" altLang="ko-KR" baseline="0" dirty="0"/>
              <a:t>Patient</a:t>
            </a:r>
            <a:r>
              <a:rPr lang="ko-KR" altLang="en-US" baseline="0" dirty="0"/>
              <a:t> </a:t>
            </a:r>
            <a:r>
              <a:rPr lang="en-US" altLang="ko-KR" baseline="0" dirty="0"/>
              <a:t>Flow</a:t>
            </a:r>
            <a:r>
              <a:rPr lang="ko-KR" altLang="en-US" baseline="0" dirty="0"/>
              <a:t> </a:t>
            </a:r>
            <a:r>
              <a:rPr lang="en-US" altLang="ko-KR" baseline="0" dirty="0"/>
              <a:t>Chart</a:t>
            </a:r>
            <a:r>
              <a:rPr lang="ko-KR" altLang="en-US" baseline="0" dirty="0"/>
              <a:t> </a:t>
            </a:r>
            <a:r>
              <a:rPr lang="ko-KR" altLang="en-US" baseline="0" dirty="0" err="1"/>
              <a:t>생성해야하고</a:t>
            </a:r>
            <a:endParaRPr lang="en-US" altLang="ko-KR" baseline="0" dirty="0"/>
          </a:p>
        </p:txBody>
      </p:sp>
      <p:sp>
        <p:nvSpPr>
          <p:cNvPr id="4" name="슬라이드 번호 개체 틀 3"/>
          <p:cNvSpPr>
            <a:spLocks noGrp="1"/>
          </p:cNvSpPr>
          <p:nvPr>
            <p:ph type="sldNum" sz="quarter" idx="10"/>
          </p:nvPr>
        </p:nvSpPr>
        <p:spPr/>
        <p:txBody>
          <a:bodyPr/>
          <a:lstStyle/>
          <a:p>
            <a:fld id="{D9CC3667-D5E3-4B41-BFB6-545FC7F0AB12}" type="slidenum">
              <a:rPr lang="ko-KR" altLang="en-US" smtClean="0"/>
              <a:t>2</a:t>
            </a:fld>
            <a:endParaRPr lang="ko-KR" altLang="en-US"/>
          </a:p>
        </p:txBody>
      </p:sp>
    </p:spTree>
    <p:extLst>
      <p:ext uri="{BB962C8B-B14F-4D97-AF65-F5344CB8AC3E}">
        <p14:creationId xmlns:p14="http://schemas.microsoft.com/office/powerpoint/2010/main" val="3776226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r>
              <a:rPr lang="en-US" altLang="ko-KR" baseline="0" dirty="0"/>
              <a:t>0.4, 0.5</a:t>
            </a:r>
            <a:r>
              <a:rPr lang="ko-KR" altLang="en-US" baseline="0" dirty="0"/>
              <a:t>도 </a:t>
            </a:r>
            <a:r>
              <a:rPr lang="ko-KR" altLang="en-US" baseline="0" dirty="0" err="1"/>
              <a:t>만들어놓음</a:t>
            </a:r>
            <a:r>
              <a:rPr lang="ko-KR" altLang="en-US" baseline="0" dirty="0"/>
              <a:t> </a:t>
            </a:r>
            <a:endParaRPr lang="en-US" altLang="ko-KR" baseline="0" dirty="0"/>
          </a:p>
        </p:txBody>
      </p:sp>
      <p:sp>
        <p:nvSpPr>
          <p:cNvPr id="4" name="슬라이드 번호 개체 틀 3"/>
          <p:cNvSpPr>
            <a:spLocks noGrp="1"/>
          </p:cNvSpPr>
          <p:nvPr>
            <p:ph type="sldNum" sz="quarter" idx="10"/>
          </p:nvPr>
        </p:nvSpPr>
        <p:spPr/>
        <p:txBody>
          <a:bodyPr/>
          <a:lstStyle/>
          <a:p>
            <a:fld id="{D9CC3667-D5E3-4B41-BFB6-545FC7F0AB12}" type="slidenum">
              <a:rPr lang="ko-KR" altLang="en-US" smtClean="0"/>
              <a:t>20</a:t>
            </a:fld>
            <a:endParaRPr lang="ko-KR" altLang="en-US"/>
          </a:p>
        </p:txBody>
      </p:sp>
    </p:spTree>
    <p:extLst>
      <p:ext uri="{BB962C8B-B14F-4D97-AF65-F5344CB8AC3E}">
        <p14:creationId xmlns:p14="http://schemas.microsoft.com/office/powerpoint/2010/main" val="4967994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r>
              <a:rPr lang="en-US" altLang="ko-KR" baseline="0" dirty="0"/>
              <a:t>1,4 </a:t>
            </a:r>
            <a:r>
              <a:rPr lang="ko-KR" altLang="en-US" baseline="0" dirty="0"/>
              <a:t>분단에서의 해석이 필요 </a:t>
            </a:r>
            <a:r>
              <a:rPr lang="en-US" altLang="ko-KR" baseline="0" dirty="0"/>
              <a:t>(Discussion Section)</a:t>
            </a:r>
          </a:p>
          <a:p>
            <a:endParaRPr lang="en-US" altLang="ko-KR" baseline="0" dirty="0"/>
          </a:p>
        </p:txBody>
      </p:sp>
      <p:sp>
        <p:nvSpPr>
          <p:cNvPr id="4" name="슬라이드 번호 개체 틀 3"/>
          <p:cNvSpPr>
            <a:spLocks noGrp="1"/>
          </p:cNvSpPr>
          <p:nvPr>
            <p:ph type="sldNum" sz="quarter" idx="10"/>
          </p:nvPr>
        </p:nvSpPr>
        <p:spPr/>
        <p:txBody>
          <a:bodyPr/>
          <a:lstStyle/>
          <a:p>
            <a:fld id="{D9CC3667-D5E3-4B41-BFB6-545FC7F0AB12}" type="slidenum">
              <a:rPr lang="ko-KR" altLang="en-US" smtClean="0"/>
              <a:t>21</a:t>
            </a:fld>
            <a:endParaRPr lang="ko-KR" altLang="en-US"/>
          </a:p>
        </p:txBody>
      </p:sp>
    </p:spTree>
    <p:extLst>
      <p:ext uri="{BB962C8B-B14F-4D97-AF65-F5344CB8AC3E}">
        <p14:creationId xmlns:p14="http://schemas.microsoft.com/office/powerpoint/2010/main" val="18164885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en-US" altLang="ko-KR" baseline="0" dirty="0"/>
          </a:p>
        </p:txBody>
      </p:sp>
      <p:sp>
        <p:nvSpPr>
          <p:cNvPr id="4" name="슬라이드 번호 개체 틀 3"/>
          <p:cNvSpPr>
            <a:spLocks noGrp="1"/>
          </p:cNvSpPr>
          <p:nvPr>
            <p:ph type="sldNum" sz="quarter" idx="10"/>
          </p:nvPr>
        </p:nvSpPr>
        <p:spPr/>
        <p:txBody>
          <a:bodyPr/>
          <a:lstStyle/>
          <a:p>
            <a:fld id="{D9CC3667-D5E3-4B41-BFB6-545FC7F0AB12}" type="slidenum">
              <a:rPr lang="ko-KR" altLang="en-US" smtClean="0"/>
              <a:t>22</a:t>
            </a:fld>
            <a:endParaRPr lang="ko-KR" altLang="en-US"/>
          </a:p>
        </p:txBody>
      </p:sp>
    </p:spTree>
    <p:extLst>
      <p:ext uri="{BB962C8B-B14F-4D97-AF65-F5344CB8AC3E}">
        <p14:creationId xmlns:p14="http://schemas.microsoft.com/office/powerpoint/2010/main" val="41893270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en-US" altLang="ko-KR" baseline="0" dirty="0"/>
          </a:p>
        </p:txBody>
      </p:sp>
      <p:sp>
        <p:nvSpPr>
          <p:cNvPr id="4" name="슬라이드 번호 개체 틀 3"/>
          <p:cNvSpPr>
            <a:spLocks noGrp="1"/>
          </p:cNvSpPr>
          <p:nvPr>
            <p:ph type="sldNum" sz="quarter" idx="10"/>
          </p:nvPr>
        </p:nvSpPr>
        <p:spPr/>
        <p:txBody>
          <a:bodyPr/>
          <a:lstStyle/>
          <a:p>
            <a:fld id="{D9CC3667-D5E3-4B41-BFB6-545FC7F0AB12}" type="slidenum">
              <a:rPr lang="ko-KR" altLang="en-US" smtClean="0"/>
              <a:t>23</a:t>
            </a:fld>
            <a:endParaRPr lang="ko-KR" altLang="en-US"/>
          </a:p>
        </p:txBody>
      </p:sp>
    </p:spTree>
    <p:extLst>
      <p:ext uri="{BB962C8B-B14F-4D97-AF65-F5344CB8AC3E}">
        <p14:creationId xmlns:p14="http://schemas.microsoft.com/office/powerpoint/2010/main" val="2266637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en-US" altLang="ko-KR" baseline="0" dirty="0"/>
          </a:p>
        </p:txBody>
      </p:sp>
      <p:sp>
        <p:nvSpPr>
          <p:cNvPr id="4" name="슬라이드 번호 개체 틀 3"/>
          <p:cNvSpPr>
            <a:spLocks noGrp="1"/>
          </p:cNvSpPr>
          <p:nvPr>
            <p:ph type="sldNum" sz="quarter" idx="10"/>
          </p:nvPr>
        </p:nvSpPr>
        <p:spPr/>
        <p:txBody>
          <a:bodyPr/>
          <a:lstStyle/>
          <a:p>
            <a:fld id="{D9CC3667-D5E3-4B41-BFB6-545FC7F0AB12}" type="slidenum">
              <a:rPr lang="ko-KR" altLang="en-US" smtClean="0"/>
              <a:t>24</a:t>
            </a:fld>
            <a:endParaRPr lang="ko-KR" altLang="en-US"/>
          </a:p>
        </p:txBody>
      </p:sp>
    </p:spTree>
    <p:extLst>
      <p:ext uri="{BB962C8B-B14F-4D97-AF65-F5344CB8AC3E}">
        <p14:creationId xmlns:p14="http://schemas.microsoft.com/office/powerpoint/2010/main" val="42132332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en-US" altLang="ko-KR" baseline="0" dirty="0"/>
          </a:p>
        </p:txBody>
      </p:sp>
      <p:sp>
        <p:nvSpPr>
          <p:cNvPr id="4" name="슬라이드 번호 개체 틀 3"/>
          <p:cNvSpPr>
            <a:spLocks noGrp="1"/>
          </p:cNvSpPr>
          <p:nvPr>
            <p:ph type="sldNum" sz="quarter" idx="10"/>
          </p:nvPr>
        </p:nvSpPr>
        <p:spPr/>
        <p:txBody>
          <a:bodyPr/>
          <a:lstStyle/>
          <a:p>
            <a:fld id="{D9CC3667-D5E3-4B41-BFB6-545FC7F0AB12}" type="slidenum">
              <a:rPr lang="ko-KR" altLang="en-US" smtClean="0"/>
              <a:t>25</a:t>
            </a:fld>
            <a:endParaRPr lang="ko-KR" altLang="en-US"/>
          </a:p>
        </p:txBody>
      </p:sp>
    </p:spTree>
    <p:extLst>
      <p:ext uri="{BB962C8B-B14F-4D97-AF65-F5344CB8AC3E}">
        <p14:creationId xmlns:p14="http://schemas.microsoft.com/office/powerpoint/2010/main" val="1468252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r>
              <a:rPr lang="en-US" altLang="ko-KR"/>
              <a:t>Q&amp;A</a:t>
            </a:r>
            <a:endParaRPr lang="ko-KR" altLang="en-US"/>
          </a:p>
        </p:txBody>
      </p:sp>
      <p:sp>
        <p:nvSpPr>
          <p:cNvPr id="4" name="슬라이드 번호 개체 틀 3"/>
          <p:cNvSpPr>
            <a:spLocks noGrp="1"/>
          </p:cNvSpPr>
          <p:nvPr>
            <p:ph type="sldNum" sz="quarter" idx="10"/>
          </p:nvPr>
        </p:nvSpPr>
        <p:spPr/>
        <p:txBody>
          <a:bodyPr/>
          <a:lstStyle/>
          <a:p>
            <a:fld id="{D9CC3667-D5E3-4B41-BFB6-545FC7F0AB12}" type="slidenum">
              <a:rPr lang="ko-KR" altLang="en-US" smtClean="0"/>
              <a:t>3</a:t>
            </a:fld>
            <a:endParaRPr lang="ko-KR" altLang="en-US"/>
          </a:p>
        </p:txBody>
      </p:sp>
    </p:spTree>
    <p:extLst>
      <p:ext uri="{BB962C8B-B14F-4D97-AF65-F5344CB8AC3E}">
        <p14:creationId xmlns:p14="http://schemas.microsoft.com/office/powerpoint/2010/main" val="1166083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pPr>
              <a:lnSpc>
                <a:spcPct val="150000"/>
              </a:lnSpc>
            </a:pPr>
            <a:r>
              <a:rPr lang="en-US" altLang="ko-KR" dirty="0">
                <a:solidFill>
                  <a:schemeClr val="bg1"/>
                </a:solidFill>
              </a:rPr>
              <a:t>Development</a:t>
            </a:r>
            <a:r>
              <a:rPr lang="en-US" altLang="ko-KR" baseline="0" dirty="0">
                <a:solidFill>
                  <a:schemeClr val="bg1"/>
                </a:solidFill>
              </a:rPr>
              <a:t> – Validation </a:t>
            </a:r>
            <a:endParaRPr lang="en-US" altLang="ko-KR" dirty="0">
              <a:solidFill>
                <a:schemeClr val="bg1"/>
              </a:solidFill>
            </a:endParaRPr>
          </a:p>
          <a:p>
            <a:pPr>
              <a:lnSpc>
                <a:spcPct val="150000"/>
              </a:lnSpc>
            </a:pPr>
            <a:endParaRPr lang="en-US" altLang="ko-KR" dirty="0">
              <a:solidFill>
                <a:schemeClr val="bg1"/>
              </a:solidFill>
            </a:endParaRPr>
          </a:p>
          <a:p>
            <a:pPr>
              <a:lnSpc>
                <a:spcPct val="150000"/>
              </a:lnSpc>
            </a:pPr>
            <a:r>
              <a:rPr lang="en-US" altLang="ko-KR" dirty="0">
                <a:solidFill>
                  <a:schemeClr val="bg1"/>
                </a:solidFill>
              </a:rPr>
              <a:t>Patient Flow Chart </a:t>
            </a:r>
            <a:r>
              <a:rPr lang="ko-KR" altLang="en-US" dirty="0">
                <a:solidFill>
                  <a:schemeClr val="bg1"/>
                </a:solidFill>
              </a:rPr>
              <a:t>생성 </a:t>
            </a:r>
            <a:r>
              <a:rPr lang="en-US" altLang="ko-KR" dirty="0">
                <a:solidFill>
                  <a:schemeClr val="bg1"/>
                </a:solidFill>
              </a:rPr>
              <a:t>(</a:t>
            </a:r>
            <a:r>
              <a:rPr lang="ko-KR" altLang="en-US" dirty="0">
                <a:solidFill>
                  <a:schemeClr val="bg1"/>
                </a:solidFill>
              </a:rPr>
              <a:t>논문 참고</a:t>
            </a:r>
            <a:r>
              <a:rPr lang="en-US" altLang="ko-KR" dirty="0">
                <a:solidFill>
                  <a:schemeClr val="bg1"/>
                </a:solidFill>
              </a:rPr>
              <a:t>)</a:t>
            </a:r>
          </a:p>
          <a:p>
            <a:pPr>
              <a:lnSpc>
                <a:spcPct val="150000"/>
              </a:lnSpc>
            </a:pPr>
            <a:endParaRPr lang="ko-KR" altLang="en-US" dirty="0">
              <a:solidFill>
                <a:schemeClr val="bg1"/>
              </a:solidFill>
            </a:endParaRPr>
          </a:p>
        </p:txBody>
      </p:sp>
      <p:sp>
        <p:nvSpPr>
          <p:cNvPr id="4" name="슬라이드 번호 개체 틀 3"/>
          <p:cNvSpPr>
            <a:spLocks noGrp="1"/>
          </p:cNvSpPr>
          <p:nvPr>
            <p:ph type="sldNum" sz="quarter" idx="10"/>
          </p:nvPr>
        </p:nvSpPr>
        <p:spPr/>
        <p:txBody>
          <a:bodyPr/>
          <a:lstStyle/>
          <a:p>
            <a:fld id="{D9CC3667-D5E3-4B41-BFB6-545FC7F0AB12}" type="slidenum">
              <a:rPr lang="ko-KR" altLang="en-US" smtClean="0"/>
              <a:t>4</a:t>
            </a:fld>
            <a:endParaRPr lang="ko-KR" altLang="en-US"/>
          </a:p>
        </p:txBody>
      </p:sp>
    </p:spTree>
    <p:extLst>
      <p:ext uri="{BB962C8B-B14F-4D97-AF65-F5344CB8AC3E}">
        <p14:creationId xmlns:p14="http://schemas.microsoft.com/office/powerpoint/2010/main" val="467115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pPr>
              <a:lnSpc>
                <a:spcPct val="150000"/>
              </a:lnSpc>
            </a:pPr>
            <a:r>
              <a:rPr lang="en-US" altLang="ko-KR" dirty="0">
                <a:solidFill>
                  <a:schemeClr val="bg1"/>
                </a:solidFill>
              </a:rPr>
              <a:t>B</a:t>
            </a:r>
            <a:r>
              <a:rPr lang="ko-KR" altLang="en-US" dirty="0">
                <a:solidFill>
                  <a:schemeClr val="bg1"/>
                </a:solidFill>
              </a:rPr>
              <a:t>를 </a:t>
            </a:r>
            <a:r>
              <a:rPr lang="en-US" altLang="ko-KR" dirty="0">
                <a:solidFill>
                  <a:schemeClr val="bg1"/>
                </a:solidFill>
              </a:rPr>
              <a:t>Step 1 Step 2 </a:t>
            </a:r>
            <a:r>
              <a:rPr lang="ko-KR" altLang="en-US" dirty="0">
                <a:solidFill>
                  <a:schemeClr val="bg1"/>
                </a:solidFill>
              </a:rPr>
              <a:t>로 </a:t>
            </a:r>
            <a:r>
              <a:rPr lang="ko-KR" altLang="en-US" dirty="0" err="1">
                <a:solidFill>
                  <a:schemeClr val="bg1"/>
                </a:solidFill>
              </a:rPr>
              <a:t>나눌것</a:t>
            </a:r>
            <a:r>
              <a:rPr lang="ko-KR" altLang="en-US" dirty="0">
                <a:solidFill>
                  <a:schemeClr val="bg1"/>
                </a:solidFill>
              </a:rPr>
              <a:t> </a:t>
            </a:r>
            <a:endParaRPr lang="en-US" altLang="ko-KR" dirty="0">
              <a:solidFill>
                <a:schemeClr val="bg1"/>
              </a:solidFill>
            </a:endParaRPr>
          </a:p>
          <a:p>
            <a:pPr>
              <a:lnSpc>
                <a:spcPct val="150000"/>
              </a:lnSpc>
            </a:pPr>
            <a:endParaRPr lang="ko-KR" altLang="en-US" dirty="0">
              <a:solidFill>
                <a:schemeClr val="bg1"/>
              </a:solidFill>
            </a:endParaRPr>
          </a:p>
        </p:txBody>
      </p:sp>
      <p:sp>
        <p:nvSpPr>
          <p:cNvPr id="4" name="슬라이드 번호 개체 틀 3"/>
          <p:cNvSpPr>
            <a:spLocks noGrp="1"/>
          </p:cNvSpPr>
          <p:nvPr>
            <p:ph type="sldNum" sz="quarter" idx="10"/>
          </p:nvPr>
        </p:nvSpPr>
        <p:spPr/>
        <p:txBody>
          <a:bodyPr/>
          <a:lstStyle/>
          <a:p>
            <a:fld id="{D9CC3667-D5E3-4B41-BFB6-545FC7F0AB12}" type="slidenum">
              <a:rPr lang="ko-KR" altLang="en-US" smtClean="0"/>
              <a:t>5</a:t>
            </a:fld>
            <a:endParaRPr lang="ko-KR" altLang="en-US"/>
          </a:p>
        </p:txBody>
      </p:sp>
    </p:spTree>
    <p:extLst>
      <p:ext uri="{BB962C8B-B14F-4D97-AF65-F5344CB8AC3E}">
        <p14:creationId xmlns:p14="http://schemas.microsoft.com/office/powerpoint/2010/main" val="1685895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en-US" altLang="ko-KR" baseline="0" dirty="0"/>
          </a:p>
        </p:txBody>
      </p:sp>
      <p:sp>
        <p:nvSpPr>
          <p:cNvPr id="4" name="슬라이드 번호 개체 틀 3"/>
          <p:cNvSpPr>
            <a:spLocks noGrp="1"/>
          </p:cNvSpPr>
          <p:nvPr>
            <p:ph type="sldNum" sz="quarter" idx="10"/>
          </p:nvPr>
        </p:nvSpPr>
        <p:spPr/>
        <p:txBody>
          <a:bodyPr/>
          <a:lstStyle/>
          <a:p>
            <a:fld id="{D9CC3667-D5E3-4B41-BFB6-545FC7F0AB12}" type="slidenum">
              <a:rPr lang="ko-KR" altLang="en-US" smtClean="0"/>
              <a:t>6</a:t>
            </a:fld>
            <a:endParaRPr lang="ko-KR" altLang="en-US"/>
          </a:p>
        </p:txBody>
      </p:sp>
    </p:spTree>
    <p:extLst>
      <p:ext uri="{BB962C8B-B14F-4D97-AF65-F5344CB8AC3E}">
        <p14:creationId xmlns:p14="http://schemas.microsoft.com/office/powerpoint/2010/main" val="2061031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pPr marL="0" indent="0">
              <a:lnSpc>
                <a:spcPct val="150000"/>
              </a:lnSpc>
              <a:buFontTx/>
              <a:buNone/>
            </a:pPr>
            <a:endParaRPr lang="en-US" altLang="ko-KR" dirty="0">
              <a:solidFill>
                <a:schemeClr val="bg1"/>
              </a:solidFill>
              <a:sym typeface="Wingdings" panose="05000000000000000000" pitchFamily="2" charset="2"/>
            </a:endParaRPr>
          </a:p>
        </p:txBody>
      </p:sp>
      <p:sp>
        <p:nvSpPr>
          <p:cNvPr id="4" name="슬라이드 번호 개체 틀 3"/>
          <p:cNvSpPr>
            <a:spLocks noGrp="1"/>
          </p:cNvSpPr>
          <p:nvPr>
            <p:ph type="sldNum" sz="quarter" idx="10"/>
          </p:nvPr>
        </p:nvSpPr>
        <p:spPr/>
        <p:txBody>
          <a:bodyPr/>
          <a:lstStyle/>
          <a:p>
            <a:fld id="{D9CC3667-D5E3-4B41-BFB6-545FC7F0AB12}" type="slidenum">
              <a:rPr lang="ko-KR" altLang="en-US" smtClean="0"/>
              <a:t>7</a:t>
            </a:fld>
            <a:endParaRPr lang="ko-KR" altLang="en-US"/>
          </a:p>
        </p:txBody>
      </p:sp>
    </p:spTree>
    <p:extLst>
      <p:ext uri="{BB962C8B-B14F-4D97-AF65-F5344CB8AC3E}">
        <p14:creationId xmlns:p14="http://schemas.microsoft.com/office/powerpoint/2010/main" val="2692316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en-US" altLang="ko-KR" baseline="0" dirty="0"/>
          </a:p>
        </p:txBody>
      </p:sp>
      <p:sp>
        <p:nvSpPr>
          <p:cNvPr id="4" name="슬라이드 번호 개체 틀 3"/>
          <p:cNvSpPr>
            <a:spLocks noGrp="1"/>
          </p:cNvSpPr>
          <p:nvPr>
            <p:ph type="sldNum" sz="quarter" idx="10"/>
          </p:nvPr>
        </p:nvSpPr>
        <p:spPr/>
        <p:txBody>
          <a:bodyPr/>
          <a:lstStyle/>
          <a:p>
            <a:fld id="{D9CC3667-D5E3-4B41-BFB6-545FC7F0AB12}" type="slidenum">
              <a:rPr lang="ko-KR" altLang="en-US" smtClean="0"/>
              <a:t>8</a:t>
            </a:fld>
            <a:endParaRPr lang="ko-KR" altLang="en-US"/>
          </a:p>
        </p:txBody>
      </p:sp>
    </p:spTree>
    <p:extLst>
      <p:ext uri="{BB962C8B-B14F-4D97-AF65-F5344CB8AC3E}">
        <p14:creationId xmlns:p14="http://schemas.microsoft.com/office/powerpoint/2010/main" val="2100888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pPr marL="171450" indent="-171450">
              <a:buFontTx/>
              <a:buChar char="-"/>
            </a:pPr>
            <a:r>
              <a:rPr lang="en-US" altLang="ko-KR" baseline="0" dirty="0"/>
              <a:t>Identify where the segmentation between the patients occur, the clinical features associated with those segmentation reveal high correlation with their short-term outcomes (severe or non-severe)</a:t>
            </a:r>
          </a:p>
          <a:p>
            <a:pPr marL="171450" indent="-171450">
              <a:buFontTx/>
              <a:buChar char="-"/>
            </a:pPr>
            <a:r>
              <a:rPr lang="en-US" altLang="ko-KR" baseline="0" dirty="0"/>
              <a:t>Cluster analysis and association rule to make inference on the MDS plot </a:t>
            </a:r>
          </a:p>
        </p:txBody>
      </p:sp>
      <p:sp>
        <p:nvSpPr>
          <p:cNvPr id="4" name="슬라이드 번호 개체 틀 3"/>
          <p:cNvSpPr>
            <a:spLocks noGrp="1"/>
          </p:cNvSpPr>
          <p:nvPr>
            <p:ph type="sldNum" sz="quarter" idx="10"/>
          </p:nvPr>
        </p:nvSpPr>
        <p:spPr/>
        <p:txBody>
          <a:bodyPr/>
          <a:lstStyle/>
          <a:p>
            <a:fld id="{D9CC3667-D5E3-4B41-BFB6-545FC7F0AB12}" type="slidenum">
              <a:rPr lang="ko-KR" altLang="en-US" smtClean="0"/>
              <a:t>9</a:t>
            </a:fld>
            <a:endParaRPr lang="ko-KR" altLang="en-US"/>
          </a:p>
        </p:txBody>
      </p:sp>
    </p:spTree>
    <p:extLst>
      <p:ext uri="{BB962C8B-B14F-4D97-AF65-F5344CB8AC3E}">
        <p14:creationId xmlns:p14="http://schemas.microsoft.com/office/powerpoint/2010/main" val="3055235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pSp>
        <p:nvGrpSpPr>
          <p:cNvPr id="7" name="그룹 6"/>
          <p:cNvGrpSpPr/>
          <p:nvPr userDrawn="1"/>
        </p:nvGrpSpPr>
        <p:grpSpPr>
          <a:xfrm>
            <a:off x="0" y="0"/>
            <a:ext cx="12192000" cy="6858000"/>
            <a:chOff x="0" y="0"/>
            <a:chExt cx="12192000" cy="6858000"/>
          </a:xfrm>
        </p:grpSpPr>
        <p:sp>
          <p:nvSpPr>
            <p:cNvPr id="8" name="직사각형 7"/>
            <p:cNvSpPr/>
            <p:nvPr/>
          </p:nvSpPr>
          <p:spPr>
            <a:xfrm>
              <a:off x="0" y="0"/>
              <a:ext cx="12192000" cy="3676650"/>
            </a:xfrm>
            <a:prstGeom prst="rect">
              <a:avLst/>
            </a:prstGeom>
            <a:solidFill>
              <a:schemeClr val="accent5">
                <a:lumMod val="50000"/>
              </a:schemeClr>
            </a:solidFill>
            <a:ln>
              <a:solidFill>
                <a:schemeClr val="accent5">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801"/>
            </a:p>
          </p:txBody>
        </p:sp>
        <p:sp>
          <p:nvSpPr>
            <p:cNvPr id="9" name="직사각형 8"/>
            <p:cNvSpPr/>
            <p:nvPr/>
          </p:nvSpPr>
          <p:spPr>
            <a:xfrm>
              <a:off x="0" y="5981700"/>
              <a:ext cx="12192000" cy="876300"/>
            </a:xfrm>
            <a:prstGeom prst="rect">
              <a:avLst/>
            </a:prstGeom>
            <a:solidFill>
              <a:schemeClr val="accent5">
                <a:lumMod val="50000"/>
              </a:schemeClr>
            </a:solidFill>
            <a:ln>
              <a:solidFill>
                <a:schemeClr val="accent5">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801"/>
            </a:p>
          </p:txBody>
        </p:sp>
      </p:grpSp>
    </p:spTree>
    <p:extLst>
      <p:ext uri="{BB962C8B-B14F-4D97-AF65-F5344CB8AC3E}">
        <p14:creationId xmlns:p14="http://schemas.microsoft.com/office/powerpoint/2010/main" val="2852225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a:xfrm>
            <a:off x="838202" y="365125"/>
            <a:ext cx="10515600" cy="1325563"/>
          </a:xfrm>
          <a:prstGeom prst="rect">
            <a:avLst/>
          </a:prstGeom>
        </p:spPr>
        <p:txBody>
          <a:bodyPr/>
          <a:lstStyle/>
          <a:p>
            <a:r>
              <a:rPr lang="ko-KR" altLang="en-US"/>
              <a:t>마스터 제목 스타일 편집</a:t>
            </a:r>
          </a:p>
        </p:txBody>
      </p:sp>
      <p:sp>
        <p:nvSpPr>
          <p:cNvPr id="3" name="세로 텍스트 개체 틀 2"/>
          <p:cNvSpPr>
            <a:spLocks noGrp="1"/>
          </p:cNvSpPr>
          <p:nvPr>
            <p:ph type="body" orient="vert" idx="1"/>
          </p:nvPr>
        </p:nvSpPr>
        <p:spPr>
          <a:xfrm>
            <a:off x="838202" y="1825625"/>
            <a:ext cx="10515600" cy="4351338"/>
          </a:xfrm>
          <a:prstGeom prst="rect">
            <a:avLst/>
          </a:prstGeo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838201" y="6356351"/>
            <a:ext cx="2743200" cy="365125"/>
          </a:xfrm>
          <a:prstGeom prst="rect">
            <a:avLst/>
          </a:prstGeom>
        </p:spPr>
        <p:txBody>
          <a:bodyPr/>
          <a:lstStyle/>
          <a:p>
            <a:fld id="{17FCD429-8E62-4B9B-9246-87E087279E9F}" type="datetime1">
              <a:rPr lang="ko-KR" altLang="en-US" smtClean="0"/>
              <a:t>2023-06-16</a:t>
            </a:fld>
            <a:endParaRPr lang="ko-KR" altLang="en-US"/>
          </a:p>
        </p:txBody>
      </p:sp>
      <p:sp>
        <p:nvSpPr>
          <p:cNvPr id="5" name="바닥글 개체 틀 4"/>
          <p:cNvSpPr>
            <a:spLocks noGrp="1"/>
          </p:cNvSpPr>
          <p:nvPr>
            <p:ph type="ftr" sz="quarter" idx="11"/>
          </p:nvPr>
        </p:nvSpPr>
        <p:spPr>
          <a:xfrm>
            <a:off x="4038602" y="6356351"/>
            <a:ext cx="4114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610601" y="6356351"/>
            <a:ext cx="2743200" cy="365125"/>
          </a:xfrm>
          <a:prstGeom prst="rect">
            <a:avLst/>
          </a:prstGeom>
        </p:spPr>
        <p:txBody>
          <a:bodyPr/>
          <a:lstStyle/>
          <a:p>
            <a:fld id="{EDE53A7A-6D00-4CCF-A6F2-472D67B430E2}" type="slidenum">
              <a:rPr lang="ko-KR" altLang="en-US" smtClean="0"/>
              <a:t>‹#›</a:t>
            </a:fld>
            <a:endParaRPr lang="ko-KR" altLang="en-US"/>
          </a:p>
        </p:txBody>
      </p:sp>
    </p:spTree>
    <p:extLst>
      <p:ext uri="{BB962C8B-B14F-4D97-AF65-F5344CB8AC3E}">
        <p14:creationId xmlns:p14="http://schemas.microsoft.com/office/powerpoint/2010/main" val="556350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899" y="365125"/>
            <a:ext cx="2628900" cy="5811838"/>
          </a:xfrm>
          <a:prstGeom prst="rect">
            <a:avLst/>
          </a:prstGeo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199" y="365125"/>
            <a:ext cx="7734300" cy="5811838"/>
          </a:xfrm>
          <a:prstGeom prst="rect">
            <a:avLst/>
          </a:prstGeo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838201" y="6356351"/>
            <a:ext cx="2743200" cy="365125"/>
          </a:xfrm>
          <a:prstGeom prst="rect">
            <a:avLst/>
          </a:prstGeom>
        </p:spPr>
        <p:txBody>
          <a:bodyPr/>
          <a:lstStyle/>
          <a:p>
            <a:fld id="{2C9D931E-899E-48C7-B5EA-9B9F53B17A82}" type="datetime1">
              <a:rPr lang="ko-KR" altLang="en-US" smtClean="0"/>
              <a:t>2023-06-16</a:t>
            </a:fld>
            <a:endParaRPr lang="ko-KR" altLang="en-US"/>
          </a:p>
        </p:txBody>
      </p:sp>
      <p:sp>
        <p:nvSpPr>
          <p:cNvPr id="5" name="바닥글 개체 틀 4"/>
          <p:cNvSpPr>
            <a:spLocks noGrp="1"/>
          </p:cNvSpPr>
          <p:nvPr>
            <p:ph type="ftr" sz="quarter" idx="11"/>
          </p:nvPr>
        </p:nvSpPr>
        <p:spPr>
          <a:xfrm>
            <a:off x="4038602" y="6356351"/>
            <a:ext cx="4114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610601" y="6356351"/>
            <a:ext cx="2743200" cy="365125"/>
          </a:xfrm>
          <a:prstGeom prst="rect">
            <a:avLst/>
          </a:prstGeom>
        </p:spPr>
        <p:txBody>
          <a:bodyPr/>
          <a:lstStyle/>
          <a:p>
            <a:fld id="{EDE53A7A-6D00-4CCF-A6F2-472D67B430E2}" type="slidenum">
              <a:rPr lang="ko-KR" altLang="en-US" smtClean="0"/>
              <a:t>‹#›</a:t>
            </a:fld>
            <a:endParaRPr lang="ko-KR" altLang="en-US"/>
          </a:p>
        </p:txBody>
      </p:sp>
    </p:spTree>
    <p:extLst>
      <p:ext uri="{BB962C8B-B14F-4D97-AF65-F5344CB8AC3E}">
        <p14:creationId xmlns:p14="http://schemas.microsoft.com/office/powerpoint/2010/main" val="2410112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pSp>
        <p:nvGrpSpPr>
          <p:cNvPr id="7" name="그룹 6"/>
          <p:cNvGrpSpPr/>
          <p:nvPr userDrawn="1"/>
        </p:nvGrpSpPr>
        <p:grpSpPr>
          <a:xfrm>
            <a:off x="0" y="0"/>
            <a:ext cx="12192000" cy="6858000"/>
            <a:chOff x="0" y="0"/>
            <a:chExt cx="12192000" cy="6858000"/>
          </a:xfrm>
        </p:grpSpPr>
        <p:sp>
          <p:nvSpPr>
            <p:cNvPr id="8" name="직사각형 7"/>
            <p:cNvSpPr/>
            <p:nvPr/>
          </p:nvSpPr>
          <p:spPr>
            <a:xfrm>
              <a:off x="0" y="0"/>
              <a:ext cx="12192000" cy="3676650"/>
            </a:xfrm>
            <a:prstGeom prst="rect">
              <a:avLst/>
            </a:prstGeom>
            <a:solidFill>
              <a:schemeClr val="accent5">
                <a:lumMod val="50000"/>
              </a:schemeClr>
            </a:solidFill>
            <a:ln>
              <a:solidFill>
                <a:schemeClr val="accent5">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801"/>
            </a:p>
          </p:txBody>
        </p:sp>
        <p:sp>
          <p:nvSpPr>
            <p:cNvPr id="9" name="직사각형 8"/>
            <p:cNvSpPr/>
            <p:nvPr/>
          </p:nvSpPr>
          <p:spPr>
            <a:xfrm>
              <a:off x="0" y="5981700"/>
              <a:ext cx="12192000" cy="876300"/>
            </a:xfrm>
            <a:prstGeom prst="rect">
              <a:avLst/>
            </a:prstGeom>
            <a:solidFill>
              <a:schemeClr val="accent5">
                <a:lumMod val="50000"/>
              </a:schemeClr>
            </a:solidFill>
            <a:ln>
              <a:solidFill>
                <a:schemeClr val="accent5">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801"/>
            </a:p>
          </p:txBody>
        </p:sp>
      </p:grpSp>
    </p:spTree>
    <p:extLst>
      <p:ext uri="{BB962C8B-B14F-4D97-AF65-F5344CB8AC3E}">
        <p14:creationId xmlns:p14="http://schemas.microsoft.com/office/powerpoint/2010/main" val="2320852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7" name="제목 1"/>
          <p:cNvSpPr txBox="1">
            <a:spLocks/>
          </p:cNvSpPr>
          <p:nvPr userDrawn="1"/>
        </p:nvSpPr>
        <p:spPr>
          <a:xfrm>
            <a:off x="196053" y="146245"/>
            <a:ext cx="9564043" cy="557580"/>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sz="3600" b="1">
                <a:solidFill>
                  <a:schemeClr val="tx2">
                    <a:lumMod val="20000"/>
                    <a:lumOff val="80000"/>
                  </a:schemeClr>
                </a:solidFill>
                <a:latin typeface="helvetica" panose="020B0604020202020204" pitchFamily="34" charset="0"/>
                <a:cs typeface="helvetica" panose="020B0604020202020204" pitchFamily="34" charset="0"/>
              </a:rPr>
              <a:t>마스터 제목 스타일 편집</a:t>
            </a:r>
          </a:p>
        </p:txBody>
      </p:sp>
      <p:sp>
        <p:nvSpPr>
          <p:cNvPr id="8" name="제목 1"/>
          <p:cNvSpPr txBox="1">
            <a:spLocks/>
          </p:cNvSpPr>
          <p:nvPr userDrawn="1"/>
        </p:nvSpPr>
        <p:spPr>
          <a:xfrm>
            <a:off x="8470305" y="363965"/>
            <a:ext cx="3502171" cy="339859"/>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r"/>
            <a:r>
              <a:rPr lang="ko-KR" altLang="en-US" sz="1801" b="1">
                <a:solidFill>
                  <a:schemeClr val="tx2">
                    <a:lumMod val="20000"/>
                    <a:lumOff val="80000"/>
                  </a:schemeClr>
                </a:solidFill>
                <a:latin typeface="helvetica" panose="020B0604020202020204" pitchFamily="34" charset="0"/>
                <a:cs typeface="helvetica" panose="020B0604020202020204" pitchFamily="34" charset="0"/>
              </a:rPr>
              <a:t>마스터 제목 스타일 편집</a:t>
            </a:r>
          </a:p>
        </p:txBody>
      </p:sp>
      <p:sp>
        <p:nvSpPr>
          <p:cNvPr id="9" name="TextBox 8"/>
          <p:cNvSpPr txBox="1"/>
          <p:nvPr userDrawn="1"/>
        </p:nvSpPr>
        <p:spPr>
          <a:xfrm>
            <a:off x="26528" y="6547542"/>
            <a:ext cx="1513556" cy="276999"/>
          </a:xfrm>
          <a:prstGeom prst="rect">
            <a:avLst/>
          </a:prstGeom>
          <a:noFill/>
        </p:spPr>
        <p:txBody>
          <a:bodyPr wrap="none" rtlCol="0">
            <a:spAutoFit/>
          </a:bodyPr>
          <a:lstStyle/>
          <a:p>
            <a:r>
              <a:rPr lang="en-US" altLang="ko-KR" sz="1200">
                <a:solidFill>
                  <a:schemeClr val="accent5">
                    <a:lumMod val="60000"/>
                    <a:lumOff val="40000"/>
                  </a:schemeClr>
                </a:solidFill>
                <a:latin typeface="helvetica" panose="020B0604020202020204" pitchFamily="34" charset="0"/>
                <a:cs typeface="helvetica" panose="020B0604020202020204" pitchFamily="34" charset="0"/>
              </a:rPr>
              <a:t>Clinical Data Group</a:t>
            </a:r>
            <a:endParaRPr lang="ko-KR" altLang="en-US" sz="1200">
              <a:solidFill>
                <a:schemeClr val="accent5">
                  <a:lumMod val="60000"/>
                  <a:lumOff val="40000"/>
                </a:schemeClr>
              </a:solidFill>
              <a:latin typeface="helvetica" panose="020B0604020202020204" pitchFamily="34" charset="0"/>
              <a:cs typeface="helvetica" panose="020B0604020202020204" pitchFamily="34" charset="0"/>
            </a:endParaRPr>
          </a:p>
        </p:txBody>
      </p:sp>
      <p:sp>
        <p:nvSpPr>
          <p:cNvPr id="10" name="TextBox 9"/>
          <p:cNvSpPr txBox="1"/>
          <p:nvPr userDrawn="1"/>
        </p:nvSpPr>
        <p:spPr>
          <a:xfrm>
            <a:off x="4891459" y="6538526"/>
            <a:ext cx="1909049" cy="276999"/>
          </a:xfrm>
          <a:prstGeom prst="rect">
            <a:avLst/>
          </a:prstGeom>
          <a:noFill/>
        </p:spPr>
        <p:txBody>
          <a:bodyPr wrap="none" rtlCol="0">
            <a:spAutoFit/>
          </a:bodyPr>
          <a:lstStyle/>
          <a:p>
            <a:r>
              <a:rPr lang="en-US" altLang="ko-KR" sz="1200">
                <a:solidFill>
                  <a:schemeClr val="bg1">
                    <a:lumMod val="95000"/>
                  </a:schemeClr>
                </a:solidFill>
                <a:latin typeface="helvetica" panose="020B0604020202020204" pitchFamily="34" charset="0"/>
                <a:cs typeface="helvetica" panose="020B0604020202020204" pitchFamily="34" charset="0"/>
              </a:rPr>
              <a:t>SMC AI Research Center</a:t>
            </a:r>
            <a:endParaRPr lang="ko-KR" altLang="en-US" sz="1200">
              <a:solidFill>
                <a:schemeClr val="bg1">
                  <a:lumMod val="95000"/>
                </a:schemeClr>
              </a:solidFill>
              <a:latin typeface="helvetica" panose="020B0604020202020204" pitchFamily="34" charset="0"/>
              <a:cs typeface="helvetica" panose="020B0604020202020204" pitchFamily="34" charset="0"/>
            </a:endParaRPr>
          </a:p>
        </p:txBody>
      </p:sp>
      <p:sp>
        <p:nvSpPr>
          <p:cNvPr id="11" name="슬라이드 번호 개체 틀 1"/>
          <p:cNvSpPr>
            <a:spLocks noGrp="1"/>
          </p:cNvSpPr>
          <p:nvPr>
            <p:ph type="sldNum" sz="quarter" idx="4"/>
          </p:nvPr>
        </p:nvSpPr>
        <p:spPr>
          <a:xfrm>
            <a:off x="9448800" y="6496051"/>
            <a:ext cx="2743200" cy="365125"/>
          </a:xfrm>
          <a:prstGeom prst="rect">
            <a:avLst/>
          </a:prstGeom>
        </p:spPr>
        <p:txBody>
          <a:bodyPr/>
          <a:lstStyle>
            <a:lvl1pPr algn="r">
              <a:defRPr sz="1200">
                <a:solidFill>
                  <a:schemeClr val="bg1"/>
                </a:solidFill>
                <a:latin typeface="helvetica" panose="020B0604020202020204" pitchFamily="34" charset="0"/>
                <a:cs typeface="helvetica" panose="020B0604020202020204" pitchFamily="34" charset="0"/>
              </a:defRPr>
            </a:lvl1pPr>
          </a:lstStyle>
          <a:p>
            <a:fld id="{EDE53A7A-6D00-4CCF-A6F2-472D67B430E2}" type="slidenum">
              <a:rPr lang="ko-KR" altLang="en-US" smtClean="0"/>
              <a:pPr/>
              <a:t>‹#›</a:t>
            </a:fld>
            <a:endParaRPr lang="ko-KR" altLang="en-US"/>
          </a:p>
        </p:txBody>
      </p:sp>
      <p:sp>
        <p:nvSpPr>
          <p:cNvPr id="12" name="내용 개체 틀 2"/>
          <p:cNvSpPr txBox="1">
            <a:spLocks/>
          </p:cNvSpPr>
          <p:nvPr userDrawn="1"/>
        </p:nvSpPr>
        <p:spPr>
          <a:xfrm>
            <a:off x="276225" y="921543"/>
            <a:ext cx="11696251" cy="5298282"/>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sz="2800">
                <a:latin typeface="MS Gothic" panose="020B0609070205080204" pitchFamily="49" charset="-128"/>
              </a:rPr>
              <a:t>마스터 텍스트 스타일 편집</a:t>
            </a:r>
          </a:p>
          <a:p>
            <a:pPr lvl="1"/>
            <a:r>
              <a:rPr lang="ko-KR" altLang="en-US" sz="2400">
                <a:latin typeface="MS Gothic" panose="020B0609070205080204" pitchFamily="49" charset="-128"/>
              </a:rPr>
              <a:t>둘째 수준</a:t>
            </a:r>
          </a:p>
          <a:p>
            <a:pPr lvl="2"/>
            <a:r>
              <a:rPr lang="ko-KR" altLang="en-US" sz="2000">
                <a:latin typeface="MS Gothic" panose="020B0609070205080204" pitchFamily="49" charset="-128"/>
              </a:rPr>
              <a:t>셋째 수준</a:t>
            </a:r>
          </a:p>
          <a:p>
            <a:pPr lvl="3"/>
            <a:r>
              <a:rPr lang="ko-KR" altLang="en-US" sz="1801">
                <a:latin typeface="MS Gothic" panose="020B0609070205080204" pitchFamily="49" charset="-128"/>
              </a:rPr>
              <a:t>넷째 수준</a:t>
            </a:r>
          </a:p>
          <a:p>
            <a:pPr lvl="4"/>
            <a:r>
              <a:rPr lang="ko-KR" altLang="en-US" sz="1801">
                <a:latin typeface="MS Gothic" panose="020B0609070205080204" pitchFamily="49" charset="-128"/>
              </a:rPr>
              <a:t>다섯째 수준</a:t>
            </a:r>
          </a:p>
        </p:txBody>
      </p:sp>
    </p:spTree>
    <p:extLst>
      <p:ext uri="{BB962C8B-B14F-4D97-AF65-F5344CB8AC3E}">
        <p14:creationId xmlns:p14="http://schemas.microsoft.com/office/powerpoint/2010/main" val="2942040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2" y="1709738"/>
            <a:ext cx="10515600" cy="2852737"/>
          </a:xfrm>
          <a:prstGeom prst="rect">
            <a:avLst/>
          </a:prstGeo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2" y="4589464"/>
            <a:ext cx="10515600" cy="1500187"/>
          </a:xfrm>
          <a:prstGeom prst="rect">
            <a:avLst/>
          </a:prstGeo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a:xfrm>
            <a:off x="838201" y="6356351"/>
            <a:ext cx="2743200" cy="365125"/>
          </a:xfrm>
          <a:prstGeom prst="rect">
            <a:avLst/>
          </a:prstGeom>
        </p:spPr>
        <p:txBody>
          <a:bodyPr/>
          <a:lstStyle/>
          <a:p>
            <a:fld id="{E10DB76D-FC37-4E37-861B-DB9734A2DF0C}" type="datetime1">
              <a:rPr lang="ko-KR" altLang="en-US" smtClean="0"/>
              <a:t>2023-06-16</a:t>
            </a:fld>
            <a:endParaRPr lang="ko-KR" altLang="en-US"/>
          </a:p>
        </p:txBody>
      </p:sp>
      <p:sp>
        <p:nvSpPr>
          <p:cNvPr id="5" name="바닥글 개체 틀 4"/>
          <p:cNvSpPr>
            <a:spLocks noGrp="1"/>
          </p:cNvSpPr>
          <p:nvPr>
            <p:ph type="ftr" sz="quarter" idx="11"/>
          </p:nvPr>
        </p:nvSpPr>
        <p:spPr>
          <a:xfrm>
            <a:off x="4038602" y="6356351"/>
            <a:ext cx="4114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610601" y="6356351"/>
            <a:ext cx="2743200" cy="365125"/>
          </a:xfrm>
          <a:prstGeom prst="rect">
            <a:avLst/>
          </a:prstGeom>
        </p:spPr>
        <p:txBody>
          <a:bodyPr/>
          <a:lstStyle/>
          <a:p>
            <a:fld id="{EDE53A7A-6D00-4CCF-A6F2-472D67B430E2}" type="slidenum">
              <a:rPr lang="ko-KR" altLang="en-US" smtClean="0"/>
              <a:t>‹#›</a:t>
            </a:fld>
            <a:endParaRPr lang="ko-KR" altLang="en-US"/>
          </a:p>
        </p:txBody>
      </p:sp>
    </p:spTree>
    <p:extLst>
      <p:ext uri="{BB962C8B-B14F-4D97-AF65-F5344CB8AC3E}">
        <p14:creationId xmlns:p14="http://schemas.microsoft.com/office/powerpoint/2010/main" val="4174955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838202" y="365125"/>
            <a:ext cx="10515600" cy="1325563"/>
          </a:xfrm>
          <a:prstGeom prst="rect">
            <a:avLst/>
          </a:prstGeom>
        </p:spPr>
        <p:txBody>
          <a:bodyPr/>
          <a:lstStyle/>
          <a:p>
            <a:r>
              <a:rPr lang="ko-KR" altLang="en-US"/>
              <a:t>마스터 제목 스타일 편집</a:t>
            </a:r>
          </a:p>
        </p:txBody>
      </p:sp>
      <p:sp>
        <p:nvSpPr>
          <p:cNvPr id="3" name="내용 개체 틀 2"/>
          <p:cNvSpPr>
            <a:spLocks noGrp="1"/>
          </p:cNvSpPr>
          <p:nvPr>
            <p:ph sz="half" idx="1"/>
          </p:nvPr>
        </p:nvSpPr>
        <p:spPr>
          <a:xfrm>
            <a:off x="838201" y="1825625"/>
            <a:ext cx="5181600" cy="4351338"/>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1" y="1825625"/>
            <a:ext cx="5181600" cy="4351338"/>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a:xfrm>
            <a:off x="838201" y="6356351"/>
            <a:ext cx="2743200" cy="365125"/>
          </a:xfrm>
          <a:prstGeom prst="rect">
            <a:avLst/>
          </a:prstGeom>
        </p:spPr>
        <p:txBody>
          <a:bodyPr/>
          <a:lstStyle/>
          <a:p>
            <a:fld id="{8F4F0C6B-435E-49AB-A759-B611AE988860}" type="datetime1">
              <a:rPr lang="ko-KR" altLang="en-US" smtClean="0"/>
              <a:t>2023-06-16</a:t>
            </a:fld>
            <a:endParaRPr lang="ko-KR" altLang="en-US"/>
          </a:p>
        </p:txBody>
      </p:sp>
      <p:sp>
        <p:nvSpPr>
          <p:cNvPr id="6" name="바닥글 개체 틀 5"/>
          <p:cNvSpPr>
            <a:spLocks noGrp="1"/>
          </p:cNvSpPr>
          <p:nvPr>
            <p:ph type="ftr" sz="quarter" idx="11"/>
          </p:nvPr>
        </p:nvSpPr>
        <p:spPr>
          <a:xfrm>
            <a:off x="4038602" y="6356351"/>
            <a:ext cx="41148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8610601" y="6356351"/>
            <a:ext cx="2743200" cy="365125"/>
          </a:xfrm>
          <a:prstGeom prst="rect">
            <a:avLst/>
          </a:prstGeom>
        </p:spPr>
        <p:txBody>
          <a:bodyPr/>
          <a:lstStyle/>
          <a:p>
            <a:fld id="{EDE53A7A-6D00-4CCF-A6F2-472D67B430E2}" type="slidenum">
              <a:rPr lang="ko-KR" altLang="en-US" smtClean="0"/>
              <a:t>‹#›</a:t>
            </a:fld>
            <a:endParaRPr lang="ko-KR" altLang="en-US"/>
          </a:p>
        </p:txBody>
      </p:sp>
    </p:spTree>
    <p:extLst>
      <p:ext uri="{BB962C8B-B14F-4D97-AF65-F5344CB8AC3E}">
        <p14:creationId xmlns:p14="http://schemas.microsoft.com/office/powerpoint/2010/main" val="3101870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9" y="365125"/>
            <a:ext cx="10515600" cy="1325563"/>
          </a:xfrm>
          <a:prstGeom prst="rect">
            <a:avLst/>
          </a:prstGeom>
        </p:spPr>
        <p:txBody>
          <a:bodyPr/>
          <a:lstStyle/>
          <a:p>
            <a:r>
              <a:rPr lang="ko-KR" altLang="en-US"/>
              <a:t>마스터 제목 스타일 편집</a:t>
            </a:r>
          </a:p>
        </p:txBody>
      </p:sp>
      <p:sp>
        <p:nvSpPr>
          <p:cNvPr id="3" name="텍스트 개체 틀 2"/>
          <p:cNvSpPr>
            <a:spLocks noGrp="1"/>
          </p:cNvSpPr>
          <p:nvPr>
            <p:ph type="body" idx="1"/>
          </p:nvPr>
        </p:nvSpPr>
        <p:spPr>
          <a:xfrm>
            <a:off x="839789" y="1681163"/>
            <a:ext cx="5157787" cy="823912"/>
          </a:xfrm>
          <a:prstGeom prst="rect">
            <a:avLst/>
          </a:prstGeo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9" y="2505076"/>
            <a:ext cx="5157787" cy="3684588"/>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2" y="1681163"/>
            <a:ext cx="5183188" cy="823912"/>
          </a:xfrm>
          <a:prstGeom prst="rect">
            <a:avLst/>
          </a:prstGeo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2" y="2505076"/>
            <a:ext cx="5183188" cy="3684588"/>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a:xfrm>
            <a:off x="838201" y="6356351"/>
            <a:ext cx="2743200" cy="365125"/>
          </a:xfrm>
          <a:prstGeom prst="rect">
            <a:avLst/>
          </a:prstGeom>
        </p:spPr>
        <p:txBody>
          <a:bodyPr/>
          <a:lstStyle/>
          <a:p>
            <a:fld id="{FBBEA42C-1768-4A50-A0C1-774F1BF9B189}" type="datetime1">
              <a:rPr lang="ko-KR" altLang="en-US" smtClean="0"/>
              <a:t>2023-06-16</a:t>
            </a:fld>
            <a:endParaRPr lang="ko-KR" altLang="en-US"/>
          </a:p>
        </p:txBody>
      </p:sp>
      <p:sp>
        <p:nvSpPr>
          <p:cNvPr id="8" name="바닥글 개체 틀 7"/>
          <p:cNvSpPr>
            <a:spLocks noGrp="1"/>
          </p:cNvSpPr>
          <p:nvPr>
            <p:ph type="ftr" sz="quarter" idx="11"/>
          </p:nvPr>
        </p:nvSpPr>
        <p:spPr>
          <a:xfrm>
            <a:off x="4038602" y="6356351"/>
            <a:ext cx="4114800" cy="365125"/>
          </a:xfrm>
          <a:prstGeom prst="rect">
            <a:avLst/>
          </a:prstGeom>
        </p:spPr>
        <p:txBody>
          <a:bodyPr/>
          <a:lstStyle/>
          <a:p>
            <a:endParaRPr lang="ko-KR" altLang="en-US"/>
          </a:p>
        </p:txBody>
      </p:sp>
      <p:sp>
        <p:nvSpPr>
          <p:cNvPr id="9" name="슬라이드 번호 개체 틀 8"/>
          <p:cNvSpPr>
            <a:spLocks noGrp="1"/>
          </p:cNvSpPr>
          <p:nvPr>
            <p:ph type="sldNum" sz="quarter" idx="12"/>
          </p:nvPr>
        </p:nvSpPr>
        <p:spPr>
          <a:xfrm>
            <a:off x="8610601" y="6356351"/>
            <a:ext cx="2743200" cy="365125"/>
          </a:xfrm>
          <a:prstGeom prst="rect">
            <a:avLst/>
          </a:prstGeom>
        </p:spPr>
        <p:txBody>
          <a:bodyPr/>
          <a:lstStyle/>
          <a:p>
            <a:fld id="{EDE53A7A-6D00-4CCF-A6F2-472D67B430E2}" type="slidenum">
              <a:rPr lang="ko-KR" altLang="en-US" smtClean="0"/>
              <a:t>‹#›</a:t>
            </a:fld>
            <a:endParaRPr lang="ko-KR" altLang="en-US"/>
          </a:p>
        </p:txBody>
      </p:sp>
    </p:spTree>
    <p:extLst>
      <p:ext uri="{BB962C8B-B14F-4D97-AF65-F5344CB8AC3E}">
        <p14:creationId xmlns:p14="http://schemas.microsoft.com/office/powerpoint/2010/main" val="32212016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838202" y="365125"/>
            <a:ext cx="10515600" cy="1325563"/>
          </a:xfrm>
          <a:prstGeom prst="rect">
            <a:avLst/>
          </a:prstGeom>
        </p:spPr>
        <p:txBody>
          <a:bodyPr/>
          <a:lstStyle/>
          <a:p>
            <a:r>
              <a:rPr lang="ko-KR" altLang="en-US"/>
              <a:t>마스터 제목 스타일 편집</a:t>
            </a:r>
          </a:p>
        </p:txBody>
      </p:sp>
      <p:sp>
        <p:nvSpPr>
          <p:cNvPr id="3" name="날짜 개체 틀 2"/>
          <p:cNvSpPr>
            <a:spLocks noGrp="1"/>
          </p:cNvSpPr>
          <p:nvPr>
            <p:ph type="dt" sz="half" idx="10"/>
          </p:nvPr>
        </p:nvSpPr>
        <p:spPr>
          <a:xfrm>
            <a:off x="838201" y="6356351"/>
            <a:ext cx="2743200" cy="365125"/>
          </a:xfrm>
          <a:prstGeom prst="rect">
            <a:avLst/>
          </a:prstGeom>
        </p:spPr>
        <p:txBody>
          <a:bodyPr/>
          <a:lstStyle/>
          <a:p>
            <a:fld id="{9E23AA78-4322-4FD9-9F3D-E719E10AE70B}" type="datetime1">
              <a:rPr lang="ko-KR" altLang="en-US" smtClean="0"/>
              <a:t>2023-06-16</a:t>
            </a:fld>
            <a:endParaRPr lang="ko-KR" altLang="en-US"/>
          </a:p>
        </p:txBody>
      </p:sp>
      <p:sp>
        <p:nvSpPr>
          <p:cNvPr id="4" name="바닥글 개체 틀 3"/>
          <p:cNvSpPr>
            <a:spLocks noGrp="1"/>
          </p:cNvSpPr>
          <p:nvPr>
            <p:ph type="ftr" sz="quarter" idx="11"/>
          </p:nvPr>
        </p:nvSpPr>
        <p:spPr>
          <a:xfrm>
            <a:off x="4038602" y="6356351"/>
            <a:ext cx="4114800" cy="365125"/>
          </a:xfrm>
          <a:prstGeom prst="rect">
            <a:avLst/>
          </a:prstGeom>
        </p:spPr>
        <p:txBody>
          <a:bodyPr/>
          <a:lstStyle/>
          <a:p>
            <a:endParaRPr lang="ko-KR" altLang="en-US"/>
          </a:p>
        </p:txBody>
      </p:sp>
      <p:sp>
        <p:nvSpPr>
          <p:cNvPr id="5" name="슬라이드 번호 개체 틀 4"/>
          <p:cNvSpPr>
            <a:spLocks noGrp="1"/>
          </p:cNvSpPr>
          <p:nvPr>
            <p:ph type="sldNum" sz="quarter" idx="12"/>
          </p:nvPr>
        </p:nvSpPr>
        <p:spPr>
          <a:xfrm>
            <a:off x="8610601" y="6356351"/>
            <a:ext cx="2743200" cy="365125"/>
          </a:xfrm>
          <a:prstGeom prst="rect">
            <a:avLst/>
          </a:prstGeom>
        </p:spPr>
        <p:txBody>
          <a:bodyPr/>
          <a:lstStyle/>
          <a:p>
            <a:fld id="{EDE53A7A-6D00-4CCF-A6F2-472D67B430E2}" type="slidenum">
              <a:rPr lang="ko-KR" altLang="en-US" smtClean="0"/>
              <a:t>‹#›</a:t>
            </a:fld>
            <a:endParaRPr lang="ko-KR" altLang="en-US"/>
          </a:p>
        </p:txBody>
      </p:sp>
    </p:spTree>
    <p:extLst>
      <p:ext uri="{BB962C8B-B14F-4D97-AF65-F5344CB8AC3E}">
        <p14:creationId xmlns:p14="http://schemas.microsoft.com/office/powerpoint/2010/main" val="1608812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838201" y="6356351"/>
            <a:ext cx="2743200" cy="365125"/>
          </a:xfrm>
          <a:prstGeom prst="rect">
            <a:avLst/>
          </a:prstGeom>
        </p:spPr>
        <p:txBody>
          <a:bodyPr/>
          <a:lstStyle/>
          <a:p>
            <a:fld id="{1434613C-B5DA-4998-8DD7-74CF4C1126EC}" type="datetime1">
              <a:rPr lang="ko-KR" altLang="en-US" smtClean="0"/>
              <a:t>2023-06-16</a:t>
            </a:fld>
            <a:endParaRPr lang="ko-KR" altLang="en-US"/>
          </a:p>
        </p:txBody>
      </p:sp>
      <p:sp>
        <p:nvSpPr>
          <p:cNvPr id="3" name="바닥글 개체 틀 2"/>
          <p:cNvSpPr>
            <a:spLocks noGrp="1"/>
          </p:cNvSpPr>
          <p:nvPr>
            <p:ph type="ftr" sz="quarter" idx="11"/>
          </p:nvPr>
        </p:nvSpPr>
        <p:spPr>
          <a:xfrm>
            <a:off x="4038602" y="6356351"/>
            <a:ext cx="4114800" cy="365125"/>
          </a:xfrm>
          <a:prstGeom prst="rect">
            <a:avLst/>
          </a:prstGeom>
        </p:spPr>
        <p:txBody>
          <a:bodyPr/>
          <a:lstStyle/>
          <a:p>
            <a:endParaRPr lang="ko-KR" altLang="en-US"/>
          </a:p>
        </p:txBody>
      </p:sp>
      <p:sp>
        <p:nvSpPr>
          <p:cNvPr id="4" name="슬라이드 번호 개체 틀 3"/>
          <p:cNvSpPr>
            <a:spLocks noGrp="1"/>
          </p:cNvSpPr>
          <p:nvPr>
            <p:ph type="sldNum" sz="quarter" idx="12"/>
          </p:nvPr>
        </p:nvSpPr>
        <p:spPr>
          <a:xfrm>
            <a:off x="8610601" y="6356351"/>
            <a:ext cx="2743200" cy="365125"/>
          </a:xfrm>
          <a:prstGeom prst="rect">
            <a:avLst/>
          </a:prstGeom>
        </p:spPr>
        <p:txBody>
          <a:bodyPr/>
          <a:lstStyle/>
          <a:p>
            <a:fld id="{EDE53A7A-6D00-4CCF-A6F2-472D67B430E2}" type="slidenum">
              <a:rPr lang="ko-KR" altLang="en-US" smtClean="0"/>
              <a:t>‹#›</a:t>
            </a:fld>
            <a:endParaRPr lang="ko-KR" altLang="en-US"/>
          </a:p>
        </p:txBody>
      </p:sp>
    </p:spTree>
    <p:extLst>
      <p:ext uri="{BB962C8B-B14F-4D97-AF65-F5344CB8AC3E}">
        <p14:creationId xmlns:p14="http://schemas.microsoft.com/office/powerpoint/2010/main" val="22566833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90" y="457200"/>
            <a:ext cx="3932236" cy="1600200"/>
          </a:xfrm>
          <a:prstGeom prst="rect">
            <a:avLst/>
          </a:prstGeo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1"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90" y="2057400"/>
            <a:ext cx="3932236" cy="3811588"/>
          </a:xfrm>
          <a:prstGeom prst="rect">
            <a:avLst/>
          </a:prstGeo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ko-KR" altLang="en-US"/>
              <a:t>마스터 텍스트 스타일 편집</a:t>
            </a:r>
          </a:p>
        </p:txBody>
      </p:sp>
      <p:sp>
        <p:nvSpPr>
          <p:cNvPr id="5" name="날짜 개체 틀 4"/>
          <p:cNvSpPr>
            <a:spLocks noGrp="1"/>
          </p:cNvSpPr>
          <p:nvPr>
            <p:ph type="dt" sz="half" idx="10"/>
          </p:nvPr>
        </p:nvSpPr>
        <p:spPr>
          <a:xfrm>
            <a:off x="838201" y="6356351"/>
            <a:ext cx="2743200" cy="365125"/>
          </a:xfrm>
          <a:prstGeom prst="rect">
            <a:avLst/>
          </a:prstGeom>
        </p:spPr>
        <p:txBody>
          <a:bodyPr/>
          <a:lstStyle/>
          <a:p>
            <a:fld id="{ED20F299-AC29-44A8-A2DA-6AB31A0E79CB}" type="datetime1">
              <a:rPr lang="ko-KR" altLang="en-US" smtClean="0"/>
              <a:t>2023-06-16</a:t>
            </a:fld>
            <a:endParaRPr lang="ko-KR" altLang="en-US"/>
          </a:p>
        </p:txBody>
      </p:sp>
      <p:sp>
        <p:nvSpPr>
          <p:cNvPr id="6" name="바닥글 개체 틀 5"/>
          <p:cNvSpPr>
            <a:spLocks noGrp="1"/>
          </p:cNvSpPr>
          <p:nvPr>
            <p:ph type="ftr" sz="quarter" idx="11"/>
          </p:nvPr>
        </p:nvSpPr>
        <p:spPr>
          <a:xfrm>
            <a:off x="4038602" y="6356351"/>
            <a:ext cx="41148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8610601" y="6356351"/>
            <a:ext cx="2743200" cy="365125"/>
          </a:xfrm>
          <a:prstGeom prst="rect">
            <a:avLst/>
          </a:prstGeom>
        </p:spPr>
        <p:txBody>
          <a:bodyPr/>
          <a:lstStyle/>
          <a:p>
            <a:fld id="{EDE53A7A-6D00-4CCF-A6F2-472D67B430E2}" type="slidenum">
              <a:rPr lang="ko-KR" altLang="en-US" smtClean="0"/>
              <a:t>‹#›</a:t>
            </a:fld>
            <a:endParaRPr lang="ko-KR" altLang="en-US"/>
          </a:p>
        </p:txBody>
      </p:sp>
    </p:spTree>
    <p:extLst>
      <p:ext uri="{BB962C8B-B14F-4D97-AF65-F5344CB8AC3E}">
        <p14:creationId xmlns:p14="http://schemas.microsoft.com/office/powerpoint/2010/main" val="822111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838202" y="365125"/>
            <a:ext cx="10515600" cy="1325563"/>
          </a:xfrm>
          <a:prstGeom prst="rect">
            <a:avLst/>
          </a:prstGeom>
        </p:spPr>
        <p:txBody>
          <a:bodyPr/>
          <a:lstStyle/>
          <a:p>
            <a:r>
              <a:rPr lang="ko-KR" altLang="en-US" dirty="0"/>
              <a:t>마스터 제목 스타일 편집</a:t>
            </a:r>
          </a:p>
        </p:txBody>
      </p:sp>
      <p:sp>
        <p:nvSpPr>
          <p:cNvPr id="3" name="내용 개체 틀 2"/>
          <p:cNvSpPr>
            <a:spLocks noGrp="1"/>
          </p:cNvSpPr>
          <p:nvPr>
            <p:ph idx="1"/>
          </p:nvPr>
        </p:nvSpPr>
        <p:spPr>
          <a:xfrm>
            <a:off x="838202" y="1825625"/>
            <a:ext cx="10515600" cy="4351338"/>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838201" y="6356351"/>
            <a:ext cx="2743200" cy="365125"/>
          </a:xfrm>
          <a:prstGeom prst="rect">
            <a:avLst/>
          </a:prstGeom>
        </p:spPr>
        <p:txBody>
          <a:bodyPr/>
          <a:lstStyle/>
          <a:p>
            <a:fld id="{506791F9-3951-4DB6-A0C7-54E75E101CAF}" type="datetime1">
              <a:rPr lang="ko-KR" altLang="en-US" smtClean="0"/>
              <a:t>2023-06-16</a:t>
            </a:fld>
            <a:endParaRPr lang="ko-KR" altLang="en-US"/>
          </a:p>
        </p:txBody>
      </p:sp>
      <p:sp>
        <p:nvSpPr>
          <p:cNvPr id="5" name="바닥글 개체 틀 4"/>
          <p:cNvSpPr>
            <a:spLocks noGrp="1"/>
          </p:cNvSpPr>
          <p:nvPr>
            <p:ph type="ftr" sz="quarter" idx="11"/>
          </p:nvPr>
        </p:nvSpPr>
        <p:spPr>
          <a:xfrm>
            <a:off x="4038602" y="6356351"/>
            <a:ext cx="4114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610601" y="6356351"/>
            <a:ext cx="2743200" cy="365125"/>
          </a:xfrm>
          <a:prstGeom prst="rect">
            <a:avLst/>
          </a:prstGeom>
        </p:spPr>
        <p:txBody>
          <a:bodyPr/>
          <a:lstStyle/>
          <a:p>
            <a:fld id="{EDE53A7A-6D00-4CCF-A6F2-472D67B430E2}" type="slidenum">
              <a:rPr lang="ko-KR" altLang="en-US" smtClean="0"/>
              <a:t>‹#›</a:t>
            </a:fld>
            <a:endParaRPr lang="ko-KR" altLang="en-US"/>
          </a:p>
        </p:txBody>
      </p:sp>
    </p:spTree>
    <p:extLst>
      <p:ext uri="{BB962C8B-B14F-4D97-AF65-F5344CB8AC3E}">
        <p14:creationId xmlns:p14="http://schemas.microsoft.com/office/powerpoint/2010/main" val="14334360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90" y="457200"/>
            <a:ext cx="3932236" cy="1600200"/>
          </a:xfrm>
          <a:prstGeom prst="rect">
            <a:avLst/>
          </a:prstGeo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1" cy="4873625"/>
          </a:xfrm>
          <a:prstGeom prst="rect">
            <a:avLst/>
          </a:prstGeo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ko-KR" altLang="en-US"/>
          </a:p>
        </p:txBody>
      </p:sp>
      <p:sp>
        <p:nvSpPr>
          <p:cNvPr id="4" name="텍스트 개체 틀 3"/>
          <p:cNvSpPr>
            <a:spLocks noGrp="1"/>
          </p:cNvSpPr>
          <p:nvPr>
            <p:ph type="body" sz="half" idx="2"/>
          </p:nvPr>
        </p:nvSpPr>
        <p:spPr>
          <a:xfrm>
            <a:off x="839790" y="2057400"/>
            <a:ext cx="3932236" cy="3811588"/>
          </a:xfrm>
          <a:prstGeom prst="rect">
            <a:avLst/>
          </a:prstGeo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ko-KR" altLang="en-US"/>
              <a:t>마스터 텍스트 스타일 편집</a:t>
            </a:r>
          </a:p>
        </p:txBody>
      </p:sp>
      <p:sp>
        <p:nvSpPr>
          <p:cNvPr id="5" name="날짜 개체 틀 4"/>
          <p:cNvSpPr>
            <a:spLocks noGrp="1"/>
          </p:cNvSpPr>
          <p:nvPr>
            <p:ph type="dt" sz="half" idx="10"/>
          </p:nvPr>
        </p:nvSpPr>
        <p:spPr>
          <a:xfrm>
            <a:off x="838201" y="6356351"/>
            <a:ext cx="2743200" cy="365125"/>
          </a:xfrm>
          <a:prstGeom prst="rect">
            <a:avLst/>
          </a:prstGeom>
        </p:spPr>
        <p:txBody>
          <a:bodyPr/>
          <a:lstStyle/>
          <a:p>
            <a:fld id="{1CFC9835-2D4E-49DE-AB34-34678EC1870A}" type="datetime1">
              <a:rPr lang="ko-KR" altLang="en-US" smtClean="0"/>
              <a:t>2023-06-16</a:t>
            </a:fld>
            <a:endParaRPr lang="ko-KR" altLang="en-US"/>
          </a:p>
        </p:txBody>
      </p:sp>
      <p:sp>
        <p:nvSpPr>
          <p:cNvPr id="6" name="바닥글 개체 틀 5"/>
          <p:cNvSpPr>
            <a:spLocks noGrp="1"/>
          </p:cNvSpPr>
          <p:nvPr>
            <p:ph type="ftr" sz="quarter" idx="11"/>
          </p:nvPr>
        </p:nvSpPr>
        <p:spPr>
          <a:xfrm>
            <a:off x="4038602" y="6356351"/>
            <a:ext cx="41148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8610601" y="6356351"/>
            <a:ext cx="2743200" cy="365125"/>
          </a:xfrm>
          <a:prstGeom prst="rect">
            <a:avLst/>
          </a:prstGeom>
        </p:spPr>
        <p:txBody>
          <a:bodyPr/>
          <a:lstStyle/>
          <a:p>
            <a:fld id="{EDE53A7A-6D00-4CCF-A6F2-472D67B430E2}" type="slidenum">
              <a:rPr lang="ko-KR" altLang="en-US" smtClean="0"/>
              <a:t>‹#›</a:t>
            </a:fld>
            <a:endParaRPr lang="ko-KR" altLang="en-US"/>
          </a:p>
        </p:txBody>
      </p:sp>
    </p:spTree>
    <p:extLst>
      <p:ext uri="{BB962C8B-B14F-4D97-AF65-F5344CB8AC3E}">
        <p14:creationId xmlns:p14="http://schemas.microsoft.com/office/powerpoint/2010/main" val="2565068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a:xfrm>
            <a:off x="838202" y="365125"/>
            <a:ext cx="10515600" cy="1325563"/>
          </a:xfrm>
          <a:prstGeom prst="rect">
            <a:avLst/>
          </a:prstGeom>
        </p:spPr>
        <p:txBody>
          <a:bodyPr/>
          <a:lstStyle/>
          <a:p>
            <a:r>
              <a:rPr lang="ko-KR" altLang="en-US"/>
              <a:t>마스터 제목 스타일 편집</a:t>
            </a:r>
          </a:p>
        </p:txBody>
      </p:sp>
      <p:sp>
        <p:nvSpPr>
          <p:cNvPr id="3" name="세로 텍스트 개체 틀 2"/>
          <p:cNvSpPr>
            <a:spLocks noGrp="1"/>
          </p:cNvSpPr>
          <p:nvPr>
            <p:ph type="body" orient="vert" idx="1"/>
          </p:nvPr>
        </p:nvSpPr>
        <p:spPr>
          <a:xfrm>
            <a:off x="838202" y="1825625"/>
            <a:ext cx="10515600" cy="4351338"/>
          </a:xfrm>
          <a:prstGeom prst="rect">
            <a:avLst/>
          </a:prstGeo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838201" y="6356351"/>
            <a:ext cx="2743200" cy="365125"/>
          </a:xfrm>
          <a:prstGeom prst="rect">
            <a:avLst/>
          </a:prstGeom>
        </p:spPr>
        <p:txBody>
          <a:bodyPr/>
          <a:lstStyle/>
          <a:p>
            <a:fld id="{17FCD429-8E62-4B9B-9246-87E087279E9F}" type="datetime1">
              <a:rPr lang="ko-KR" altLang="en-US" smtClean="0"/>
              <a:t>2023-06-16</a:t>
            </a:fld>
            <a:endParaRPr lang="ko-KR" altLang="en-US"/>
          </a:p>
        </p:txBody>
      </p:sp>
      <p:sp>
        <p:nvSpPr>
          <p:cNvPr id="5" name="바닥글 개체 틀 4"/>
          <p:cNvSpPr>
            <a:spLocks noGrp="1"/>
          </p:cNvSpPr>
          <p:nvPr>
            <p:ph type="ftr" sz="quarter" idx="11"/>
          </p:nvPr>
        </p:nvSpPr>
        <p:spPr>
          <a:xfrm>
            <a:off x="4038602" y="6356351"/>
            <a:ext cx="4114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610601" y="6356351"/>
            <a:ext cx="2743200" cy="365125"/>
          </a:xfrm>
          <a:prstGeom prst="rect">
            <a:avLst/>
          </a:prstGeom>
        </p:spPr>
        <p:txBody>
          <a:bodyPr/>
          <a:lstStyle/>
          <a:p>
            <a:fld id="{EDE53A7A-6D00-4CCF-A6F2-472D67B430E2}" type="slidenum">
              <a:rPr lang="ko-KR" altLang="en-US" smtClean="0"/>
              <a:t>‹#›</a:t>
            </a:fld>
            <a:endParaRPr lang="ko-KR" altLang="en-US"/>
          </a:p>
        </p:txBody>
      </p:sp>
    </p:spTree>
    <p:extLst>
      <p:ext uri="{BB962C8B-B14F-4D97-AF65-F5344CB8AC3E}">
        <p14:creationId xmlns:p14="http://schemas.microsoft.com/office/powerpoint/2010/main" val="10365016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899" y="365125"/>
            <a:ext cx="2628900" cy="5811838"/>
          </a:xfrm>
          <a:prstGeom prst="rect">
            <a:avLst/>
          </a:prstGeo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199" y="365125"/>
            <a:ext cx="7734300" cy="5811838"/>
          </a:xfrm>
          <a:prstGeom prst="rect">
            <a:avLst/>
          </a:prstGeo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838201" y="6356351"/>
            <a:ext cx="2743200" cy="365125"/>
          </a:xfrm>
          <a:prstGeom prst="rect">
            <a:avLst/>
          </a:prstGeom>
        </p:spPr>
        <p:txBody>
          <a:bodyPr/>
          <a:lstStyle/>
          <a:p>
            <a:fld id="{2C9D931E-899E-48C7-B5EA-9B9F53B17A82}" type="datetime1">
              <a:rPr lang="ko-KR" altLang="en-US" smtClean="0"/>
              <a:t>2023-06-16</a:t>
            </a:fld>
            <a:endParaRPr lang="ko-KR" altLang="en-US"/>
          </a:p>
        </p:txBody>
      </p:sp>
      <p:sp>
        <p:nvSpPr>
          <p:cNvPr id="5" name="바닥글 개체 틀 4"/>
          <p:cNvSpPr>
            <a:spLocks noGrp="1"/>
          </p:cNvSpPr>
          <p:nvPr>
            <p:ph type="ftr" sz="quarter" idx="11"/>
          </p:nvPr>
        </p:nvSpPr>
        <p:spPr>
          <a:xfrm>
            <a:off x="4038602" y="6356351"/>
            <a:ext cx="4114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610601" y="6356351"/>
            <a:ext cx="2743200" cy="365125"/>
          </a:xfrm>
          <a:prstGeom prst="rect">
            <a:avLst/>
          </a:prstGeom>
        </p:spPr>
        <p:txBody>
          <a:bodyPr/>
          <a:lstStyle/>
          <a:p>
            <a:fld id="{EDE53A7A-6D00-4CCF-A6F2-472D67B430E2}" type="slidenum">
              <a:rPr lang="ko-KR" altLang="en-US" smtClean="0"/>
              <a:t>‹#›</a:t>
            </a:fld>
            <a:endParaRPr lang="ko-KR" altLang="en-US"/>
          </a:p>
        </p:txBody>
      </p:sp>
    </p:spTree>
    <p:extLst>
      <p:ext uri="{BB962C8B-B14F-4D97-AF65-F5344CB8AC3E}">
        <p14:creationId xmlns:p14="http://schemas.microsoft.com/office/powerpoint/2010/main" val="954179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2" y="1709738"/>
            <a:ext cx="10515600" cy="2852737"/>
          </a:xfrm>
          <a:prstGeom prst="rect">
            <a:avLst/>
          </a:prstGeo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2" y="4589464"/>
            <a:ext cx="10515600" cy="1500187"/>
          </a:xfrm>
          <a:prstGeom prst="rect">
            <a:avLst/>
          </a:prstGeo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a:xfrm>
            <a:off x="838201" y="6356351"/>
            <a:ext cx="2743200" cy="365125"/>
          </a:xfrm>
          <a:prstGeom prst="rect">
            <a:avLst/>
          </a:prstGeom>
        </p:spPr>
        <p:txBody>
          <a:bodyPr/>
          <a:lstStyle/>
          <a:p>
            <a:fld id="{E10DB76D-FC37-4E37-861B-DB9734A2DF0C}" type="datetime1">
              <a:rPr lang="ko-KR" altLang="en-US" smtClean="0"/>
              <a:t>2023-06-16</a:t>
            </a:fld>
            <a:endParaRPr lang="ko-KR" altLang="en-US"/>
          </a:p>
        </p:txBody>
      </p:sp>
      <p:sp>
        <p:nvSpPr>
          <p:cNvPr id="5" name="바닥글 개체 틀 4"/>
          <p:cNvSpPr>
            <a:spLocks noGrp="1"/>
          </p:cNvSpPr>
          <p:nvPr>
            <p:ph type="ftr" sz="quarter" idx="11"/>
          </p:nvPr>
        </p:nvSpPr>
        <p:spPr>
          <a:xfrm>
            <a:off x="4038602" y="6356351"/>
            <a:ext cx="4114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610601" y="6356351"/>
            <a:ext cx="2743200" cy="365125"/>
          </a:xfrm>
          <a:prstGeom prst="rect">
            <a:avLst/>
          </a:prstGeom>
        </p:spPr>
        <p:txBody>
          <a:bodyPr/>
          <a:lstStyle/>
          <a:p>
            <a:fld id="{EDE53A7A-6D00-4CCF-A6F2-472D67B430E2}" type="slidenum">
              <a:rPr lang="ko-KR" altLang="en-US" smtClean="0"/>
              <a:t>‹#›</a:t>
            </a:fld>
            <a:endParaRPr lang="ko-KR" altLang="en-US"/>
          </a:p>
        </p:txBody>
      </p:sp>
    </p:spTree>
    <p:extLst>
      <p:ext uri="{BB962C8B-B14F-4D97-AF65-F5344CB8AC3E}">
        <p14:creationId xmlns:p14="http://schemas.microsoft.com/office/powerpoint/2010/main" val="3644344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838202" y="365125"/>
            <a:ext cx="10515600" cy="1325563"/>
          </a:xfrm>
          <a:prstGeom prst="rect">
            <a:avLst/>
          </a:prstGeom>
        </p:spPr>
        <p:txBody>
          <a:bodyPr/>
          <a:lstStyle/>
          <a:p>
            <a:r>
              <a:rPr lang="ko-KR" altLang="en-US"/>
              <a:t>마스터 제목 스타일 편집</a:t>
            </a:r>
          </a:p>
        </p:txBody>
      </p:sp>
      <p:sp>
        <p:nvSpPr>
          <p:cNvPr id="3" name="내용 개체 틀 2"/>
          <p:cNvSpPr>
            <a:spLocks noGrp="1"/>
          </p:cNvSpPr>
          <p:nvPr>
            <p:ph sz="half" idx="1"/>
          </p:nvPr>
        </p:nvSpPr>
        <p:spPr>
          <a:xfrm>
            <a:off x="838201" y="1825625"/>
            <a:ext cx="5181600" cy="4351338"/>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1" y="1825625"/>
            <a:ext cx="5181600" cy="4351338"/>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a:xfrm>
            <a:off x="838201" y="6356351"/>
            <a:ext cx="2743200" cy="365125"/>
          </a:xfrm>
          <a:prstGeom prst="rect">
            <a:avLst/>
          </a:prstGeom>
        </p:spPr>
        <p:txBody>
          <a:bodyPr/>
          <a:lstStyle/>
          <a:p>
            <a:fld id="{8F4F0C6B-435E-49AB-A759-B611AE988860}" type="datetime1">
              <a:rPr lang="ko-KR" altLang="en-US" smtClean="0"/>
              <a:t>2023-06-16</a:t>
            </a:fld>
            <a:endParaRPr lang="ko-KR" altLang="en-US"/>
          </a:p>
        </p:txBody>
      </p:sp>
      <p:sp>
        <p:nvSpPr>
          <p:cNvPr id="6" name="바닥글 개체 틀 5"/>
          <p:cNvSpPr>
            <a:spLocks noGrp="1"/>
          </p:cNvSpPr>
          <p:nvPr>
            <p:ph type="ftr" sz="quarter" idx="11"/>
          </p:nvPr>
        </p:nvSpPr>
        <p:spPr>
          <a:xfrm>
            <a:off x="4038602" y="6356351"/>
            <a:ext cx="41148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8610601" y="6356351"/>
            <a:ext cx="2743200" cy="365125"/>
          </a:xfrm>
          <a:prstGeom prst="rect">
            <a:avLst/>
          </a:prstGeom>
        </p:spPr>
        <p:txBody>
          <a:bodyPr/>
          <a:lstStyle/>
          <a:p>
            <a:fld id="{EDE53A7A-6D00-4CCF-A6F2-472D67B430E2}" type="slidenum">
              <a:rPr lang="ko-KR" altLang="en-US" smtClean="0"/>
              <a:t>‹#›</a:t>
            </a:fld>
            <a:endParaRPr lang="ko-KR" altLang="en-US"/>
          </a:p>
        </p:txBody>
      </p:sp>
    </p:spTree>
    <p:extLst>
      <p:ext uri="{BB962C8B-B14F-4D97-AF65-F5344CB8AC3E}">
        <p14:creationId xmlns:p14="http://schemas.microsoft.com/office/powerpoint/2010/main" val="1171231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9" y="365125"/>
            <a:ext cx="10515600" cy="1325563"/>
          </a:xfrm>
          <a:prstGeom prst="rect">
            <a:avLst/>
          </a:prstGeom>
        </p:spPr>
        <p:txBody>
          <a:bodyPr/>
          <a:lstStyle/>
          <a:p>
            <a:r>
              <a:rPr lang="ko-KR" altLang="en-US"/>
              <a:t>마스터 제목 스타일 편집</a:t>
            </a:r>
          </a:p>
        </p:txBody>
      </p:sp>
      <p:sp>
        <p:nvSpPr>
          <p:cNvPr id="3" name="텍스트 개체 틀 2"/>
          <p:cNvSpPr>
            <a:spLocks noGrp="1"/>
          </p:cNvSpPr>
          <p:nvPr>
            <p:ph type="body" idx="1"/>
          </p:nvPr>
        </p:nvSpPr>
        <p:spPr>
          <a:xfrm>
            <a:off x="839789" y="1681163"/>
            <a:ext cx="5157787" cy="823912"/>
          </a:xfrm>
          <a:prstGeom prst="rect">
            <a:avLst/>
          </a:prstGeo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9" y="2505076"/>
            <a:ext cx="5157787" cy="3684588"/>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2" y="1681163"/>
            <a:ext cx="5183188" cy="823912"/>
          </a:xfrm>
          <a:prstGeom prst="rect">
            <a:avLst/>
          </a:prstGeo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2" y="2505076"/>
            <a:ext cx="5183188" cy="3684588"/>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a:xfrm>
            <a:off x="838201" y="6356351"/>
            <a:ext cx="2743200" cy="365125"/>
          </a:xfrm>
          <a:prstGeom prst="rect">
            <a:avLst/>
          </a:prstGeom>
        </p:spPr>
        <p:txBody>
          <a:bodyPr/>
          <a:lstStyle/>
          <a:p>
            <a:fld id="{FBBEA42C-1768-4A50-A0C1-774F1BF9B189}" type="datetime1">
              <a:rPr lang="ko-KR" altLang="en-US" smtClean="0"/>
              <a:t>2023-06-16</a:t>
            </a:fld>
            <a:endParaRPr lang="ko-KR" altLang="en-US"/>
          </a:p>
        </p:txBody>
      </p:sp>
      <p:sp>
        <p:nvSpPr>
          <p:cNvPr id="8" name="바닥글 개체 틀 7"/>
          <p:cNvSpPr>
            <a:spLocks noGrp="1"/>
          </p:cNvSpPr>
          <p:nvPr>
            <p:ph type="ftr" sz="quarter" idx="11"/>
          </p:nvPr>
        </p:nvSpPr>
        <p:spPr>
          <a:xfrm>
            <a:off x="4038602" y="6356351"/>
            <a:ext cx="4114800" cy="365125"/>
          </a:xfrm>
          <a:prstGeom prst="rect">
            <a:avLst/>
          </a:prstGeom>
        </p:spPr>
        <p:txBody>
          <a:bodyPr/>
          <a:lstStyle/>
          <a:p>
            <a:endParaRPr lang="ko-KR" altLang="en-US"/>
          </a:p>
        </p:txBody>
      </p:sp>
      <p:sp>
        <p:nvSpPr>
          <p:cNvPr id="9" name="슬라이드 번호 개체 틀 8"/>
          <p:cNvSpPr>
            <a:spLocks noGrp="1"/>
          </p:cNvSpPr>
          <p:nvPr>
            <p:ph type="sldNum" sz="quarter" idx="12"/>
          </p:nvPr>
        </p:nvSpPr>
        <p:spPr>
          <a:xfrm>
            <a:off x="8610601" y="6356351"/>
            <a:ext cx="2743200" cy="365125"/>
          </a:xfrm>
          <a:prstGeom prst="rect">
            <a:avLst/>
          </a:prstGeom>
        </p:spPr>
        <p:txBody>
          <a:bodyPr/>
          <a:lstStyle/>
          <a:p>
            <a:fld id="{EDE53A7A-6D00-4CCF-A6F2-472D67B430E2}" type="slidenum">
              <a:rPr lang="ko-KR" altLang="en-US" smtClean="0"/>
              <a:t>‹#›</a:t>
            </a:fld>
            <a:endParaRPr lang="ko-KR" altLang="en-US"/>
          </a:p>
        </p:txBody>
      </p:sp>
    </p:spTree>
    <p:extLst>
      <p:ext uri="{BB962C8B-B14F-4D97-AF65-F5344CB8AC3E}">
        <p14:creationId xmlns:p14="http://schemas.microsoft.com/office/powerpoint/2010/main" val="1176285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838202" y="365125"/>
            <a:ext cx="10515600" cy="1325563"/>
          </a:xfrm>
          <a:prstGeom prst="rect">
            <a:avLst/>
          </a:prstGeom>
        </p:spPr>
        <p:txBody>
          <a:bodyPr/>
          <a:lstStyle/>
          <a:p>
            <a:r>
              <a:rPr lang="ko-KR" altLang="en-US"/>
              <a:t>마스터 제목 스타일 편집</a:t>
            </a:r>
          </a:p>
        </p:txBody>
      </p:sp>
      <p:sp>
        <p:nvSpPr>
          <p:cNvPr id="3" name="날짜 개체 틀 2"/>
          <p:cNvSpPr>
            <a:spLocks noGrp="1"/>
          </p:cNvSpPr>
          <p:nvPr>
            <p:ph type="dt" sz="half" idx="10"/>
          </p:nvPr>
        </p:nvSpPr>
        <p:spPr>
          <a:xfrm>
            <a:off x="838201" y="6356351"/>
            <a:ext cx="2743200" cy="365125"/>
          </a:xfrm>
          <a:prstGeom prst="rect">
            <a:avLst/>
          </a:prstGeom>
        </p:spPr>
        <p:txBody>
          <a:bodyPr/>
          <a:lstStyle/>
          <a:p>
            <a:fld id="{9E23AA78-4322-4FD9-9F3D-E719E10AE70B}" type="datetime1">
              <a:rPr lang="ko-KR" altLang="en-US" smtClean="0"/>
              <a:t>2023-06-16</a:t>
            </a:fld>
            <a:endParaRPr lang="ko-KR" altLang="en-US"/>
          </a:p>
        </p:txBody>
      </p:sp>
      <p:sp>
        <p:nvSpPr>
          <p:cNvPr id="4" name="바닥글 개체 틀 3"/>
          <p:cNvSpPr>
            <a:spLocks noGrp="1"/>
          </p:cNvSpPr>
          <p:nvPr>
            <p:ph type="ftr" sz="quarter" idx="11"/>
          </p:nvPr>
        </p:nvSpPr>
        <p:spPr>
          <a:xfrm>
            <a:off x="4038602" y="6356351"/>
            <a:ext cx="4114800" cy="365125"/>
          </a:xfrm>
          <a:prstGeom prst="rect">
            <a:avLst/>
          </a:prstGeom>
        </p:spPr>
        <p:txBody>
          <a:bodyPr/>
          <a:lstStyle/>
          <a:p>
            <a:endParaRPr lang="ko-KR" altLang="en-US"/>
          </a:p>
        </p:txBody>
      </p:sp>
      <p:sp>
        <p:nvSpPr>
          <p:cNvPr id="5" name="슬라이드 번호 개체 틀 4"/>
          <p:cNvSpPr>
            <a:spLocks noGrp="1"/>
          </p:cNvSpPr>
          <p:nvPr>
            <p:ph type="sldNum" sz="quarter" idx="12"/>
          </p:nvPr>
        </p:nvSpPr>
        <p:spPr>
          <a:xfrm>
            <a:off x="8610601" y="6356351"/>
            <a:ext cx="2743200" cy="365125"/>
          </a:xfrm>
          <a:prstGeom prst="rect">
            <a:avLst/>
          </a:prstGeom>
        </p:spPr>
        <p:txBody>
          <a:bodyPr/>
          <a:lstStyle/>
          <a:p>
            <a:fld id="{EDE53A7A-6D00-4CCF-A6F2-472D67B430E2}" type="slidenum">
              <a:rPr lang="ko-KR" altLang="en-US" smtClean="0"/>
              <a:t>‹#›</a:t>
            </a:fld>
            <a:endParaRPr lang="ko-KR" altLang="en-US"/>
          </a:p>
        </p:txBody>
      </p:sp>
    </p:spTree>
    <p:extLst>
      <p:ext uri="{BB962C8B-B14F-4D97-AF65-F5344CB8AC3E}">
        <p14:creationId xmlns:p14="http://schemas.microsoft.com/office/powerpoint/2010/main" val="779184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838201" y="6356351"/>
            <a:ext cx="2743200" cy="365125"/>
          </a:xfrm>
          <a:prstGeom prst="rect">
            <a:avLst/>
          </a:prstGeom>
        </p:spPr>
        <p:txBody>
          <a:bodyPr/>
          <a:lstStyle/>
          <a:p>
            <a:fld id="{1434613C-B5DA-4998-8DD7-74CF4C1126EC}" type="datetime1">
              <a:rPr lang="ko-KR" altLang="en-US" smtClean="0"/>
              <a:t>2023-06-16</a:t>
            </a:fld>
            <a:endParaRPr lang="ko-KR" altLang="en-US"/>
          </a:p>
        </p:txBody>
      </p:sp>
      <p:sp>
        <p:nvSpPr>
          <p:cNvPr id="3" name="바닥글 개체 틀 2"/>
          <p:cNvSpPr>
            <a:spLocks noGrp="1"/>
          </p:cNvSpPr>
          <p:nvPr>
            <p:ph type="ftr" sz="quarter" idx="11"/>
          </p:nvPr>
        </p:nvSpPr>
        <p:spPr>
          <a:xfrm>
            <a:off x="4038602" y="6356351"/>
            <a:ext cx="4114800" cy="365125"/>
          </a:xfrm>
          <a:prstGeom prst="rect">
            <a:avLst/>
          </a:prstGeom>
        </p:spPr>
        <p:txBody>
          <a:bodyPr/>
          <a:lstStyle/>
          <a:p>
            <a:endParaRPr lang="ko-KR" altLang="en-US"/>
          </a:p>
        </p:txBody>
      </p:sp>
      <p:sp>
        <p:nvSpPr>
          <p:cNvPr id="4" name="슬라이드 번호 개체 틀 3"/>
          <p:cNvSpPr>
            <a:spLocks noGrp="1"/>
          </p:cNvSpPr>
          <p:nvPr>
            <p:ph type="sldNum" sz="quarter" idx="12"/>
          </p:nvPr>
        </p:nvSpPr>
        <p:spPr>
          <a:xfrm>
            <a:off x="8610601" y="6356351"/>
            <a:ext cx="2743200" cy="365125"/>
          </a:xfrm>
          <a:prstGeom prst="rect">
            <a:avLst/>
          </a:prstGeom>
        </p:spPr>
        <p:txBody>
          <a:bodyPr/>
          <a:lstStyle/>
          <a:p>
            <a:fld id="{EDE53A7A-6D00-4CCF-A6F2-472D67B430E2}" type="slidenum">
              <a:rPr lang="ko-KR" altLang="en-US" smtClean="0"/>
              <a:t>‹#›</a:t>
            </a:fld>
            <a:endParaRPr lang="ko-KR" altLang="en-US"/>
          </a:p>
        </p:txBody>
      </p:sp>
    </p:spTree>
    <p:extLst>
      <p:ext uri="{BB962C8B-B14F-4D97-AF65-F5344CB8AC3E}">
        <p14:creationId xmlns:p14="http://schemas.microsoft.com/office/powerpoint/2010/main" val="3601282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90" y="457200"/>
            <a:ext cx="3932236" cy="1600200"/>
          </a:xfrm>
          <a:prstGeom prst="rect">
            <a:avLst/>
          </a:prstGeo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1"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90" y="2057400"/>
            <a:ext cx="3932236" cy="3811588"/>
          </a:xfrm>
          <a:prstGeom prst="rect">
            <a:avLst/>
          </a:prstGeo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ko-KR" altLang="en-US"/>
              <a:t>마스터 텍스트 스타일 편집</a:t>
            </a:r>
          </a:p>
        </p:txBody>
      </p:sp>
      <p:sp>
        <p:nvSpPr>
          <p:cNvPr id="5" name="날짜 개체 틀 4"/>
          <p:cNvSpPr>
            <a:spLocks noGrp="1"/>
          </p:cNvSpPr>
          <p:nvPr>
            <p:ph type="dt" sz="half" idx="10"/>
          </p:nvPr>
        </p:nvSpPr>
        <p:spPr>
          <a:xfrm>
            <a:off x="838201" y="6356351"/>
            <a:ext cx="2743200" cy="365125"/>
          </a:xfrm>
          <a:prstGeom prst="rect">
            <a:avLst/>
          </a:prstGeom>
        </p:spPr>
        <p:txBody>
          <a:bodyPr/>
          <a:lstStyle/>
          <a:p>
            <a:fld id="{ED20F299-AC29-44A8-A2DA-6AB31A0E79CB}" type="datetime1">
              <a:rPr lang="ko-KR" altLang="en-US" smtClean="0"/>
              <a:t>2023-06-16</a:t>
            </a:fld>
            <a:endParaRPr lang="ko-KR" altLang="en-US"/>
          </a:p>
        </p:txBody>
      </p:sp>
      <p:sp>
        <p:nvSpPr>
          <p:cNvPr id="6" name="바닥글 개체 틀 5"/>
          <p:cNvSpPr>
            <a:spLocks noGrp="1"/>
          </p:cNvSpPr>
          <p:nvPr>
            <p:ph type="ftr" sz="quarter" idx="11"/>
          </p:nvPr>
        </p:nvSpPr>
        <p:spPr>
          <a:xfrm>
            <a:off x="4038602" y="6356351"/>
            <a:ext cx="41148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8610601" y="6356351"/>
            <a:ext cx="2743200" cy="365125"/>
          </a:xfrm>
          <a:prstGeom prst="rect">
            <a:avLst/>
          </a:prstGeom>
        </p:spPr>
        <p:txBody>
          <a:bodyPr/>
          <a:lstStyle/>
          <a:p>
            <a:fld id="{EDE53A7A-6D00-4CCF-A6F2-472D67B430E2}" type="slidenum">
              <a:rPr lang="ko-KR" altLang="en-US" smtClean="0"/>
              <a:t>‹#›</a:t>
            </a:fld>
            <a:endParaRPr lang="ko-KR" altLang="en-US"/>
          </a:p>
        </p:txBody>
      </p:sp>
    </p:spTree>
    <p:extLst>
      <p:ext uri="{BB962C8B-B14F-4D97-AF65-F5344CB8AC3E}">
        <p14:creationId xmlns:p14="http://schemas.microsoft.com/office/powerpoint/2010/main" val="1308392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90" y="457200"/>
            <a:ext cx="3932236" cy="1600200"/>
          </a:xfrm>
          <a:prstGeom prst="rect">
            <a:avLst/>
          </a:prstGeo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1" cy="4873625"/>
          </a:xfrm>
          <a:prstGeom prst="rect">
            <a:avLst/>
          </a:prstGeo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ko-KR" altLang="en-US"/>
          </a:p>
        </p:txBody>
      </p:sp>
      <p:sp>
        <p:nvSpPr>
          <p:cNvPr id="4" name="텍스트 개체 틀 3"/>
          <p:cNvSpPr>
            <a:spLocks noGrp="1"/>
          </p:cNvSpPr>
          <p:nvPr>
            <p:ph type="body" sz="half" idx="2"/>
          </p:nvPr>
        </p:nvSpPr>
        <p:spPr>
          <a:xfrm>
            <a:off x="839790" y="2057400"/>
            <a:ext cx="3932236" cy="3811588"/>
          </a:xfrm>
          <a:prstGeom prst="rect">
            <a:avLst/>
          </a:prstGeo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ko-KR" altLang="en-US"/>
              <a:t>마스터 텍스트 스타일 편집</a:t>
            </a:r>
          </a:p>
        </p:txBody>
      </p:sp>
      <p:sp>
        <p:nvSpPr>
          <p:cNvPr id="5" name="날짜 개체 틀 4"/>
          <p:cNvSpPr>
            <a:spLocks noGrp="1"/>
          </p:cNvSpPr>
          <p:nvPr>
            <p:ph type="dt" sz="half" idx="10"/>
          </p:nvPr>
        </p:nvSpPr>
        <p:spPr>
          <a:xfrm>
            <a:off x="838201" y="6356351"/>
            <a:ext cx="2743200" cy="365125"/>
          </a:xfrm>
          <a:prstGeom prst="rect">
            <a:avLst/>
          </a:prstGeom>
        </p:spPr>
        <p:txBody>
          <a:bodyPr/>
          <a:lstStyle/>
          <a:p>
            <a:fld id="{1CFC9835-2D4E-49DE-AB34-34678EC1870A}" type="datetime1">
              <a:rPr lang="ko-KR" altLang="en-US" smtClean="0"/>
              <a:t>2023-06-16</a:t>
            </a:fld>
            <a:endParaRPr lang="ko-KR" altLang="en-US"/>
          </a:p>
        </p:txBody>
      </p:sp>
      <p:sp>
        <p:nvSpPr>
          <p:cNvPr id="6" name="바닥글 개체 틀 5"/>
          <p:cNvSpPr>
            <a:spLocks noGrp="1"/>
          </p:cNvSpPr>
          <p:nvPr>
            <p:ph type="ftr" sz="quarter" idx="11"/>
          </p:nvPr>
        </p:nvSpPr>
        <p:spPr>
          <a:xfrm>
            <a:off x="4038602" y="6356351"/>
            <a:ext cx="41148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8610601" y="6356351"/>
            <a:ext cx="2743200" cy="365125"/>
          </a:xfrm>
          <a:prstGeom prst="rect">
            <a:avLst/>
          </a:prstGeom>
        </p:spPr>
        <p:txBody>
          <a:bodyPr/>
          <a:lstStyle/>
          <a:p>
            <a:fld id="{EDE53A7A-6D00-4CCF-A6F2-472D67B430E2}" type="slidenum">
              <a:rPr lang="ko-KR" altLang="en-US" smtClean="0"/>
              <a:t>‹#›</a:t>
            </a:fld>
            <a:endParaRPr lang="ko-KR" altLang="en-US"/>
          </a:p>
        </p:txBody>
      </p:sp>
    </p:spTree>
    <p:extLst>
      <p:ext uri="{BB962C8B-B14F-4D97-AF65-F5344CB8AC3E}">
        <p14:creationId xmlns:p14="http://schemas.microsoft.com/office/powerpoint/2010/main" val="375433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그룹 6"/>
          <p:cNvGrpSpPr/>
          <p:nvPr userDrawn="1"/>
        </p:nvGrpSpPr>
        <p:grpSpPr>
          <a:xfrm>
            <a:off x="0" y="0"/>
            <a:ext cx="12192000" cy="6858000"/>
            <a:chOff x="0" y="0"/>
            <a:chExt cx="12192000" cy="6858000"/>
          </a:xfrm>
        </p:grpSpPr>
        <p:sp>
          <p:nvSpPr>
            <p:cNvPr id="8" name="직사각형 7"/>
            <p:cNvSpPr/>
            <p:nvPr/>
          </p:nvSpPr>
          <p:spPr>
            <a:xfrm>
              <a:off x="0" y="0"/>
              <a:ext cx="12192000" cy="762000"/>
            </a:xfrm>
            <a:prstGeom prst="rect">
              <a:avLst/>
            </a:prstGeom>
            <a:solidFill>
              <a:schemeClr val="accent5">
                <a:lumMod val="50000"/>
              </a:schemeClr>
            </a:solidFill>
            <a:ln>
              <a:solidFill>
                <a:schemeClr val="accent5">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801"/>
            </a:p>
          </p:txBody>
        </p:sp>
        <p:sp>
          <p:nvSpPr>
            <p:cNvPr id="9" name="직사각형 8"/>
            <p:cNvSpPr/>
            <p:nvPr/>
          </p:nvSpPr>
          <p:spPr>
            <a:xfrm>
              <a:off x="0" y="6496050"/>
              <a:ext cx="12192000" cy="361950"/>
            </a:xfrm>
            <a:prstGeom prst="rect">
              <a:avLst/>
            </a:prstGeom>
            <a:solidFill>
              <a:schemeClr val="accent5">
                <a:lumMod val="50000"/>
              </a:schemeClr>
            </a:solidFill>
            <a:ln>
              <a:solidFill>
                <a:schemeClr val="accent5">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801"/>
            </a:p>
          </p:txBody>
        </p:sp>
      </p:grpSp>
    </p:spTree>
    <p:extLst>
      <p:ext uri="{BB962C8B-B14F-4D97-AF65-F5344CB8AC3E}">
        <p14:creationId xmlns:p14="http://schemas.microsoft.com/office/powerpoint/2010/main" val="4129484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11"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4" indent="-228604" algn="l" defTabSz="914411" rtl="0" eaLnBrk="1" latinLnBrk="1"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ko-KR"/>
      </a:defPPr>
      <a:lvl1pPr marL="0" algn="l" defTabSz="914411" rtl="0" eaLnBrk="1" latinLnBrk="1" hangingPunct="1">
        <a:defRPr sz="1801" kern="1200">
          <a:solidFill>
            <a:schemeClr val="tx1"/>
          </a:solidFill>
          <a:latin typeface="+mn-lt"/>
          <a:ea typeface="+mn-ea"/>
          <a:cs typeface="+mn-cs"/>
        </a:defRPr>
      </a:lvl1pPr>
      <a:lvl2pPr marL="457206" algn="l" defTabSz="914411" rtl="0" eaLnBrk="1" latinLnBrk="1" hangingPunct="1">
        <a:defRPr sz="1801" kern="1200">
          <a:solidFill>
            <a:schemeClr val="tx1"/>
          </a:solidFill>
          <a:latin typeface="+mn-lt"/>
          <a:ea typeface="+mn-ea"/>
          <a:cs typeface="+mn-cs"/>
        </a:defRPr>
      </a:lvl2pPr>
      <a:lvl3pPr marL="914411" algn="l" defTabSz="914411" rtl="0" eaLnBrk="1" latinLnBrk="1" hangingPunct="1">
        <a:defRPr sz="1801" kern="1200">
          <a:solidFill>
            <a:schemeClr val="tx1"/>
          </a:solidFill>
          <a:latin typeface="+mn-lt"/>
          <a:ea typeface="+mn-ea"/>
          <a:cs typeface="+mn-cs"/>
        </a:defRPr>
      </a:lvl3pPr>
      <a:lvl4pPr marL="1371617" algn="l" defTabSz="914411" rtl="0" eaLnBrk="1" latinLnBrk="1" hangingPunct="1">
        <a:defRPr sz="1801" kern="1200">
          <a:solidFill>
            <a:schemeClr val="tx1"/>
          </a:solidFill>
          <a:latin typeface="+mn-lt"/>
          <a:ea typeface="+mn-ea"/>
          <a:cs typeface="+mn-cs"/>
        </a:defRPr>
      </a:lvl4pPr>
      <a:lvl5pPr marL="1828823" algn="l" defTabSz="914411" rtl="0" eaLnBrk="1" latinLnBrk="1" hangingPunct="1">
        <a:defRPr sz="1801" kern="1200">
          <a:solidFill>
            <a:schemeClr val="tx1"/>
          </a:solidFill>
          <a:latin typeface="+mn-lt"/>
          <a:ea typeface="+mn-ea"/>
          <a:cs typeface="+mn-cs"/>
        </a:defRPr>
      </a:lvl5pPr>
      <a:lvl6pPr marL="2286029" algn="l" defTabSz="914411" rtl="0" eaLnBrk="1" latinLnBrk="1" hangingPunct="1">
        <a:defRPr sz="1801" kern="1200">
          <a:solidFill>
            <a:schemeClr val="tx1"/>
          </a:solidFill>
          <a:latin typeface="+mn-lt"/>
          <a:ea typeface="+mn-ea"/>
          <a:cs typeface="+mn-cs"/>
        </a:defRPr>
      </a:lvl6pPr>
      <a:lvl7pPr marL="2743234" algn="l" defTabSz="914411" rtl="0" eaLnBrk="1" latinLnBrk="1" hangingPunct="1">
        <a:defRPr sz="1801" kern="1200">
          <a:solidFill>
            <a:schemeClr val="tx1"/>
          </a:solidFill>
          <a:latin typeface="+mn-lt"/>
          <a:ea typeface="+mn-ea"/>
          <a:cs typeface="+mn-cs"/>
        </a:defRPr>
      </a:lvl7pPr>
      <a:lvl8pPr marL="3200440" algn="l" defTabSz="914411" rtl="0" eaLnBrk="1" latinLnBrk="1" hangingPunct="1">
        <a:defRPr sz="1801" kern="1200">
          <a:solidFill>
            <a:schemeClr val="tx1"/>
          </a:solidFill>
          <a:latin typeface="+mn-lt"/>
          <a:ea typeface="+mn-ea"/>
          <a:cs typeface="+mn-cs"/>
        </a:defRPr>
      </a:lvl8pPr>
      <a:lvl9pPr marL="3657646" algn="l" defTabSz="914411" rtl="0" eaLnBrk="1" latinLnBrk="1" hangingPunct="1">
        <a:defRPr sz="18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그룹 6"/>
          <p:cNvGrpSpPr/>
          <p:nvPr userDrawn="1"/>
        </p:nvGrpSpPr>
        <p:grpSpPr>
          <a:xfrm>
            <a:off x="0" y="0"/>
            <a:ext cx="12192000" cy="6858000"/>
            <a:chOff x="0" y="0"/>
            <a:chExt cx="12192000" cy="6858000"/>
          </a:xfrm>
        </p:grpSpPr>
        <p:sp>
          <p:nvSpPr>
            <p:cNvPr id="8" name="직사각형 7"/>
            <p:cNvSpPr/>
            <p:nvPr/>
          </p:nvSpPr>
          <p:spPr>
            <a:xfrm>
              <a:off x="0" y="0"/>
              <a:ext cx="12192000" cy="762000"/>
            </a:xfrm>
            <a:prstGeom prst="rect">
              <a:avLst/>
            </a:prstGeom>
            <a:solidFill>
              <a:schemeClr val="accent5">
                <a:lumMod val="50000"/>
              </a:schemeClr>
            </a:solidFill>
            <a:ln>
              <a:solidFill>
                <a:schemeClr val="accent5">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801"/>
            </a:p>
          </p:txBody>
        </p:sp>
        <p:sp>
          <p:nvSpPr>
            <p:cNvPr id="9" name="직사각형 8"/>
            <p:cNvSpPr/>
            <p:nvPr/>
          </p:nvSpPr>
          <p:spPr>
            <a:xfrm>
              <a:off x="0" y="6496050"/>
              <a:ext cx="12192000" cy="361950"/>
            </a:xfrm>
            <a:prstGeom prst="rect">
              <a:avLst/>
            </a:prstGeom>
            <a:solidFill>
              <a:schemeClr val="accent5">
                <a:lumMod val="50000"/>
              </a:schemeClr>
            </a:solidFill>
            <a:ln>
              <a:solidFill>
                <a:schemeClr val="accent5">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801"/>
            </a:p>
          </p:txBody>
        </p:sp>
      </p:grpSp>
    </p:spTree>
    <p:extLst>
      <p:ext uri="{BB962C8B-B14F-4D97-AF65-F5344CB8AC3E}">
        <p14:creationId xmlns:p14="http://schemas.microsoft.com/office/powerpoint/2010/main" val="2009832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11"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4" indent="-228604" algn="l" defTabSz="914411" rtl="0" eaLnBrk="1" latinLnBrk="1"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ko-KR"/>
      </a:defPPr>
      <a:lvl1pPr marL="0" algn="l" defTabSz="914411" rtl="0" eaLnBrk="1" latinLnBrk="1" hangingPunct="1">
        <a:defRPr sz="1801" kern="1200">
          <a:solidFill>
            <a:schemeClr val="tx1"/>
          </a:solidFill>
          <a:latin typeface="+mn-lt"/>
          <a:ea typeface="+mn-ea"/>
          <a:cs typeface="+mn-cs"/>
        </a:defRPr>
      </a:lvl1pPr>
      <a:lvl2pPr marL="457206" algn="l" defTabSz="914411" rtl="0" eaLnBrk="1" latinLnBrk="1" hangingPunct="1">
        <a:defRPr sz="1801" kern="1200">
          <a:solidFill>
            <a:schemeClr val="tx1"/>
          </a:solidFill>
          <a:latin typeface="+mn-lt"/>
          <a:ea typeface="+mn-ea"/>
          <a:cs typeface="+mn-cs"/>
        </a:defRPr>
      </a:lvl2pPr>
      <a:lvl3pPr marL="914411" algn="l" defTabSz="914411" rtl="0" eaLnBrk="1" latinLnBrk="1" hangingPunct="1">
        <a:defRPr sz="1801" kern="1200">
          <a:solidFill>
            <a:schemeClr val="tx1"/>
          </a:solidFill>
          <a:latin typeface="+mn-lt"/>
          <a:ea typeface="+mn-ea"/>
          <a:cs typeface="+mn-cs"/>
        </a:defRPr>
      </a:lvl3pPr>
      <a:lvl4pPr marL="1371617" algn="l" defTabSz="914411" rtl="0" eaLnBrk="1" latinLnBrk="1" hangingPunct="1">
        <a:defRPr sz="1801" kern="1200">
          <a:solidFill>
            <a:schemeClr val="tx1"/>
          </a:solidFill>
          <a:latin typeface="+mn-lt"/>
          <a:ea typeface="+mn-ea"/>
          <a:cs typeface="+mn-cs"/>
        </a:defRPr>
      </a:lvl4pPr>
      <a:lvl5pPr marL="1828823" algn="l" defTabSz="914411" rtl="0" eaLnBrk="1" latinLnBrk="1" hangingPunct="1">
        <a:defRPr sz="1801" kern="1200">
          <a:solidFill>
            <a:schemeClr val="tx1"/>
          </a:solidFill>
          <a:latin typeface="+mn-lt"/>
          <a:ea typeface="+mn-ea"/>
          <a:cs typeface="+mn-cs"/>
        </a:defRPr>
      </a:lvl5pPr>
      <a:lvl6pPr marL="2286029" algn="l" defTabSz="914411" rtl="0" eaLnBrk="1" latinLnBrk="1" hangingPunct="1">
        <a:defRPr sz="1801" kern="1200">
          <a:solidFill>
            <a:schemeClr val="tx1"/>
          </a:solidFill>
          <a:latin typeface="+mn-lt"/>
          <a:ea typeface="+mn-ea"/>
          <a:cs typeface="+mn-cs"/>
        </a:defRPr>
      </a:lvl6pPr>
      <a:lvl7pPr marL="2743234" algn="l" defTabSz="914411" rtl="0" eaLnBrk="1" latinLnBrk="1" hangingPunct="1">
        <a:defRPr sz="1801" kern="1200">
          <a:solidFill>
            <a:schemeClr val="tx1"/>
          </a:solidFill>
          <a:latin typeface="+mn-lt"/>
          <a:ea typeface="+mn-ea"/>
          <a:cs typeface="+mn-cs"/>
        </a:defRPr>
      </a:lvl7pPr>
      <a:lvl8pPr marL="3200440" algn="l" defTabSz="914411" rtl="0" eaLnBrk="1" latinLnBrk="1" hangingPunct="1">
        <a:defRPr sz="1801" kern="1200">
          <a:solidFill>
            <a:schemeClr val="tx1"/>
          </a:solidFill>
          <a:latin typeface="+mn-lt"/>
          <a:ea typeface="+mn-ea"/>
          <a:cs typeface="+mn-cs"/>
        </a:defRPr>
      </a:lvl8pPr>
      <a:lvl9pPr marL="3657646" algn="l" defTabSz="914411" rtl="0" eaLnBrk="1" latinLnBrk="1"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그룹 5"/>
          <p:cNvGrpSpPr/>
          <p:nvPr/>
        </p:nvGrpSpPr>
        <p:grpSpPr>
          <a:xfrm>
            <a:off x="0" y="67246"/>
            <a:ext cx="12192000" cy="6858000"/>
            <a:chOff x="0" y="0"/>
            <a:chExt cx="12192000" cy="6858000"/>
          </a:xfrm>
        </p:grpSpPr>
        <p:sp>
          <p:nvSpPr>
            <p:cNvPr id="4" name="직사각형 3"/>
            <p:cNvSpPr/>
            <p:nvPr/>
          </p:nvSpPr>
          <p:spPr>
            <a:xfrm>
              <a:off x="0" y="0"/>
              <a:ext cx="12192000" cy="3676650"/>
            </a:xfrm>
            <a:prstGeom prst="rect">
              <a:avLst/>
            </a:prstGeom>
            <a:solidFill>
              <a:schemeClr val="accent5">
                <a:lumMod val="50000"/>
              </a:schemeClr>
            </a:solidFill>
            <a:ln>
              <a:solidFill>
                <a:schemeClr val="accent5">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600" dirty="0"/>
            </a:p>
          </p:txBody>
        </p:sp>
        <p:sp>
          <p:nvSpPr>
            <p:cNvPr id="5" name="직사각형 4"/>
            <p:cNvSpPr/>
            <p:nvPr/>
          </p:nvSpPr>
          <p:spPr>
            <a:xfrm>
              <a:off x="0" y="5981700"/>
              <a:ext cx="12192000" cy="876300"/>
            </a:xfrm>
            <a:prstGeom prst="rect">
              <a:avLst/>
            </a:prstGeom>
            <a:solidFill>
              <a:schemeClr val="accent5">
                <a:lumMod val="50000"/>
              </a:schemeClr>
            </a:solidFill>
            <a:ln>
              <a:solidFill>
                <a:schemeClr val="accent5">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600" dirty="0"/>
            </a:p>
          </p:txBody>
        </p:sp>
      </p:grpSp>
      <p:sp>
        <p:nvSpPr>
          <p:cNvPr id="9" name="TextBox 8"/>
          <p:cNvSpPr txBox="1"/>
          <p:nvPr/>
        </p:nvSpPr>
        <p:spPr>
          <a:xfrm>
            <a:off x="4320450" y="5300970"/>
            <a:ext cx="3551100" cy="400110"/>
          </a:xfrm>
          <a:prstGeom prst="rect">
            <a:avLst/>
          </a:prstGeom>
          <a:noFill/>
        </p:spPr>
        <p:txBody>
          <a:bodyPr wrap="none" rtlCol="0">
            <a:spAutoFit/>
          </a:bodyPr>
          <a:lstStyle/>
          <a:p>
            <a:pPr algn="ctr"/>
            <a:r>
              <a:rPr lang="en-US" altLang="ko-KR" sz="2000" b="1" dirty="0">
                <a:solidFill>
                  <a:schemeClr val="tx1">
                    <a:lumMod val="85000"/>
                    <a:lumOff val="15000"/>
                  </a:schemeClr>
                </a:solidFill>
                <a:latin typeface="helvetica" panose="020B0604020202020204" pitchFamily="34" charset="0"/>
                <a:cs typeface="helvetica" panose="020B0604020202020204" pitchFamily="34" charset="0"/>
              </a:rPr>
              <a:t>Medical AI Research Center</a:t>
            </a:r>
          </a:p>
        </p:txBody>
      </p:sp>
      <p:sp>
        <p:nvSpPr>
          <p:cNvPr id="11" name="TextBox 10"/>
          <p:cNvSpPr txBox="1"/>
          <p:nvPr/>
        </p:nvSpPr>
        <p:spPr>
          <a:xfrm>
            <a:off x="5085143" y="4677901"/>
            <a:ext cx="2021708" cy="400110"/>
          </a:xfrm>
          <a:prstGeom prst="rect">
            <a:avLst/>
          </a:prstGeom>
          <a:noFill/>
        </p:spPr>
        <p:txBody>
          <a:bodyPr wrap="none" rtlCol="0">
            <a:spAutoFit/>
          </a:bodyPr>
          <a:lstStyle/>
          <a:p>
            <a:pPr algn="ctr"/>
            <a:r>
              <a:rPr lang="en-US" altLang="ko-KR" sz="2000">
                <a:solidFill>
                  <a:schemeClr val="tx1">
                    <a:lumMod val="85000"/>
                    <a:lumOff val="15000"/>
                  </a:schemeClr>
                </a:solidFill>
                <a:latin typeface="helvetica" panose="020B0604020202020204" pitchFamily="34" charset="0"/>
                <a:cs typeface="helvetica" panose="020B0604020202020204" pitchFamily="34" charset="0"/>
              </a:rPr>
              <a:t>June</a:t>
            </a:r>
            <a:r>
              <a:rPr lang="ko-KR" altLang="en-US" sz="2000">
                <a:solidFill>
                  <a:schemeClr val="tx1">
                    <a:lumMod val="85000"/>
                    <a:lumOff val="15000"/>
                  </a:schemeClr>
                </a:solidFill>
                <a:latin typeface="helvetica" panose="020B0604020202020204" pitchFamily="34" charset="0"/>
                <a:cs typeface="helvetica" panose="020B0604020202020204" pitchFamily="34" charset="0"/>
              </a:rPr>
              <a:t> </a:t>
            </a:r>
            <a:r>
              <a:rPr lang="en-US" altLang="ko-KR" sz="2000">
                <a:solidFill>
                  <a:schemeClr val="tx1">
                    <a:lumMod val="85000"/>
                    <a:lumOff val="15000"/>
                  </a:schemeClr>
                </a:solidFill>
                <a:latin typeface="helvetica" panose="020B0604020202020204" pitchFamily="34" charset="0"/>
                <a:cs typeface="helvetica" panose="020B0604020202020204" pitchFamily="34" charset="0"/>
              </a:rPr>
              <a:t>13th. </a:t>
            </a:r>
            <a:r>
              <a:rPr lang="en-US" altLang="ko-KR" sz="2000" dirty="0">
                <a:solidFill>
                  <a:schemeClr val="tx1">
                    <a:lumMod val="85000"/>
                    <a:lumOff val="15000"/>
                  </a:schemeClr>
                </a:solidFill>
                <a:latin typeface="helvetica" panose="020B0604020202020204" pitchFamily="34" charset="0"/>
                <a:cs typeface="helvetica" panose="020B0604020202020204" pitchFamily="34" charset="0"/>
              </a:rPr>
              <a:t>2023</a:t>
            </a:r>
            <a:endParaRPr lang="ko-KR" altLang="en-US" sz="2000" dirty="0">
              <a:solidFill>
                <a:schemeClr val="tx1">
                  <a:lumMod val="85000"/>
                  <a:lumOff val="15000"/>
                </a:schemeClr>
              </a:solidFill>
              <a:latin typeface="helvetica" panose="020B0604020202020204" pitchFamily="34" charset="0"/>
              <a:cs typeface="helvetica" panose="020B0604020202020204" pitchFamily="34" charset="0"/>
            </a:endParaRPr>
          </a:p>
        </p:txBody>
      </p:sp>
      <p:grpSp>
        <p:nvGrpSpPr>
          <p:cNvPr id="12" name="그룹 11"/>
          <p:cNvGrpSpPr/>
          <p:nvPr/>
        </p:nvGrpSpPr>
        <p:grpSpPr>
          <a:xfrm>
            <a:off x="7989489" y="122539"/>
            <a:ext cx="4050370" cy="431138"/>
            <a:chOff x="2579031" y="14099464"/>
            <a:chExt cx="4050370" cy="431138"/>
          </a:xfrm>
        </p:grpSpPr>
        <p:pic>
          <p:nvPicPr>
            <p:cNvPr id="13" name="그림 1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349641" y="14145975"/>
              <a:ext cx="1279760" cy="384627"/>
            </a:xfrm>
            <a:prstGeom prst="rect">
              <a:avLst/>
            </a:prstGeom>
          </p:spPr>
        </p:pic>
        <p:pic>
          <p:nvPicPr>
            <p:cNvPr id="14" name="그림 13"/>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79031" y="14145975"/>
              <a:ext cx="2373899" cy="352916"/>
            </a:xfrm>
            <a:prstGeom prst="rect">
              <a:avLst/>
            </a:prstGeom>
          </p:spPr>
        </p:pic>
        <p:cxnSp>
          <p:nvCxnSpPr>
            <p:cNvPr id="15" name="직선 연결선 14"/>
            <p:cNvCxnSpPr/>
            <p:nvPr/>
          </p:nvCxnSpPr>
          <p:spPr>
            <a:xfrm>
              <a:off x="5151285" y="14099464"/>
              <a:ext cx="0" cy="3994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6" name="슬라이드 번호 개체 틀 1"/>
          <p:cNvSpPr txBox="1">
            <a:spLocks/>
          </p:cNvSpPr>
          <p:nvPr/>
        </p:nvSpPr>
        <p:spPr>
          <a:xfrm>
            <a:off x="9475328" y="6486260"/>
            <a:ext cx="2743200" cy="365125"/>
          </a:xfrm>
          <a:prstGeom prst="rect">
            <a:avLst/>
          </a:prstGeom>
        </p:spPr>
        <p:txBody>
          <a:bodyPr vert="horz" lIns="91440" tIns="45721" rIns="91440" bIns="45721"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EDE53A7A-6D00-4CCF-A6F2-472D67B430E2}" type="slidenum">
              <a:rPr lang="ko-KR" altLang="en-US">
                <a:solidFill>
                  <a:schemeClr val="tx2">
                    <a:lumMod val="20000"/>
                    <a:lumOff val="80000"/>
                  </a:schemeClr>
                </a:solidFill>
                <a:latin typeface="helvetica" panose="020B0604020202020204" pitchFamily="34" charset="0"/>
                <a:cs typeface="helvetica" panose="020B0604020202020204" pitchFamily="34" charset="0"/>
              </a:rPr>
              <a:pPr/>
              <a:t>1</a:t>
            </a:fld>
            <a:endParaRPr lang="ko-KR" altLang="en-US" dirty="0">
              <a:solidFill>
                <a:schemeClr val="tx2">
                  <a:lumMod val="20000"/>
                  <a:lumOff val="80000"/>
                </a:schemeClr>
              </a:solidFill>
              <a:latin typeface="helvetica" panose="020B0604020202020204" pitchFamily="34" charset="0"/>
              <a:cs typeface="helvetica" panose="020B0604020202020204" pitchFamily="34" charset="0"/>
            </a:endParaRPr>
          </a:p>
        </p:txBody>
      </p:sp>
      <p:sp>
        <p:nvSpPr>
          <p:cNvPr id="17" name="TextBox 16"/>
          <p:cNvSpPr txBox="1"/>
          <p:nvPr/>
        </p:nvSpPr>
        <p:spPr>
          <a:xfrm>
            <a:off x="4834496" y="6545429"/>
            <a:ext cx="2522998" cy="276999"/>
          </a:xfrm>
          <a:prstGeom prst="rect">
            <a:avLst/>
          </a:prstGeom>
          <a:noFill/>
        </p:spPr>
        <p:txBody>
          <a:bodyPr wrap="none" rtlCol="0">
            <a:spAutoFit/>
          </a:bodyPr>
          <a:lstStyle/>
          <a:p>
            <a:r>
              <a:rPr lang="en-US" altLang="ko-KR" sz="1200" dirty="0">
                <a:solidFill>
                  <a:schemeClr val="bg1">
                    <a:lumMod val="95000"/>
                  </a:schemeClr>
                </a:solidFill>
                <a:latin typeface="helvetica" panose="020B0604020202020204" pitchFamily="34" charset="0"/>
                <a:cs typeface="helvetica" panose="020B0604020202020204" pitchFamily="34" charset="0"/>
              </a:rPr>
              <a:t>SMC  Medical AI Research Center</a:t>
            </a:r>
            <a:endParaRPr lang="ko-KR" altLang="en-US" sz="1200" dirty="0">
              <a:solidFill>
                <a:schemeClr val="bg1">
                  <a:lumMod val="95000"/>
                </a:schemeClr>
              </a:solidFill>
              <a:latin typeface="helvetica" panose="020B0604020202020204" pitchFamily="34" charset="0"/>
              <a:cs typeface="helvetica" panose="020B0604020202020204" pitchFamily="34" charset="0"/>
            </a:endParaRPr>
          </a:p>
        </p:txBody>
      </p:sp>
      <p:sp>
        <p:nvSpPr>
          <p:cNvPr id="20" name="TextBox 19"/>
          <p:cNvSpPr txBox="1"/>
          <p:nvPr/>
        </p:nvSpPr>
        <p:spPr>
          <a:xfrm>
            <a:off x="26529" y="6547543"/>
            <a:ext cx="1258101" cy="276999"/>
          </a:xfrm>
          <a:prstGeom prst="rect">
            <a:avLst/>
          </a:prstGeom>
          <a:noFill/>
        </p:spPr>
        <p:txBody>
          <a:bodyPr wrap="none" rtlCol="0">
            <a:spAutoFit/>
          </a:bodyPr>
          <a:lstStyle/>
          <a:p>
            <a:r>
              <a:rPr lang="en-US" altLang="ko-KR" sz="1200" dirty="0">
                <a:solidFill>
                  <a:schemeClr val="accent5">
                    <a:lumMod val="60000"/>
                    <a:lumOff val="40000"/>
                  </a:schemeClr>
                </a:solidFill>
                <a:latin typeface="helvetica" panose="020B0604020202020204" pitchFamily="34" charset="0"/>
                <a:cs typeface="helvetica" panose="020B0604020202020204" pitchFamily="34" charset="0"/>
              </a:rPr>
              <a:t>MARS Team #1</a:t>
            </a:r>
            <a:endParaRPr lang="ko-KR" altLang="en-US" sz="1200" dirty="0">
              <a:solidFill>
                <a:schemeClr val="accent5">
                  <a:lumMod val="60000"/>
                  <a:lumOff val="40000"/>
                </a:schemeClr>
              </a:solidFill>
              <a:latin typeface="helvetica" panose="020B0604020202020204" pitchFamily="34" charset="0"/>
              <a:cs typeface="helvetica" panose="020B0604020202020204" pitchFamily="34" charset="0"/>
            </a:endParaRPr>
          </a:p>
        </p:txBody>
      </p:sp>
      <p:sp>
        <p:nvSpPr>
          <p:cNvPr id="19" name="TextBox 18"/>
          <p:cNvSpPr txBox="1"/>
          <p:nvPr/>
        </p:nvSpPr>
        <p:spPr>
          <a:xfrm>
            <a:off x="98248" y="993581"/>
            <a:ext cx="12120281" cy="1693284"/>
          </a:xfrm>
          <a:prstGeom prst="rect">
            <a:avLst/>
          </a:prstGeom>
          <a:noFill/>
        </p:spPr>
        <p:txBody>
          <a:bodyPr wrap="square" rtlCol="0">
            <a:spAutoFit/>
          </a:bodyPr>
          <a:lstStyle/>
          <a:p>
            <a:pPr algn="ctr"/>
            <a:r>
              <a:rPr lang="en-US" altLang="ko-KR" sz="2601" b="1" dirty="0">
                <a:solidFill>
                  <a:schemeClr val="bg1">
                    <a:lumMod val="95000"/>
                  </a:schemeClr>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Early Triaging Support System for Hospitalized COVID-19 Patients: a Machine-Learning based Severity Prediction Model using Nationwide Multi-Center Real World Data</a:t>
            </a:r>
          </a:p>
          <a:p>
            <a:pPr algn="ctr"/>
            <a:endParaRPr lang="en-US" altLang="ko-KR" sz="2601" b="1" dirty="0">
              <a:solidFill>
                <a:schemeClr val="bg1">
                  <a:lumMod val="95000"/>
                </a:schemeClr>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
        <p:nvSpPr>
          <p:cNvPr id="21" name="TextBox 20"/>
          <p:cNvSpPr txBox="1"/>
          <p:nvPr/>
        </p:nvSpPr>
        <p:spPr>
          <a:xfrm>
            <a:off x="2475137" y="3839390"/>
            <a:ext cx="7366505" cy="707886"/>
          </a:xfrm>
          <a:prstGeom prst="rect">
            <a:avLst/>
          </a:prstGeom>
          <a:noFill/>
        </p:spPr>
        <p:txBody>
          <a:bodyPr wrap="square" rtlCol="0">
            <a:spAutoFit/>
          </a:bodyPr>
          <a:lstStyle/>
          <a:p>
            <a:pPr algn="ctr"/>
            <a:r>
              <a:rPr lang="en-US" altLang="ko-KR" sz="2000" dirty="0">
                <a:solidFill>
                  <a:schemeClr val="tx1">
                    <a:lumMod val="85000"/>
                    <a:lumOff val="15000"/>
                  </a:schemeClr>
                </a:solidFill>
                <a:latin typeface="helvetica" panose="020B0604020202020204" pitchFamily="34" charset="0"/>
                <a:cs typeface="helvetica" panose="020B0604020202020204" pitchFamily="34" charset="0"/>
              </a:rPr>
              <a:t>S.W. Baek*, Y.J. </a:t>
            </a:r>
            <a:r>
              <a:rPr lang="en-US" altLang="ko-KR" sz="2000" dirty="0" err="1">
                <a:solidFill>
                  <a:schemeClr val="tx1">
                    <a:lumMod val="85000"/>
                    <a:lumOff val="15000"/>
                  </a:schemeClr>
                </a:solidFill>
                <a:latin typeface="helvetica" panose="020B0604020202020204" pitchFamily="34" charset="0"/>
                <a:cs typeface="helvetica" panose="020B0604020202020204" pitchFamily="34" charset="0"/>
              </a:rPr>
              <a:t>Jeong</a:t>
            </a:r>
            <a:r>
              <a:rPr lang="en-US" altLang="ko-KR" sz="2000" dirty="0">
                <a:solidFill>
                  <a:schemeClr val="tx1">
                    <a:lumMod val="85000"/>
                    <a:lumOff val="15000"/>
                  </a:schemeClr>
                </a:solidFill>
                <a:latin typeface="helvetica" panose="020B0604020202020204" pitchFamily="34" charset="0"/>
                <a:cs typeface="helvetica" panose="020B0604020202020204" pitchFamily="34" charset="0"/>
              </a:rPr>
              <a:t>, Y.H. Kim, Y.S. Kwon, J.H. Kim, Y.J. Kim, J.K. Lim, J.O. Kim, M.J. Chung**, K. Kim**	</a:t>
            </a:r>
          </a:p>
        </p:txBody>
      </p:sp>
    </p:spTree>
    <p:extLst>
      <p:ext uri="{BB962C8B-B14F-4D97-AF65-F5344CB8AC3E}">
        <p14:creationId xmlns:p14="http://schemas.microsoft.com/office/powerpoint/2010/main" val="1782842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직사각형 13"/>
          <p:cNvSpPr/>
          <p:nvPr/>
        </p:nvSpPr>
        <p:spPr>
          <a:xfrm>
            <a:off x="26528" y="6499058"/>
            <a:ext cx="12165472" cy="362117"/>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801"/>
          </a:p>
        </p:txBody>
      </p:sp>
      <p:sp>
        <p:nvSpPr>
          <p:cNvPr id="16" name="Rectangle 1"/>
          <p:cNvSpPr>
            <a:spLocks noChangeArrowheads="1"/>
          </p:cNvSpPr>
          <p:nvPr/>
        </p:nvSpPr>
        <p:spPr bwMode="auto">
          <a:xfrm>
            <a:off x="1" y="102859"/>
            <a:ext cx="65" cy="25148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7" rIns="0" bIns="-12697" numCol="1" anchor="ctr" anchorCtr="0" compatLnSpc="1">
            <a:prstTxWarp prst="textNoShape">
              <a:avLst/>
            </a:prstTxWarp>
            <a:spAutoFit/>
          </a:bodyPr>
          <a:lstStyle/>
          <a:p>
            <a:pPr defTabSz="914411" eaLnBrk="0" fontAlgn="base" latinLnBrk="0" hangingPunct="0">
              <a:spcBef>
                <a:spcPct val="0"/>
              </a:spcBef>
              <a:spcAft>
                <a:spcPct val="0"/>
              </a:spcAft>
            </a:pPr>
            <a:endParaRPr lang="ko-KR" altLang="ko-KR" sz="1801">
              <a:latin typeface="Arial" panose="020B0604020202020204" pitchFamily="34" charset="0"/>
            </a:endParaRPr>
          </a:p>
        </p:txBody>
      </p:sp>
      <p:sp>
        <p:nvSpPr>
          <p:cNvPr id="21" name="슬라이드 번호 개체 틀 1"/>
          <p:cNvSpPr txBox="1">
            <a:spLocks/>
          </p:cNvSpPr>
          <p:nvPr/>
        </p:nvSpPr>
        <p:spPr>
          <a:xfrm>
            <a:off x="9475328" y="6486260"/>
            <a:ext cx="2743200" cy="365125"/>
          </a:xfrm>
          <a:prstGeom prst="rect">
            <a:avLst/>
          </a:prstGeom>
        </p:spPr>
        <p:txBody>
          <a:bodyPr vert="horz" lIns="91440" tIns="45721" rIns="91440" bIns="45721"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EDE53A7A-6D00-4CCF-A6F2-472D67B430E2}" type="slidenum">
              <a:rPr lang="ko-KR" altLang="en-US">
                <a:solidFill>
                  <a:schemeClr val="tx2">
                    <a:lumMod val="20000"/>
                    <a:lumOff val="80000"/>
                  </a:schemeClr>
                </a:solidFill>
                <a:latin typeface="helvetica" panose="020B0604020202020204" pitchFamily="34" charset="0"/>
                <a:cs typeface="helvetica" panose="020B0604020202020204" pitchFamily="34" charset="0"/>
              </a:rPr>
              <a:pPr/>
              <a:t>10</a:t>
            </a:fld>
            <a:endParaRPr lang="ko-KR" altLang="en-US">
              <a:solidFill>
                <a:schemeClr val="tx2">
                  <a:lumMod val="20000"/>
                  <a:lumOff val="80000"/>
                </a:schemeClr>
              </a:solidFill>
              <a:latin typeface="helvetica" panose="020B0604020202020204" pitchFamily="34" charset="0"/>
              <a:cs typeface="helvetica" panose="020B0604020202020204" pitchFamily="34" charset="0"/>
            </a:endParaRPr>
          </a:p>
        </p:txBody>
      </p:sp>
      <p:sp>
        <p:nvSpPr>
          <p:cNvPr id="22" name="TextBox 21"/>
          <p:cNvSpPr txBox="1"/>
          <p:nvPr/>
        </p:nvSpPr>
        <p:spPr>
          <a:xfrm>
            <a:off x="5140499" y="6542942"/>
            <a:ext cx="1952329" cy="276999"/>
          </a:xfrm>
          <a:prstGeom prst="rect">
            <a:avLst/>
          </a:prstGeom>
          <a:noFill/>
        </p:spPr>
        <p:txBody>
          <a:bodyPr wrap="none" rtlCol="0">
            <a:spAutoFit/>
          </a:bodyPr>
          <a:lstStyle/>
          <a:p>
            <a:r>
              <a:rPr lang="en-US" altLang="ko-KR" sz="1200">
                <a:solidFill>
                  <a:schemeClr val="bg1">
                    <a:lumMod val="95000"/>
                  </a:schemeClr>
                </a:solidFill>
                <a:latin typeface="helvetica" panose="020B0604020202020204" pitchFamily="34" charset="0"/>
                <a:cs typeface="helvetica" panose="020B0604020202020204" pitchFamily="34" charset="0"/>
              </a:rPr>
              <a:t>SMC  AI Research Center</a:t>
            </a:r>
            <a:endParaRPr lang="ko-KR" altLang="en-US" sz="1200">
              <a:solidFill>
                <a:schemeClr val="bg1">
                  <a:lumMod val="95000"/>
                </a:schemeClr>
              </a:solidFill>
              <a:latin typeface="helvetica" panose="020B0604020202020204" pitchFamily="34" charset="0"/>
              <a:cs typeface="helvetica" panose="020B0604020202020204" pitchFamily="34" charset="0"/>
            </a:endParaRPr>
          </a:p>
        </p:txBody>
      </p:sp>
      <p:sp>
        <p:nvSpPr>
          <p:cNvPr id="24" name="TextBox 23"/>
          <p:cNvSpPr txBox="1"/>
          <p:nvPr/>
        </p:nvSpPr>
        <p:spPr>
          <a:xfrm>
            <a:off x="26529" y="6547543"/>
            <a:ext cx="1258101" cy="276999"/>
          </a:xfrm>
          <a:prstGeom prst="rect">
            <a:avLst/>
          </a:prstGeom>
          <a:noFill/>
        </p:spPr>
        <p:txBody>
          <a:bodyPr wrap="none" rtlCol="0">
            <a:spAutoFit/>
          </a:bodyPr>
          <a:lstStyle/>
          <a:p>
            <a:r>
              <a:rPr lang="en-US" altLang="ko-KR" sz="1200">
                <a:solidFill>
                  <a:schemeClr val="accent5">
                    <a:lumMod val="60000"/>
                    <a:lumOff val="40000"/>
                  </a:schemeClr>
                </a:solidFill>
                <a:latin typeface="helvetica" panose="020B0604020202020204" pitchFamily="34" charset="0"/>
                <a:cs typeface="helvetica" panose="020B0604020202020204" pitchFamily="34" charset="0"/>
              </a:rPr>
              <a:t>MARS Team #1</a:t>
            </a:r>
            <a:endParaRPr lang="ko-KR" altLang="en-US" sz="1200">
              <a:solidFill>
                <a:schemeClr val="accent5">
                  <a:lumMod val="60000"/>
                  <a:lumOff val="40000"/>
                </a:schemeClr>
              </a:solidFill>
              <a:latin typeface="helvetica" panose="020B0604020202020204" pitchFamily="34" charset="0"/>
              <a:cs typeface="helvetica" panose="020B0604020202020204" pitchFamily="34" charset="0"/>
            </a:endParaRPr>
          </a:p>
        </p:txBody>
      </p:sp>
      <p:sp>
        <p:nvSpPr>
          <p:cNvPr id="12" name="제목 2"/>
          <p:cNvSpPr txBox="1">
            <a:spLocks/>
          </p:cNvSpPr>
          <p:nvPr/>
        </p:nvSpPr>
        <p:spPr>
          <a:xfrm>
            <a:off x="95557" y="-4144"/>
            <a:ext cx="12042213" cy="695170"/>
          </a:xfrm>
          <a:prstGeom prst="rect">
            <a:avLst/>
          </a:prstGeom>
        </p:spPr>
        <p:txBody>
          <a:bodyPr vert="horz" lIns="91440" tIns="45721" rIns="91440" bIns="45721" rtlCol="0" anchor="b">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600" b="1" dirty="0">
                <a:solidFill>
                  <a:schemeClr val="bg1"/>
                </a:solidFill>
              </a:rPr>
              <a:t>Table 1. </a:t>
            </a:r>
            <a:r>
              <a:rPr lang="en-US" altLang="ko-KR" sz="1900" b="1" dirty="0">
                <a:solidFill>
                  <a:schemeClr val="bg1"/>
                </a:solidFill>
              </a:rPr>
              <a:t>Characteristics of patients in development and validation cohorts </a:t>
            </a:r>
            <a:endParaRPr lang="ko-KR" altLang="en-US" sz="1900" b="1" dirty="0">
              <a:solidFill>
                <a:schemeClr val="bg1"/>
              </a:solidFill>
            </a:endParaRPr>
          </a:p>
        </p:txBody>
      </p:sp>
      <p:sp>
        <p:nvSpPr>
          <p:cNvPr id="2" name="AutoShape 2" descr="image.png"/>
          <p:cNvSpPr>
            <a:spLocks noChangeAspect="1" noChangeArrowheads="1"/>
          </p:cNvSpPr>
          <p:nvPr/>
        </p:nvSpPr>
        <p:spPr bwMode="auto">
          <a:xfrm>
            <a:off x="155575" y="-1584323"/>
            <a:ext cx="2362201" cy="3314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ko-KR" altLang="en-US" sz="1801"/>
          </a:p>
        </p:txBody>
      </p:sp>
      <p:sp>
        <p:nvSpPr>
          <p:cNvPr id="5" name="TextBox 4">
            <a:extLst>
              <a:ext uri="{FF2B5EF4-FFF2-40B4-BE49-F238E27FC236}">
                <a16:creationId xmlns:a16="http://schemas.microsoft.com/office/drawing/2014/main" id="{09606342-5FC0-0C50-6B6A-6F6194940395}"/>
              </a:ext>
            </a:extLst>
          </p:cNvPr>
          <p:cNvSpPr txBox="1"/>
          <p:nvPr/>
        </p:nvSpPr>
        <p:spPr>
          <a:xfrm>
            <a:off x="7903817" y="4214969"/>
            <a:ext cx="4233953" cy="2643031"/>
          </a:xfrm>
          <a:prstGeom prst="rect">
            <a:avLst/>
          </a:prstGeom>
          <a:noFill/>
        </p:spPr>
        <p:txBody>
          <a:bodyPr wrap="square">
            <a:spAutoFit/>
          </a:bodyPr>
          <a:lstStyle/>
          <a:p>
            <a:pPr algn="l" latinLnBrk="0">
              <a:lnSpc>
                <a:spcPct val="107000"/>
              </a:lnSpc>
              <a:spcAft>
                <a:spcPts val="800"/>
              </a:spcAft>
            </a:pPr>
            <a:r>
              <a:rPr lang="en-US" altLang="ko-KR" sz="1200" kern="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Data are median (IQR) or n (%). Cohen's D was used for computing ASMD for continuous variables and Cohen's H was used for computing ASMD for categorical variables.   </a:t>
            </a:r>
            <a:endParaRPr lang="ko-KR" altLang="ko-KR" sz="1200" kern="100" dirty="0">
              <a:effectLst/>
              <a:latin typeface="Times New Roman" panose="02020603050405020304" pitchFamily="18" charset="0"/>
              <a:ea typeface="맑은 고딕" panose="020B0503020000020004" pitchFamily="50" charset="-127"/>
              <a:cs typeface="Times New Roman" panose="02020603050405020304" pitchFamily="18" charset="0"/>
            </a:endParaRPr>
          </a:p>
          <a:p>
            <a:pPr algn="l" latinLnBrk="0">
              <a:lnSpc>
                <a:spcPct val="107000"/>
              </a:lnSpc>
              <a:spcAft>
                <a:spcPts val="800"/>
              </a:spcAft>
            </a:pPr>
            <a:r>
              <a:rPr lang="en-US" altLang="ko-KR" sz="1200" kern="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ASMD=absolute standardized mean difference. CVD=cardio-vascular disease. GI= gastrointestinal. BT=body temperature. SBP=systolic blood pressure. DBP=diastolic blood pressure. PR=pulse rate. RR=respiratory rate. SpO2=saturation of peripheral oxygen. WBC= white blood cell. ANC=absolute neutrophil count. ALC=absolute lymphocyte count. PLT= platelet counts. CRP=c-reactive protein. LDH=lactate dehydrogenase.</a:t>
            </a:r>
            <a:endParaRPr lang="ko-KR" altLang="ko-KR" sz="1200" kern="100" dirty="0">
              <a:effectLst/>
              <a:latin typeface="Times New Roman" panose="02020603050405020304" pitchFamily="18" charset="0"/>
              <a:ea typeface="맑은 고딕" panose="020B0503020000020004" pitchFamily="50" charset="-127"/>
              <a:cs typeface="Times New Roman" panose="02020603050405020304" pitchFamily="18" charset="0"/>
            </a:endParaRPr>
          </a:p>
          <a:p>
            <a:br>
              <a:rPr lang="en-US" altLang="ko-KR" sz="1200" b="1" kern="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br>
            <a:endParaRPr lang="ko-KR" altLang="en-US" sz="1200" dirty="0">
              <a:latin typeface="Times New Roman" panose="02020603050405020304" pitchFamily="18" charset="0"/>
              <a:cs typeface="Times New Roman" panose="02020603050405020304" pitchFamily="18" charset="0"/>
            </a:endParaRPr>
          </a:p>
        </p:txBody>
      </p:sp>
      <p:pic>
        <p:nvPicPr>
          <p:cNvPr id="3" name="그림 2">
            <a:extLst>
              <a:ext uri="{FF2B5EF4-FFF2-40B4-BE49-F238E27FC236}">
                <a16:creationId xmlns:a16="http://schemas.microsoft.com/office/drawing/2014/main" id="{0ADF2FD3-EFF8-DB50-9E97-39D8783A44CE}"/>
              </a:ext>
            </a:extLst>
          </p:cNvPr>
          <p:cNvPicPr>
            <a:picLocks noChangeAspect="1"/>
          </p:cNvPicPr>
          <p:nvPr/>
        </p:nvPicPr>
        <p:blipFill>
          <a:blip r:embed="rId3"/>
          <a:stretch>
            <a:fillRect/>
          </a:stretch>
        </p:blipFill>
        <p:spPr>
          <a:xfrm>
            <a:off x="3823063" y="784778"/>
            <a:ext cx="3999996" cy="5714280"/>
          </a:xfrm>
          <a:prstGeom prst="rect">
            <a:avLst/>
          </a:prstGeom>
        </p:spPr>
      </p:pic>
    </p:spTree>
    <p:extLst>
      <p:ext uri="{BB962C8B-B14F-4D97-AF65-F5344CB8AC3E}">
        <p14:creationId xmlns:p14="http://schemas.microsoft.com/office/powerpoint/2010/main" val="2262612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직사각형 13"/>
          <p:cNvSpPr/>
          <p:nvPr/>
        </p:nvSpPr>
        <p:spPr>
          <a:xfrm>
            <a:off x="53056" y="6500384"/>
            <a:ext cx="12165472" cy="362117"/>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801"/>
          </a:p>
        </p:txBody>
      </p:sp>
      <p:sp>
        <p:nvSpPr>
          <p:cNvPr id="16" name="Rectangle 1"/>
          <p:cNvSpPr>
            <a:spLocks noChangeArrowheads="1"/>
          </p:cNvSpPr>
          <p:nvPr/>
        </p:nvSpPr>
        <p:spPr bwMode="auto">
          <a:xfrm>
            <a:off x="1" y="102859"/>
            <a:ext cx="65" cy="25148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7" rIns="0" bIns="-12697" numCol="1" anchor="ctr" anchorCtr="0" compatLnSpc="1">
            <a:prstTxWarp prst="textNoShape">
              <a:avLst/>
            </a:prstTxWarp>
            <a:spAutoFit/>
          </a:bodyPr>
          <a:lstStyle/>
          <a:p>
            <a:pPr defTabSz="914411" eaLnBrk="0" fontAlgn="base" latinLnBrk="0" hangingPunct="0">
              <a:spcBef>
                <a:spcPct val="0"/>
              </a:spcBef>
              <a:spcAft>
                <a:spcPct val="0"/>
              </a:spcAft>
            </a:pPr>
            <a:endParaRPr lang="ko-KR" altLang="ko-KR" sz="1801">
              <a:latin typeface="Arial" panose="020B0604020202020204" pitchFamily="34" charset="0"/>
            </a:endParaRPr>
          </a:p>
        </p:txBody>
      </p:sp>
      <p:sp>
        <p:nvSpPr>
          <p:cNvPr id="21" name="슬라이드 번호 개체 틀 1"/>
          <p:cNvSpPr txBox="1">
            <a:spLocks/>
          </p:cNvSpPr>
          <p:nvPr/>
        </p:nvSpPr>
        <p:spPr>
          <a:xfrm>
            <a:off x="9475328" y="6486260"/>
            <a:ext cx="2743200" cy="365125"/>
          </a:xfrm>
          <a:prstGeom prst="rect">
            <a:avLst/>
          </a:prstGeom>
        </p:spPr>
        <p:txBody>
          <a:bodyPr vert="horz" lIns="91440" tIns="45721" rIns="91440" bIns="45721"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EDE53A7A-6D00-4CCF-A6F2-472D67B430E2}" type="slidenum">
              <a:rPr lang="ko-KR" altLang="en-US">
                <a:solidFill>
                  <a:schemeClr val="tx2">
                    <a:lumMod val="20000"/>
                    <a:lumOff val="80000"/>
                  </a:schemeClr>
                </a:solidFill>
                <a:latin typeface="helvetica" panose="020B0604020202020204" pitchFamily="34" charset="0"/>
                <a:cs typeface="helvetica" panose="020B0604020202020204" pitchFamily="34" charset="0"/>
              </a:rPr>
              <a:pPr/>
              <a:t>11</a:t>
            </a:fld>
            <a:endParaRPr lang="ko-KR" altLang="en-US">
              <a:solidFill>
                <a:schemeClr val="tx2">
                  <a:lumMod val="20000"/>
                  <a:lumOff val="80000"/>
                </a:schemeClr>
              </a:solidFill>
              <a:latin typeface="helvetica" panose="020B0604020202020204" pitchFamily="34" charset="0"/>
              <a:cs typeface="helvetica" panose="020B0604020202020204" pitchFamily="34" charset="0"/>
            </a:endParaRPr>
          </a:p>
        </p:txBody>
      </p:sp>
      <p:sp>
        <p:nvSpPr>
          <p:cNvPr id="22" name="TextBox 21"/>
          <p:cNvSpPr txBox="1"/>
          <p:nvPr/>
        </p:nvSpPr>
        <p:spPr>
          <a:xfrm>
            <a:off x="5140499" y="6542942"/>
            <a:ext cx="1952329" cy="276999"/>
          </a:xfrm>
          <a:prstGeom prst="rect">
            <a:avLst/>
          </a:prstGeom>
          <a:noFill/>
        </p:spPr>
        <p:txBody>
          <a:bodyPr wrap="none" rtlCol="0">
            <a:spAutoFit/>
          </a:bodyPr>
          <a:lstStyle/>
          <a:p>
            <a:r>
              <a:rPr lang="en-US" altLang="ko-KR" sz="1200">
                <a:solidFill>
                  <a:schemeClr val="bg1">
                    <a:lumMod val="95000"/>
                  </a:schemeClr>
                </a:solidFill>
                <a:latin typeface="helvetica" panose="020B0604020202020204" pitchFamily="34" charset="0"/>
                <a:cs typeface="helvetica" panose="020B0604020202020204" pitchFamily="34" charset="0"/>
              </a:rPr>
              <a:t>SMC  AI Research Center</a:t>
            </a:r>
            <a:endParaRPr lang="ko-KR" altLang="en-US" sz="1200">
              <a:solidFill>
                <a:schemeClr val="bg1">
                  <a:lumMod val="95000"/>
                </a:schemeClr>
              </a:solidFill>
              <a:latin typeface="helvetica" panose="020B0604020202020204" pitchFamily="34" charset="0"/>
              <a:cs typeface="helvetica" panose="020B0604020202020204" pitchFamily="34" charset="0"/>
            </a:endParaRPr>
          </a:p>
        </p:txBody>
      </p:sp>
      <p:sp>
        <p:nvSpPr>
          <p:cNvPr id="24" name="TextBox 23"/>
          <p:cNvSpPr txBox="1"/>
          <p:nvPr/>
        </p:nvSpPr>
        <p:spPr>
          <a:xfrm>
            <a:off x="26529" y="6547543"/>
            <a:ext cx="1258101" cy="276999"/>
          </a:xfrm>
          <a:prstGeom prst="rect">
            <a:avLst/>
          </a:prstGeom>
          <a:noFill/>
        </p:spPr>
        <p:txBody>
          <a:bodyPr wrap="none" rtlCol="0">
            <a:spAutoFit/>
          </a:bodyPr>
          <a:lstStyle/>
          <a:p>
            <a:r>
              <a:rPr lang="en-US" altLang="ko-KR" sz="1200">
                <a:solidFill>
                  <a:schemeClr val="accent5">
                    <a:lumMod val="60000"/>
                    <a:lumOff val="40000"/>
                  </a:schemeClr>
                </a:solidFill>
                <a:latin typeface="helvetica" panose="020B0604020202020204" pitchFamily="34" charset="0"/>
                <a:cs typeface="helvetica" panose="020B0604020202020204" pitchFamily="34" charset="0"/>
              </a:rPr>
              <a:t>MARS Team #1</a:t>
            </a:r>
            <a:endParaRPr lang="ko-KR" altLang="en-US" sz="1200">
              <a:solidFill>
                <a:schemeClr val="accent5">
                  <a:lumMod val="60000"/>
                  <a:lumOff val="40000"/>
                </a:schemeClr>
              </a:solidFill>
              <a:latin typeface="helvetica" panose="020B0604020202020204" pitchFamily="34" charset="0"/>
              <a:cs typeface="helvetica" panose="020B0604020202020204" pitchFamily="34" charset="0"/>
            </a:endParaRPr>
          </a:p>
        </p:txBody>
      </p:sp>
      <p:sp>
        <p:nvSpPr>
          <p:cNvPr id="12" name="제목 2"/>
          <p:cNvSpPr txBox="1">
            <a:spLocks/>
          </p:cNvSpPr>
          <p:nvPr/>
        </p:nvSpPr>
        <p:spPr>
          <a:xfrm>
            <a:off x="95557" y="-4144"/>
            <a:ext cx="12042213" cy="695170"/>
          </a:xfrm>
          <a:prstGeom prst="rect">
            <a:avLst/>
          </a:prstGeom>
        </p:spPr>
        <p:txBody>
          <a:bodyPr vert="horz" lIns="91440" tIns="45721" rIns="91440" bIns="45721" rtlCol="0" anchor="b">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600" b="1" dirty="0">
                <a:solidFill>
                  <a:schemeClr val="bg1"/>
                </a:solidFill>
              </a:rPr>
              <a:t>Table 2. </a:t>
            </a:r>
            <a:r>
              <a:rPr lang="en-US" altLang="ko-KR" sz="1800" b="1" dirty="0">
                <a:solidFill>
                  <a:schemeClr val="bg1"/>
                </a:solidFill>
              </a:rPr>
              <a:t>Performance of the six prediction models during external validation</a:t>
            </a:r>
            <a:endParaRPr lang="ko-KR" altLang="en-US" sz="1800" b="1" dirty="0">
              <a:solidFill>
                <a:schemeClr val="bg1"/>
              </a:solidFill>
            </a:endParaRPr>
          </a:p>
        </p:txBody>
      </p:sp>
      <p:sp>
        <p:nvSpPr>
          <p:cNvPr id="2" name="AutoShape 2" descr="image.png"/>
          <p:cNvSpPr>
            <a:spLocks noChangeAspect="1" noChangeArrowheads="1"/>
          </p:cNvSpPr>
          <p:nvPr/>
        </p:nvSpPr>
        <p:spPr bwMode="auto">
          <a:xfrm>
            <a:off x="155575" y="-1584323"/>
            <a:ext cx="2362201" cy="3314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ko-KR" altLang="en-US" sz="1801"/>
          </a:p>
        </p:txBody>
      </p:sp>
      <p:sp>
        <p:nvSpPr>
          <p:cNvPr id="3" name="TextBox 2">
            <a:extLst>
              <a:ext uri="{FF2B5EF4-FFF2-40B4-BE49-F238E27FC236}">
                <a16:creationId xmlns:a16="http://schemas.microsoft.com/office/drawing/2014/main" id="{82780DC0-12E3-911A-8A2F-6A53C6BC137C}"/>
              </a:ext>
            </a:extLst>
          </p:cNvPr>
          <p:cNvSpPr txBox="1"/>
          <p:nvPr/>
        </p:nvSpPr>
        <p:spPr>
          <a:xfrm>
            <a:off x="0" y="3947510"/>
            <a:ext cx="11542044" cy="830997"/>
          </a:xfrm>
          <a:prstGeom prst="rect">
            <a:avLst/>
          </a:prstGeom>
          <a:noFill/>
        </p:spPr>
        <p:txBody>
          <a:bodyPr wrap="square">
            <a:spAutoFit/>
          </a:bodyPr>
          <a:lstStyle/>
          <a:p>
            <a:r>
              <a:rPr lang="en-US" altLang="ko-KR" sz="1200" dirty="0">
                <a:latin typeface="Times New Roman" panose="02020603050405020304" pitchFamily="18" charset="0"/>
                <a:cs typeface="Times New Roman" panose="02020603050405020304" pitchFamily="18" charset="0"/>
              </a:rPr>
              <a:t>All results, 95% CIs in parentheses, were computed from bootstrapping external validation cohorts 100 times with replacements. Youden’s Index was used to determine optimal cut-off point. DNN=deep neural network. MLR=multivariable logistic regression. RF=random forest. XGB=eXtreme gradient boosting. GBM=gradient boosting machine. SVM=support vector machine. AUROC=area under receiver operating characteristic curve. PPV=positive predictive value. NPV=negative predictive value. LRP=likelihood ratio positive. LRN=likelihood ratio negative. DOR=diagnostic odds ratio.</a:t>
            </a:r>
          </a:p>
        </p:txBody>
      </p:sp>
      <p:pic>
        <p:nvPicPr>
          <p:cNvPr id="5" name="그림 4">
            <a:extLst>
              <a:ext uri="{FF2B5EF4-FFF2-40B4-BE49-F238E27FC236}">
                <a16:creationId xmlns:a16="http://schemas.microsoft.com/office/drawing/2014/main" id="{186734EC-E4AA-36DE-9F34-3EEF25AAADBE}"/>
              </a:ext>
            </a:extLst>
          </p:cNvPr>
          <p:cNvPicPr>
            <a:picLocks noChangeAspect="1"/>
          </p:cNvPicPr>
          <p:nvPr/>
        </p:nvPicPr>
        <p:blipFill>
          <a:blip r:embed="rId3"/>
          <a:stretch>
            <a:fillRect/>
          </a:stretch>
        </p:blipFill>
        <p:spPr>
          <a:xfrm>
            <a:off x="0" y="1467840"/>
            <a:ext cx="12194680" cy="1841135"/>
          </a:xfrm>
          <a:prstGeom prst="rect">
            <a:avLst/>
          </a:prstGeom>
        </p:spPr>
      </p:pic>
    </p:spTree>
    <p:extLst>
      <p:ext uri="{BB962C8B-B14F-4D97-AF65-F5344CB8AC3E}">
        <p14:creationId xmlns:p14="http://schemas.microsoft.com/office/powerpoint/2010/main" val="1331630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그룹 5"/>
          <p:cNvGrpSpPr/>
          <p:nvPr/>
        </p:nvGrpSpPr>
        <p:grpSpPr>
          <a:xfrm>
            <a:off x="0" y="2"/>
            <a:ext cx="12192000" cy="6858000"/>
            <a:chOff x="0" y="0"/>
            <a:chExt cx="12192000" cy="6858000"/>
          </a:xfrm>
        </p:grpSpPr>
        <p:sp>
          <p:nvSpPr>
            <p:cNvPr id="4" name="직사각형 3"/>
            <p:cNvSpPr/>
            <p:nvPr/>
          </p:nvSpPr>
          <p:spPr>
            <a:xfrm>
              <a:off x="0" y="0"/>
              <a:ext cx="12192000" cy="3676650"/>
            </a:xfrm>
            <a:prstGeom prst="rect">
              <a:avLst/>
            </a:prstGeom>
            <a:solidFill>
              <a:schemeClr val="accent5">
                <a:lumMod val="50000"/>
              </a:schemeClr>
            </a:solidFill>
            <a:ln>
              <a:solidFill>
                <a:schemeClr val="accent5">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600"/>
            </a:p>
          </p:txBody>
        </p:sp>
        <p:sp>
          <p:nvSpPr>
            <p:cNvPr id="5" name="직사각형 4"/>
            <p:cNvSpPr/>
            <p:nvPr/>
          </p:nvSpPr>
          <p:spPr>
            <a:xfrm>
              <a:off x="0" y="5981700"/>
              <a:ext cx="12192000" cy="876300"/>
            </a:xfrm>
            <a:prstGeom prst="rect">
              <a:avLst/>
            </a:prstGeom>
            <a:solidFill>
              <a:schemeClr val="accent5">
                <a:lumMod val="50000"/>
              </a:schemeClr>
            </a:solidFill>
            <a:ln>
              <a:solidFill>
                <a:schemeClr val="accent5">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600"/>
            </a:p>
          </p:txBody>
        </p:sp>
      </p:grpSp>
      <p:sp>
        <p:nvSpPr>
          <p:cNvPr id="9" name="TextBox 8"/>
          <p:cNvSpPr txBox="1"/>
          <p:nvPr/>
        </p:nvSpPr>
        <p:spPr>
          <a:xfrm>
            <a:off x="4320450" y="5300970"/>
            <a:ext cx="3551100" cy="400110"/>
          </a:xfrm>
          <a:prstGeom prst="rect">
            <a:avLst/>
          </a:prstGeom>
          <a:noFill/>
        </p:spPr>
        <p:txBody>
          <a:bodyPr wrap="none" rtlCol="0">
            <a:spAutoFit/>
          </a:bodyPr>
          <a:lstStyle/>
          <a:p>
            <a:pPr algn="ctr"/>
            <a:r>
              <a:rPr lang="en-US" altLang="ko-KR" sz="2000" b="1">
                <a:solidFill>
                  <a:schemeClr val="tx1">
                    <a:lumMod val="85000"/>
                    <a:lumOff val="15000"/>
                  </a:schemeClr>
                </a:solidFill>
                <a:latin typeface="helvetica" panose="020B0604020202020204" pitchFamily="34" charset="0"/>
                <a:cs typeface="helvetica" panose="020B0604020202020204" pitchFamily="34" charset="0"/>
              </a:rPr>
              <a:t>Medical AI Research Center</a:t>
            </a:r>
          </a:p>
        </p:txBody>
      </p:sp>
      <p:grpSp>
        <p:nvGrpSpPr>
          <p:cNvPr id="12" name="그룹 11"/>
          <p:cNvGrpSpPr/>
          <p:nvPr/>
        </p:nvGrpSpPr>
        <p:grpSpPr>
          <a:xfrm>
            <a:off x="7989489" y="122539"/>
            <a:ext cx="4050370" cy="431138"/>
            <a:chOff x="2579031" y="14099464"/>
            <a:chExt cx="4050370" cy="431138"/>
          </a:xfrm>
        </p:grpSpPr>
        <p:pic>
          <p:nvPicPr>
            <p:cNvPr id="13" name="그림 1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349641" y="14145975"/>
              <a:ext cx="1279760" cy="384627"/>
            </a:xfrm>
            <a:prstGeom prst="rect">
              <a:avLst/>
            </a:prstGeom>
          </p:spPr>
        </p:pic>
        <p:pic>
          <p:nvPicPr>
            <p:cNvPr id="14" name="그림 13"/>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79031" y="14145975"/>
              <a:ext cx="2373899" cy="352916"/>
            </a:xfrm>
            <a:prstGeom prst="rect">
              <a:avLst/>
            </a:prstGeom>
          </p:spPr>
        </p:pic>
        <p:cxnSp>
          <p:nvCxnSpPr>
            <p:cNvPr id="15" name="직선 연결선 14"/>
            <p:cNvCxnSpPr/>
            <p:nvPr/>
          </p:nvCxnSpPr>
          <p:spPr>
            <a:xfrm>
              <a:off x="5151285" y="14099464"/>
              <a:ext cx="0" cy="3994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6" name="슬라이드 번호 개체 틀 1"/>
          <p:cNvSpPr txBox="1">
            <a:spLocks/>
          </p:cNvSpPr>
          <p:nvPr/>
        </p:nvSpPr>
        <p:spPr>
          <a:xfrm>
            <a:off x="9475328" y="6486260"/>
            <a:ext cx="2743200" cy="365125"/>
          </a:xfrm>
          <a:prstGeom prst="rect">
            <a:avLst/>
          </a:prstGeom>
        </p:spPr>
        <p:txBody>
          <a:bodyPr vert="horz" lIns="91440" tIns="45721" rIns="91440" bIns="45721"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EDE53A7A-6D00-4CCF-A6F2-472D67B430E2}" type="slidenum">
              <a:rPr lang="ko-KR" altLang="en-US">
                <a:solidFill>
                  <a:schemeClr val="tx2">
                    <a:lumMod val="20000"/>
                    <a:lumOff val="80000"/>
                  </a:schemeClr>
                </a:solidFill>
                <a:latin typeface="helvetica" panose="020B0604020202020204" pitchFamily="34" charset="0"/>
                <a:cs typeface="helvetica" panose="020B0604020202020204" pitchFamily="34" charset="0"/>
              </a:rPr>
              <a:pPr/>
              <a:t>12</a:t>
            </a:fld>
            <a:endParaRPr lang="ko-KR" altLang="en-US">
              <a:solidFill>
                <a:schemeClr val="tx2">
                  <a:lumMod val="20000"/>
                  <a:lumOff val="80000"/>
                </a:schemeClr>
              </a:solidFill>
              <a:latin typeface="helvetica" panose="020B0604020202020204" pitchFamily="34" charset="0"/>
              <a:cs typeface="helvetica" panose="020B0604020202020204" pitchFamily="34" charset="0"/>
            </a:endParaRPr>
          </a:p>
        </p:txBody>
      </p:sp>
      <p:sp>
        <p:nvSpPr>
          <p:cNvPr id="17" name="TextBox 16"/>
          <p:cNvSpPr txBox="1"/>
          <p:nvPr/>
        </p:nvSpPr>
        <p:spPr>
          <a:xfrm>
            <a:off x="4834496" y="6545429"/>
            <a:ext cx="2522998" cy="276999"/>
          </a:xfrm>
          <a:prstGeom prst="rect">
            <a:avLst/>
          </a:prstGeom>
          <a:noFill/>
        </p:spPr>
        <p:txBody>
          <a:bodyPr wrap="none" rtlCol="0">
            <a:spAutoFit/>
          </a:bodyPr>
          <a:lstStyle/>
          <a:p>
            <a:r>
              <a:rPr lang="en-US" altLang="ko-KR" sz="1200">
                <a:solidFill>
                  <a:schemeClr val="bg1">
                    <a:lumMod val="95000"/>
                  </a:schemeClr>
                </a:solidFill>
                <a:latin typeface="helvetica" panose="020B0604020202020204" pitchFamily="34" charset="0"/>
                <a:cs typeface="helvetica" panose="020B0604020202020204" pitchFamily="34" charset="0"/>
              </a:rPr>
              <a:t>SMC  Medical AI Research Center</a:t>
            </a:r>
            <a:endParaRPr lang="ko-KR" altLang="en-US" sz="1200">
              <a:solidFill>
                <a:schemeClr val="bg1">
                  <a:lumMod val="95000"/>
                </a:schemeClr>
              </a:solidFill>
              <a:latin typeface="helvetica" panose="020B0604020202020204" pitchFamily="34" charset="0"/>
              <a:cs typeface="helvetica" panose="020B0604020202020204" pitchFamily="34" charset="0"/>
            </a:endParaRPr>
          </a:p>
        </p:txBody>
      </p:sp>
      <p:sp>
        <p:nvSpPr>
          <p:cNvPr id="20" name="TextBox 19"/>
          <p:cNvSpPr txBox="1"/>
          <p:nvPr/>
        </p:nvSpPr>
        <p:spPr>
          <a:xfrm>
            <a:off x="26529" y="6547543"/>
            <a:ext cx="1258101" cy="276999"/>
          </a:xfrm>
          <a:prstGeom prst="rect">
            <a:avLst/>
          </a:prstGeom>
          <a:noFill/>
        </p:spPr>
        <p:txBody>
          <a:bodyPr wrap="none" rtlCol="0">
            <a:spAutoFit/>
          </a:bodyPr>
          <a:lstStyle/>
          <a:p>
            <a:r>
              <a:rPr lang="en-US" altLang="ko-KR" sz="1200">
                <a:solidFill>
                  <a:schemeClr val="accent5">
                    <a:lumMod val="60000"/>
                    <a:lumOff val="40000"/>
                  </a:schemeClr>
                </a:solidFill>
                <a:latin typeface="helvetica" panose="020B0604020202020204" pitchFamily="34" charset="0"/>
                <a:cs typeface="helvetica" panose="020B0604020202020204" pitchFamily="34" charset="0"/>
              </a:rPr>
              <a:t>MARS Team #1</a:t>
            </a:r>
            <a:endParaRPr lang="ko-KR" altLang="en-US" sz="1200">
              <a:solidFill>
                <a:schemeClr val="accent5">
                  <a:lumMod val="60000"/>
                  <a:lumOff val="40000"/>
                </a:schemeClr>
              </a:solidFill>
              <a:latin typeface="helvetica" panose="020B0604020202020204" pitchFamily="34" charset="0"/>
              <a:cs typeface="helvetica" panose="020B0604020202020204" pitchFamily="34" charset="0"/>
            </a:endParaRPr>
          </a:p>
        </p:txBody>
      </p:sp>
      <p:sp>
        <p:nvSpPr>
          <p:cNvPr id="19" name="TextBox 18"/>
          <p:cNvSpPr txBox="1"/>
          <p:nvPr/>
        </p:nvSpPr>
        <p:spPr>
          <a:xfrm>
            <a:off x="360805" y="1426627"/>
            <a:ext cx="11470382" cy="1002710"/>
          </a:xfrm>
          <a:prstGeom prst="rect">
            <a:avLst/>
          </a:prstGeom>
          <a:noFill/>
        </p:spPr>
        <p:txBody>
          <a:bodyPr wrap="square" rtlCol="0">
            <a:spAutoFit/>
          </a:bodyPr>
          <a:lstStyle/>
          <a:p>
            <a:pPr algn="ctr">
              <a:lnSpc>
                <a:spcPct val="150000"/>
              </a:lnSpc>
            </a:pPr>
            <a:r>
              <a:rPr lang="en-US" altLang="ko-KR" sz="4500" b="1">
                <a:solidFill>
                  <a:schemeClr val="bg1">
                    <a:lumMod val="95000"/>
                  </a:schemeClr>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Thank you for your time</a:t>
            </a:r>
          </a:p>
        </p:txBody>
      </p:sp>
    </p:spTree>
    <p:extLst>
      <p:ext uri="{BB962C8B-B14F-4D97-AF65-F5344CB8AC3E}">
        <p14:creationId xmlns:p14="http://schemas.microsoft.com/office/powerpoint/2010/main" val="3132105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6" name="그룹 5"/>
          <p:cNvGrpSpPr/>
          <p:nvPr/>
        </p:nvGrpSpPr>
        <p:grpSpPr>
          <a:xfrm>
            <a:off x="0" y="2"/>
            <a:ext cx="12192000" cy="6858000"/>
            <a:chOff x="0" y="0"/>
            <a:chExt cx="12192000" cy="6858000"/>
          </a:xfrm>
        </p:grpSpPr>
        <p:sp>
          <p:nvSpPr>
            <p:cNvPr id="4" name="직사각형 3"/>
            <p:cNvSpPr/>
            <p:nvPr/>
          </p:nvSpPr>
          <p:spPr>
            <a:xfrm>
              <a:off x="0" y="0"/>
              <a:ext cx="12192000" cy="3676650"/>
            </a:xfrm>
            <a:prstGeom prst="rect">
              <a:avLst/>
            </a:prstGeom>
            <a:solidFill>
              <a:schemeClr val="accent5">
                <a:lumMod val="50000"/>
              </a:schemeClr>
            </a:solidFill>
            <a:ln>
              <a:solidFill>
                <a:schemeClr val="accent5">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600"/>
            </a:p>
          </p:txBody>
        </p:sp>
        <p:sp>
          <p:nvSpPr>
            <p:cNvPr id="5" name="직사각형 4"/>
            <p:cNvSpPr/>
            <p:nvPr/>
          </p:nvSpPr>
          <p:spPr>
            <a:xfrm>
              <a:off x="0" y="5981700"/>
              <a:ext cx="12192000" cy="876300"/>
            </a:xfrm>
            <a:prstGeom prst="rect">
              <a:avLst/>
            </a:prstGeom>
            <a:solidFill>
              <a:schemeClr val="accent5">
                <a:lumMod val="50000"/>
              </a:schemeClr>
            </a:solidFill>
            <a:ln>
              <a:solidFill>
                <a:schemeClr val="accent5">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600"/>
            </a:p>
          </p:txBody>
        </p:sp>
      </p:grpSp>
      <p:grpSp>
        <p:nvGrpSpPr>
          <p:cNvPr id="12" name="그룹 11"/>
          <p:cNvGrpSpPr/>
          <p:nvPr/>
        </p:nvGrpSpPr>
        <p:grpSpPr>
          <a:xfrm>
            <a:off x="7989489" y="122539"/>
            <a:ext cx="4050370" cy="431138"/>
            <a:chOff x="2579031" y="14099464"/>
            <a:chExt cx="4050370" cy="431138"/>
          </a:xfrm>
        </p:grpSpPr>
        <p:pic>
          <p:nvPicPr>
            <p:cNvPr id="13" name="그림 1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349641" y="14145975"/>
              <a:ext cx="1279760" cy="384627"/>
            </a:xfrm>
            <a:prstGeom prst="rect">
              <a:avLst/>
            </a:prstGeom>
          </p:spPr>
        </p:pic>
        <p:pic>
          <p:nvPicPr>
            <p:cNvPr id="14" name="그림 13"/>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79031" y="14145975"/>
              <a:ext cx="2373899" cy="352916"/>
            </a:xfrm>
            <a:prstGeom prst="rect">
              <a:avLst/>
            </a:prstGeom>
          </p:spPr>
        </p:pic>
        <p:cxnSp>
          <p:nvCxnSpPr>
            <p:cNvPr id="15" name="직선 연결선 14"/>
            <p:cNvCxnSpPr/>
            <p:nvPr/>
          </p:nvCxnSpPr>
          <p:spPr>
            <a:xfrm>
              <a:off x="5151285" y="14099464"/>
              <a:ext cx="0" cy="3994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6" name="슬라이드 번호 개체 틀 1"/>
          <p:cNvSpPr txBox="1">
            <a:spLocks/>
          </p:cNvSpPr>
          <p:nvPr/>
        </p:nvSpPr>
        <p:spPr>
          <a:xfrm>
            <a:off x="9475328" y="6486260"/>
            <a:ext cx="2743200" cy="365125"/>
          </a:xfrm>
          <a:prstGeom prst="rect">
            <a:avLst/>
          </a:prstGeom>
        </p:spPr>
        <p:txBody>
          <a:bodyPr vert="horz" lIns="91440" tIns="45721" rIns="91440" bIns="45721"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EDE53A7A-6D00-4CCF-A6F2-472D67B430E2}" type="slidenum">
              <a:rPr lang="ko-KR" altLang="en-US">
                <a:solidFill>
                  <a:schemeClr val="tx2">
                    <a:lumMod val="20000"/>
                    <a:lumOff val="80000"/>
                  </a:schemeClr>
                </a:solidFill>
                <a:latin typeface="helvetica" panose="020B0604020202020204" pitchFamily="34" charset="0"/>
                <a:cs typeface="helvetica" panose="020B0604020202020204" pitchFamily="34" charset="0"/>
              </a:rPr>
              <a:pPr/>
              <a:t>13</a:t>
            </a:fld>
            <a:endParaRPr lang="ko-KR" altLang="en-US">
              <a:solidFill>
                <a:schemeClr val="tx2">
                  <a:lumMod val="20000"/>
                  <a:lumOff val="80000"/>
                </a:schemeClr>
              </a:solidFill>
              <a:latin typeface="helvetica" panose="020B0604020202020204" pitchFamily="34" charset="0"/>
              <a:cs typeface="helvetica" panose="020B0604020202020204" pitchFamily="34" charset="0"/>
            </a:endParaRPr>
          </a:p>
        </p:txBody>
      </p:sp>
      <p:sp>
        <p:nvSpPr>
          <p:cNvPr id="17" name="TextBox 16"/>
          <p:cNvSpPr txBox="1"/>
          <p:nvPr/>
        </p:nvSpPr>
        <p:spPr>
          <a:xfrm>
            <a:off x="4834496" y="6545429"/>
            <a:ext cx="2522998" cy="276999"/>
          </a:xfrm>
          <a:prstGeom prst="rect">
            <a:avLst/>
          </a:prstGeom>
          <a:noFill/>
        </p:spPr>
        <p:txBody>
          <a:bodyPr wrap="none" rtlCol="0">
            <a:spAutoFit/>
          </a:bodyPr>
          <a:lstStyle/>
          <a:p>
            <a:r>
              <a:rPr lang="en-US" altLang="ko-KR" sz="1200">
                <a:solidFill>
                  <a:schemeClr val="bg1">
                    <a:lumMod val="95000"/>
                  </a:schemeClr>
                </a:solidFill>
                <a:latin typeface="helvetica" panose="020B0604020202020204" pitchFamily="34" charset="0"/>
                <a:cs typeface="helvetica" panose="020B0604020202020204" pitchFamily="34" charset="0"/>
              </a:rPr>
              <a:t>SMC  Medical AI Research Center</a:t>
            </a:r>
            <a:endParaRPr lang="ko-KR" altLang="en-US" sz="1200">
              <a:solidFill>
                <a:schemeClr val="bg1">
                  <a:lumMod val="95000"/>
                </a:schemeClr>
              </a:solidFill>
              <a:latin typeface="helvetica" panose="020B0604020202020204" pitchFamily="34" charset="0"/>
              <a:cs typeface="helvetica" panose="020B0604020202020204" pitchFamily="34" charset="0"/>
            </a:endParaRPr>
          </a:p>
        </p:txBody>
      </p:sp>
      <p:sp>
        <p:nvSpPr>
          <p:cNvPr id="20" name="TextBox 19"/>
          <p:cNvSpPr txBox="1"/>
          <p:nvPr/>
        </p:nvSpPr>
        <p:spPr>
          <a:xfrm>
            <a:off x="26529" y="6547543"/>
            <a:ext cx="1258101" cy="276999"/>
          </a:xfrm>
          <a:prstGeom prst="rect">
            <a:avLst/>
          </a:prstGeom>
          <a:noFill/>
        </p:spPr>
        <p:txBody>
          <a:bodyPr wrap="none" rtlCol="0">
            <a:spAutoFit/>
          </a:bodyPr>
          <a:lstStyle/>
          <a:p>
            <a:r>
              <a:rPr lang="en-US" altLang="ko-KR" sz="1200">
                <a:solidFill>
                  <a:schemeClr val="accent5">
                    <a:lumMod val="60000"/>
                    <a:lumOff val="40000"/>
                  </a:schemeClr>
                </a:solidFill>
                <a:latin typeface="helvetica" panose="020B0604020202020204" pitchFamily="34" charset="0"/>
                <a:cs typeface="helvetica" panose="020B0604020202020204" pitchFamily="34" charset="0"/>
              </a:rPr>
              <a:t>MARS Team #1</a:t>
            </a:r>
            <a:endParaRPr lang="ko-KR" altLang="en-US" sz="1200">
              <a:solidFill>
                <a:schemeClr val="accent5">
                  <a:lumMod val="60000"/>
                  <a:lumOff val="40000"/>
                </a:schemeClr>
              </a:solidFill>
              <a:latin typeface="helvetica" panose="020B0604020202020204" pitchFamily="34" charset="0"/>
              <a:cs typeface="helvetica" panose="020B0604020202020204" pitchFamily="34" charset="0"/>
            </a:endParaRPr>
          </a:p>
        </p:txBody>
      </p:sp>
      <p:sp>
        <p:nvSpPr>
          <p:cNvPr id="19" name="TextBox 18"/>
          <p:cNvSpPr txBox="1"/>
          <p:nvPr/>
        </p:nvSpPr>
        <p:spPr>
          <a:xfrm>
            <a:off x="360805" y="1426627"/>
            <a:ext cx="11470382" cy="1306255"/>
          </a:xfrm>
          <a:prstGeom prst="rect">
            <a:avLst/>
          </a:prstGeom>
          <a:noFill/>
        </p:spPr>
        <p:txBody>
          <a:bodyPr wrap="square" rtlCol="0">
            <a:spAutoFit/>
          </a:bodyPr>
          <a:lstStyle/>
          <a:p>
            <a:pPr algn="ctr">
              <a:lnSpc>
                <a:spcPct val="150000"/>
              </a:lnSpc>
            </a:pPr>
            <a:r>
              <a:rPr lang="en-US" altLang="ko-KR" sz="6000" b="1" dirty="0">
                <a:solidFill>
                  <a:schemeClr val="bg1">
                    <a:lumMod val="95000"/>
                  </a:schemeClr>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Supplementary Figures</a:t>
            </a:r>
          </a:p>
        </p:txBody>
      </p:sp>
    </p:spTree>
    <p:extLst>
      <p:ext uri="{BB962C8B-B14F-4D97-AF65-F5344CB8AC3E}">
        <p14:creationId xmlns:p14="http://schemas.microsoft.com/office/powerpoint/2010/main" val="498289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직사각형 13"/>
          <p:cNvSpPr/>
          <p:nvPr/>
        </p:nvSpPr>
        <p:spPr>
          <a:xfrm>
            <a:off x="26528" y="6499058"/>
            <a:ext cx="12165472" cy="362117"/>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801"/>
          </a:p>
        </p:txBody>
      </p:sp>
      <p:sp>
        <p:nvSpPr>
          <p:cNvPr id="16" name="Rectangle 1"/>
          <p:cNvSpPr>
            <a:spLocks noChangeArrowheads="1"/>
          </p:cNvSpPr>
          <p:nvPr/>
        </p:nvSpPr>
        <p:spPr bwMode="auto">
          <a:xfrm>
            <a:off x="1" y="102859"/>
            <a:ext cx="65" cy="25148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7" rIns="0" bIns="-12697" numCol="1" anchor="ctr" anchorCtr="0" compatLnSpc="1">
            <a:prstTxWarp prst="textNoShape">
              <a:avLst/>
            </a:prstTxWarp>
            <a:spAutoFit/>
          </a:bodyPr>
          <a:lstStyle/>
          <a:p>
            <a:pPr defTabSz="914411" eaLnBrk="0" fontAlgn="base" latinLnBrk="0" hangingPunct="0">
              <a:spcBef>
                <a:spcPct val="0"/>
              </a:spcBef>
              <a:spcAft>
                <a:spcPct val="0"/>
              </a:spcAft>
            </a:pPr>
            <a:endParaRPr lang="ko-KR" altLang="ko-KR" sz="1801">
              <a:latin typeface="Arial" panose="020B0604020202020204" pitchFamily="34" charset="0"/>
            </a:endParaRPr>
          </a:p>
        </p:txBody>
      </p:sp>
      <p:sp>
        <p:nvSpPr>
          <p:cNvPr id="21" name="슬라이드 번호 개체 틀 1"/>
          <p:cNvSpPr txBox="1">
            <a:spLocks/>
          </p:cNvSpPr>
          <p:nvPr/>
        </p:nvSpPr>
        <p:spPr>
          <a:xfrm>
            <a:off x="9475328" y="6486260"/>
            <a:ext cx="2743200" cy="365125"/>
          </a:xfrm>
          <a:prstGeom prst="rect">
            <a:avLst/>
          </a:prstGeom>
        </p:spPr>
        <p:txBody>
          <a:bodyPr vert="horz" lIns="91440" tIns="45721" rIns="91440" bIns="45721"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EDE53A7A-6D00-4CCF-A6F2-472D67B430E2}" type="slidenum">
              <a:rPr lang="ko-KR" altLang="en-US">
                <a:solidFill>
                  <a:schemeClr val="tx2">
                    <a:lumMod val="20000"/>
                    <a:lumOff val="80000"/>
                  </a:schemeClr>
                </a:solidFill>
                <a:latin typeface="helvetica" panose="020B0604020202020204" pitchFamily="34" charset="0"/>
                <a:cs typeface="helvetica" panose="020B0604020202020204" pitchFamily="34" charset="0"/>
              </a:rPr>
              <a:pPr/>
              <a:t>14</a:t>
            </a:fld>
            <a:endParaRPr lang="ko-KR" altLang="en-US">
              <a:solidFill>
                <a:schemeClr val="tx2">
                  <a:lumMod val="20000"/>
                  <a:lumOff val="80000"/>
                </a:schemeClr>
              </a:solidFill>
              <a:latin typeface="helvetica" panose="020B0604020202020204" pitchFamily="34" charset="0"/>
              <a:cs typeface="helvetica" panose="020B0604020202020204" pitchFamily="34" charset="0"/>
            </a:endParaRPr>
          </a:p>
        </p:txBody>
      </p:sp>
      <p:sp>
        <p:nvSpPr>
          <p:cNvPr id="22" name="TextBox 21"/>
          <p:cNvSpPr txBox="1"/>
          <p:nvPr/>
        </p:nvSpPr>
        <p:spPr>
          <a:xfrm>
            <a:off x="5140499" y="6542942"/>
            <a:ext cx="1952329" cy="276999"/>
          </a:xfrm>
          <a:prstGeom prst="rect">
            <a:avLst/>
          </a:prstGeom>
          <a:noFill/>
        </p:spPr>
        <p:txBody>
          <a:bodyPr wrap="none" rtlCol="0">
            <a:spAutoFit/>
          </a:bodyPr>
          <a:lstStyle/>
          <a:p>
            <a:r>
              <a:rPr lang="en-US" altLang="ko-KR" sz="1200">
                <a:solidFill>
                  <a:schemeClr val="bg1">
                    <a:lumMod val="95000"/>
                  </a:schemeClr>
                </a:solidFill>
                <a:latin typeface="helvetica" panose="020B0604020202020204" pitchFamily="34" charset="0"/>
                <a:cs typeface="helvetica" panose="020B0604020202020204" pitchFamily="34" charset="0"/>
              </a:rPr>
              <a:t>SMC  AI Research Center</a:t>
            </a:r>
            <a:endParaRPr lang="ko-KR" altLang="en-US" sz="1200">
              <a:solidFill>
                <a:schemeClr val="bg1">
                  <a:lumMod val="95000"/>
                </a:schemeClr>
              </a:solidFill>
              <a:latin typeface="helvetica" panose="020B0604020202020204" pitchFamily="34" charset="0"/>
              <a:cs typeface="helvetica" panose="020B0604020202020204" pitchFamily="34" charset="0"/>
            </a:endParaRPr>
          </a:p>
        </p:txBody>
      </p:sp>
      <p:sp>
        <p:nvSpPr>
          <p:cNvPr id="24" name="TextBox 23"/>
          <p:cNvSpPr txBox="1"/>
          <p:nvPr/>
        </p:nvSpPr>
        <p:spPr>
          <a:xfrm>
            <a:off x="26529" y="6547543"/>
            <a:ext cx="1258101" cy="276999"/>
          </a:xfrm>
          <a:prstGeom prst="rect">
            <a:avLst/>
          </a:prstGeom>
          <a:noFill/>
        </p:spPr>
        <p:txBody>
          <a:bodyPr wrap="none" rtlCol="0">
            <a:spAutoFit/>
          </a:bodyPr>
          <a:lstStyle/>
          <a:p>
            <a:r>
              <a:rPr lang="en-US" altLang="ko-KR" sz="1200">
                <a:solidFill>
                  <a:schemeClr val="accent5">
                    <a:lumMod val="60000"/>
                    <a:lumOff val="40000"/>
                  </a:schemeClr>
                </a:solidFill>
                <a:latin typeface="helvetica" panose="020B0604020202020204" pitchFamily="34" charset="0"/>
                <a:cs typeface="helvetica" panose="020B0604020202020204" pitchFamily="34" charset="0"/>
              </a:rPr>
              <a:t>MARS Team #1</a:t>
            </a:r>
            <a:endParaRPr lang="ko-KR" altLang="en-US" sz="1200">
              <a:solidFill>
                <a:schemeClr val="accent5">
                  <a:lumMod val="60000"/>
                  <a:lumOff val="40000"/>
                </a:schemeClr>
              </a:solidFill>
              <a:latin typeface="helvetica" panose="020B0604020202020204" pitchFamily="34" charset="0"/>
              <a:cs typeface="helvetica" panose="020B0604020202020204" pitchFamily="34" charset="0"/>
            </a:endParaRPr>
          </a:p>
        </p:txBody>
      </p:sp>
      <p:sp>
        <p:nvSpPr>
          <p:cNvPr id="12" name="제목 2"/>
          <p:cNvSpPr txBox="1">
            <a:spLocks/>
          </p:cNvSpPr>
          <p:nvPr/>
        </p:nvSpPr>
        <p:spPr>
          <a:xfrm>
            <a:off x="88157" y="6615"/>
            <a:ext cx="12042213" cy="695170"/>
          </a:xfrm>
          <a:prstGeom prst="rect">
            <a:avLst/>
          </a:prstGeom>
        </p:spPr>
        <p:txBody>
          <a:bodyPr vert="horz" lIns="91440" tIns="45721" rIns="91440" bIns="45721" rtlCol="0" anchor="b">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600" b="1" dirty="0">
                <a:solidFill>
                  <a:schemeClr val="bg1"/>
                </a:solidFill>
              </a:rPr>
              <a:t>S. Table 1. </a:t>
            </a:r>
            <a:r>
              <a:rPr lang="en-US" altLang="ko-KR" sz="1900" b="1" dirty="0">
                <a:solidFill>
                  <a:schemeClr val="bg1"/>
                </a:solidFill>
              </a:rPr>
              <a:t>Characteristics of patients in severe and non-severe cohorts </a:t>
            </a:r>
            <a:endParaRPr lang="ko-KR" altLang="en-US" sz="1900" b="1" dirty="0">
              <a:solidFill>
                <a:schemeClr val="bg1"/>
              </a:solidFill>
            </a:endParaRPr>
          </a:p>
        </p:txBody>
      </p:sp>
      <p:sp>
        <p:nvSpPr>
          <p:cNvPr id="2" name="AutoShape 2" descr="image.png"/>
          <p:cNvSpPr>
            <a:spLocks noChangeAspect="1" noChangeArrowheads="1"/>
          </p:cNvSpPr>
          <p:nvPr/>
        </p:nvSpPr>
        <p:spPr bwMode="auto">
          <a:xfrm>
            <a:off x="155575" y="-1584323"/>
            <a:ext cx="2362201" cy="3314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ko-KR" altLang="en-US" sz="1801"/>
          </a:p>
        </p:txBody>
      </p:sp>
      <p:sp>
        <p:nvSpPr>
          <p:cNvPr id="8" name="TextBox 7">
            <a:extLst>
              <a:ext uri="{FF2B5EF4-FFF2-40B4-BE49-F238E27FC236}">
                <a16:creationId xmlns:a16="http://schemas.microsoft.com/office/drawing/2014/main" id="{8309E18A-052E-DB62-C259-22B7AEB67709}"/>
              </a:ext>
            </a:extLst>
          </p:cNvPr>
          <p:cNvSpPr txBox="1"/>
          <p:nvPr/>
        </p:nvSpPr>
        <p:spPr>
          <a:xfrm>
            <a:off x="7903817" y="4214969"/>
            <a:ext cx="4233953" cy="2643031"/>
          </a:xfrm>
          <a:prstGeom prst="rect">
            <a:avLst/>
          </a:prstGeom>
          <a:noFill/>
        </p:spPr>
        <p:txBody>
          <a:bodyPr wrap="square">
            <a:spAutoFit/>
          </a:bodyPr>
          <a:lstStyle/>
          <a:p>
            <a:pPr algn="l" latinLnBrk="0">
              <a:lnSpc>
                <a:spcPct val="107000"/>
              </a:lnSpc>
              <a:spcAft>
                <a:spcPts val="800"/>
              </a:spcAft>
            </a:pPr>
            <a:r>
              <a:rPr lang="en-US" altLang="ko-KR" sz="1200" kern="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Data are median (IQR) or n (%). Cohen's D was used for computing ASMD for continuous variables and Cohen's H was used for computing ASMD for categorical variables.   </a:t>
            </a:r>
            <a:endParaRPr lang="ko-KR" altLang="ko-KR" sz="1200" kern="100" dirty="0">
              <a:effectLst/>
              <a:latin typeface="Times New Roman" panose="02020603050405020304" pitchFamily="18" charset="0"/>
              <a:ea typeface="맑은 고딕" panose="020B0503020000020004" pitchFamily="50" charset="-127"/>
              <a:cs typeface="Times New Roman" panose="02020603050405020304" pitchFamily="18" charset="0"/>
            </a:endParaRPr>
          </a:p>
          <a:p>
            <a:pPr algn="l" latinLnBrk="0">
              <a:lnSpc>
                <a:spcPct val="107000"/>
              </a:lnSpc>
              <a:spcAft>
                <a:spcPts val="800"/>
              </a:spcAft>
            </a:pPr>
            <a:r>
              <a:rPr lang="en-US" altLang="ko-KR" sz="1200" kern="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ASMD=absolute standardized mean difference. CVD=cardio-vascular disease. GI= gastrointestinal. BT=body temperature. SBP=systolic blood pressure. DBP=diastolic blood pressure. PR=pulse rate. RR=respiratory rate. SpO2=saturation of peripheral oxygen. WBC= white blood cell. ANC=absolute neutrophil count. ALC=absolute lymphocyte count. PLT= platelet counts. CRP=c-reactive protein. LDH=lactate dehydrogenase.</a:t>
            </a:r>
            <a:endParaRPr lang="ko-KR" altLang="ko-KR" sz="1200" kern="100" dirty="0">
              <a:effectLst/>
              <a:latin typeface="Times New Roman" panose="02020603050405020304" pitchFamily="18" charset="0"/>
              <a:ea typeface="맑은 고딕" panose="020B0503020000020004" pitchFamily="50" charset="-127"/>
              <a:cs typeface="Times New Roman" panose="02020603050405020304" pitchFamily="18" charset="0"/>
            </a:endParaRPr>
          </a:p>
          <a:p>
            <a:br>
              <a:rPr lang="en-US" altLang="ko-KR" sz="1200" b="1" kern="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br>
            <a:endParaRPr lang="ko-KR" altLang="en-US" sz="1200" dirty="0">
              <a:latin typeface="Times New Roman" panose="02020603050405020304" pitchFamily="18" charset="0"/>
              <a:cs typeface="Times New Roman" panose="02020603050405020304" pitchFamily="18" charset="0"/>
            </a:endParaRPr>
          </a:p>
        </p:txBody>
      </p:sp>
      <p:pic>
        <p:nvPicPr>
          <p:cNvPr id="4" name="그림 3">
            <a:extLst>
              <a:ext uri="{FF2B5EF4-FFF2-40B4-BE49-F238E27FC236}">
                <a16:creationId xmlns:a16="http://schemas.microsoft.com/office/drawing/2014/main" id="{95ABAAF2-CE3A-20AB-B3F8-9026EC576639}"/>
              </a:ext>
            </a:extLst>
          </p:cNvPr>
          <p:cNvPicPr>
            <a:picLocks noChangeAspect="1"/>
          </p:cNvPicPr>
          <p:nvPr/>
        </p:nvPicPr>
        <p:blipFill>
          <a:blip r:embed="rId3"/>
          <a:stretch>
            <a:fillRect/>
          </a:stretch>
        </p:blipFill>
        <p:spPr>
          <a:xfrm>
            <a:off x="3328765" y="806391"/>
            <a:ext cx="3041555" cy="5690327"/>
          </a:xfrm>
          <a:prstGeom prst="rect">
            <a:avLst/>
          </a:prstGeom>
        </p:spPr>
      </p:pic>
    </p:spTree>
    <p:extLst>
      <p:ext uri="{BB962C8B-B14F-4D97-AF65-F5344CB8AC3E}">
        <p14:creationId xmlns:p14="http://schemas.microsoft.com/office/powerpoint/2010/main" val="1665047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직사각형 13"/>
          <p:cNvSpPr/>
          <p:nvPr/>
        </p:nvSpPr>
        <p:spPr>
          <a:xfrm>
            <a:off x="53056" y="6500384"/>
            <a:ext cx="12165472" cy="362117"/>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801"/>
          </a:p>
        </p:txBody>
      </p:sp>
      <p:sp>
        <p:nvSpPr>
          <p:cNvPr id="16" name="Rectangle 1"/>
          <p:cNvSpPr>
            <a:spLocks noChangeArrowheads="1"/>
          </p:cNvSpPr>
          <p:nvPr/>
        </p:nvSpPr>
        <p:spPr bwMode="auto">
          <a:xfrm>
            <a:off x="1" y="102859"/>
            <a:ext cx="65" cy="25148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7" rIns="0" bIns="-12697" numCol="1" anchor="ctr" anchorCtr="0" compatLnSpc="1">
            <a:prstTxWarp prst="textNoShape">
              <a:avLst/>
            </a:prstTxWarp>
            <a:spAutoFit/>
          </a:bodyPr>
          <a:lstStyle/>
          <a:p>
            <a:pPr defTabSz="914411" eaLnBrk="0" fontAlgn="base" latinLnBrk="0" hangingPunct="0">
              <a:spcBef>
                <a:spcPct val="0"/>
              </a:spcBef>
              <a:spcAft>
                <a:spcPct val="0"/>
              </a:spcAft>
            </a:pPr>
            <a:endParaRPr lang="ko-KR" altLang="ko-KR" sz="1801">
              <a:latin typeface="Arial" panose="020B0604020202020204" pitchFamily="34" charset="0"/>
            </a:endParaRPr>
          </a:p>
        </p:txBody>
      </p:sp>
      <p:sp>
        <p:nvSpPr>
          <p:cNvPr id="21" name="슬라이드 번호 개체 틀 1"/>
          <p:cNvSpPr txBox="1">
            <a:spLocks/>
          </p:cNvSpPr>
          <p:nvPr/>
        </p:nvSpPr>
        <p:spPr>
          <a:xfrm>
            <a:off x="9475328" y="6486260"/>
            <a:ext cx="2743200" cy="365125"/>
          </a:xfrm>
          <a:prstGeom prst="rect">
            <a:avLst/>
          </a:prstGeom>
        </p:spPr>
        <p:txBody>
          <a:bodyPr vert="horz" lIns="91440" tIns="45721" rIns="91440" bIns="45721"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EDE53A7A-6D00-4CCF-A6F2-472D67B430E2}" type="slidenum">
              <a:rPr lang="ko-KR" altLang="en-US">
                <a:solidFill>
                  <a:schemeClr val="tx2">
                    <a:lumMod val="20000"/>
                    <a:lumOff val="80000"/>
                  </a:schemeClr>
                </a:solidFill>
                <a:latin typeface="helvetica" panose="020B0604020202020204" pitchFamily="34" charset="0"/>
                <a:cs typeface="helvetica" panose="020B0604020202020204" pitchFamily="34" charset="0"/>
              </a:rPr>
              <a:pPr/>
              <a:t>15</a:t>
            </a:fld>
            <a:endParaRPr lang="ko-KR" altLang="en-US">
              <a:solidFill>
                <a:schemeClr val="tx2">
                  <a:lumMod val="20000"/>
                  <a:lumOff val="80000"/>
                </a:schemeClr>
              </a:solidFill>
              <a:latin typeface="helvetica" panose="020B0604020202020204" pitchFamily="34" charset="0"/>
              <a:cs typeface="helvetica" panose="020B0604020202020204" pitchFamily="34" charset="0"/>
            </a:endParaRPr>
          </a:p>
        </p:txBody>
      </p:sp>
      <p:sp>
        <p:nvSpPr>
          <p:cNvPr id="22" name="TextBox 21"/>
          <p:cNvSpPr txBox="1"/>
          <p:nvPr/>
        </p:nvSpPr>
        <p:spPr>
          <a:xfrm>
            <a:off x="5140499" y="6542942"/>
            <a:ext cx="1952329" cy="276999"/>
          </a:xfrm>
          <a:prstGeom prst="rect">
            <a:avLst/>
          </a:prstGeom>
          <a:noFill/>
        </p:spPr>
        <p:txBody>
          <a:bodyPr wrap="none" rtlCol="0">
            <a:spAutoFit/>
          </a:bodyPr>
          <a:lstStyle/>
          <a:p>
            <a:r>
              <a:rPr lang="en-US" altLang="ko-KR" sz="1200">
                <a:solidFill>
                  <a:schemeClr val="bg1">
                    <a:lumMod val="95000"/>
                  </a:schemeClr>
                </a:solidFill>
                <a:latin typeface="helvetica" panose="020B0604020202020204" pitchFamily="34" charset="0"/>
                <a:cs typeface="helvetica" panose="020B0604020202020204" pitchFamily="34" charset="0"/>
              </a:rPr>
              <a:t>SMC  AI Research Center</a:t>
            </a:r>
            <a:endParaRPr lang="ko-KR" altLang="en-US" sz="1200">
              <a:solidFill>
                <a:schemeClr val="bg1">
                  <a:lumMod val="95000"/>
                </a:schemeClr>
              </a:solidFill>
              <a:latin typeface="helvetica" panose="020B0604020202020204" pitchFamily="34" charset="0"/>
              <a:cs typeface="helvetica" panose="020B0604020202020204" pitchFamily="34" charset="0"/>
            </a:endParaRPr>
          </a:p>
        </p:txBody>
      </p:sp>
      <p:sp>
        <p:nvSpPr>
          <p:cNvPr id="24" name="TextBox 23"/>
          <p:cNvSpPr txBox="1"/>
          <p:nvPr/>
        </p:nvSpPr>
        <p:spPr>
          <a:xfrm>
            <a:off x="26529" y="6547543"/>
            <a:ext cx="1258101" cy="276999"/>
          </a:xfrm>
          <a:prstGeom prst="rect">
            <a:avLst/>
          </a:prstGeom>
          <a:noFill/>
        </p:spPr>
        <p:txBody>
          <a:bodyPr wrap="none" rtlCol="0">
            <a:spAutoFit/>
          </a:bodyPr>
          <a:lstStyle/>
          <a:p>
            <a:r>
              <a:rPr lang="en-US" altLang="ko-KR" sz="1200">
                <a:solidFill>
                  <a:schemeClr val="accent5">
                    <a:lumMod val="60000"/>
                    <a:lumOff val="40000"/>
                  </a:schemeClr>
                </a:solidFill>
                <a:latin typeface="helvetica" panose="020B0604020202020204" pitchFamily="34" charset="0"/>
                <a:cs typeface="helvetica" panose="020B0604020202020204" pitchFamily="34" charset="0"/>
              </a:rPr>
              <a:t>MARS Team #1</a:t>
            </a:r>
            <a:endParaRPr lang="ko-KR" altLang="en-US" sz="1200">
              <a:solidFill>
                <a:schemeClr val="accent5">
                  <a:lumMod val="60000"/>
                  <a:lumOff val="40000"/>
                </a:schemeClr>
              </a:solidFill>
              <a:latin typeface="helvetica" panose="020B0604020202020204" pitchFamily="34" charset="0"/>
              <a:cs typeface="helvetica" panose="020B0604020202020204" pitchFamily="34" charset="0"/>
            </a:endParaRPr>
          </a:p>
        </p:txBody>
      </p:sp>
      <p:sp>
        <p:nvSpPr>
          <p:cNvPr id="12" name="제목 2"/>
          <p:cNvSpPr txBox="1">
            <a:spLocks/>
          </p:cNvSpPr>
          <p:nvPr/>
        </p:nvSpPr>
        <p:spPr>
          <a:xfrm>
            <a:off x="95557" y="-4144"/>
            <a:ext cx="12042213" cy="695170"/>
          </a:xfrm>
          <a:prstGeom prst="rect">
            <a:avLst/>
          </a:prstGeom>
        </p:spPr>
        <p:txBody>
          <a:bodyPr vert="horz" lIns="91440" tIns="45721" rIns="91440" bIns="45721" rtlCol="0" anchor="b">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600" b="1" dirty="0">
                <a:solidFill>
                  <a:schemeClr val="bg1"/>
                </a:solidFill>
              </a:rPr>
              <a:t>S. Table 2. </a:t>
            </a:r>
            <a:r>
              <a:rPr lang="en-US" altLang="ko-KR" sz="1800" b="1" dirty="0">
                <a:solidFill>
                  <a:schemeClr val="bg1"/>
                </a:solidFill>
              </a:rPr>
              <a:t>Performance of the six prediction models during internal validation</a:t>
            </a:r>
            <a:endParaRPr lang="ko-KR" altLang="en-US" sz="1800" b="1" dirty="0">
              <a:solidFill>
                <a:schemeClr val="bg1"/>
              </a:solidFill>
            </a:endParaRPr>
          </a:p>
        </p:txBody>
      </p:sp>
      <p:sp>
        <p:nvSpPr>
          <p:cNvPr id="2" name="AutoShape 2" descr="image.png"/>
          <p:cNvSpPr>
            <a:spLocks noChangeAspect="1" noChangeArrowheads="1"/>
          </p:cNvSpPr>
          <p:nvPr/>
        </p:nvSpPr>
        <p:spPr bwMode="auto">
          <a:xfrm>
            <a:off x="155575" y="-1584323"/>
            <a:ext cx="2362201" cy="3314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ko-KR" altLang="en-US" sz="1801"/>
          </a:p>
        </p:txBody>
      </p:sp>
      <p:sp>
        <p:nvSpPr>
          <p:cNvPr id="3" name="TextBox 2">
            <a:extLst>
              <a:ext uri="{FF2B5EF4-FFF2-40B4-BE49-F238E27FC236}">
                <a16:creationId xmlns:a16="http://schemas.microsoft.com/office/drawing/2014/main" id="{E8EB94EC-546D-2E11-9FAB-D27E11A369EF}"/>
              </a:ext>
            </a:extLst>
          </p:cNvPr>
          <p:cNvSpPr txBox="1"/>
          <p:nvPr/>
        </p:nvSpPr>
        <p:spPr>
          <a:xfrm>
            <a:off x="0" y="3947510"/>
            <a:ext cx="11542044" cy="830997"/>
          </a:xfrm>
          <a:prstGeom prst="rect">
            <a:avLst/>
          </a:prstGeom>
          <a:noFill/>
        </p:spPr>
        <p:txBody>
          <a:bodyPr wrap="square">
            <a:spAutoFit/>
          </a:bodyPr>
          <a:lstStyle/>
          <a:p>
            <a:r>
              <a:rPr lang="en-US" altLang="ko-KR" sz="1200" dirty="0">
                <a:latin typeface="Times New Roman" panose="02020603050405020304" pitchFamily="18" charset="0"/>
                <a:cs typeface="Times New Roman" panose="02020603050405020304" pitchFamily="18" charset="0"/>
              </a:rPr>
              <a:t>All results, 95% CIs in parentheses, were computed from bootstrapping external validation cohorts 100 times with replacements. Youden’s Index was used to determine optimal cut-off point. DNN=deep neural network. MLR=multivariable logistic regression. RF=random forests. XGB=eXtreme gradient boosting. GBM=gradient boosting machine. SVM=support vector machine. AUROC=area under receiver operating characteristic curve. PPV=positive predictive value. NPV=negative predictive value. LRP=likelihood ratio positive. LRN=likelihood ratio negative. DOR=diagnostic odds ratio.</a:t>
            </a:r>
          </a:p>
        </p:txBody>
      </p:sp>
      <p:pic>
        <p:nvPicPr>
          <p:cNvPr id="8" name="그림 7">
            <a:extLst>
              <a:ext uri="{FF2B5EF4-FFF2-40B4-BE49-F238E27FC236}">
                <a16:creationId xmlns:a16="http://schemas.microsoft.com/office/drawing/2014/main" id="{67CD8EDF-B057-0DAD-F0EB-5C08195D55B1}"/>
              </a:ext>
            </a:extLst>
          </p:cNvPr>
          <p:cNvPicPr>
            <a:picLocks noChangeAspect="1"/>
          </p:cNvPicPr>
          <p:nvPr/>
        </p:nvPicPr>
        <p:blipFill>
          <a:blip r:embed="rId3"/>
          <a:stretch>
            <a:fillRect/>
          </a:stretch>
        </p:blipFill>
        <p:spPr>
          <a:xfrm>
            <a:off x="-2" y="1421129"/>
            <a:ext cx="12192001" cy="1856827"/>
          </a:xfrm>
          <a:prstGeom prst="rect">
            <a:avLst/>
          </a:prstGeom>
        </p:spPr>
      </p:pic>
    </p:spTree>
    <p:extLst>
      <p:ext uri="{BB962C8B-B14F-4D97-AF65-F5344CB8AC3E}">
        <p14:creationId xmlns:p14="http://schemas.microsoft.com/office/powerpoint/2010/main" val="291923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직사각형 13"/>
          <p:cNvSpPr/>
          <p:nvPr/>
        </p:nvSpPr>
        <p:spPr>
          <a:xfrm>
            <a:off x="26528" y="6499058"/>
            <a:ext cx="12165472" cy="362117"/>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801"/>
          </a:p>
        </p:txBody>
      </p:sp>
      <p:sp>
        <p:nvSpPr>
          <p:cNvPr id="16" name="Rectangle 1"/>
          <p:cNvSpPr>
            <a:spLocks noChangeArrowheads="1"/>
          </p:cNvSpPr>
          <p:nvPr/>
        </p:nvSpPr>
        <p:spPr bwMode="auto">
          <a:xfrm>
            <a:off x="1" y="102859"/>
            <a:ext cx="65" cy="25148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7" rIns="0" bIns="-12697" numCol="1" anchor="ctr" anchorCtr="0" compatLnSpc="1">
            <a:prstTxWarp prst="textNoShape">
              <a:avLst/>
            </a:prstTxWarp>
            <a:spAutoFit/>
          </a:bodyPr>
          <a:lstStyle/>
          <a:p>
            <a:pPr defTabSz="914411" eaLnBrk="0" fontAlgn="base" latinLnBrk="0" hangingPunct="0">
              <a:spcBef>
                <a:spcPct val="0"/>
              </a:spcBef>
              <a:spcAft>
                <a:spcPct val="0"/>
              </a:spcAft>
            </a:pPr>
            <a:endParaRPr lang="ko-KR" altLang="ko-KR" sz="1801">
              <a:latin typeface="Arial" panose="020B0604020202020204" pitchFamily="34" charset="0"/>
            </a:endParaRPr>
          </a:p>
        </p:txBody>
      </p:sp>
      <p:sp>
        <p:nvSpPr>
          <p:cNvPr id="21" name="슬라이드 번호 개체 틀 1"/>
          <p:cNvSpPr txBox="1">
            <a:spLocks/>
          </p:cNvSpPr>
          <p:nvPr/>
        </p:nvSpPr>
        <p:spPr>
          <a:xfrm>
            <a:off x="9475328" y="6486260"/>
            <a:ext cx="2743200" cy="365125"/>
          </a:xfrm>
          <a:prstGeom prst="rect">
            <a:avLst/>
          </a:prstGeom>
        </p:spPr>
        <p:txBody>
          <a:bodyPr vert="horz" lIns="91440" tIns="45721" rIns="91440" bIns="45721"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EDE53A7A-6D00-4CCF-A6F2-472D67B430E2}" type="slidenum">
              <a:rPr lang="ko-KR" altLang="en-US">
                <a:solidFill>
                  <a:schemeClr val="tx2">
                    <a:lumMod val="20000"/>
                    <a:lumOff val="80000"/>
                  </a:schemeClr>
                </a:solidFill>
                <a:latin typeface="helvetica" panose="020B0604020202020204" pitchFamily="34" charset="0"/>
                <a:cs typeface="helvetica" panose="020B0604020202020204" pitchFamily="34" charset="0"/>
              </a:rPr>
              <a:pPr/>
              <a:t>16</a:t>
            </a:fld>
            <a:endParaRPr lang="ko-KR" altLang="en-US">
              <a:solidFill>
                <a:schemeClr val="tx2">
                  <a:lumMod val="20000"/>
                  <a:lumOff val="80000"/>
                </a:schemeClr>
              </a:solidFill>
              <a:latin typeface="helvetica" panose="020B0604020202020204" pitchFamily="34" charset="0"/>
              <a:cs typeface="helvetica" panose="020B0604020202020204" pitchFamily="34" charset="0"/>
            </a:endParaRPr>
          </a:p>
        </p:txBody>
      </p:sp>
      <p:sp>
        <p:nvSpPr>
          <p:cNvPr id="22" name="TextBox 21"/>
          <p:cNvSpPr txBox="1"/>
          <p:nvPr/>
        </p:nvSpPr>
        <p:spPr>
          <a:xfrm>
            <a:off x="5140499" y="6542942"/>
            <a:ext cx="1952329" cy="276999"/>
          </a:xfrm>
          <a:prstGeom prst="rect">
            <a:avLst/>
          </a:prstGeom>
          <a:noFill/>
        </p:spPr>
        <p:txBody>
          <a:bodyPr wrap="none" rtlCol="0">
            <a:spAutoFit/>
          </a:bodyPr>
          <a:lstStyle/>
          <a:p>
            <a:r>
              <a:rPr lang="en-US" altLang="ko-KR" sz="1200">
                <a:solidFill>
                  <a:schemeClr val="bg1">
                    <a:lumMod val="95000"/>
                  </a:schemeClr>
                </a:solidFill>
                <a:latin typeface="helvetica" panose="020B0604020202020204" pitchFamily="34" charset="0"/>
                <a:cs typeface="helvetica" panose="020B0604020202020204" pitchFamily="34" charset="0"/>
              </a:rPr>
              <a:t>SMC  AI Research Center</a:t>
            </a:r>
            <a:endParaRPr lang="ko-KR" altLang="en-US" sz="1200">
              <a:solidFill>
                <a:schemeClr val="bg1">
                  <a:lumMod val="95000"/>
                </a:schemeClr>
              </a:solidFill>
              <a:latin typeface="helvetica" panose="020B0604020202020204" pitchFamily="34" charset="0"/>
              <a:cs typeface="helvetica" panose="020B0604020202020204" pitchFamily="34" charset="0"/>
            </a:endParaRPr>
          </a:p>
        </p:txBody>
      </p:sp>
      <p:sp>
        <p:nvSpPr>
          <p:cNvPr id="24" name="TextBox 23"/>
          <p:cNvSpPr txBox="1"/>
          <p:nvPr/>
        </p:nvSpPr>
        <p:spPr>
          <a:xfrm>
            <a:off x="26529" y="6547543"/>
            <a:ext cx="1258101" cy="276999"/>
          </a:xfrm>
          <a:prstGeom prst="rect">
            <a:avLst/>
          </a:prstGeom>
          <a:noFill/>
        </p:spPr>
        <p:txBody>
          <a:bodyPr wrap="none" rtlCol="0">
            <a:spAutoFit/>
          </a:bodyPr>
          <a:lstStyle/>
          <a:p>
            <a:r>
              <a:rPr lang="en-US" altLang="ko-KR" sz="1200">
                <a:solidFill>
                  <a:schemeClr val="accent5">
                    <a:lumMod val="60000"/>
                    <a:lumOff val="40000"/>
                  </a:schemeClr>
                </a:solidFill>
                <a:latin typeface="helvetica" panose="020B0604020202020204" pitchFamily="34" charset="0"/>
                <a:cs typeface="helvetica" panose="020B0604020202020204" pitchFamily="34" charset="0"/>
              </a:rPr>
              <a:t>MARS Team #1</a:t>
            </a:r>
            <a:endParaRPr lang="ko-KR" altLang="en-US" sz="1200">
              <a:solidFill>
                <a:schemeClr val="accent5">
                  <a:lumMod val="60000"/>
                  <a:lumOff val="40000"/>
                </a:schemeClr>
              </a:solidFill>
              <a:latin typeface="helvetica" panose="020B0604020202020204" pitchFamily="34" charset="0"/>
              <a:cs typeface="helvetica" panose="020B0604020202020204" pitchFamily="34" charset="0"/>
            </a:endParaRPr>
          </a:p>
        </p:txBody>
      </p:sp>
      <p:sp>
        <p:nvSpPr>
          <p:cNvPr id="12" name="제목 2"/>
          <p:cNvSpPr txBox="1">
            <a:spLocks/>
          </p:cNvSpPr>
          <p:nvPr/>
        </p:nvSpPr>
        <p:spPr>
          <a:xfrm>
            <a:off x="88157" y="6615"/>
            <a:ext cx="12042213" cy="695170"/>
          </a:xfrm>
          <a:prstGeom prst="rect">
            <a:avLst/>
          </a:prstGeom>
        </p:spPr>
        <p:txBody>
          <a:bodyPr vert="horz" lIns="91440" tIns="45721" rIns="91440" bIns="45721" rtlCol="0" anchor="b">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600" b="1" dirty="0">
                <a:solidFill>
                  <a:schemeClr val="bg1"/>
                </a:solidFill>
              </a:rPr>
              <a:t>S. Table 3 </a:t>
            </a:r>
            <a:r>
              <a:rPr lang="en-US" altLang="ko-KR" sz="1800" b="1" dirty="0">
                <a:solidFill>
                  <a:schemeClr val="bg1"/>
                </a:solidFill>
              </a:rPr>
              <a:t>Comparison in Net Reclassification Improvements among prediction models</a:t>
            </a:r>
            <a:endParaRPr lang="ko-KR" altLang="en-US" sz="1800" b="1" dirty="0">
              <a:solidFill>
                <a:schemeClr val="bg1"/>
              </a:solidFill>
            </a:endParaRPr>
          </a:p>
        </p:txBody>
      </p:sp>
      <p:sp>
        <p:nvSpPr>
          <p:cNvPr id="2" name="TextBox 1">
            <a:extLst>
              <a:ext uri="{FF2B5EF4-FFF2-40B4-BE49-F238E27FC236}">
                <a16:creationId xmlns:a16="http://schemas.microsoft.com/office/drawing/2014/main" id="{BA81FA04-D84C-DD19-0578-FF5F378AD1EF}"/>
              </a:ext>
            </a:extLst>
          </p:cNvPr>
          <p:cNvSpPr txBox="1"/>
          <p:nvPr/>
        </p:nvSpPr>
        <p:spPr>
          <a:xfrm>
            <a:off x="1100775" y="5635585"/>
            <a:ext cx="9542281" cy="461665"/>
          </a:xfrm>
          <a:prstGeom prst="rect">
            <a:avLst/>
          </a:prstGeom>
          <a:noFill/>
        </p:spPr>
        <p:txBody>
          <a:bodyPr wrap="square">
            <a:spAutoFit/>
          </a:bodyPr>
          <a:lstStyle/>
          <a:p>
            <a:r>
              <a:rPr lang="en-US" altLang="ko-KR" sz="1200" dirty="0">
                <a:latin typeface="Times New Roman" panose="02020603050405020304" pitchFamily="18" charset="0"/>
                <a:cs typeface="Times New Roman" panose="02020603050405020304" pitchFamily="18" charset="0"/>
              </a:rPr>
              <a:t>DNN=deep neural network. MLR=multivariable logistic regression. RF=random forests. XGB=eXtreme gradient boosting. GBM=gradient boosting machine. SVM=support vector machine. NRI=net reclassification improvements. </a:t>
            </a:r>
          </a:p>
        </p:txBody>
      </p:sp>
      <p:pic>
        <p:nvPicPr>
          <p:cNvPr id="5" name="그림 4">
            <a:extLst>
              <a:ext uri="{FF2B5EF4-FFF2-40B4-BE49-F238E27FC236}">
                <a16:creationId xmlns:a16="http://schemas.microsoft.com/office/drawing/2014/main" id="{4B865584-A756-7190-9B46-F145F925A8B3}"/>
              </a:ext>
            </a:extLst>
          </p:cNvPr>
          <p:cNvPicPr>
            <a:picLocks noChangeAspect="1"/>
          </p:cNvPicPr>
          <p:nvPr/>
        </p:nvPicPr>
        <p:blipFill>
          <a:blip r:embed="rId3"/>
          <a:stretch>
            <a:fillRect/>
          </a:stretch>
        </p:blipFill>
        <p:spPr>
          <a:xfrm>
            <a:off x="1656958" y="1812074"/>
            <a:ext cx="9155821" cy="2927371"/>
          </a:xfrm>
          <a:prstGeom prst="rect">
            <a:avLst/>
          </a:prstGeom>
        </p:spPr>
      </p:pic>
    </p:spTree>
    <p:extLst>
      <p:ext uri="{BB962C8B-B14F-4D97-AF65-F5344CB8AC3E}">
        <p14:creationId xmlns:p14="http://schemas.microsoft.com/office/powerpoint/2010/main" val="32753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직사각형 13"/>
          <p:cNvSpPr/>
          <p:nvPr/>
        </p:nvSpPr>
        <p:spPr>
          <a:xfrm>
            <a:off x="53056" y="6500384"/>
            <a:ext cx="12165472" cy="362117"/>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801"/>
          </a:p>
        </p:txBody>
      </p:sp>
      <p:sp>
        <p:nvSpPr>
          <p:cNvPr id="16" name="Rectangle 1"/>
          <p:cNvSpPr>
            <a:spLocks noChangeArrowheads="1"/>
          </p:cNvSpPr>
          <p:nvPr/>
        </p:nvSpPr>
        <p:spPr bwMode="auto">
          <a:xfrm>
            <a:off x="1" y="102859"/>
            <a:ext cx="65" cy="25148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7" rIns="0" bIns="-12697" numCol="1" anchor="ctr" anchorCtr="0" compatLnSpc="1">
            <a:prstTxWarp prst="textNoShape">
              <a:avLst/>
            </a:prstTxWarp>
            <a:spAutoFit/>
          </a:bodyPr>
          <a:lstStyle/>
          <a:p>
            <a:pPr defTabSz="914411" eaLnBrk="0" fontAlgn="base" latinLnBrk="0" hangingPunct="0">
              <a:spcBef>
                <a:spcPct val="0"/>
              </a:spcBef>
              <a:spcAft>
                <a:spcPct val="0"/>
              </a:spcAft>
            </a:pPr>
            <a:endParaRPr lang="ko-KR" altLang="ko-KR" sz="1801">
              <a:latin typeface="Arial" panose="020B0604020202020204" pitchFamily="34" charset="0"/>
            </a:endParaRPr>
          </a:p>
        </p:txBody>
      </p:sp>
      <p:sp>
        <p:nvSpPr>
          <p:cNvPr id="21" name="슬라이드 번호 개체 틀 1"/>
          <p:cNvSpPr txBox="1">
            <a:spLocks/>
          </p:cNvSpPr>
          <p:nvPr/>
        </p:nvSpPr>
        <p:spPr>
          <a:xfrm>
            <a:off x="9475328" y="6486260"/>
            <a:ext cx="2743200" cy="365125"/>
          </a:xfrm>
          <a:prstGeom prst="rect">
            <a:avLst/>
          </a:prstGeom>
        </p:spPr>
        <p:txBody>
          <a:bodyPr vert="horz" lIns="91440" tIns="45721" rIns="91440" bIns="45721"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EDE53A7A-6D00-4CCF-A6F2-472D67B430E2}" type="slidenum">
              <a:rPr lang="ko-KR" altLang="en-US">
                <a:solidFill>
                  <a:schemeClr val="tx2">
                    <a:lumMod val="20000"/>
                    <a:lumOff val="80000"/>
                  </a:schemeClr>
                </a:solidFill>
                <a:latin typeface="helvetica" panose="020B0604020202020204" pitchFamily="34" charset="0"/>
                <a:cs typeface="helvetica" panose="020B0604020202020204" pitchFamily="34" charset="0"/>
              </a:rPr>
              <a:pPr/>
              <a:t>17</a:t>
            </a:fld>
            <a:endParaRPr lang="ko-KR" altLang="en-US">
              <a:solidFill>
                <a:schemeClr val="tx2">
                  <a:lumMod val="20000"/>
                  <a:lumOff val="80000"/>
                </a:schemeClr>
              </a:solidFill>
              <a:latin typeface="helvetica" panose="020B0604020202020204" pitchFamily="34" charset="0"/>
              <a:cs typeface="helvetica" panose="020B0604020202020204" pitchFamily="34" charset="0"/>
            </a:endParaRPr>
          </a:p>
        </p:txBody>
      </p:sp>
      <p:sp>
        <p:nvSpPr>
          <p:cNvPr id="22" name="TextBox 21"/>
          <p:cNvSpPr txBox="1"/>
          <p:nvPr/>
        </p:nvSpPr>
        <p:spPr>
          <a:xfrm>
            <a:off x="5140499" y="6542942"/>
            <a:ext cx="1952329" cy="276999"/>
          </a:xfrm>
          <a:prstGeom prst="rect">
            <a:avLst/>
          </a:prstGeom>
          <a:noFill/>
        </p:spPr>
        <p:txBody>
          <a:bodyPr wrap="none" rtlCol="0">
            <a:spAutoFit/>
          </a:bodyPr>
          <a:lstStyle/>
          <a:p>
            <a:r>
              <a:rPr lang="en-US" altLang="ko-KR" sz="1200">
                <a:solidFill>
                  <a:schemeClr val="bg1">
                    <a:lumMod val="95000"/>
                  </a:schemeClr>
                </a:solidFill>
                <a:latin typeface="helvetica" panose="020B0604020202020204" pitchFamily="34" charset="0"/>
                <a:cs typeface="helvetica" panose="020B0604020202020204" pitchFamily="34" charset="0"/>
              </a:rPr>
              <a:t>SMC  AI Research Center</a:t>
            </a:r>
            <a:endParaRPr lang="ko-KR" altLang="en-US" sz="1200">
              <a:solidFill>
                <a:schemeClr val="bg1">
                  <a:lumMod val="95000"/>
                </a:schemeClr>
              </a:solidFill>
              <a:latin typeface="helvetica" panose="020B0604020202020204" pitchFamily="34" charset="0"/>
              <a:cs typeface="helvetica" panose="020B0604020202020204" pitchFamily="34" charset="0"/>
            </a:endParaRPr>
          </a:p>
        </p:txBody>
      </p:sp>
      <p:sp>
        <p:nvSpPr>
          <p:cNvPr id="24" name="TextBox 23"/>
          <p:cNvSpPr txBox="1"/>
          <p:nvPr/>
        </p:nvSpPr>
        <p:spPr>
          <a:xfrm>
            <a:off x="26529" y="6547543"/>
            <a:ext cx="1258101" cy="276999"/>
          </a:xfrm>
          <a:prstGeom prst="rect">
            <a:avLst/>
          </a:prstGeom>
          <a:noFill/>
        </p:spPr>
        <p:txBody>
          <a:bodyPr wrap="none" rtlCol="0">
            <a:spAutoFit/>
          </a:bodyPr>
          <a:lstStyle/>
          <a:p>
            <a:r>
              <a:rPr lang="en-US" altLang="ko-KR" sz="1200">
                <a:solidFill>
                  <a:schemeClr val="accent5">
                    <a:lumMod val="60000"/>
                    <a:lumOff val="40000"/>
                  </a:schemeClr>
                </a:solidFill>
                <a:latin typeface="helvetica" panose="020B0604020202020204" pitchFamily="34" charset="0"/>
                <a:cs typeface="helvetica" panose="020B0604020202020204" pitchFamily="34" charset="0"/>
              </a:rPr>
              <a:t>MARS Team #1</a:t>
            </a:r>
            <a:endParaRPr lang="ko-KR" altLang="en-US" sz="1200">
              <a:solidFill>
                <a:schemeClr val="accent5">
                  <a:lumMod val="60000"/>
                  <a:lumOff val="40000"/>
                </a:schemeClr>
              </a:solidFill>
              <a:latin typeface="helvetica" panose="020B0604020202020204" pitchFamily="34" charset="0"/>
              <a:cs typeface="helvetica" panose="020B0604020202020204" pitchFamily="34" charset="0"/>
            </a:endParaRPr>
          </a:p>
        </p:txBody>
      </p:sp>
      <p:sp>
        <p:nvSpPr>
          <p:cNvPr id="12" name="제목 2"/>
          <p:cNvSpPr txBox="1">
            <a:spLocks/>
          </p:cNvSpPr>
          <p:nvPr/>
        </p:nvSpPr>
        <p:spPr>
          <a:xfrm>
            <a:off x="95556" y="102859"/>
            <a:ext cx="12042213" cy="695170"/>
          </a:xfrm>
          <a:prstGeom prst="rect">
            <a:avLst/>
          </a:prstGeom>
        </p:spPr>
        <p:txBody>
          <a:bodyPr vert="horz" lIns="91440" tIns="45721" rIns="91440" bIns="45721" rtlCol="0" anchor="b">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600" b="1" dirty="0">
                <a:solidFill>
                  <a:schemeClr val="bg1"/>
                </a:solidFill>
              </a:rPr>
              <a:t>S. Table 4. </a:t>
            </a:r>
            <a:r>
              <a:rPr lang="en-US" altLang="ko-KR" sz="1700" b="1" dirty="0">
                <a:solidFill>
                  <a:schemeClr val="bg1"/>
                </a:solidFill>
              </a:rPr>
              <a:t>Performance of prediction models on omicron-variant cases during external validation</a:t>
            </a:r>
            <a:endParaRPr lang="ko-KR" altLang="en-US" sz="1700" b="1" dirty="0">
              <a:solidFill>
                <a:schemeClr val="bg1"/>
              </a:solidFill>
            </a:endParaRPr>
          </a:p>
        </p:txBody>
      </p:sp>
      <p:sp>
        <p:nvSpPr>
          <p:cNvPr id="2" name="TextBox 1">
            <a:extLst>
              <a:ext uri="{FF2B5EF4-FFF2-40B4-BE49-F238E27FC236}">
                <a16:creationId xmlns:a16="http://schemas.microsoft.com/office/drawing/2014/main" id="{02164C6E-ECB4-E8D8-9339-B4E641D111A6}"/>
              </a:ext>
            </a:extLst>
          </p:cNvPr>
          <p:cNvSpPr txBox="1"/>
          <p:nvPr/>
        </p:nvSpPr>
        <p:spPr>
          <a:xfrm>
            <a:off x="95556" y="3635396"/>
            <a:ext cx="11542044" cy="646331"/>
          </a:xfrm>
          <a:prstGeom prst="rect">
            <a:avLst/>
          </a:prstGeom>
          <a:noFill/>
        </p:spPr>
        <p:txBody>
          <a:bodyPr wrap="square">
            <a:spAutoFit/>
          </a:bodyPr>
          <a:lstStyle/>
          <a:p>
            <a:r>
              <a:rPr lang="en-US" altLang="ko-KR" sz="1200" dirty="0">
                <a:latin typeface="Times New Roman" panose="02020603050405020304" pitchFamily="18" charset="0"/>
                <a:cs typeface="Times New Roman" panose="02020603050405020304" pitchFamily="18" charset="0"/>
              </a:rPr>
              <a:t>Final model is Deep Neural Network (DNN) model with 11 important variables. All results, 95% CIs in parentheses, were computed from bootstrapping external validation cohorts 100 times with replacements. Youden’s Index was used to determine optimal cut-off point. AUROC=area under receiver operating characteristic curve. PPV=positive predictive value. NPV=negative predictive value. LRP=likelihood ratio positive. LRN=likelihood ratio negative. DOR=diagnostic odds ratio.</a:t>
            </a:r>
          </a:p>
        </p:txBody>
      </p:sp>
      <p:pic>
        <p:nvPicPr>
          <p:cNvPr id="6" name="그림 5">
            <a:extLst>
              <a:ext uri="{FF2B5EF4-FFF2-40B4-BE49-F238E27FC236}">
                <a16:creationId xmlns:a16="http://schemas.microsoft.com/office/drawing/2014/main" id="{7F438178-07FF-7051-3BC1-C70F7C43CB74}"/>
              </a:ext>
            </a:extLst>
          </p:cNvPr>
          <p:cNvPicPr>
            <a:picLocks noChangeAspect="1"/>
          </p:cNvPicPr>
          <p:nvPr/>
        </p:nvPicPr>
        <p:blipFill>
          <a:blip r:embed="rId3"/>
          <a:stretch>
            <a:fillRect/>
          </a:stretch>
        </p:blipFill>
        <p:spPr>
          <a:xfrm>
            <a:off x="47810" y="1551186"/>
            <a:ext cx="12137703" cy="1080095"/>
          </a:xfrm>
          <a:prstGeom prst="rect">
            <a:avLst/>
          </a:prstGeom>
        </p:spPr>
      </p:pic>
    </p:spTree>
    <p:extLst>
      <p:ext uri="{BB962C8B-B14F-4D97-AF65-F5344CB8AC3E}">
        <p14:creationId xmlns:p14="http://schemas.microsoft.com/office/powerpoint/2010/main" val="2526245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직사각형 13"/>
          <p:cNvSpPr/>
          <p:nvPr/>
        </p:nvSpPr>
        <p:spPr>
          <a:xfrm>
            <a:off x="26528" y="6499058"/>
            <a:ext cx="12165472" cy="362117"/>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801"/>
          </a:p>
        </p:txBody>
      </p:sp>
      <p:sp>
        <p:nvSpPr>
          <p:cNvPr id="16" name="Rectangle 1"/>
          <p:cNvSpPr>
            <a:spLocks noChangeArrowheads="1"/>
          </p:cNvSpPr>
          <p:nvPr/>
        </p:nvSpPr>
        <p:spPr bwMode="auto">
          <a:xfrm>
            <a:off x="1" y="102859"/>
            <a:ext cx="65" cy="25148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7" rIns="0" bIns="-12697" numCol="1" anchor="ctr" anchorCtr="0" compatLnSpc="1">
            <a:prstTxWarp prst="textNoShape">
              <a:avLst/>
            </a:prstTxWarp>
            <a:spAutoFit/>
          </a:bodyPr>
          <a:lstStyle/>
          <a:p>
            <a:pPr defTabSz="914411" eaLnBrk="0" fontAlgn="base" latinLnBrk="0" hangingPunct="0">
              <a:spcBef>
                <a:spcPct val="0"/>
              </a:spcBef>
              <a:spcAft>
                <a:spcPct val="0"/>
              </a:spcAft>
            </a:pPr>
            <a:endParaRPr lang="ko-KR" altLang="ko-KR" sz="1801">
              <a:latin typeface="Arial" panose="020B0604020202020204" pitchFamily="34" charset="0"/>
            </a:endParaRPr>
          </a:p>
        </p:txBody>
      </p:sp>
      <p:sp>
        <p:nvSpPr>
          <p:cNvPr id="21" name="슬라이드 번호 개체 틀 1"/>
          <p:cNvSpPr txBox="1">
            <a:spLocks/>
          </p:cNvSpPr>
          <p:nvPr/>
        </p:nvSpPr>
        <p:spPr>
          <a:xfrm>
            <a:off x="9475328" y="6486260"/>
            <a:ext cx="2743200" cy="365125"/>
          </a:xfrm>
          <a:prstGeom prst="rect">
            <a:avLst/>
          </a:prstGeom>
        </p:spPr>
        <p:txBody>
          <a:bodyPr vert="horz" lIns="91440" tIns="45721" rIns="91440" bIns="45721"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EDE53A7A-6D00-4CCF-A6F2-472D67B430E2}" type="slidenum">
              <a:rPr lang="ko-KR" altLang="en-US">
                <a:solidFill>
                  <a:schemeClr val="tx2">
                    <a:lumMod val="20000"/>
                    <a:lumOff val="80000"/>
                  </a:schemeClr>
                </a:solidFill>
                <a:latin typeface="helvetica" panose="020B0604020202020204" pitchFamily="34" charset="0"/>
                <a:cs typeface="helvetica" panose="020B0604020202020204" pitchFamily="34" charset="0"/>
              </a:rPr>
              <a:pPr/>
              <a:t>18</a:t>
            </a:fld>
            <a:endParaRPr lang="ko-KR" altLang="en-US">
              <a:solidFill>
                <a:schemeClr val="tx2">
                  <a:lumMod val="20000"/>
                  <a:lumOff val="80000"/>
                </a:schemeClr>
              </a:solidFill>
              <a:latin typeface="helvetica" panose="020B0604020202020204" pitchFamily="34" charset="0"/>
              <a:cs typeface="helvetica" panose="020B0604020202020204" pitchFamily="34" charset="0"/>
            </a:endParaRPr>
          </a:p>
        </p:txBody>
      </p:sp>
      <p:sp>
        <p:nvSpPr>
          <p:cNvPr id="22" name="TextBox 21"/>
          <p:cNvSpPr txBox="1"/>
          <p:nvPr/>
        </p:nvSpPr>
        <p:spPr>
          <a:xfrm>
            <a:off x="5140499" y="6542942"/>
            <a:ext cx="1952329" cy="276999"/>
          </a:xfrm>
          <a:prstGeom prst="rect">
            <a:avLst/>
          </a:prstGeom>
          <a:noFill/>
        </p:spPr>
        <p:txBody>
          <a:bodyPr wrap="none" rtlCol="0">
            <a:spAutoFit/>
          </a:bodyPr>
          <a:lstStyle/>
          <a:p>
            <a:r>
              <a:rPr lang="en-US" altLang="ko-KR" sz="1200" dirty="0">
                <a:solidFill>
                  <a:schemeClr val="bg1">
                    <a:lumMod val="95000"/>
                  </a:schemeClr>
                </a:solidFill>
                <a:latin typeface="helvetica" panose="020B0604020202020204" pitchFamily="34" charset="0"/>
                <a:cs typeface="helvetica" panose="020B0604020202020204" pitchFamily="34" charset="0"/>
              </a:rPr>
              <a:t>SMC  AI Research Center</a:t>
            </a:r>
            <a:endParaRPr lang="ko-KR" altLang="en-US" sz="1200" dirty="0">
              <a:solidFill>
                <a:schemeClr val="bg1">
                  <a:lumMod val="95000"/>
                </a:schemeClr>
              </a:solidFill>
              <a:latin typeface="helvetica" panose="020B0604020202020204" pitchFamily="34" charset="0"/>
              <a:cs typeface="helvetica" panose="020B0604020202020204" pitchFamily="34" charset="0"/>
            </a:endParaRPr>
          </a:p>
        </p:txBody>
      </p:sp>
      <p:sp>
        <p:nvSpPr>
          <p:cNvPr id="24" name="TextBox 23"/>
          <p:cNvSpPr txBox="1"/>
          <p:nvPr/>
        </p:nvSpPr>
        <p:spPr>
          <a:xfrm>
            <a:off x="26529" y="6547543"/>
            <a:ext cx="1258101" cy="276999"/>
          </a:xfrm>
          <a:prstGeom prst="rect">
            <a:avLst/>
          </a:prstGeom>
          <a:noFill/>
        </p:spPr>
        <p:txBody>
          <a:bodyPr wrap="none" rtlCol="0">
            <a:spAutoFit/>
          </a:bodyPr>
          <a:lstStyle/>
          <a:p>
            <a:r>
              <a:rPr lang="en-US" altLang="ko-KR" sz="1200">
                <a:solidFill>
                  <a:schemeClr val="accent5">
                    <a:lumMod val="60000"/>
                    <a:lumOff val="40000"/>
                  </a:schemeClr>
                </a:solidFill>
                <a:latin typeface="helvetica" panose="020B0604020202020204" pitchFamily="34" charset="0"/>
                <a:cs typeface="helvetica" panose="020B0604020202020204" pitchFamily="34" charset="0"/>
              </a:rPr>
              <a:t>MARS Team #1</a:t>
            </a:r>
            <a:endParaRPr lang="ko-KR" altLang="en-US" sz="1200">
              <a:solidFill>
                <a:schemeClr val="accent5">
                  <a:lumMod val="60000"/>
                  <a:lumOff val="40000"/>
                </a:schemeClr>
              </a:solidFill>
              <a:latin typeface="helvetica" panose="020B0604020202020204" pitchFamily="34" charset="0"/>
              <a:cs typeface="helvetica" panose="020B0604020202020204" pitchFamily="34" charset="0"/>
            </a:endParaRPr>
          </a:p>
        </p:txBody>
      </p:sp>
      <p:sp>
        <p:nvSpPr>
          <p:cNvPr id="12" name="제목 2"/>
          <p:cNvSpPr txBox="1">
            <a:spLocks/>
          </p:cNvSpPr>
          <p:nvPr/>
        </p:nvSpPr>
        <p:spPr>
          <a:xfrm>
            <a:off x="95557" y="-4144"/>
            <a:ext cx="12042213" cy="695170"/>
          </a:xfrm>
          <a:prstGeom prst="rect">
            <a:avLst/>
          </a:prstGeom>
        </p:spPr>
        <p:txBody>
          <a:bodyPr vert="horz" lIns="91440" tIns="45721" rIns="91440" bIns="45721" rtlCol="0" anchor="b">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600" b="1" dirty="0">
                <a:solidFill>
                  <a:schemeClr val="bg1"/>
                </a:solidFill>
              </a:rPr>
              <a:t>S. Figures 1. </a:t>
            </a:r>
            <a:r>
              <a:rPr lang="en-US" altLang="ko-KR" sz="2000" b="1" dirty="0">
                <a:solidFill>
                  <a:schemeClr val="bg1"/>
                </a:solidFill>
              </a:rPr>
              <a:t>Distribution of each feature across centers</a:t>
            </a:r>
            <a:endParaRPr lang="ko-KR" altLang="en-US" sz="2000" b="1" dirty="0">
              <a:solidFill>
                <a:schemeClr val="bg1"/>
              </a:solidFill>
            </a:endParaRPr>
          </a:p>
        </p:txBody>
      </p:sp>
      <p:sp>
        <p:nvSpPr>
          <p:cNvPr id="2" name="AutoShape 2" descr="image.png"/>
          <p:cNvSpPr>
            <a:spLocks noChangeAspect="1" noChangeArrowheads="1"/>
          </p:cNvSpPr>
          <p:nvPr/>
        </p:nvSpPr>
        <p:spPr bwMode="auto">
          <a:xfrm>
            <a:off x="155575" y="-1584323"/>
            <a:ext cx="2362201" cy="3314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ko-KR" altLang="en-US" sz="1801"/>
          </a:p>
        </p:txBody>
      </p:sp>
      <p:pic>
        <p:nvPicPr>
          <p:cNvPr id="8" name="그림 7">
            <a:extLst>
              <a:ext uri="{FF2B5EF4-FFF2-40B4-BE49-F238E27FC236}">
                <a16:creationId xmlns:a16="http://schemas.microsoft.com/office/drawing/2014/main" id="{C87D48A3-F575-3B67-E1F5-E2C10267237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8664"/>
          <a:stretch/>
        </p:blipFill>
        <p:spPr>
          <a:xfrm>
            <a:off x="2692561" y="821834"/>
            <a:ext cx="3090141" cy="2822422"/>
          </a:xfrm>
          <a:prstGeom prst="rect">
            <a:avLst/>
          </a:prstGeom>
        </p:spPr>
      </p:pic>
      <p:pic>
        <p:nvPicPr>
          <p:cNvPr id="10" name="그림 9">
            <a:extLst>
              <a:ext uri="{FF2B5EF4-FFF2-40B4-BE49-F238E27FC236}">
                <a16:creationId xmlns:a16="http://schemas.microsoft.com/office/drawing/2014/main" id="{084BA887-BAF4-B732-FA9A-6D90E3052AA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8664"/>
          <a:stretch/>
        </p:blipFill>
        <p:spPr>
          <a:xfrm>
            <a:off x="1007762" y="3633031"/>
            <a:ext cx="3090141" cy="2822422"/>
          </a:xfrm>
          <a:prstGeom prst="rect">
            <a:avLst/>
          </a:prstGeom>
        </p:spPr>
      </p:pic>
      <p:pic>
        <p:nvPicPr>
          <p:cNvPr id="13" name="그림 12">
            <a:extLst>
              <a:ext uri="{FF2B5EF4-FFF2-40B4-BE49-F238E27FC236}">
                <a16:creationId xmlns:a16="http://schemas.microsoft.com/office/drawing/2014/main" id="{6F688DE8-AA63-DA5C-C56F-29CBF69EF46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8664"/>
          <a:stretch/>
        </p:blipFill>
        <p:spPr>
          <a:xfrm>
            <a:off x="6281699" y="789453"/>
            <a:ext cx="3090141" cy="2822422"/>
          </a:xfrm>
          <a:prstGeom prst="rect">
            <a:avLst/>
          </a:prstGeom>
        </p:spPr>
      </p:pic>
      <p:pic>
        <p:nvPicPr>
          <p:cNvPr id="17" name="그림 16">
            <a:extLst>
              <a:ext uri="{FF2B5EF4-FFF2-40B4-BE49-F238E27FC236}">
                <a16:creationId xmlns:a16="http://schemas.microsoft.com/office/drawing/2014/main" id="{F66D672F-3439-334A-9F8E-495253F40D8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8612"/>
          <a:stretch/>
        </p:blipFill>
        <p:spPr>
          <a:xfrm>
            <a:off x="4314536" y="3653109"/>
            <a:ext cx="3090141" cy="2824007"/>
          </a:xfrm>
          <a:prstGeom prst="rect">
            <a:avLst/>
          </a:prstGeom>
        </p:spPr>
      </p:pic>
      <p:pic>
        <p:nvPicPr>
          <p:cNvPr id="23" name="그림 22">
            <a:extLst>
              <a:ext uri="{FF2B5EF4-FFF2-40B4-BE49-F238E27FC236}">
                <a16:creationId xmlns:a16="http://schemas.microsoft.com/office/drawing/2014/main" id="{632C3725-851E-4D22-FCFC-977CC68701C4}"/>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8612"/>
          <a:stretch/>
        </p:blipFill>
        <p:spPr>
          <a:xfrm>
            <a:off x="7958919" y="3662253"/>
            <a:ext cx="3090141" cy="2824007"/>
          </a:xfrm>
          <a:prstGeom prst="rect">
            <a:avLst/>
          </a:prstGeom>
        </p:spPr>
      </p:pic>
      <p:sp>
        <p:nvSpPr>
          <p:cNvPr id="3" name="TextBox 2">
            <a:extLst>
              <a:ext uri="{FF2B5EF4-FFF2-40B4-BE49-F238E27FC236}">
                <a16:creationId xmlns:a16="http://schemas.microsoft.com/office/drawing/2014/main" id="{8E663ADF-8EB5-26C7-1763-5614231FFE0C}"/>
              </a:ext>
            </a:extLst>
          </p:cNvPr>
          <p:cNvSpPr txBox="1"/>
          <p:nvPr/>
        </p:nvSpPr>
        <p:spPr>
          <a:xfrm>
            <a:off x="9248431" y="979869"/>
            <a:ext cx="2787994" cy="461665"/>
          </a:xfrm>
          <a:prstGeom prst="rect">
            <a:avLst/>
          </a:prstGeom>
          <a:noFill/>
        </p:spPr>
        <p:txBody>
          <a:bodyPr wrap="square">
            <a:spAutoFit/>
          </a:bodyPr>
          <a:lstStyle/>
          <a:p>
            <a:r>
              <a:rPr lang="en-US" altLang="ko-KR" sz="1200" dirty="0">
                <a:latin typeface="Times New Roman" panose="02020603050405020304" pitchFamily="18" charset="0"/>
                <a:cs typeface="Times New Roman" panose="02020603050405020304" pitchFamily="18" charset="0"/>
              </a:rPr>
              <a:t>*Outliers were removed (Z-score &lt;=3)</a:t>
            </a:r>
          </a:p>
          <a:p>
            <a:endParaRPr lang="en-US" altLang="ko-KR"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9475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직사각형 13"/>
          <p:cNvSpPr/>
          <p:nvPr/>
        </p:nvSpPr>
        <p:spPr>
          <a:xfrm>
            <a:off x="26528" y="6499058"/>
            <a:ext cx="12165472" cy="362117"/>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801"/>
          </a:p>
        </p:txBody>
      </p:sp>
      <p:sp>
        <p:nvSpPr>
          <p:cNvPr id="16" name="Rectangle 1"/>
          <p:cNvSpPr>
            <a:spLocks noChangeArrowheads="1"/>
          </p:cNvSpPr>
          <p:nvPr/>
        </p:nvSpPr>
        <p:spPr bwMode="auto">
          <a:xfrm>
            <a:off x="1" y="102859"/>
            <a:ext cx="65" cy="25148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7" rIns="0" bIns="-12697" numCol="1" anchor="ctr" anchorCtr="0" compatLnSpc="1">
            <a:prstTxWarp prst="textNoShape">
              <a:avLst/>
            </a:prstTxWarp>
            <a:spAutoFit/>
          </a:bodyPr>
          <a:lstStyle/>
          <a:p>
            <a:pPr defTabSz="914411" eaLnBrk="0" fontAlgn="base" latinLnBrk="0" hangingPunct="0">
              <a:spcBef>
                <a:spcPct val="0"/>
              </a:spcBef>
              <a:spcAft>
                <a:spcPct val="0"/>
              </a:spcAft>
            </a:pPr>
            <a:endParaRPr lang="ko-KR" altLang="ko-KR" sz="1801">
              <a:latin typeface="Arial" panose="020B0604020202020204" pitchFamily="34" charset="0"/>
            </a:endParaRPr>
          </a:p>
        </p:txBody>
      </p:sp>
      <p:sp>
        <p:nvSpPr>
          <p:cNvPr id="21" name="슬라이드 번호 개체 틀 1"/>
          <p:cNvSpPr txBox="1">
            <a:spLocks/>
          </p:cNvSpPr>
          <p:nvPr/>
        </p:nvSpPr>
        <p:spPr>
          <a:xfrm>
            <a:off x="9475328" y="6486260"/>
            <a:ext cx="2743200" cy="365125"/>
          </a:xfrm>
          <a:prstGeom prst="rect">
            <a:avLst/>
          </a:prstGeom>
        </p:spPr>
        <p:txBody>
          <a:bodyPr vert="horz" lIns="91440" tIns="45721" rIns="91440" bIns="45721"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EDE53A7A-6D00-4CCF-A6F2-472D67B430E2}" type="slidenum">
              <a:rPr lang="ko-KR" altLang="en-US">
                <a:solidFill>
                  <a:schemeClr val="tx2">
                    <a:lumMod val="20000"/>
                    <a:lumOff val="80000"/>
                  </a:schemeClr>
                </a:solidFill>
                <a:latin typeface="helvetica" panose="020B0604020202020204" pitchFamily="34" charset="0"/>
                <a:cs typeface="helvetica" panose="020B0604020202020204" pitchFamily="34" charset="0"/>
              </a:rPr>
              <a:pPr/>
              <a:t>19</a:t>
            </a:fld>
            <a:endParaRPr lang="ko-KR" altLang="en-US">
              <a:solidFill>
                <a:schemeClr val="tx2">
                  <a:lumMod val="20000"/>
                  <a:lumOff val="80000"/>
                </a:schemeClr>
              </a:solidFill>
              <a:latin typeface="helvetica" panose="020B0604020202020204" pitchFamily="34" charset="0"/>
              <a:cs typeface="helvetica" panose="020B0604020202020204" pitchFamily="34" charset="0"/>
            </a:endParaRPr>
          </a:p>
        </p:txBody>
      </p:sp>
      <p:sp>
        <p:nvSpPr>
          <p:cNvPr id="22" name="TextBox 21"/>
          <p:cNvSpPr txBox="1"/>
          <p:nvPr/>
        </p:nvSpPr>
        <p:spPr>
          <a:xfrm>
            <a:off x="5140499" y="6542942"/>
            <a:ext cx="1952329" cy="276999"/>
          </a:xfrm>
          <a:prstGeom prst="rect">
            <a:avLst/>
          </a:prstGeom>
          <a:noFill/>
        </p:spPr>
        <p:txBody>
          <a:bodyPr wrap="none" rtlCol="0">
            <a:spAutoFit/>
          </a:bodyPr>
          <a:lstStyle/>
          <a:p>
            <a:r>
              <a:rPr lang="en-US" altLang="ko-KR" sz="1200" dirty="0">
                <a:solidFill>
                  <a:schemeClr val="bg1">
                    <a:lumMod val="95000"/>
                  </a:schemeClr>
                </a:solidFill>
                <a:latin typeface="helvetica" panose="020B0604020202020204" pitchFamily="34" charset="0"/>
                <a:cs typeface="helvetica" panose="020B0604020202020204" pitchFamily="34" charset="0"/>
              </a:rPr>
              <a:t>SMC  AI Research Center</a:t>
            </a:r>
            <a:endParaRPr lang="ko-KR" altLang="en-US" sz="1200" dirty="0">
              <a:solidFill>
                <a:schemeClr val="bg1">
                  <a:lumMod val="95000"/>
                </a:schemeClr>
              </a:solidFill>
              <a:latin typeface="helvetica" panose="020B0604020202020204" pitchFamily="34" charset="0"/>
              <a:cs typeface="helvetica" panose="020B0604020202020204" pitchFamily="34" charset="0"/>
            </a:endParaRPr>
          </a:p>
        </p:txBody>
      </p:sp>
      <p:sp>
        <p:nvSpPr>
          <p:cNvPr id="24" name="TextBox 23"/>
          <p:cNvSpPr txBox="1"/>
          <p:nvPr/>
        </p:nvSpPr>
        <p:spPr>
          <a:xfrm>
            <a:off x="26529" y="6547543"/>
            <a:ext cx="1258101" cy="276999"/>
          </a:xfrm>
          <a:prstGeom prst="rect">
            <a:avLst/>
          </a:prstGeom>
          <a:noFill/>
        </p:spPr>
        <p:txBody>
          <a:bodyPr wrap="none" rtlCol="0">
            <a:spAutoFit/>
          </a:bodyPr>
          <a:lstStyle/>
          <a:p>
            <a:r>
              <a:rPr lang="en-US" altLang="ko-KR" sz="1200">
                <a:solidFill>
                  <a:schemeClr val="accent5">
                    <a:lumMod val="60000"/>
                    <a:lumOff val="40000"/>
                  </a:schemeClr>
                </a:solidFill>
                <a:latin typeface="helvetica" panose="020B0604020202020204" pitchFamily="34" charset="0"/>
                <a:cs typeface="helvetica" panose="020B0604020202020204" pitchFamily="34" charset="0"/>
              </a:rPr>
              <a:t>MARS Team #1</a:t>
            </a:r>
            <a:endParaRPr lang="ko-KR" altLang="en-US" sz="1200">
              <a:solidFill>
                <a:schemeClr val="accent5">
                  <a:lumMod val="60000"/>
                  <a:lumOff val="40000"/>
                </a:schemeClr>
              </a:solidFill>
              <a:latin typeface="helvetica" panose="020B0604020202020204" pitchFamily="34" charset="0"/>
              <a:cs typeface="helvetica" panose="020B0604020202020204" pitchFamily="34" charset="0"/>
            </a:endParaRPr>
          </a:p>
        </p:txBody>
      </p:sp>
      <p:sp>
        <p:nvSpPr>
          <p:cNvPr id="12" name="제목 2"/>
          <p:cNvSpPr txBox="1">
            <a:spLocks/>
          </p:cNvSpPr>
          <p:nvPr/>
        </p:nvSpPr>
        <p:spPr>
          <a:xfrm>
            <a:off x="95557" y="-4144"/>
            <a:ext cx="12042213" cy="695170"/>
          </a:xfrm>
          <a:prstGeom prst="rect">
            <a:avLst/>
          </a:prstGeom>
        </p:spPr>
        <p:txBody>
          <a:bodyPr vert="horz" lIns="91440" tIns="45721" rIns="91440" bIns="45721" rtlCol="0" anchor="b">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600" b="1" dirty="0">
                <a:solidFill>
                  <a:schemeClr val="bg1"/>
                </a:solidFill>
              </a:rPr>
              <a:t>S. Figures 1. </a:t>
            </a:r>
            <a:r>
              <a:rPr lang="en-US" altLang="ko-KR" sz="2000" b="1" dirty="0">
                <a:solidFill>
                  <a:schemeClr val="bg1"/>
                </a:solidFill>
              </a:rPr>
              <a:t>Distribution of each feature across centers (continued)</a:t>
            </a:r>
            <a:endParaRPr lang="ko-KR" altLang="en-US" sz="2000" b="1" dirty="0">
              <a:solidFill>
                <a:schemeClr val="bg1"/>
              </a:solidFill>
            </a:endParaRPr>
          </a:p>
        </p:txBody>
      </p:sp>
      <p:sp>
        <p:nvSpPr>
          <p:cNvPr id="2" name="AutoShape 2" descr="image.png"/>
          <p:cNvSpPr>
            <a:spLocks noChangeAspect="1" noChangeArrowheads="1"/>
          </p:cNvSpPr>
          <p:nvPr/>
        </p:nvSpPr>
        <p:spPr bwMode="auto">
          <a:xfrm>
            <a:off x="155575" y="-1584323"/>
            <a:ext cx="2362201" cy="3314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ko-KR" altLang="en-US" sz="1801"/>
          </a:p>
        </p:txBody>
      </p:sp>
      <p:pic>
        <p:nvPicPr>
          <p:cNvPr id="4" name="그림 3">
            <a:extLst>
              <a:ext uri="{FF2B5EF4-FFF2-40B4-BE49-F238E27FC236}">
                <a16:creationId xmlns:a16="http://schemas.microsoft.com/office/drawing/2014/main" id="{D5E3E884-1A2A-0CA6-42CD-408420AC93A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8588"/>
          <a:stretch/>
        </p:blipFill>
        <p:spPr>
          <a:xfrm>
            <a:off x="8150897" y="961990"/>
            <a:ext cx="2980860" cy="2724866"/>
          </a:xfrm>
          <a:prstGeom prst="rect">
            <a:avLst/>
          </a:prstGeom>
        </p:spPr>
      </p:pic>
      <p:pic>
        <p:nvPicPr>
          <p:cNvPr id="8" name="그림 7">
            <a:extLst>
              <a:ext uri="{FF2B5EF4-FFF2-40B4-BE49-F238E27FC236}">
                <a16:creationId xmlns:a16="http://schemas.microsoft.com/office/drawing/2014/main" id="{32F084FB-2B92-478E-A72E-24AFD18704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8588"/>
          <a:stretch/>
        </p:blipFill>
        <p:spPr>
          <a:xfrm>
            <a:off x="8150897" y="3655617"/>
            <a:ext cx="2980860" cy="2724867"/>
          </a:xfrm>
          <a:prstGeom prst="rect">
            <a:avLst/>
          </a:prstGeom>
        </p:spPr>
      </p:pic>
      <p:pic>
        <p:nvPicPr>
          <p:cNvPr id="17" name="그림 16">
            <a:extLst>
              <a:ext uri="{FF2B5EF4-FFF2-40B4-BE49-F238E27FC236}">
                <a16:creationId xmlns:a16="http://schemas.microsoft.com/office/drawing/2014/main" id="{974ADEDF-6C6B-A1C7-0187-205188914A4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9056"/>
          <a:stretch/>
        </p:blipFill>
        <p:spPr>
          <a:xfrm>
            <a:off x="4491729" y="3655617"/>
            <a:ext cx="2980859" cy="2710896"/>
          </a:xfrm>
          <a:prstGeom prst="rect">
            <a:avLst/>
          </a:prstGeom>
        </p:spPr>
      </p:pic>
      <p:pic>
        <p:nvPicPr>
          <p:cNvPr id="19" name="그림 18">
            <a:extLst>
              <a:ext uri="{FF2B5EF4-FFF2-40B4-BE49-F238E27FC236}">
                <a16:creationId xmlns:a16="http://schemas.microsoft.com/office/drawing/2014/main" id="{3049F0BA-7C37-E554-FEEA-8A6A6730354A}"/>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8588"/>
          <a:stretch/>
        </p:blipFill>
        <p:spPr>
          <a:xfrm>
            <a:off x="4491728" y="924353"/>
            <a:ext cx="2980860" cy="2724865"/>
          </a:xfrm>
          <a:prstGeom prst="rect">
            <a:avLst/>
          </a:prstGeom>
        </p:spPr>
      </p:pic>
      <p:pic>
        <p:nvPicPr>
          <p:cNvPr id="23" name="그림 22">
            <a:extLst>
              <a:ext uri="{FF2B5EF4-FFF2-40B4-BE49-F238E27FC236}">
                <a16:creationId xmlns:a16="http://schemas.microsoft.com/office/drawing/2014/main" id="{94F7E896-E6B3-2BB2-C906-774B3A680C7D}"/>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9056"/>
          <a:stretch/>
        </p:blipFill>
        <p:spPr>
          <a:xfrm>
            <a:off x="1056292" y="3655617"/>
            <a:ext cx="2980860" cy="2710896"/>
          </a:xfrm>
          <a:prstGeom prst="rect">
            <a:avLst/>
          </a:prstGeom>
        </p:spPr>
      </p:pic>
      <p:pic>
        <p:nvPicPr>
          <p:cNvPr id="26" name="그림 25">
            <a:extLst>
              <a:ext uri="{FF2B5EF4-FFF2-40B4-BE49-F238E27FC236}">
                <a16:creationId xmlns:a16="http://schemas.microsoft.com/office/drawing/2014/main" id="{3DE3F9B3-1779-44FA-CB3F-0B474AA0C3ED}"/>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8588"/>
          <a:stretch/>
        </p:blipFill>
        <p:spPr>
          <a:xfrm>
            <a:off x="1056292" y="894119"/>
            <a:ext cx="2980860" cy="2724865"/>
          </a:xfrm>
          <a:prstGeom prst="rect">
            <a:avLst/>
          </a:prstGeom>
        </p:spPr>
      </p:pic>
    </p:spTree>
    <p:extLst>
      <p:ext uri="{BB962C8B-B14F-4D97-AF65-F5344CB8AC3E}">
        <p14:creationId xmlns:p14="http://schemas.microsoft.com/office/powerpoint/2010/main" val="878540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직사각형 13"/>
          <p:cNvSpPr/>
          <p:nvPr/>
        </p:nvSpPr>
        <p:spPr>
          <a:xfrm>
            <a:off x="26528" y="6499058"/>
            <a:ext cx="12165472" cy="362117"/>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801"/>
          </a:p>
        </p:txBody>
      </p:sp>
      <p:sp>
        <p:nvSpPr>
          <p:cNvPr id="16" name="Rectangle 1"/>
          <p:cNvSpPr>
            <a:spLocks noChangeArrowheads="1"/>
          </p:cNvSpPr>
          <p:nvPr/>
        </p:nvSpPr>
        <p:spPr bwMode="auto">
          <a:xfrm>
            <a:off x="1" y="102859"/>
            <a:ext cx="65" cy="25148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7" rIns="0" bIns="-12697" numCol="1" anchor="ctr" anchorCtr="0" compatLnSpc="1">
            <a:prstTxWarp prst="textNoShape">
              <a:avLst/>
            </a:prstTxWarp>
            <a:spAutoFit/>
          </a:bodyPr>
          <a:lstStyle/>
          <a:p>
            <a:pPr defTabSz="914411" eaLnBrk="0" fontAlgn="base" latinLnBrk="0" hangingPunct="0">
              <a:spcBef>
                <a:spcPct val="0"/>
              </a:spcBef>
              <a:spcAft>
                <a:spcPct val="0"/>
              </a:spcAft>
            </a:pPr>
            <a:endParaRPr lang="ko-KR" altLang="ko-KR" sz="1801">
              <a:latin typeface="Arial" panose="020B0604020202020204" pitchFamily="34" charset="0"/>
            </a:endParaRPr>
          </a:p>
        </p:txBody>
      </p:sp>
      <p:sp>
        <p:nvSpPr>
          <p:cNvPr id="21" name="슬라이드 번호 개체 틀 1"/>
          <p:cNvSpPr txBox="1">
            <a:spLocks/>
          </p:cNvSpPr>
          <p:nvPr/>
        </p:nvSpPr>
        <p:spPr>
          <a:xfrm>
            <a:off x="9475328" y="6486260"/>
            <a:ext cx="2743200" cy="365125"/>
          </a:xfrm>
          <a:prstGeom prst="rect">
            <a:avLst/>
          </a:prstGeom>
        </p:spPr>
        <p:txBody>
          <a:bodyPr vert="horz" lIns="91440" tIns="45721" rIns="91440" bIns="45721"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EDE53A7A-6D00-4CCF-A6F2-472D67B430E2}" type="slidenum">
              <a:rPr lang="ko-KR" altLang="en-US">
                <a:solidFill>
                  <a:schemeClr val="tx2">
                    <a:lumMod val="20000"/>
                    <a:lumOff val="80000"/>
                  </a:schemeClr>
                </a:solidFill>
                <a:latin typeface="helvetica" panose="020B0604020202020204" pitchFamily="34" charset="0"/>
                <a:cs typeface="helvetica" panose="020B0604020202020204" pitchFamily="34" charset="0"/>
              </a:rPr>
              <a:pPr/>
              <a:t>2</a:t>
            </a:fld>
            <a:endParaRPr lang="ko-KR" altLang="en-US">
              <a:solidFill>
                <a:schemeClr val="tx2">
                  <a:lumMod val="20000"/>
                  <a:lumOff val="80000"/>
                </a:schemeClr>
              </a:solidFill>
              <a:latin typeface="helvetica" panose="020B0604020202020204" pitchFamily="34" charset="0"/>
              <a:cs typeface="helvetica" panose="020B0604020202020204" pitchFamily="34" charset="0"/>
            </a:endParaRPr>
          </a:p>
        </p:txBody>
      </p:sp>
      <p:sp>
        <p:nvSpPr>
          <p:cNvPr id="22" name="TextBox 21"/>
          <p:cNvSpPr txBox="1"/>
          <p:nvPr/>
        </p:nvSpPr>
        <p:spPr>
          <a:xfrm>
            <a:off x="5140499" y="6542942"/>
            <a:ext cx="1952329" cy="276999"/>
          </a:xfrm>
          <a:prstGeom prst="rect">
            <a:avLst/>
          </a:prstGeom>
          <a:noFill/>
        </p:spPr>
        <p:txBody>
          <a:bodyPr wrap="none" rtlCol="0">
            <a:spAutoFit/>
          </a:bodyPr>
          <a:lstStyle/>
          <a:p>
            <a:r>
              <a:rPr lang="en-US" altLang="ko-KR" sz="1200">
                <a:solidFill>
                  <a:schemeClr val="bg1">
                    <a:lumMod val="95000"/>
                  </a:schemeClr>
                </a:solidFill>
                <a:latin typeface="helvetica" panose="020B0604020202020204" pitchFamily="34" charset="0"/>
                <a:cs typeface="helvetica" panose="020B0604020202020204" pitchFamily="34" charset="0"/>
              </a:rPr>
              <a:t>SMC  AI Research Center</a:t>
            </a:r>
            <a:endParaRPr lang="ko-KR" altLang="en-US" sz="1200">
              <a:solidFill>
                <a:schemeClr val="bg1">
                  <a:lumMod val="95000"/>
                </a:schemeClr>
              </a:solidFill>
              <a:latin typeface="helvetica" panose="020B0604020202020204" pitchFamily="34" charset="0"/>
              <a:cs typeface="helvetica" panose="020B0604020202020204" pitchFamily="34" charset="0"/>
            </a:endParaRPr>
          </a:p>
        </p:txBody>
      </p:sp>
      <p:sp>
        <p:nvSpPr>
          <p:cNvPr id="24" name="TextBox 23"/>
          <p:cNvSpPr txBox="1"/>
          <p:nvPr/>
        </p:nvSpPr>
        <p:spPr>
          <a:xfrm>
            <a:off x="26529" y="6547543"/>
            <a:ext cx="1258101" cy="276999"/>
          </a:xfrm>
          <a:prstGeom prst="rect">
            <a:avLst/>
          </a:prstGeom>
          <a:noFill/>
        </p:spPr>
        <p:txBody>
          <a:bodyPr wrap="none" rtlCol="0">
            <a:spAutoFit/>
          </a:bodyPr>
          <a:lstStyle/>
          <a:p>
            <a:r>
              <a:rPr lang="en-US" altLang="ko-KR" sz="1200">
                <a:solidFill>
                  <a:schemeClr val="accent5">
                    <a:lumMod val="60000"/>
                    <a:lumOff val="40000"/>
                  </a:schemeClr>
                </a:solidFill>
                <a:latin typeface="helvetica" panose="020B0604020202020204" pitchFamily="34" charset="0"/>
                <a:cs typeface="helvetica" panose="020B0604020202020204" pitchFamily="34" charset="0"/>
              </a:rPr>
              <a:t>MARS Team #1</a:t>
            </a:r>
            <a:endParaRPr lang="ko-KR" altLang="en-US" sz="1200">
              <a:solidFill>
                <a:schemeClr val="accent5">
                  <a:lumMod val="60000"/>
                  <a:lumOff val="40000"/>
                </a:schemeClr>
              </a:solidFill>
              <a:latin typeface="helvetica" panose="020B0604020202020204" pitchFamily="34" charset="0"/>
              <a:cs typeface="helvetica" panose="020B0604020202020204" pitchFamily="34" charset="0"/>
            </a:endParaRPr>
          </a:p>
        </p:txBody>
      </p:sp>
      <p:sp>
        <p:nvSpPr>
          <p:cNvPr id="12" name="제목 2"/>
          <p:cNvSpPr txBox="1">
            <a:spLocks/>
          </p:cNvSpPr>
          <p:nvPr/>
        </p:nvSpPr>
        <p:spPr>
          <a:xfrm>
            <a:off x="95557" y="-4144"/>
            <a:ext cx="12042213" cy="695170"/>
          </a:xfrm>
          <a:prstGeom prst="rect">
            <a:avLst/>
          </a:prstGeom>
        </p:spPr>
        <p:txBody>
          <a:bodyPr vert="horz" lIns="91440" tIns="45721" rIns="91440" bIns="45721" rtlCol="0" anchor="b">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600" b="1" dirty="0">
                <a:solidFill>
                  <a:schemeClr val="bg1"/>
                </a:solidFill>
              </a:rPr>
              <a:t>Research</a:t>
            </a:r>
            <a:r>
              <a:rPr lang="ko-KR" altLang="en-US" sz="3600" b="1" dirty="0">
                <a:solidFill>
                  <a:schemeClr val="bg1"/>
                </a:solidFill>
              </a:rPr>
              <a:t> </a:t>
            </a:r>
            <a:r>
              <a:rPr lang="en-US" altLang="ko-KR" sz="3600" b="1" dirty="0">
                <a:solidFill>
                  <a:schemeClr val="bg1"/>
                </a:solidFill>
              </a:rPr>
              <a:t>Strengths</a:t>
            </a:r>
            <a:r>
              <a:rPr lang="ko-KR" altLang="en-US" sz="3600" b="1" dirty="0">
                <a:solidFill>
                  <a:schemeClr val="bg1"/>
                </a:solidFill>
              </a:rPr>
              <a:t> </a:t>
            </a:r>
            <a:endParaRPr lang="ko-KR" altLang="en-US" sz="1900" b="1" dirty="0">
              <a:solidFill>
                <a:schemeClr val="bg1"/>
              </a:solidFill>
            </a:endParaRPr>
          </a:p>
        </p:txBody>
      </p:sp>
      <p:sp>
        <p:nvSpPr>
          <p:cNvPr id="2" name="AutoShape 2" descr="image.png"/>
          <p:cNvSpPr>
            <a:spLocks noChangeAspect="1" noChangeArrowheads="1"/>
          </p:cNvSpPr>
          <p:nvPr/>
        </p:nvSpPr>
        <p:spPr bwMode="auto">
          <a:xfrm>
            <a:off x="155575" y="-1584323"/>
            <a:ext cx="2362201" cy="3314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ko-KR" altLang="en-US" sz="1801"/>
          </a:p>
        </p:txBody>
      </p:sp>
      <p:sp>
        <p:nvSpPr>
          <p:cNvPr id="3" name="TextBox 2">
            <a:extLst>
              <a:ext uri="{FF2B5EF4-FFF2-40B4-BE49-F238E27FC236}">
                <a16:creationId xmlns:a16="http://schemas.microsoft.com/office/drawing/2014/main" id="{470AA156-BA1F-E678-3510-206D9CA8F63A}"/>
              </a:ext>
            </a:extLst>
          </p:cNvPr>
          <p:cNvSpPr txBox="1"/>
          <p:nvPr/>
        </p:nvSpPr>
        <p:spPr>
          <a:xfrm>
            <a:off x="797804" y="869232"/>
            <a:ext cx="4829522" cy="5386090"/>
          </a:xfrm>
          <a:prstGeom prst="rect">
            <a:avLst/>
          </a:prstGeom>
          <a:noFill/>
          <a:ln w="28575">
            <a:solidFill>
              <a:schemeClr val="tx1"/>
            </a:solidFill>
          </a:ln>
        </p:spPr>
        <p:txBody>
          <a:bodyPr wrap="square" rtlCol="0">
            <a:spAutoFit/>
          </a:bodyPr>
          <a:lstStyle/>
          <a:p>
            <a:pPr algn="ctr"/>
            <a:r>
              <a:rPr lang="en-US" altLang="ko-KR" sz="2000" b="1" dirty="0">
                <a:latin typeface="Times New Roman" panose="02020603050405020304" pitchFamily="18" charset="0"/>
                <a:cs typeface="Times New Roman" panose="02020603050405020304" pitchFamily="18" charset="0"/>
              </a:rPr>
              <a:t>Engineering Strength</a:t>
            </a:r>
            <a:endParaRPr lang="en-US" altLang="ko-KR" sz="500" dirty="0">
              <a:latin typeface="Times New Roman" panose="02020603050405020304" pitchFamily="18" charset="0"/>
              <a:cs typeface="Times New Roman" panose="02020603050405020304" pitchFamily="18" charset="0"/>
            </a:endParaRPr>
          </a:p>
          <a:p>
            <a:endParaRPr lang="en-US" altLang="ko-KR" sz="1200" dirty="0">
              <a:latin typeface="Times New Roman" panose="02020603050405020304" pitchFamily="18" charset="0"/>
              <a:cs typeface="Times New Roman" panose="02020603050405020304" pitchFamily="18" charset="0"/>
            </a:endParaRPr>
          </a:p>
          <a:p>
            <a:r>
              <a:rPr lang="en-US" altLang="ko-KR" sz="1200" b="1" dirty="0">
                <a:latin typeface="Times New Roman" panose="02020603050405020304" pitchFamily="18" charset="0"/>
                <a:cs typeface="Times New Roman" panose="02020603050405020304" pitchFamily="18" charset="0"/>
              </a:rPr>
              <a:t>1. Robust Prediction Power </a:t>
            </a:r>
          </a:p>
          <a:p>
            <a:pPr marL="171450" indent="-171450">
              <a:buFontTx/>
              <a:buChar char="-"/>
            </a:pPr>
            <a:r>
              <a:rPr lang="en-US" altLang="ko-KR" sz="1200" b="1" dirty="0">
                <a:latin typeface="Times New Roman" panose="02020603050405020304" pitchFamily="18" charset="0"/>
                <a:cs typeface="Times New Roman" panose="02020603050405020304" pitchFamily="18" charset="0"/>
              </a:rPr>
              <a:t>IV AUROC</a:t>
            </a:r>
            <a:r>
              <a:rPr lang="en-US" altLang="ko-KR" sz="1200" dirty="0">
                <a:latin typeface="Times New Roman" panose="02020603050405020304" pitchFamily="18" charset="0"/>
                <a:cs typeface="Times New Roman" panose="02020603050405020304" pitchFamily="18" charset="0"/>
              </a:rPr>
              <a:t> scores: 0.891 [0.889-0.892] </a:t>
            </a:r>
          </a:p>
          <a:p>
            <a:pPr marL="171450" indent="-171450">
              <a:buFontTx/>
              <a:buChar char="-"/>
            </a:pPr>
            <a:r>
              <a:rPr lang="en-US" altLang="ko-KR" sz="1200" b="1" dirty="0">
                <a:latin typeface="Times New Roman" panose="02020603050405020304" pitchFamily="18" charset="0"/>
                <a:cs typeface="Times New Roman" panose="02020603050405020304" pitchFamily="18" charset="0"/>
              </a:rPr>
              <a:t>EV AUROC</a:t>
            </a:r>
            <a:r>
              <a:rPr lang="en-US" altLang="ko-KR" sz="1200" dirty="0">
                <a:latin typeface="Times New Roman" panose="02020603050405020304" pitchFamily="18" charset="0"/>
                <a:cs typeface="Times New Roman" panose="02020603050405020304" pitchFamily="18" charset="0"/>
              </a:rPr>
              <a:t> scores : 0.937 [0.935-0.938]</a:t>
            </a:r>
          </a:p>
          <a:p>
            <a:endParaRPr lang="en-US" altLang="ko-KR" sz="1200">
              <a:latin typeface="Times New Roman" panose="02020603050405020304" pitchFamily="18" charset="0"/>
              <a:cs typeface="Times New Roman" panose="02020603050405020304" pitchFamily="18" charset="0"/>
            </a:endParaRPr>
          </a:p>
          <a:p>
            <a:r>
              <a:rPr lang="en-US" altLang="ko-KR" sz="1200" b="1">
                <a:latin typeface="Times New Roman" panose="02020603050405020304" pitchFamily="18" charset="0"/>
                <a:cs typeface="Times New Roman" panose="02020603050405020304" pitchFamily="18" charset="0"/>
              </a:rPr>
              <a:t>2. High Model Calibration </a:t>
            </a:r>
          </a:p>
          <a:p>
            <a:pPr marL="171450" indent="-171450">
              <a:buFontTx/>
              <a:buChar char="-"/>
            </a:pPr>
            <a:r>
              <a:rPr lang="en-US" altLang="ko-KR" sz="1200" b="1">
                <a:latin typeface="Times New Roman" panose="02020603050405020304" pitchFamily="18" charset="0"/>
                <a:cs typeface="Times New Roman" panose="02020603050405020304" pitchFamily="18" charset="0"/>
              </a:rPr>
              <a:t>Integrated Calibration Index </a:t>
            </a:r>
            <a:r>
              <a:rPr lang="en-US" altLang="ko-KR" sz="1200">
                <a:latin typeface="Times New Roman" panose="02020603050405020304" pitchFamily="18" charset="0"/>
                <a:cs typeface="Times New Roman" panose="02020603050405020304" pitchFamily="18" charset="0"/>
              </a:rPr>
              <a:t>score: 0.004 </a:t>
            </a:r>
          </a:p>
          <a:p>
            <a:endParaRPr lang="en-US" altLang="ko-KR" sz="1200">
              <a:latin typeface="Times New Roman" panose="02020603050405020304" pitchFamily="18" charset="0"/>
              <a:cs typeface="Times New Roman" panose="02020603050405020304" pitchFamily="18" charset="0"/>
            </a:endParaRPr>
          </a:p>
          <a:p>
            <a:r>
              <a:rPr lang="en-US" altLang="ko-KR" sz="1200" b="1">
                <a:latin typeface="Times New Roman" panose="02020603050405020304" pitchFamily="18" charset="0"/>
                <a:cs typeface="Times New Roman" panose="02020603050405020304" pitchFamily="18" charset="0"/>
              </a:rPr>
              <a:t>3. Model Stability</a:t>
            </a:r>
          </a:p>
          <a:p>
            <a:pPr marL="171450" indent="-171450">
              <a:buFontTx/>
              <a:buChar char="-"/>
            </a:pPr>
            <a:r>
              <a:rPr lang="en-US" altLang="ko-KR" sz="1200">
                <a:latin typeface="Times New Roman" panose="02020603050405020304" pitchFamily="18" charset="0"/>
                <a:cs typeface="Times New Roman" panose="02020603050405020304" pitchFamily="18" charset="0"/>
              </a:rPr>
              <a:t>Maintained high performance without implementing data-level nor algorithmic-level interventions</a:t>
            </a:r>
          </a:p>
          <a:p>
            <a:endParaRPr lang="en-US" altLang="ko-KR" sz="1200" dirty="0">
              <a:latin typeface="Times New Roman" panose="02020603050405020304" pitchFamily="18" charset="0"/>
              <a:cs typeface="Times New Roman" panose="02020603050405020304" pitchFamily="18" charset="0"/>
            </a:endParaRPr>
          </a:p>
          <a:p>
            <a:r>
              <a:rPr lang="en-US" altLang="ko-KR" sz="1200" b="1" dirty="0">
                <a:latin typeface="Times New Roman" panose="02020603050405020304" pitchFamily="18" charset="0"/>
                <a:cs typeface="Times New Roman" panose="02020603050405020304" pitchFamily="18" charset="0"/>
              </a:rPr>
              <a:t>3</a:t>
            </a:r>
            <a:r>
              <a:rPr lang="en-US" altLang="ko-KR" sz="1200" b="1">
                <a:latin typeface="Times New Roman" panose="02020603050405020304" pitchFamily="18" charset="0"/>
                <a:cs typeface="Times New Roman" panose="02020603050405020304" pitchFamily="18" charset="0"/>
              </a:rPr>
              <a:t>. </a:t>
            </a:r>
            <a:r>
              <a:rPr lang="en-US" altLang="ko-KR" sz="1200" b="1" dirty="0">
                <a:latin typeface="Times New Roman" panose="02020603050405020304" pitchFamily="18" charset="0"/>
                <a:cs typeface="Times New Roman" panose="02020603050405020304" pitchFamily="18" charset="0"/>
              </a:rPr>
              <a:t>Model Generalizability</a:t>
            </a:r>
          </a:p>
          <a:p>
            <a:pPr marL="171450" indent="-171450">
              <a:buFontTx/>
              <a:buChar char="-"/>
            </a:pPr>
            <a:r>
              <a:rPr lang="en-US" altLang="ko-KR" sz="1200" dirty="0">
                <a:latin typeface="Times New Roman" panose="02020603050405020304" pitchFamily="18" charset="0"/>
                <a:cs typeface="Times New Roman" panose="02020603050405020304" pitchFamily="18" charset="0"/>
              </a:rPr>
              <a:t>Geographically distributed hospital sites and its sizes covering most areas and types (general &amp; tertiary care) in South Korea</a:t>
            </a:r>
          </a:p>
          <a:p>
            <a:pPr marL="171450" indent="-171450">
              <a:buFontTx/>
              <a:buChar char="-"/>
            </a:pPr>
            <a:r>
              <a:rPr lang="en-US" altLang="ko-KR" sz="1200" dirty="0">
                <a:latin typeface="Times New Roman" panose="02020603050405020304" pitchFamily="18" charset="0"/>
                <a:cs typeface="Times New Roman" panose="02020603050405020304" pitchFamily="18" charset="0"/>
              </a:rPr>
              <a:t>Wide </a:t>
            </a:r>
            <a:r>
              <a:rPr lang="en-US" altLang="ko-KR" sz="1200" b="1" dirty="0">
                <a:latin typeface="Times New Roman" panose="02020603050405020304" pitchFamily="18" charset="0"/>
                <a:cs typeface="Times New Roman" panose="02020603050405020304" pitchFamily="18" charset="0"/>
              </a:rPr>
              <a:t>temporal distributions </a:t>
            </a:r>
            <a:r>
              <a:rPr lang="en-US" altLang="ko-KR" sz="1200" dirty="0">
                <a:latin typeface="Times New Roman" panose="02020603050405020304" pitchFamily="18" charset="0"/>
                <a:cs typeface="Times New Roman" panose="02020603050405020304" pitchFamily="18" charset="0"/>
              </a:rPr>
              <a:t>in cases spanning three-year pandemic period </a:t>
            </a:r>
          </a:p>
          <a:p>
            <a:endParaRPr lang="en-US" altLang="ko-KR" sz="1200" dirty="0">
              <a:latin typeface="Times New Roman" panose="02020603050405020304" pitchFamily="18" charset="0"/>
              <a:cs typeface="Times New Roman" panose="02020603050405020304" pitchFamily="18" charset="0"/>
            </a:endParaRPr>
          </a:p>
          <a:p>
            <a:r>
              <a:rPr lang="en-US" altLang="ko-KR" sz="1200" b="1">
                <a:latin typeface="Times New Roman" panose="02020603050405020304" pitchFamily="18" charset="0"/>
                <a:cs typeface="Times New Roman" panose="02020603050405020304" pitchFamily="18" charset="0"/>
              </a:rPr>
              <a:t>4</a:t>
            </a:r>
            <a:r>
              <a:rPr lang="en-US" altLang="ko-KR" sz="1200" b="1" dirty="0">
                <a:latin typeface="Times New Roman" panose="02020603050405020304" pitchFamily="18" charset="0"/>
                <a:cs typeface="Times New Roman" panose="02020603050405020304" pitchFamily="18" charset="0"/>
              </a:rPr>
              <a:t>. Prompt and Easy Feature Accessibility</a:t>
            </a:r>
          </a:p>
          <a:p>
            <a:pPr marL="171450" indent="-171450">
              <a:buFontTx/>
              <a:buChar char="-"/>
            </a:pPr>
            <a:r>
              <a:rPr lang="en-US" altLang="ko-KR" sz="1200" dirty="0">
                <a:latin typeface="Times New Roman" panose="02020603050405020304" pitchFamily="18" charset="0"/>
                <a:cs typeface="Times New Roman" panose="02020603050405020304" pitchFamily="18" charset="0"/>
              </a:rPr>
              <a:t>Used </a:t>
            </a:r>
            <a:r>
              <a:rPr lang="en-US" altLang="ko-KR" sz="1200" b="1" dirty="0">
                <a:latin typeface="Times New Roman" panose="02020603050405020304" pitchFamily="18" charset="0"/>
                <a:cs typeface="Times New Roman" panose="02020603050405020304" pitchFamily="18" charset="0"/>
              </a:rPr>
              <a:t>11</a:t>
            </a:r>
            <a:r>
              <a:rPr lang="en-US" altLang="ko-KR" sz="1200" dirty="0">
                <a:latin typeface="Times New Roman" panose="02020603050405020304" pitchFamily="18" charset="0"/>
                <a:cs typeface="Times New Roman" panose="02020603050405020304" pitchFamily="18" charset="0"/>
              </a:rPr>
              <a:t> </a:t>
            </a:r>
            <a:r>
              <a:rPr lang="en-US" altLang="ko-KR" sz="1200" b="1" dirty="0">
                <a:latin typeface="Times New Roman" panose="02020603050405020304" pitchFamily="18" charset="0"/>
                <a:cs typeface="Times New Roman" panose="02020603050405020304" pitchFamily="18" charset="0"/>
              </a:rPr>
              <a:t>clinical</a:t>
            </a:r>
            <a:r>
              <a:rPr lang="en-US" altLang="ko-KR" sz="1200" dirty="0">
                <a:latin typeface="Times New Roman" panose="02020603050405020304" pitchFamily="18" charset="0"/>
                <a:cs typeface="Times New Roman" panose="02020603050405020304" pitchFamily="18" charset="0"/>
              </a:rPr>
              <a:t> and </a:t>
            </a:r>
            <a:r>
              <a:rPr lang="en-US" altLang="ko-KR" sz="1200" b="1" dirty="0">
                <a:latin typeface="Times New Roman" panose="02020603050405020304" pitchFamily="18" charset="0"/>
                <a:cs typeface="Times New Roman" panose="02020603050405020304" pitchFamily="18" charset="0"/>
              </a:rPr>
              <a:t>laboratory</a:t>
            </a:r>
            <a:r>
              <a:rPr lang="en-US" altLang="ko-KR" sz="1200" dirty="0">
                <a:latin typeface="Times New Roman" panose="02020603050405020304" pitchFamily="18" charset="0"/>
                <a:cs typeface="Times New Roman" panose="02020603050405020304" pitchFamily="18" charset="0"/>
              </a:rPr>
              <a:t> features obtainable within few hours upon hospitalization</a:t>
            </a:r>
          </a:p>
          <a:p>
            <a:endParaRPr lang="en-US" altLang="ko-KR" sz="1200" b="1" dirty="0">
              <a:latin typeface="Times New Roman" panose="02020603050405020304" pitchFamily="18" charset="0"/>
              <a:cs typeface="Times New Roman" panose="02020603050405020304" pitchFamily="18" charset="0"/>
            </a:endParaRPr>
          </a:p>
          <a:p>
            <a:r>
              <a:rPr lang="en-US" altLang="ko-KR" sz="1200" b="1" dirty="0">
                <a:latin typeface="Times New Roman" panose="02020603050405020304" pitchFamily="18" charset="0"/>
                <a:cs typeface="Times New Roman" panose="02020603050405020304" pitchFamily="18" charset="0"/>
              </a:rPr>
              <a:t>6. Model Transportability</a:t>
            </a:r>
          </a:p>
          <a:p>
            <a:pPr marL="171450" indent="-171450">
              <a:buFontTx/>
              <a:buChar char="-"/>
            </a:pPr>
            <a:r>
              <a:rPr lang="en-US" altLang="ko-KR" sz="1200" b="1" dirty="0">
                <a:latin typeface="Times New Roman" panose="02020603050405020304" pitchFamily="18" charset="0"/>
                <a:cs typeface="Times New Roman" panose="02020603050405020304" pitchFamily="18" charset="0"/>
              </a:rPr>
              <a:t>EV AUROC </a:t>
            </a:r>
            <a:r>
              <a:rPr lang="en-US" altLang="ko-KR" sz="1200" dirty="0">
                <a:latin typeface="Times New Roman" panose="02020603050405020304" pitchFamily="18" charset="0"/>
                <a:cs typeface="Times New Roman" panose="02020603050405020304" pitchFamily="18" charset="0"/>
              </a:rPr>
              <a:t>scores on Omicron cases : 0.903 [0.897-0.910]</a:t>
            </a:r>
          </a:p>
          <a:p>
            <a:r>
              <a:rPr lang="en-US" altLang="ko-KR" sz="1200" dirty="0">
                <a:latin typeface="Times New Roman" panose="02020603050405020304" pitchFamily="18" charset="0"/>
                <a:cs typeface="Times New Roman" panose="02020603050405020304" pitchFamily="18" charset="0"/>
              </a:rPr>
              <a:t>*Applied ensemble learning (</a:t>
            </a:r>
            <a:r>
              <a:rPr lang="en-US" altLang="ko-KR" sz="1200" dirty="0" err="1">
                <a:latin typeface="Times New Roman" panose="02020603050405020304" pitchFamily="18" charset="0"/>
                <a:cs typeface="Times New Roman" panose="02020603050405020304" pitchFamily="18" charset="0"/>
              </a:rPr>
              <a:t>AlphaOmicron</a:t>
            </a:r>
            <a:r>
              <a:rPr lang="en-US" altLang="ko-KR" sz="1200" dirty="0">
                <a:latin typeface="Times New Roman" panose="02020603050405020304" pitchFamily="18" charset="0"/>
                <a:cs typeface="Times New Roman" panose="02020603050405020304" pitchFamily="18" charset="0"/>
              </a:rPr>
              <a:t> + </a:t>
            </a:r>
            <a:r>
              <a:rPr lang="en-US" altLang="ko-KR" sz="1200" dirty="0" err="1">
                <a:latin typeface="Times New Roman" panose="02020603050405020304" pitchFamily="18" charset="0"/>
                <a:cs typeface="Times New Roman" panose="02020603050405020304" pitchFamily="18" charset="0"/>
              </a:rPr>
              <a:t>DeltaOmicron</a:t>
            </a:r>
            <a:r>
              <a:rPr lang="en-US" altLang="ko-KR" sz="1200" dirty="0">
                <a:latin typeface="Times New Roman" panose="02020603050405020304" pitchFamily="18" charset="0"/>
                <a:cs typeface="Times New Roman" panose="02020603050405020304" pitchFamily="18" charset="0"/>
              </a:rPr>
              <a:t> + Omicron)</a:t>
            </a:r>
          </a:p>
          <a:p>
            <a:endParaRPr lang="en-US" altLang="ko-KR" sz="1200" dirty="0">
              <a:latin typeface="Times New Roman" panose="02020603050405020304" pitchFamily="18" charset="0"/>
              <a:cs typeface="Times New Roman" panose="02020603050405020304" pitchFamily="18" charset="0"/>
            </a:endParaRPr>
          </a:p>
          <a:p>
            <a:endParaRPr lang="en-US" altLang="ko-KR" sz="1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2C9CE55-9560-2EBB-C152-A25CF5D65C08}"/>
              </a:ext>
            </a:extLst>
          </p:cNvPr>
          <p:cNvSpPr txBox="1"/>
          <p:nvPr/>
        </p:nvSpPr>
        <p:spPr>
          <a:xfrm>
            <a:off x="6502492" y="869232"/>
            <a:ext cx="4829522" cy="5539978"/>
          </a:xfrm>
          <a:prstGeom prst="rect">
            <a:avLst/>
          </a:prstGeom>
          <a:noFill/>
          <a:ln w="28575">
            <a:solidFill>
              <a:schemeClr val="tx1"/>
            </a:solidFill>
          </a:ln>
        </p:spPr>
        <p:txBody>
          <a:bodyPr wrap="square" rtlCol="0">
            <a:spAutoFit/>
          </a:bodyPr>
          <a:lstStyle/>
          <a:p>
            <a:pPr algn="ctr"/>
            <a:r>
              <a:rPr lang="en-US" altLang="ko-KR" sz="2000" b="1" dirty="0">
                <a:latin typeface="Times New Roman" panose="02020603050405020304" pitchFamily="18" charset="0"/>
                <a:cs typeface="Times New Roman" panose="02020603050405020304" pitchFamily="18" charset="0"/>
              </a:rPr>
              <a:t>Clinical Strength</a:t>
            </a:r>
          </a:p>
          <a:p>
            <a:endParaRPr lang="en-US" altLang="ko-KR" sz="500" dirty="0">
              <a:latin typeface="Times New Roman" panose="02020603050405020304" pitchFamily="18" charset="0"/>
              <a:cs typeface="Times New Roman" panose="02020603050405020304" pitchFamily="18" charset="0"/>
            </a:endParaRPr>
          </a:p>
          <a:p>
            <a:endParaRPr lang="en-US" altLang="ko-KR" sz="1200" dirty="0">
              <a:latin typeface="Times New Roman" panose="02020603050405020304" pitchFamily="18" charset="0"/>
              <a:cs typeface="Times New Roman" panose="02020603050405020304" pitchFamily="18" charset="0"/>
            </a:endParaRPr>
          </a:p>
          <a:p>
            <a:r>
              <a:rPr lang="en-US" altLang="ko-KR" sz="1400" b="1" dirty="0">
                <a:latin typeface="Times New Roman" panose="02020603050405020304" pitchFamily="18" charset="0"/>
                <a:cs typeface="Times New Roman" panose="02020603050405020304" pitchFamily="18" charset="0"/>
              </a:rPr>
              <a:t>1. Visualization of Patient Clusters</a:t>
            </a:r>
            <a:endParaRPr lang="en-US" altLang="ko-KR" sz="1200" dirty="0">
              <a:latin typeface="Times New Roman" panose="02020603050405020304" pitchFamily="18" charset="0"/>
              <a:cs typeface="Times New Roman" panose="02020603050405020304" pitchFamily="18" charset="0"/>
            </a:endParaRPr>
          </a:p>
          <a:p>
            <a:pPr marL="171450" indent="-171450">
              <a:buFontTx/>
              <a:buChar char="-"/>
            </a:pPr>
            <a:r>
              <a:rPr lang="en-US" altLang="ko-KR" sz="1200" dirty="0">
                <a:latin typeface="Times New Roman" panose="02020603050405020304" pitchFamily="18" charset="0"/>
                <a:cs typeface="Times New Roman" panose="02020603050405020304" pitchFamily="18" charset="0"/>
              </a:rPr>
              <a:t>Graphically visualized the patient clusters according to the presentations of clinical and laboratory features using DDR Tree plot</a:t>
            </a:r>
          </a:p>
          <a:p>
            <a:pPr marL="171450" indent="-171450">
              <a:buFontTx/>
              <a:buChar char="-"/>
            </a:pPr>
            <a:r>
              <a:rPr lang="en-US" altLang="ko-KR" sz="1200" dirty="0">
                <a:latin typeface="Times New Roman" panose="02020603050405020304" pitchFamily="18" charset="0"/>
                <a:cs typeface="Times New Roman" panose="02020603050405020304" pitchFamily="18" charset="0"/>
              </a:rPr>
              <a:t>On top of computing risk score, such cluster analysis allow the clinicians to incorporate more comprehensive aspects during decision-making process </a:t>
            </a:r>
          </a:p>
          <a:p>
            <a:endParaRPr lang="en-US" altLang="ko-KR" sz="1200" dirty="0">
              <a:latin typeface="Times New Roman" panose="02020603050405020304" pitchFamily="18" charset="0"/>
              <a:cs typeface="Times New Roman" panose="02020603050405020304" pitchFamily="18" charset="0"/>
            </a:endParaRPr>
          </a:p>
          <a:p>
            <a:r>
              <a:rPr lang="en-US" altLang="ko-KR" sz="1400" b="1">
                <a:latin typeface="Times New Roman" panose="02020603050405020304" pitchFamily="18" charset="0"/>
                <a:cs typeface="Times New Roman" panose="02020603050405020304" pitchFamily="18" charset="0"/>
              </a:rPr>
              <a:t>2. Feature Importance Ranking</a:t>
            </a:r>
            <a:endParaRPr lang="en-US" altLang="ko-KR" sz="1200" dirty="0">
              <a:latin typeface="Times New Roman" panose="02020603050405020304" pitchFamily="18" charset="0"/>
              <a:cs typeface="Times New Roman" panose="02020603050405020304" pitchFamily="18" charset="0"/>
            </a:endParaRPr>
          </a:p>
          <a:p>
            <a:pPr marL="171450" indent="-171450">
              <a:buFontTx/>
              <a:buChar char="-"/>
            </a:pPr>
            <a:r>
              <a:rPr lang="en-US" altLang="ko-KR" sz="1200" dirty="0">
                <a:latin typeface="Times New Roman" panose="02020603050405020304" pitchFamily="18" charset="0"/>
                <a:cs typeface="Times New Roman" panose="02020603050405020304" pitchFamily="18" charset="0"/>
              </a:rPr>
              <a:t>Numerically presented the marginal feature contribution to severity prediction using SHAP summary plot</a:t>
            </a:r>
          </a:p>
          <a:p>
            <a:endParaRPr lang="en-US" altLang="ko-KR" sz="1200" dirty="0">
              <a:latin typeface="Times New Roman" panose="02020603050405020304" pitchFamily="18" charset="0"/>
              <a:cs typeface="Times New Roman" panose="02020603050405020304" pitchFamily="18" charset="0"/>
            </a:endParaRPr>
          </a:p>
          <a:p>
            <a:r>
              <a:rPr lang="en-US" altLang="ko-KR" sz="1400" b="1" dirty="0">
                <a:latin typeface="Times New Roman" panose="02020603050405020304" pitchFamily="18" charset="0"/>
                <a:cs typeface="Times New Roman" panose="02020603050405020304" pitchFamily="18" charset="0"/>
              </a:rPr>
              <a:t>3</a:t>
            </a:r>
            <a:r>
              <a:rPr lang="en-US" altLang="ko-KR" sz="1400" b="1">
                <a:latin typeface="Times New Roman" panose="02020603050405020304" pitchFamily="18" charset="0"/>
                <a:cs typeface="Times New Roman" panose="02020603050405020304" pitchFamily="18" charset="0"/>
              </a:rPr>
              <a:t>. Decision Curve Analysis</a:t>
            </a:r>
            <a:endParaRPr lang="en-US" altLang="ko-KR" sz="1400" b="1" dirty="0">
              <a:latin typeface="Times New Roman" panose="02020603050405020304" pitchFamily="18" charset="0"/>
              <a:cs typeface="Times New Roman" panose="02020603050405020304" pitchFamily="18" charset="0"/>
            </a:endParaRPr>
          </a:p>
          <a:p>
            <a:pPr marL="171450" indent="-171450">
              <a:buFontTx/>
              <a:buChar char="-"/>
            </a:pPr>
            <a:r>
              <a:rPr lang="en-US" altLang="ko-KR" sz="1200">
                <a:latin typeface="Times New Roman" panose="02020603050405020304" pitchFamily="18" charset="0"/>
                <a:cs typeface="Times New Roman" panose="02020603050405020304" pitchFamily="18" charset="0"/>
              </a:rPr>
              <a:t>Evaluated </a:t>
            </a:r>
            <a:r>
              <a:rPr lang="en-US" altLang="ko-KR" sz="1200" dirty="0">
                <a:latin typeface="Times New Roman" panose="02020603050405020304" pitchFamily="18" charset="0"/>
                <a:cs typeface="Times New Roman" panose="02020603050405020304" pitchFamily="18" charset="0"/>
              </a:rPr>
              <a:t>the net benefit of incorporating our model into clinical decision-making practice in comparison </a:t>
            </a:r>
            <a:r>
              <a:rPr lang="en-US" altLang="ko-KR" sz="1200">
                <a:latin typeface="Times New Roman" panose="02020603050405020304" pitchFamily="18" charset="0"/>
                <a:cs typeface="Times New Roman" panose="02020603050405020304" pitchFamily="18" charset="0"/>
              </a:rPr>
              <a:t>to two reference strategies: ‘intervention for all’ and ‘intervention for non’</a:t>
            </a:r>
            <a:endParaRPr lang="en-US" altLang="ko-KR" sz="1200" b="1">
              <a:latin typeface="Times New Roman" panose="02020603050405020304" pitchFamily="18" charset="0"/>
              <a:cs typeface="Times New Roman" panose="02020603050405020304" pitchFamily="18" charset="0"/>
            </a:endParaRPr>
          </a:p>
          <a:p>
            <a:pPr marL="171450" indent="-171450">
              <a:buFontTx/>
              <a:buChar char="-"/>
            </a:pPr>
            <a:endParaRPr lang="en-US" altLang="ko-KR" sz="1200" b="1">
              <a:latin typeface="Times New Roman" panose="02020603050405020304" pitchFamily="18" charset="0"/>
              <a:cs typeface="Times New Roman" panose="02020603050405020304" pitchFamily="18" charset="0"/>
            </a:endParaRPr>
          </a:p>
          <a:p>
            <a:pPr marL="171450" indent="-171450">
              <a:buFontTx/>
              <a:buChar char="-"/>
            </a:pPr>
            <a:endParaRPr lang="en-US" altLang="ko-KR" sz="1200" b="1">
              <a:latin typeface="Times New Roman" panose="02020603050405020304" pitchFamily="18" charset="0"/>
              <a:cs typeface="Times New Roman" panose="02020603050405020304" pitchFamily="18" charset="0"/>
            </a:endParaRPr>
          </a:p>
          <a:p>
            <a:pPr marL="171450" indent="-171450">
              <a:buFontTx/>
              <a:buChar char="-"/>
            </a:pPr>
            <a:endParaRPr lang="en-US" altLang="ko-KR" sz="1200" b="1">
              <a:latin typeface="Times New Roman" panose="02020603050405020304" pitchFamily="18" charset="0"/>
              <a:cs typeface="Times New Roman" panose="02020603050405020304" pitchFamily="18" charset="0"/>
            </a:endParaRPr>
          </a:p>
          <a:p>
            <a:pPr marL="171450" indent="-171450">
              <a:buFontTx/>
              <a:buChar char="-"/>
            </a:pPr>
            <a:endParaRPr lang="en-US" altLang="ko-KR" sz="1200" b="1">
              <a:latin typeface="Times New Roman" panose="02020603050405020304" pitchFamily="18" charset="0"/>
              <a:cs typeface="Times New Roman" panose="02020603050405020304" pitchFamily="18" charset="0"/>
            </a:endParaRPr>
          </a:p>
          <a:p>
            <a:pPr marL="171450" indent="-171450">
              <a:buFontTx/>
              <a:buChar char="-"/>
            </a:pPr>
            <a:endParaRPr lang="en-US" altLang="ko-KR" sz="1200" b="1" dirty="0">
              <a:latin typeface="Times New Roman" panose="02020603050405020304" pitchFamily="18" charset="0"/>
              <a:cs typeface="Times New Roman" panose="02020603050405020304" pitchFamily="18" charset="0"/>
            </a:endParaRPr>
          </a:p>
          <a:p>
            <a:endParaRPr lang="en-US" altLang="ko-KR" sz="1200" b="1" dirty="0">
              <a:latin typeface="Times New Roman" panose="02020603050405020304" pitchFamily="18" charset="0"/>
              <a:cs typeface="Times New Roman" panose="02020603050405020304" pitchFamily="18" charset="0"/>
            </a:endParaRPr>
          </a:p>
          <a:p>
            <a:endParaRPr lang="en-US" altLang="ko-KR" sz="1200" b="1" dirty="0">
              <a:latin typeface="Times New Roman" panose="02020603050405020304" pitchFamily="18" charset="0"/>
              <a:cs typeface="Times New Roman" panose="02020603050405020304" pitchFamily="18" charset="0"/>
            </a:endParaRPr>
          </a:p>
          <a:p>
            <a:endParaRPr lang="en-US" altLang="ko-KR" sz="3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0046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직사각형 13"/>
          <p:cNvSpPr/>
          <p:nvPr/>
        </p:nvSpPr>
        <p:spPr>
          <a:xfrm>
            <a:off x="26528" y="6499058"/>
            <a:ext cx="12165472" cy="362117"/>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801"/>
          </a:p>
        </p:txBody>
      </p:sp>
      <p:sp>
        <p:nvSpPr>
          <p:cNvPr id="16" name="Rectangle 1"/>
          <p:cNvSpPr>
            <a:spLocks noChangeArrowheads="1"/>
          </p:cNvSpPr>
          <p:nvPr/>
        </p:nvSpPr>
        <p:spPr bwMode="auto">
          <a:xfrm>
            <a:off x="1" y="102859"/>
            <a:ext cx="65" cy="25148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7" rIns="0" bIns="-12697" numCol="1" anchor="ctr" anchorCtr="0" compatLnSpc="1">
            <a:prstTxWarp prst="textNoShape">
              <a:avLst/>
            </a:prstTxWarp>
            <a:spAutoFit/>
          </a:bodyPr>
          <a:lstStyle/>
          <a:p>
            <a:pPr defTabSz="914411" eaLnBrk="0" fontAlgn="base" latinLnBrk="0" hangingPunct="0">
              <a:spcBef>
                <a:spcPct val="0"/>
              </a:spcBef>
              <a:spcAft>
                <a:spcPct val="0"/>
              </a:spcAft>
            </a:pPr>
            <a:endParaRPr lang="ko-KR" altLang="ko-KR" sz="1801">
              <a:latin typeface="Arial" panose="020B0604020202020204" pitchFamily="34" charset="0"/>
            </a:endParaRPr>
          </a:p>
        </p:txBody>
      </p:sp>
      <p:sp>
        <p:nvSpPr>
          <p:cNvPr id="21" name="슬라이드 번호 개체 틀 1"/>
          <p:cNvSpPr txBox="1">
            <a:spLocks/>
          </p:cNvSpPr>
          <p:nvPr/>
        </p:nvSpPr>
        <p:spPr>
          <a:xfrm>
            <a:off x="9475328" y="6486260"/>
            <a:ext cx="2743200" cy="365125"/>
          </a:xfrm>
          <a:prstGeom prst="rect">
            <a:avLst/>
          </a:prstGeom>
        </p:spPr>
        <p:txBody>
          <a:bodyPr vert="horz" lIns="91440" tIns="45721" rIns="91440" bIns="45721"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EDE53A7A-6D00-4CCF-A6F2-472D67B430E2}" type="slidenum">
              <a:rPr lang="ko-KR" altLang="en-US">
                <a:solidFill>
                  <a:schemeClr val="tx2">
                    <a:lumMod val="20000"/>
                    <a:lumOff val="80000"/>
                  </a:schemeClr>
                </a:solidFill>
                <a:latin typeface="helvetica" panose="020B0604020202020204" pitchFamily="34" charset="0"/>
                <a:cs typeface="helvetica" panose="020B0604020202020204" pitchFamily="34" charset="0"/>
              </a:rPr>
              <a:pPr/>
              <a:t>20</a:t>
            </a:fld>
            <a:endParaRPr lang="ko-KR" altLang="en-US">
              <a:solidFill>
                <a:schemeClr val="tx2">
                  <a:lumMod val="20000"/>
                  <a:lumOff val="80000"/>
                </a:schemeClr>
              </a:solidFill>
              <a:latin typeface="helvetica" panose="020B0604020202020204" pitchFamily="34" charset="0"/>
              <a:cs typeface="helvetica" panose="020B0604020202020204" pitchFamily="34" charset="0"/>
            </a:endParaRPr>
          </a:p>
        </p:txBody>
      </p:sp>
      <p:sp>
        <p:nvSpPr>
          <p:cNvPr id="22" name="TextBox 21"/>
          <p:cNvSpPr txBox="1"/>
          <p:nvPr/>
        </p:nvSpPr>
        <p:spPr>
          <a:xfrm>
            <a:off x="5140499" y="6542942"/>
            <a:ext cx="1952329" cy="276999"/>
          </a:xfrm>
          <a:prstGeom prst="rect">
            <a:avLst/>
          </a:prstGeom>
          <a:noFill/>
        </p:spPr>
        <p:txBody>
          <a:bodyPr wrap="none" rtlCol="0">
            <a:spAutoFit/>
          </a:bodyPr>
          <a:lstStyle/>
          <a:p>
            <a:r>
              <a:rPr lang="en-US" altLang="ko-KR" sz="1200">
                <a:solidFill>
                  <a:schemeClr val="bg1">
                    <a:lumMod val="95000"/>
                  </a:schemeClr>
                </a:solidFill>
                <a:latin typeface="helvetica" panose="020B0604020202020204" pitchFamily="34" charset="0"/>
                <a:cs typeface="helvetica" panose="020B0604020202020204" pitchFamily="34" charset="0"/>
              </a:rPr>
              <a:t>SMC  AI Research Center</a:t>
            </a:r>
            <a:endParaRPr lang="ko-KR" altLang="en-US" sz="1200">
              <a:solidFill>
                <a:schemeClr val="bg1">
                  <a:lumMod val="95000"/>
                </a:schemeClr>
              </a:solidFill>
              <a:latin typeface="helvetica" panose="020B0604020202020204" pitchFamily="34" charset="0"/>
              <a:cs typeface="helvetica" panose="020B0604020202020204" pitchFamily="34" charset="0"/>
            </a:endParaRPr>
          </a:p>
        </p:txBody>
      </p:sp>
      <p:sp>
        <p:nvSpPr>
          <p:cNvPr id="24" name="TextBox 23"/>
          <p:cNvSpPr txBox="1"/>
          <p:nvPr/>
        </p:nvSpPr>
        <p:spPr>
          <a:xfrm>
            <a:off x="26529" y="6547543"/>
            <a:ext cx="1258101" cy="276999"/>
          </a:xfrm>
          <a:prstGeom prst="rect">
            <a:avLst/>
          </a:prstGeom>
          <a:noFill/>
        </p:spPr>
        <p:txBody>
          <a:bodyPr wrap="none" rtlCol="0">
            <a:spAutoFit/>
          </a:bodyPr>
          <a:lstStyle/>
          <a:p>
            <a:r>
              <a:rPr lang="en-US" altLang="ko-KR" sz="1200">
                <a:solidFill>
                  <a:schemeClr val="accent5">
                    <a:lumMod val="60000"/>
                    <a:lumOff val="40000"/>
                  </a:schemeClr>
                </a:solidFill>
                <a:latin typeface="helvetica" panose="020B0604020202020204" pitchFamily="34" charset="0"/>
                <a:cs typeface="helvetica" panose="020B0604020202020204" pitchFamily="34" charset="0"/>
              </a:rPr>
              <a:t>MARS Team #1</a:t>
            </a:r>
            <a:endParaRPr lang="ko-KR" altLang="en-US" sz="1200">
              <a:solidFill>
                <a:schemeClr val="accent5">
                  <a:lumMod val="60000"/>
                  <a:lumOff val="40000"/>
                </a:schemeClr>
              </a:solidFill>
              <a:latin typeface="helvetica" panose="020B0604020202020204" pitchFamily="34" charset="0"/>
              <a:cs typeface="helvetica" panose="020B0604020202020204" pitchFamily="34" charset="0"/>
            </a:endParaRPr>
          </a:p>
        </p:txBody>
      </p:sp>
      <p:sp>
        <p:nvSpPr>
          <p:cNvPr id="12" name="제목 2"/>
          <p:cNvSpPr txBox="1">
            <a:spLocks/>
          </p:cNvSpPr>
          <p:nvPr/>
        </p:nvSpPr>
        <p:spPr>
          <a:xfrm>
            <a:off x="88157" y="0"/>
            <a:ext cx="12042213" cy="695170"/>
          </a:xfrm>
          <a:prstGeom prst="rect">
            <a:avLst/>
          </a:prstGeom>
        </p:spPr>
        <p:txBody>
          <a:bodyPr vert="horz" lIns="91440" tIns="45721" rIns="91440" bIns="45721" rtlCol="0" anchor="b">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600" b="1" dirty="0">
                <a:solidFill>
                  <a:schemeClr val="bg1"/>
                </a:solidFill>
              </a:rPr>
              <a:t>S. Figures 2. </a:t>
            </a:r>
            <a:r>
              <a:rPr lang="en-US" altLang="ko-KR" sz="1800" b="1" dirty="0">
                <a:solidFill>
                  <a:schemeClr val="bg1"/>
                </a:solidFill>
              </a:rPr>
              <a:t>Distribution of predictive performance during internal and external validations</a:t>
            </a:r>
            <a:endParaRPr lang="ko-KR" altLang="en-US" sz="1800" b="1" dirty="0">
              <a:solidFill>
                <a:schemeClr val="bg1"/>
              </a:solidFill>
            </a:endParaRPr>
          </a:p>
        </p:txBody>
      </p:sp>
      <p:sp>
        <p:nvSpPr>
          <p:cNvPr id="2" name="AutoShape 2" descr="image.png"/>
          <p:cNvSpPr>
            <a:spLocks noChangeAspect="1" noChangeArrowheads="1"/>
          </p:cNvSpPr>
          <p:nvPr/>
        </p:nvSpPr>
        <p:spPr bwMode="auto">
          <a:xfrm>
            <a:off x="164613" y="-1554491"/>
            <a:ext cx="2362201" cy="3314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ko-KR" altLang="en-US" sz="1801"/>
          </a:p>
        </p:txBody>
      </p:sp>
      <p:sp>
        <p:nvSpPr>
          <p:cNvPr id="4" name="TextBox 3">
            <a:extLst>
              <a:ext uri="{FF2B5EF4-FFF2-40B4-BE49-F238E27FC236}">
                <a16:creationId xmlns:a16="http://schemas.microsoft.com/office/drawing/2014/main" id="{945407FE-97A2-F82D-C6C8-0549C12092AE}"/>
              </a:ext>
            </a:extLst>
          </p:cNvPr>
          <p:cNvSpPr txBox="1"/>
          <p:nvPr/>
        </p:nvSpPr>
        <p:spPr>
          <a:xfrm>
            <a:off x="212442" y="5808842"/>
            <a:ext cx="11542044" cy="646331"/>
          </a:xfrm>
          <a:prstGeom prst="rect">
            <a:avLst/>
          </a:prstGeom>
          <a:noFill/>
        </p:spPr>
        <p:txBody>
          <a:bodyPr wrap="square">
            <a:spAutoFit/>
          </a:bodyPr>
          <a:lstStyle/>
          <a:p>
            <a:r>
              <a:rPr lang="en-US" altLang="ko-KR" sz="1200" dirty="0">
                <a:latin typeface="Times New Roman" panose="02020603050405020304" pitchFamily="18" charset="0"/>
                <a:cs typeface="Times New Roman" panose="02020603050405020304" pitchFamily="18" charset="0"/>
              </a:rPr>
              <a:t>Distributions of mean area under receiver operating characteristic curve (AUROC) scores among prediction models for all 60 possible feature sets</a:t>
            </a:r>
            <a:endParaRPr lang="ko-KR" altLang="en-US" sz="1200" b="1" dirty="0">
              <a:latin typeface="Times New Roman" panose="02020603050405020304" pitchFamily="18" charset="0"/>
              <a:cs typeface="Times New Roman" panose="02020603050405020304" pitchFamily="18" charset="0"/>
            </a:endParaRPr>
          </a:p>
          <a:p>
            <a:r>
              <a:rPr lang="en-US" altLang="ko-KR" sz="1200" dirty="0">
                <a:latin typeface="Times New Roman" panose="02020603050405020304" pitchFamily="18" charset="0"/>
                <a:cs typeface="Times New Roman" panose="02020603050405020304" pitchFamily="18" charset="0"/>
              </a:rPr>
              <a:t>MLR=multivariable logistic regression. DNN=deep neural network. RF=random forests. XGB=eXtreme gradient boosting. GBM=gradient boosting machine. SVM=support vector machine.</a:t>
            </a:r>
          </a:p>
        </p:txBody>
      </p:sp>
      <p:pic>
        <p:nvPicPr>
          <p:cNvPr id="5" name="그림 4">
            <a:extLst>
              <a:ext uri="{FF2B5EF4-FFF2-40B4-BE49-F238E27FC236}">
                <a16:creationId xmlns:a16="http://schemas.microsoft.com/office/drawing/2014/main" id="{81984838-3CBB-E393-1865-31537E2C75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5476" y="826395"/>
            <a:ext cx="4982447" cy="4982447"/>
          </a:xfrm>
          <a:prstGeom prst="rect">
            <a:avLst/>
          </a:prstGeom>
        </p:spPr>
      </p:pic>
    </p:spTree>
    <p:extLst>
      <p:ext uri="{BB962C8B-B14F-4D97-AF65-F5344CB8AC3E}">
        <p14:creationId xmlns:p14="http://schemas.microsoft.com/office/powerpoint/2010/main" val="2328276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직사각형 13"/>
          <p:cNvSpPr/>
          <p:nvPr/>
        </p:nvSpPr>
        <p:spPr>
          <a:xfrm>
            <a:off x="26528" y="6499058"/>
            <a:ext cx="12165472" cy="362117"/>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801"/>
          </a:p>
        </p:txBody>
      </p:sp>
      <p:sp>
        <p:nvSpPr>
          <p:cNvPr id="16" name="Rectangle 1"/>
          <p:cNvSpPr>
            <a:spLocks noChangeArrowheads="1"/>
          </p:cNvSpPr>
          <p:nvPr/>
        </p:nvSpPr>
        <p:spPr bwMode="auto">
          <a:xfrm>
            <a:off x="1" y="102859"/>
            <a:ext cx="65" cy="25148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7" rIns="0" bIns="-12697" numCol="1" anchor="ctr" anchorCtr="0" compatLnSpc="1">
            <a:prstTxWarp prst="textNoShape">
              <a:avLst/>
            </a:prstTxWarp>
            <a:spAutoFit/>
          </a:bodyPr>
          <a:lstStyle/>
          <a:p>
            <a:pPr defTabSz="914411" eaLnBrk="0" fontAlgn="base" latinLnBrk="0" hangingPunct="0">
              <a:spcBef>
                <a:spcPct val="0"/>
              </a:spcBef>
              <a:spcAft>
                <a:spcPct val="0"/>
              </a:spcAft>
            </a:pPr>
            <a:endParaRPr lang="ko-KR" altLang="ko-KR" sz="1801">
              <a:latin typeface="Arial" panose="020B0604020202020204" pitchFamily="34" charset="0"/>
            </a:endParaRPr>
          </a:p>
        </p:txBody>
      </p:sp>
      <p:sp>
        <p:nvSpPr>
          <p:cNvPr id="21" name="슬라이드 번호 개체 틀 1"/>
          <p:cNvSpPr txBox="1">
            <a:spLocks/>
          </p:cNvSpPr>
          <p:nvPr/>
        </p:nvSpPr>
        <p:spPr>
          <a:xfrm>
            <a:off x="9475328" y="6486260"/>
            <a:ext cx="2743200" cy="365125"/>
          </a:xfrm>
          <a:prstGeom prst="rect">
            <a:avLst/>
          </a:prstGeom>
        </p:spPr>
        <p:txBody>
          <a:bodyPr vert="horz" lIns="91440" tIns="45721" rIns="91440" bIns="45721"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EDE53A7A-6D00-4CCF-A6F2-472D67B430E2}" type="slidenum">
              <a:rPr lang="ko-KR" altLang="en-US">
                <a:solidFill>
                  <a:schemeClr val="tx2">
                    <a:lumMod val="20000"/>
                    <a:lumOff val="80000"/>
                  </a:schemeClr>
                </a:solidFill>
                <a:latin typeface="helvetica" panose="020B0604020202020204" pitchFamily="34" charset="0"/>
                <a:cs typeface="helvetica" panose="020B0604020202020204" pitchFamily="34" charset="0"/>
              </a:rPr>
              <a:pPr/>
              <a:t>21</a:t>
            </a:fld>
            <a:endParaRPr lang="ko-KR" altLang="en-US">
              <a:solidFill>
                <a:schemeClr val="tx2">
                  <a:lumMod val="20000"/>
                  <a:lumOff val="80000"/>
                </a:schemeClr>
              </a:solidFill>
              <a:latin typeface="helvetica" panose="020B0604020202020204" pitchFamily="34" charset="0"/>
              <a:cs typeface="helvetica" panose="020B0604020202020204" pitchFamily="34" charset="0"/>
            </a:endParaRPr>
          </a:p>
        </p:txBody>
      </p:sp>
      <p:sp>
        <p:nvSpPr>
          <p:cNvPr id="22" name="TextBox 21"/>
          <p:cNvSpPr txBox="1"/>
          <p:nvPr/>
        </p:nvSpPr>
        <p:spPr>
          <a:xfrm>
            <a:off x="5140499" y="6542942"/>
            <a:ext cx="1952329" cy="276999"/>
          </a:xfrm>
          <a:prstGeom prst="rect">
            <a:avLst/>
          </a:prstGeom>
          <a:noFill/>
        </p:spPr>
        <p:txBody>
          <a:bodyPr wrap="none" rtlCol="0">
            <a:spAutoFit/>
          </a:bodyPr>
          <a:lstStyle/>
          <a:p>
            <a:r>
              <a:rPr lang="en-US" altLang="ko-KR" sz="1200">
                <a:solidFill>
                  <a:schemeClr val="bg1">
                    <a:lumMod val="95000"/>
                  </a:schemeClr>
                </a:solidFill>
                <a:latin typeface="helvetica" panose="020B0604020202020204" pitchFamily="34" charset="0"/>
                <a:cs typeface="helvetica" panose="020B0604020202020204" pitchFamily="34" charset="0"/>
              </a:rPr>
              <a:t>SMC  AI Research Center</a:t>
            </a:r>
            <a:endParaRPr lang="ko-KR" altLang="en-US" sz="1200">
              <a:solidFill>
                <a:schemeClr val="bg1">
                  <a:lumMod val="95000"/>
                </a:schemeClr>
              </a:solidFill>
              <a:latin typeface="helvetica" panose="020B0604020202020204" pitchFamily="34" charset="0"/>
              <a:cs typeface="helvetica" panose="020B0604020202020204" pitchFamily="34" charset="0"/>
            </a:endParaRPr>
          </a:p>
        </p:txBody>
      </p:sp>
      <p:sp>
        <p:nvSpPr>
          <p:cNvPr id="24" name="TextBox 23"/>
          <p:cNvSpPr txBox="1"/>
          <p:nvPr/>
        </p:nvSpPr>
        <p:spPr>
          <a:xfrm>
            <a:off x="26529" y="6547543"/>
            <a:ext cx="1258101" cy="276999"/>
          </a:xfrm>
          <a:prstGeom prst="rect">
            <a:avLst/>
          </a:prstGeom>
          <a:noFill/>
        </p:spPr>
        <p:txBody>
          <a:bodyPr wrap="none" rtlCol="0">
            <a:spAutoFit/>
          </a:bodyPr>
          <a:lstStyle/>
          <a:p>
            <a:r>
              <a:rPr lang="en-US" altLang="ko-KR" sz="1200">
                <a:solidFill>
                  <a:schemeClr val="accent5">
                    <a:lumMod val="60000"/>
                    <a:lumOff val="40000"/>
                  </a:schemeClr>
                </a:solidFill>
                <a:latin typeface="helvetica" panose="020B0604020202020204" pitchFamily="34" charset="0"/>
                <a:cs typeface="helvetica" panose="020B0604020202020204" pitchFamily="34" charset="0"/>
              </a:rPr>
              <a:t>MARS Team #1</a:t>
            </a:r>
            <a:endParaRPr lang="ko-KR" altLang="en-US" sz="1200">
              <a:solidFill>
                <a:schemeClr val="accent5">
                  <a:lumMod val="60000"/>
                  <a:lumOff val="40000"/>
                </a:schemeClr>
              </a:solidFill>
              <a:latin typeface="helvetica" panose="020B0604020202020204" pitchFamily="34" charset="0"/>
              <a:cs typeface="helvetica" panose="020B0604020202020204" pitchFamily="34" charset="0"/>
            </a:endParaRPr>
          </a:p>
        </p:txBody>
      </p:sp>
      <p:sp>
        <p:nvSpPr>
          <p:cNvPr id="12" name="제목 2"/>
          <p:cNvSpPr txBox="1">
            <a:spLocks/>
          </p:cNvSpPr>
          <p:nvPr/>
        </p:nvSpPr>
        <p:spPr>
          <a:xfrm>
            <a:off x="95557" y="-4144"/>
            <a:ext cx="12042213" cy="695170"/>
          </a:xfrm>
          <a:prstGeom prst="rect">
            <a:avLst/>
          </a:prstGeom>
        </p:spPr>
        <p:txBody>
          <a:bodyPr vert="horz" lIns="91440" tIns="45721" rIns="91440" bIns="45721" rtlCol="0" anchor="b">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600" b="1" dirty="0">
                <a:solidFill>
                  <a:schemeClr val="bg1"/>
                </a:solidFill>
              </a:rPr>
              <a:t>S. Figures 3. </a:t>
            </a:r>
            <a:r>
              <a:rPr lang="en-US" altLang="ko-KR" sz="2000" b="1" dirty="0">
                <a:solidFill>
                  <a:schemeClr val="bg1"/>
                </a:solidFill>
              </a:rPr>
              <a:t>Reclassification Plots </a:t>
            </a:r>
          </a:p>
        </p:txBody>
      </p:sp>
      <p:sp>
        <p:nvSpPr>
          <p:cNvPr id="2" name="AutoShape 2" descr="image.png"/>
          <p:cNvSpPr>
            <a:spLocks noChangeAspect="1" noChangeArrowheads="1"/>
          </p:cNvSpPr>
          <p:nvPr/>
        </p:nvSpPr>
        <p:spPr bwMode="auto">
          <a:xfrm>
            <a:off x="155575" y="-1584323"/>
            <a:ext cx="2362201" cy="3314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ko-KR" altLang="en-US" sz="1801"/>
          </a:p>
        </p:txBody>
      </p:sp>
      <p:sp>
        <p:nvSpPr>
          <p:cNvPr id="7" name="TextBox 6">
            <a:extLst>
              <a:ext uri="{FF2B5EF4-FFF2-40B4-BE49-F238E27FC236}">
                <a16:creationId xmlns:a16="http://schemas.microsoft.com/office/drawing/2014/main" id="{351E4832-1E70-D95D-C35B-246DF77C9BC5}"/>
              </a:ext>
            </a:extLst>
          </p:cNvPr>
          <p:cNvSpPr txBox="1"/>
          <p:nvPr/>
        </p:nvSpPr>
        <p:spPr>
          <a:xfrm>
            <a:off x="1059044" y="1699521"/>
            <a:ext cx="3951106" cy="369332"/>
          </a:xfrm>
          <a:prstGeom prst="rect">
            <a:avLst/>
          </a:prstGeom>
          <a:noFill/>
        </p:spPr>
        <p:txBody>
          <a:bodyPr wrap="square">
            <a:spAutoFit/>
          </a:bodyPr>
          <a:lstStyle/>
          <a:p>
            <a:r>
              <a:rPr lang="en-US" altLang="ko-KR" b="1" dirty="0">
                <a:latin typeface="Times New Roman" panose="02020603050405020304" pitchFamily="18" charset="0"/>
                <a:cs typeface="Times New Roman" panose="02020603050405020304" pitchFamily="18" charset="0"/>
              </a:rPr>
              <a:t>A</a:t>
            </a:r>
            <a:endParaRPr lang="ko-KR" altLang="en-US"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0EFA8E1-2F2B-8137-4FE3-003D2FC42587}"/>
              </a:ext>
            </a:extLst>
          </p:cNvPr>
          <p:cNvSpPr txBox="1"/>
          <p:nvPr/>
        </p:nvSpPr>
        <p:spPr>
          <a:xfrm>
            <a:off x="1005821" y="919994"/>
            <a:ext cx="9536276" cy="461665"/>
          </a:xfrm>
          <a:prstGeom prst="rect">
            <a:avLst/>
          </a:prstGeom>
          <a:noFill/>
        </p:spPr>
        <p:txBody>
          <a:bodyPr wrap="square">
            <a:spAutoFit/>
          </a:bodyPr>
          <a:lstStyle/>
          <a:p>
            <a:r>
              <a:rPr lang="en-US" altLang="ko-KR" sz="1200" b="1" dirty="0"/>
              <a:t>(A) comparing the predictive performances between DNN and MLR models. (B) comparing the predictive performances between DNN and RF models. </a:t>
            </a:r>
            <a:r>
              <a:rPr lang="en-US" altLang="ko-KR" sz="1200" dirty="0">
                <a:latin typeface="Times New Roman" panose="02020603050405020304" pitchFamily="18" charset="0"/>
                <a:cs typeface="Times New Roman" panose="02020603050405020304" pitchFamily="18" charset="0"/>
              </a:rPr>
              <a:t>DNN=deep neural network. MLR=multivariable logistic regression. RF=random forests.</a:t>
            </a:r>
          </a:p>
        </p:txBody>
      </p:sp>
      <p:sp>
        <p:nvSpPr>
          <p:cNvPr id="3" name="TextBox 2">
            <a:extLst>
              <a:ext uri="{FF2B5EF4-FFF2-40B4-BE49-F238E27FC236}">
                <a16:creationId xmlns:a16="http://schemas.microsoft.com/office/drawing/2014/main" id="{D0CE0093-E8F7-D556-8565-72617DBAA467}"/>
              </a:ext>
            </a:extLst>
          </p:cNvPr>
          <p:cNvSpPr txBox="1"/>
          <p:nvPr/>
        </p:nvSpPr>
        <p:spPr>
          <a:xfrm>
            <a:off x="6207606" y="1699520"/>
            <a:ext cx="3951106" cy="369332"/>
          </a:xfrm>
          <a:prstGeom prst="rect">
            <a:avLst/>
          </a:prstGeom>
          <a:noFill/>
        </p:spPr>
        <p:txBody>
          <a:bodyPr wrap="square">
            <a:spAutoFit/>
          </a:bodyPr>
          <a:lstStyle/>
          <a:p>
            <a:r>
              <a:rPr lang="en-US" altLang="ko-KR" b="1" dirty="0">
                <a:latin typeface="Times New Roman" panose="02020603050405020304" pitchFamily="18" charset="0"/>
                <a:cs typeface="Times New Roman" panose="02020603050405020304" pitchFamily="18" charset="0"/>
              </a:rPr>
              <a:t>B</a:t>
            </a:r>
            <a:endParaRPr lang="ko-KR" altLang="en-US" b="1" dirty="0">
              <a:latin typeface="Times New Roman" panose="02020603050405020304" pitchFamily="18" charset="0"/>
              <a:cs typeface="Times New Roman" panose="02020603050405020304" pitchFamily="18" charset="0"/>
            </a:endParaRPr>
          </a:p>
        </p:txBody>
      </p:sp>
      <p:pic>
        <p:nvPicPr>
          <p:cNvPr id="5" name="그림 4">
            <a:extLst>
              <a:ext uri="{FF2B5EF4-FFF2-40B4-BE49-F238E27FC236}">
                <a16:creationId xmlns:a16="http://schemas.microsoft.com/office/drawing/2014/main" id="{2813B50D-A035-87E4-6341-2D0C235676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9044" y="2072294"/>
            <a:ext cx="4289792" cy="4289792"/>
          </a:xfrm>
          <a:prstGeom prst="rect">
            <a:avLst/>
          </a:prstGeom>
        </p:spPr>
      </p:pic>
      <p:pic>
        <p:nvPicPr>
          <p:cNvPr id="10" name="그림 9">
            <a:extLst>
              <a:ext uri="{FF2B5EF4-FFF2-40B4-BE49-F238E27FC236}">
                <a16:creationId xmlns:a16="http://schemas.microsoft.com/office/drawing/2014/main" id="{A931B769-FF26-692B-746B-240599A115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52305" y="2038411"/>
            <a:ext cx="4289792" cy="4289792"/>
          </a:xfrm>
          <a:prstGeom prst="rect">
            <a:avLst/>
          </a:prstGeom>
        </p:spPr>
      </p:pic>
    </p:spTree>
    <p:extLst>
      <p:ext uri="{BB962C8B-B14F-4D97-AF65-F5344CB8AC3E}">
        <p14:creationId xmlns:p14="http://schemas.microsoft.com/office/powerpoint/2010/main" val="2662438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직사각형 13"/>
          <p:cNvSpPr/>
          <p:nvPr/>
        </p:nvSpPr>
        <p:spPr>
          <a:xfrm>
            <a:off x="26528" y="6499058"/>
            <a:ext cx="12165472" cy="362117"/>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801"/>
          </a:p>
        </p:txBody>
      </p:sp>
      <p:sp>
        <p:nvSpPr>
          <p:cNvPr id="16" name="Rectangle 1"/>
          <p:cNvSpPr>
            <a:spLocks noChangeArrowheads="1"/>
          </p:cNvSpPr>
          <p:nvPr/>
        </p:nvSpPr>
        <p:spPr bwMode="auto">
          <a:xfrm>
            <a:off x="1" y="102859"/>
            <a:ext cx="65" cy="25148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7" rIns="0" bIns="-12697" numCol="1" anchor="ctr" anchorCtr="0" compatLnSpc="1">
            <a:prstTxWarp prst="textNoShape">
              <a:avLst/>
            </a:prstTxWarp>
            <a:spAutoFit/>
          </a:bodyPr>
          <a:lstStyle/>
          <a:p>
            <a:pPr defTabSz="914411" eaLnBrk="0" fontAlgn="base" latinLnBrk="0" hangingPunct="0">
              <a:spcBef>
                <a:spcPct val="0"/>
              </a:spcBef>
              <a:spcAft>
                <a:spcPct val="0"/>
              </a:spcAft>
            </a:pPr>
            <a:endParaRPr lang="ko-KR" altLang="ko-KR" sz="1801">
              <a:latin typeface="Arial" panose="020B0604020202020204" pitchFamily="34" charset="0"/>
            </a:endParaRPr>
          </a:p>
        </p:txBody>
      </p:sp>
      <p:sp>
        <p:nvSpPr>
          <p:cNvPr id="21" name="슬라이드 번호 개체 틀 1"/>
          <p:cNvSpPr txBox="1">
            <a:spLocks/>
          </p:cNvSpPr>
          <p:nvPr/>
        </p:nvSpPr>
        <p:spPr>
          <a:xfrm>
            <a:off x="9475328" y="6486260"/>
            <a:ext cx="2743200" cy="365125"/>
          </a:xfrm>
          <a:prstGeom prst="rect">
            <a:avLst/>
          </a:prstGeom>
        </p:spPr>
        <p:txBody>
          <a:bodyPr vert="horz" lIns="91440" tIns="45721" rIns="91440" bIns="45721"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EDE53A7A-6D00-4CCF-A6F2-472D67B430E2}" type="slidenum">
              <a:rPr lang="ko-KR" altLang="en-US">
                <a:solidFill>
                  <a:schemeClr val="tx2">
                    <a:lumMod val="20000"/>
                    <a:lumOff val="80000"/>
                  </a:schemeClr>
                </a:solidFill>
                <a:latin typeface="helvetica" panose="020B0604020202020204" pitchFamily="34" charset="0"/>
                <a:cs typeface="helvetica" panose="020B0604020202020204" pitchFamily="34" charset="0"/>
              </a:rPr>
              <a:pPr/>
              <a:t>22</a:t>
            </a:fld>
            <a:endParaRPr lang="ko-KR" altLang="en-US">
              <a:solidFill>
                <a:schemeClr val="tx2">
                  <a:lumMod val="20000"/>
                  <a:lumOff val="80000"/>
                </a:schemeClr>
              </a:solidFill>
              <a:latin typeface="helvetica" panose="020B0604020202020204" pitchFamily="34" charset="0"/>
              <a:cs typeface="helvetica" panose="020B0604020202020204" pitchFamily="34" charset="0"/>
            </a:endParaRPr>
          </a:p>
        </p:txBody>
      </p:sp>
      <p:sp>
        <p:nvSpPr>
          <p:cNvPr id="22" name="TextBox 21"/>
          <p:cNvSpPr txBox="1"/>
          <p:nvPr/>
        </p:nvSpPr>
        <p:spPr>
          <a:xfrm>
            <a:off x="5140499" y="6542942"/>
            <a:ext cx="1952329" cy="276999"/>
          </a:xfrm>
          <a:prstGeom prst="rect">
            <a:avLst/>
          </a:prstGeom>
          <a:noFill/>
        </p:spPr>
        <p:txBody>
          <a:bodyPr wrap="none" rtlCol="0">
            <a:spAutoFit/>
          </a:bodyPr>
          <a:lstStyle/>
          <a:p>
            <a:r>
              <a:rPr lang="en-US" altLang="ko-KR" sz="1200">
                <a:solidFill>
                  <a:schemeClr val="bg1">
                    <a:lumMod val="95000"/>
                  </a:schemeClr>
                </a:solidFill>
                <a:latin typeface="helvetica" panose="020B0604020202020204" pitchFamily="34" charset="0"/>
                <a:cs typeface="helvetica" panose="020B0604020202020204" pitchFamily="34" charset="0"/>
              </a:rPr>
              <a:t>SMC  AI Research Center</a:t>
            </a:r>
            <a:endParaRPr lang="ko-KR" altLang="en-US" sz="1200">
              <a:solidFill>
                <a:schemeClr val="bg1">
                  <a:lumMod val="95000"/>
                </a:schemeClr>
              </a:solidFill>
              <a:latin typeface="helvetica" panose="020B0604020202020204" pitchFamily="34" charset="0"/>
              <a:cs typeface="helvetica" panose="020B0604020202020204" pitchFamily="34" charset="0"/>
            </a:endParaRPr>
          </a:p>
        </p:txBody>
      </p:sp>
      <p:sp>
        <p:nvSpPr>
          <p:cNvPr id="24" name="TextBox 23"/>
          <p:cNvSpPr txBox="1"/>
          <p:nvPr/>
        </p:nvSpPr>
        <p:spPr>
          <a:xfrm>
            <a:off x="26529" y="6547543"/>
            <a:ext cx="1258101" cy="276999"/>
          </a:xfrm>
          <a:prstGeom prst="rect">
            <a:avLst/>
          </a:prstGeom>
          <a:noFill/>
        </p:spPr>
        <p:txBody>
          <a:bodyPr wrap="none" rtlCol="0">
            <a:spAutoFit/>
          </a:bodyPr>
          <a:lstStyle/>
          <a:p>
            <a:r>
              <a:rPr lang="en-US" altLang="ko-KR" sz="1200">
                <a:solidFill>
                  <a:schemeClr val="accent5">
                    <a:lumMod val="60000"/>
                    <a:lumOff val="40000"/>
                  </a:schemeClr>
                </a:solidFill>
                <a:latin typeface="helvetica" panose="020B0604020202020204" pitchFamily="34" charset="0"/>
                <a:cs typeface="helvetica" panose="020B0604020202020204" pitchFamily="34" charset="0"/>
              </a:rPr>
              <a:t>MARS Team #1</a:t>
            </a:r>
            <a:endParaRPr lang="ko-KR" altLang="en-US" sz="1200">
              <a:solidFill>
                <a:schemeClr val="accent5">
                  <a:lumMod val="60000"/>
                  <a:lumOff val="40000"/>
                </a:schemeClr>
              </a:solidFill>
              <a:latin typeface="helvetica" panose="020B0604020202020204" pitchFamily="34" charset="0"/>
              <a:cs typeface="helvetica" panose="020B0604020202020204" pitchFamily="34" charset="0"/>
            </a:endParaRPr>
          </a:p>
        </p:txBody>
      </p:sp>
      <p:sp>
        <p:nvSpPr>
          <p:cNvPr id="12" name="제목 2"/>
          <p:cNvSpPr txBox="1">
            <a:spLocks/>
          </p:cNvSpPr>
          <p:nvPr/>
        </p:nvSpPr>
        <p:spPr>
          <a:xfrm>
            <a:off x="95557" y="-4144"/>
            <a:ext cx="12042213" cy="695170"/>
          </a:xfrm>
          <a:prstGeom prst="rect">
            <a:avLst/>
          </a:prstGeom>
        </p:spPr>
        <p:txBody>
          <a:bodyPr vert="horz" lIns="91440" tIns="45721" rIns="91440" bIns="45721" rtlCol="0" anchor="b">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600" b="1" dirty="0">
                <a:solidFill>
                  <a:schemeClr val="bg1"/>
                </a:solidFill>
              </a:rPr>
              <a:t>S. Figure 4. </a:t>
            </a:r>
            <a:r>
              <a:rPr lang="en-US" altLang="ko-KR" sz="1800" b="1" kern="0" dirty="0">
                <a:solidFill>
                  <a:srgbClr val="E9EBF5"/>
                </a:solidFill>
                <a:effectLst/>
                <a:latin typeface="Times New Roman" panose="02020603050405020304" pitchFamily="18" charset="0"/>
                <a:ea typeface="맑은 고딕" panose="020B0503020000020004" pitchFamily="50" charset="-127"/>
              </a:rPr>
              <a:t>Average impact of selected features on severity prediction</a:t>
            </a:r>
            <a:endParaRPr lang="ko-KR" altLang="en-US" sz="3600" b="1" dirty="0">
              <a:solidFill>
                <a:srgbClr val="E9EBF5"/>
              </a:solidFill>
            </a:endParaRPr>
          </a:p>
        </p:txBody>
      </p:sp>
      <p:sp>
        <p:nvSpPr>
          <p:cNvPr id="2" name="AutoShape 2" descr="image.png"/>
          <p:cNvSpPr>
            <a:spLocks noChangeAspect="1" noChangeArrowheads="1"/>
          </p:cNvSpPr>
          <p:nvPr/>
        </p:nvSpPr>
        <p:spPr bwMode="auto">
          <a:xfrm>
            <a:off x="155575" y="-1584323"/>
            <a:ext cx="2362201" cy="3314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ko-KR" altLang="en-US" sz="1801"/>
          </a:p>
        </p:txBody>
      </p:sp>
      <p:sp>
        <p:nvSpPr>
          <p:cNvPr id="5" name="TextBox 4">
            <a:extLst>
              <a:ext uri="{FF2B5EF4-FFF2-40B4-BE49-F238E27FC236}">
                <a16:creationId xmlns:a16="http://schemas.microsoft.com/office/drawing/2014/main" id="{75216412-991F-C4A5-6FC1-D59E9357A800}"/>
              </a:ext>
            </a:extLst>
          </p:cNvPr>
          <p:cNvSpPr txBox="1"/>
          <p:nvPr/>
        </p:nvSpPr>
        <p:spPr>
          <a:xfrm>
            <a:off x="468185" y="5641434"/>
            <a:ext cx="11255627" cy="671338"/>
          </a:xfrm>
          <a:prstGeom prst="rect">
            <a:avLst/>
          </a:prstGeom>
          <a:noFill/>
        </p:spPr>
        <p:txBody>
          <a:bodyPr wrap="square">
            <a:spAutoFit/>
          </a:bodyPr>
          <a:lstStyle/>
          <a:p>
            <a:pPr algn="just" latinLnBrk="1">
              <a:lnSpc>
                <a:spcPct val="107000"/>
              </a:lnSpc>
              <a:spcAft>
                <a:spcPts val="800"/>
              </a:spcAft>
            </a:pPr>
            <a:r>
              <a:rPr lang="en-US" altLang="ko-KR" sz="1200" kern="100" dirty="0">
                <a:effectLst/>
                <a:latin typeface="Times New Roman" panose="02020603050405020304" pitchFamily="18" charset="0"/>
                <a:ea typeface="맑은 고딕" panose="020B0503020000020004" pitchFamily="50" charset="-127"/>
                <a:cs typeface="Times New Roman" panose="02020603050405020304" pitchFamily="18" charset="0"/>
              </a:rPr>
              <a:t>Used random forest-based model with 11 selected features to construct the summary plot above. Used </a:t>
            </a:r>
            <a:r>
              <a:rPr lang="en-US" altLang="ko-KR" sz="1200" kern="100" dirty="0" err="1">
                <a:effectLst/>
                <a:latin typeface="Times New Roman" panose="02020603050405020304" pitchFamily="18" charset="0"/>
                <a:ea typeface="맑은 고딕" panose="020B0503020000020004" pitchFamily="50" charset="-127"/>
                <a:cs typeface="Times New Roman" panose="02020603050405020304" pitchFamily="18" charset="0"/>
              </a:rPr>
              <a:t>TreeExplainer</a:t>
            </a:r>
            <a:r>
              <a:rPr lang="en-US" altLang="ko-KR" sz="1200" kern="100" dirty="0">
                <a:effectLst/>
                <a:latin typeface="Times New Roman" panose="02020603050405020304" pitchFamily="18" charset="0"/>
                <a:ea typeface="맑은 고딕" panose="020B0503020000020004" pitchFamily="50" charset="-127"/>
                <a:cs typeface="Times New Roman" panose="02020603050405020304" pitchFamily="18" charset="0"/>
              </a:rPr>
              <a:t> to compute Shapley Additive exPlanations (SHAP) values</a:t>
            </a:r>
            <a:r>
              <a:rPr lang="en-US" altLang="ko-KR" sz="1200" kern="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 CRP=c-reactive protein. LDH=lactate dehydrogenase. ALC=absolute lymphocyte count. RR=respiratory rate. ANC=absolute neutrophil count. WBC=white blood cell. PLT=platelet counts. SPO2=saturation of peripheral oxygen. DM=diabetes mellitus. *Specific SHAP values are shown on the right of each feature names in the y-label.</a:t>
            </a:r>
            <a:endParaRPr lang="ko-KR" alt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p:txBody>
      </p:sp>
      <p:pic>
        <p:nvPicPr>
          <p:cNvPr id="6" name="그림 5">
            <a:extLst>
              <a:ext uri="{FF2B5EF4-FFF2-40B4-BE49-F238E27FC236}">
                <a16:creationId xmlns:a16="http://schemas.microsoft.com/office/drawing/2014/main" id="{3E590CFA-5FE9-0E19-8237-921EF23273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7794" y="802134"/>
            <a:ext cx="6657519" cy="4909920"/>
          </a:xfrm>
          <a:prstGeom prst="rect">
            <a:avLst/>
          </a:prstGeom>
        </p:spPr>
      </p:pic>
    </p:spTree>
    <p:extLst>
      <p:ext uri="{BB962C8B-B14F-4D97-AF65-F5344CB8AC3E}">
        <p14:creationId xmlns:p14="http://schemas.microsoft.com/office/powerpoint/2010/main" val="956772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직사각형 13"/>
          <p:cNvSpPr/>
          <p:nvPr/>
        </p:nvSpPr>
        <p:spPr>
          <a:xfrm>
            <a:off x="26528" y="6499058"/>
            <a:ext cx="12165472" cy="362117"/>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801"/>
          </a:p>
        </p:txBody>
      </p:sp>
      <p:sp>
        <p:nvSpPr>
          <p:cNvPr id="16" name="Rectangle 1"/>
          <p:cNvSpPr>
            <a:spLocks noChangeArrowheads="1"/>
          </p:cNvSpPr>
          <p:nvPr/>
        </p:nvSpPr>
        <p:spPr bwMode="auto">
          <a:xfrm>
            <a:off x="1" y="102859"/>
            <a:ext cx="65" cy="25148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7" rIns="0" bIns="-12697" numCol="1" anchor="ctr" anchorCtr="0" compatLnSpc="1">
            <a:prstTxWarp prst="textNoShape">
              <a:avLst/>
            </a:prstTxWarp>
            <a:spAutoFit/>
          </a:bodyPr>
          <a:lstStyle/>
          <a:p>
            <a:pPr defTabSz="914411" eaLnBrk="0" fontAlgn="base" latinLnBrk="0" hangingPunct="0">
              <a:spcBef>
                <a:spcPct val="0"/>
              </a:spcBef>
              <a:spcAft>
                <a:spcPct val="0"/>
              </a:spcAft>
            </a:pPr>
            <a:endParaRPr lang="ko-KR" altLang="ko-KR" sz="1801">
              <a:latin typeface="Arial" panose="020B0604020202020204" pitchFamily="34" charset="0"/>
            </a:endParaRPr>
          </a:p>
        </p:txBody>
      </p:sp>
      <p:sp>
        <p:nvSpPr>
          <p:cNvPr id="18" name="직사각형 17"/>
          <p:cNvSpPr/>
          <p:nvPr/>
        </p:nvSpPr>
        <p:spPr>
          <a:xfrm>
            <a:off x="10684881" y="334491"/>
            <a:ext cx="1287596" cy="369460"/>
          </a:xfrm>
          <a:prstGeom prst="rect">
            <a:avLst/>
          </a:prstGeom>
        </p:spPr>
        <p:txBody>
          <a:bodyPr wrap="none">
            <a:spAutoFit/>
          </a:bodyPr>
          <a:lstStyle/>
          <a:p>
            <a:pPr algn="r"/>
            <a:r>
              <a:rPr lang="en-US" altLang="ko-KR" sz="1801" b="1">
                <a:solidFill>
                  <a:schemeClr val="tx2">
                    <a:lumMod val="20000"/>
                    <a:lumOff val="80000"/>
                  </a:schemeClr>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S.W. </a:t>
            </a:r>
            <a:r>
              <a:rPr lang="en-US" altLang="ko-KR" sz="1801" b="1" err="1">
                <a:solidFill>
                  <a:schemeClr val="tx2">
                    <a:lumMod val="20000"/>
                    <a:lumOff val="80000"/>
                  </a:schemeClr>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Baek</a:t>
            </a:r>
            <a:endParaRPr lang="en-US" altLang="ko-KR" sz="1801" b="1">
              <a:solidFill>
                <a:schemeClr val="tx2">
                  <a:lumMod val="20000"/>
                  <a:lumOff val="80000"/>
                </a:schemeClr>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
        <p:nvSpPr>
          <p:cNvPr id="21" name="슬라이드 번호 개체 틀 1"/>
          <p:cNvSpPr txBox="1">
            <a:spLocks/>
          </p:cNvSpPr>
          <p:nvPr/>
        </p:nvSpPr>
        <p:spPr>
          <a:xfrm>
            <a:off x="9475328" y="6486260"/>
            <a:ext cx="2743200" cy="365125"/>
          </a:xfrm>
          <a:prstGeom prst="rect">
            <a:avLst/>
          </a:prstGeom>
        </p:spPr>
        <p:txBody>
          <a:bodyPr vert="horz" lIns="91440" tIns="45721" rIns="91440" bIns="45721"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EDE53A7A-6D00-4CCF-A6F2-472D67B430E2}" type="slidenum">
              <a:rPr lang="ko-KR" altLang="en-US">
                <a:solidFill>
                  <a:schemeClr val="tx2">
                    <a:lumMod val="20000"/>
                    <a:lumOff val="80000"/>
                  </a:schemeClr>
                </a:solidFill>
                <a:latin typeface="helvetica" panose="020B0604020202020204" pitchFamily="34" charset="0"/>
                <a:cs typeface="helvetica" panose="020B0604020202020204" pitchFamily="34" charset="0"/>
              </a:rPr>
              <a:pPr/>
              <a:t>23</a:t>
            </a:fld>
            <a:endParaRPr lang="ko-KR" altLang="en-US">
              <a:solidFill>
                <a:schemeClr val="tx2">
                  <a:lumMod val="20000"/>
                  <a:lumOff val="80000"/>
                </a:schemeClr>
              </a:solidFill>
              <a:latin typeface="helvetica" panose="020B0604020202020204" pitchFamily="34" charset="0"/>
              <a:cs typeface="helvetica" panose="020B0604020202020204" pitchFamily="34" charset="0"/>
            </a:endParaRPr>
          </a:p>
        </p:txBody>
      </p:sp>
      <p:sp>
        <p:nvSpPr>
          <p:cNvPr id="22" name="TextBox 21"/>
          <p:cNvSpPr txBox="1"/>
          <p:nvPr/>
        </p:nvSpPr>
        <p:spPr>
          <a:xfrm>
            <a:off x="5140499" y="6542942"/>
            <a:ext cx="1952329" cy="276999"/>
          </a:xfrm>
          <a:prstGeom prst="rect">
            <a:avLst/>
          </a:prstGeom>
          <a:noFill/>
        </p:spPr>
        <p:txBody>
          <a:bodyPr wrap="none" rtlCol="0">
            <a:spAutoFit/>
          </a:bodyPr>
          <a:lstStyle/>
          <a:p>
            <a:r>
              <a:rPr lang="en-US" altLang="ko-KR" sz="1200">
                <a:solidFill>
                  <a:schemeClr val="bg1">
                    <a:lumMod val="95000"/>
                  </a:schemeClr>
                </a:solidFill>
                <a:latin typeface="helvetica" panose="020B0604020202020204" pitchFamily="34" charset="0"/>
                <a:cs typeface="helvetica" panose="020B0604020202020204" pitchFamily="34" charset="0"/>
              </a:rPr>
              <a:t>SMC  AI Research Center</a:t>
            </a:r>
            <a:endParaRPr lang="ko-KR" altLang="en-US" sz="1200">
              <a:solidFill>
                <a:schemeClr val="bg1">
                  <a:lumMod val="95000"/>
                </a:schemeClr>
              </a:solidFill>
              <a:latin typeface="helvetica" panose="020B0604020202020204" pitchFamily="34" charset="0"/>
              <a:cs typeface="helvetica" panose="020B0604020202020204" pitchFamily="34" charset="0"/>
            </a:endParaRPr>
          </a:p>
        </p:txBody>
      </p:sp>
      <p:sp>
        <p:nvSpPr>
          <p:cNvPr id="24" name="TextBox 23"/>
          <p:cNvSpPr txBox="1"/>
          <p:nvPr/>
        </p:nvSpPr>
        <p:spPr>
          <a:xfrm>
            <a:off x="26529" y="6547543"/>
            <a:ext cx="1258101" cy="276999"/>
          </a:xfrm>
          <a:prstGeom prst="rect">
            <a:avLst/>
          </a:prstGeom>
          <a:noFill/>
        </p:spPr>
        <p:txBody>
          <a:bodyPr wrap="none" rtlCol="0">
            <a:spAutoFit/>
          </a:bodyPr>
          <a:lstStyle/>
          <a:p>
            <a:r>
              <a:rPr lang="en-US" altLang="ko-KR" sz="1200">
                <a:solidFill>
                  <a:schemeClr val="accent5">
                    <a:lumMod val="60000"/>
                    <a:lumOff val="40000"/>
                  </a:schemeClr>
                </a:solidFill>
                <a:latin typeface="helvetica" panose="020B0604020202020204" pitchFamily="34" charset="0"/>
                <a:cs typeface="helvetica" panose="020B0604020202020204" pitchFamily="34" charset="0"/>
              </a:rPr>
              <a:t>MARS Team #1</a:t>
            </a:r>
            <a:endParaRPr lang="ko-KR" altLang="en-US" sz="1200">
              <a:solidFill>
                <a:schemeClr val="accent5">
                  <a:lumMod val="60000"/>
                  <a:lumOff val="40000"/>
                </a:schemeClr>
              </a:solidFill>
              <a:latin typeface="helvetica" panose="020B0604020202020204" pitchFamily="34" charset="0"/>
              <a:cs typeface="helvetica" panose="020B0604020202020204" pitchFamily="34" charset="0"/>
            </a:endParaRPr>
          </a:p>
        </p:txBody>
      </p:sp>
      <p:sp>
        <p:nvSpPr>
          <p:cNvPr id="12" name="제목 2"/>
          <p:cNvSpPr txBox="1">
            <a:spLocks/>
          </p:cNvSpPr>
          <p:nvPr/>
        </p:nvSpPr>
        <p:spPr>
          <a:xfrm>
            <a:off x="95557" y="-4144"/>
            <a:ext cx="12042213" cy="695170"/>
          </a:xfrm>
          <a:prstGeom prst="rect">
            <a:avLst/>
          </a:prstGeom>
        </p:spPr>
        <p:txBody>
          <a:bodyPr vert="horz" lIns="91440" tIns="45721" rIns="91440" bIns="45721" rtlCol="0" anchor="b">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000" b="1" dirty="0">
                <a:solidFill>
                  <a:schemeClr val="bg1"/>
                </a:solidFill>
              </a:rPr>
              <a:t>S. Figure 5. Feature engineering methods</a:t>
            </a:r>
            <a:endParaRPr lang="ko-KR" altLang="en-US" sz="3000" b="1" dirty="0">
              <a:solidFill>
                <a:schemeClr val="bg1"/>
              </a:solidFill>
            </a:endParaRPr>
          </a:p>
        </p:txBody>
      </p:sp>
      <p:sp>
        <p:nvSpPr>
          <p:cNvPr id="2" name="AutoShape 2" descr="image.png"/>
          <p:cNvSpPr>
            <a:spLocks noChangeAspect="1" noChangeArrowheads="1"/>
          </p:cNvSpPr>
          <p:nvPr/>
        </p:nvSpPr>
        <p:spPr bwMode="auto">
          <a:xfrm>
            <a:off x="155575" y="-1584323"/>
            <a:ext cx="2362201" cy="3314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ko-KR" altLang="en-US" sz="1801"/>
          </a:p>
        </p:txBody>
      </p:sp>
      <p:pic>
        <p:nvPicPr>
          <p:cNvPr id="4" name="그림 3">
            <a:extLst>
              <a:ext uri="{FF2B5EF4-FFF2-40B4-BE49-F238E27FC236}">
                <a16:creationId xmlns:a16="http://schemas.microsoft.com/office/drawing/2014/main" id="{3AB001F0-29DE-7FC5-E326-047BA08FF08D}"/>
              </a:ext>
            </a:extLst>
          </p:cNvPr>
          <p:cNvPicPr>
            <a:picLocks noChangeAspect="1"/>
          </p:cNvPicPr>
          <p:nvPr/>
        </p:nvPicPr>
        <p:blipFill>
          <a:blip r:embed="rId3"/>
          <a:stretch>
            <a:fillRect/>
          </a:stretch>
        </p:blipFill>
        <p:spPr>
          <a:xfrm>
            <a:off x="535057" y="882777"/>
            <a:ext cx="3622942" cy="2745960"/>
          </a:xfrm>
          <a:prstGeom prst="rect">
            <a:avLst/>
          </a:prstGeom>
        </p:spPr>
      </p:pic>
      <p:pic>
        <p:nvPicPr>
          <p:cNvPr id="6" name="그림 5">
            <a:extLst>
              <a:ext uri="{FF2B5EF4-FFF2-40B4-BE49-F238E27FC236}">
                <a16:creationId xmlns:a16="http://schemas.microsoft.com/office/drawing/2014/main" id="{F0B20BCF-C2DD-D945-C8E4-4093E39ECF73}"/>
              </a:ext>
            </a:extLst>
          </p:cNvPr>
          <p:cNvPicPr>
            <a:picLocks noChangeAspect="1"/>
          </p:cNvPicPr>
          <p:nvPr/>
        </p:nvPicPr>
        <p:blipFill>
          <a:blip r:embed="rId4"/>
          <a:stretch>
            <a:fillRect/>
          </a:stretch>
        </p:blipFill>
        <p:spPr>
          <a:xfrm>
            <a:off x="4709717" y="849460"/>
            <a:ext cx="2618055" cy="2517360"/>
          </a:xfrm>
          <a:prstGeom prst="rect">
            <a:avLst/>
          </a:prstGeom>
        </p:spPr>
      </p:pic>
      <p:pic>
        <p:nvPicPr>
          <p:cNvPr id="8" name="그림 7">
            <a:extLst>
              <a:ext uri="{FF2B5EF4-FFF2-40B4-BE49-F238E27FC236}">
                <a16:creationId xmlns:a16="http://schemas.microsoft.com/office/drawing/2014/main" id="{E1BDC1CE-462C-CB39-9BE9-318C162303F8}"/>
              </a:ext>
            </a:extLst>
          </p:cNvPr>
          <p:cNvPicPr>
            <a:picLocks noChangeAspect="1"/>
          </p:cNvPicPr>
          <p:nvPr/>
        </p:nvPicPr>
        <p:blipFill>
          <a:blip r:embed="rId5"/>
          <a:stretch>
            <a:fillRect/>
          </a:stretch>
        </p:blipFill>
        <p:spPr>
          <a:xfrm>
            <a:off x="7865311" y="802462"/>
            <a:ext cx="2325190" cy="2758885"/>
          </a:xfrm>
          <a:prstGeom prst="rect">
            <a:avLst/>
          </a:prstGeom>
        </p:spPr>
      </p:pic>
      <p:pic>
        <p:nvPicPr>
          <p:cNvPr id="11" name="그림 10">
            <a:extLst>
              <a:ext uri="{FF2B5EF4-FFF2-40B4-BE49-F238E27FC236}">
                <a16:creationId xmlns:a16="http://schemas.microsoft.com/office/drawing/2014/main" id="{4BCD69DB-E52A-6F4C-D219-F8CE3DC5675F}"/>
              </a:ext>
            </a:extLst>
          </p:cNvPr>
          <p:cNvPicPr>
            <a:picLocks noChangeAspect="1"/>
          </p:cNvPicPr>
          <p:nvPr/>
        </p:nvPicPr>
        <p:blipFill>
          <a:blip r:embed="rId6"/>
          <a:stretch>
            <a:fillRect/>
          </a:stretch>
        </p:blipFill>
        <p:spPr>
          <a:xfrm>
            <a:off x="384175" y="3724236"/>
            <a:ext cx="3622943" cy="2625533"/>
          </a:xfrm>
          <a:prstGeom prst="rect">
            <a:avLst/>
          </a:prstGeom>
        </p:spPr>
      </p:pic>
      <p:pic>
        <p:nvPicPr>
          <p:cNvPr id="19" name="그림 18">
            <a:extLst>
              <a:ext uri="{FF2B5EF4-FFF2-40B4-BE49-F238E27FC236}">
                <a16:creationId xmlns:a16="http://schemas.microsoft.com/office/drawing/2014/main" id="{9CDFE8DD-DD3F-1639-D3F4-C6A24AADFD75}"/>
              </a:ext>
            </a:extLst>
          </p:cNvPr>
          <p:cNvPicPr>
            <a:picLocks noChangeAspect="1"/>
          </p:cNvPicPr>
          <p:nvPr/>
        </p:nvPicPr>
        <p:blipFill>
          <a:blip r:embed="rId7"/>
          <a:stretch>
            <a:fillRect/>
          </a:stretch>
        </p:blipFill>
        <p:spPr>
          <a:xfrm>
            <a:off x="4485094" y="3628737"/>
            <a:ext cx="2842678" cy="2721032"/>
          </a:xfrm>
          <a:prstGeom prst="rect">
            <a:avLst/>
          </a:prstGeom>
        </p:spPr>
      </p:pic>
      <p:pic>
        <p:nvPicPr>
          <p:cNvPr id="26" name="그림 25">
            <a:extLst>
              <a:ext uri="{FF2B5EF4-FFF2-40B4-BE49-F238E27FC236}">
                <a16:creationId xmlns:a16="http://schemas.microsoft.com/office/drawing/2014/main" id="{66BE40BA-8516-8FD5-8FF3-48CE3FF01464}"/>
              </a:ext>
            </a:extLst>
          </p:cNvPr>
          <p:cNvPicPr>
            <a:picLocks noChangeAspect="1"/>
          </p:cNvPicPr>
          <p:nvPr/>
        </p:nvPicPr>
        <p:blipFill>
          <a:blip r:embed="rId8"/>
          <a:stretch>
            <a:fillRect/>
          </a:stretch>
        </p:blipFill>
        <p:spPr>
          <a:xfrm>
            <a:off x="7865311" y="3615160"/>
            <a:ext cx="2360030" cy="2817286"/>
          </a:xfrm>
          <a:prstGeom prst="rect">
            <a:avLst/>
          </a:prstGeom>
        </p:spPr>
      </p:pic>
    </p:spTree>
    <p:extLst>
      <p:ext uri="{BB962C8B-B14F-4D97-AF65-F5344CB8AC3E}">
        <p14:creationId xmlns:p14="http://schemas.microsoft.com/office/powerpoint/2010/main" val="3240949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직사각형 13"/>
          <p:cNvSpPr/>
          <p:nvPr/>
        </p:nvSpPr>
        <p:spPr>
          <a:xfrm>
            <a:off x="26528" y="6499058"/>
            <a:ext cx="12165472" cy="362117"/>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801"/>
          </a:p>
        </p:txBody>
      </p:sp>
      <p:sp>
        <p:nvSpPr>
          <p:cNvPr id="16" name="Rectangle 1"/>
          <p:cNvSpPr>
            <a:spLocks noChangeArrowheads="1"/>
          </p:cNvSpPr>
          <p:nvPr/>
        </p:nvSpPr>
        <p:spPr bwMode="auto">
          <a:xfrm>
            <a:off x="1" y="102859"/>
            <a:ext cx="65" cy="25148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7" rIns="0" bIns="-12697" numCol="1" anchor="ctr" anchorCtr="0" compatLnSpc="1">
            <a:prstTxWarp prst="textNoShape">
              <a:avLst/>
            </a:prstTxWarp>
            <a:spAutoFit/>
          </a:bodyPr>
          <a:lstStyle/>
          <a:p>
            <a:pPr defTabSz="914411" eaLnBrk="0" fontAlgn="base" latinLnBrk="0" hangingPunct="0">
              <a:spcBef>
                <a:spcPct val="0"/>
              </a:spcBef>
              <a:spcAft>
                <a:spcPct val="0"/>
              </a:spcAft>
            </a:pPr>
            <a:endParaRPr lang="ko-KR" altLang="ko-KR" sz="1801">
              <a:latin typeface="Arial" panose="020B0604020202020204" pitchFamily="34" charset="0"/>
            </a:endParaRPr>
          </a:p>
        </p:txBody>
      </p:sp>
      <p:sp>
        <p:nvSpPr>
          <p:cNvPr id="18" name="직사각형 17"/>
          <p:cNvSpPr/>
          <p:nvPr/>
        </p:nvSpPr>
        <p:spPr>
          <a:xfrm>
            <a:off x="10684881" y="334491"/>
            <a:ext cx="1287596" cy="369460"/>
          </a:xfrm>
          <a:prstGeom prst="rect">
            <a:avLst/>
          </a:prstGeom>
        </p:spPr>
        <p:txBody>
          <a:bodyPr wrap="none">
            <a:spAutoFit/>
          </a:bodyPr>
          <a:lstStyle/>
          <a:p>
            <a:pPr algn="r"/>
            <a:r>
              <a:rPr lang="en-US" altLang="ko-KR" sz="1801" b="1">
                <a:solidFill>
                  <a:schemeClr val="tx2">
                    <a:lumMod val="20000"/>
                    <a:lumOff val="80000"/>
                  </a:schemeClr>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S.W. </a:t>
            </a:r>
            <a:r>
              <a:rPr lang="en-US" altLang="ko-KR" sz="1801" b="1" err="1">
                <a:solidFill>
                  <a:schemeClr val="tx2">
                    <a:lumMod val="20000"/>
                    <a:lumOff val="80000"/>
                  </a:schemeClr>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Baek</a:t>
            </a:r>
            <a:endParaRPr lang="en-US" altLang="ko-KR" sz="1801" b="1">
              <a:solidFill>
                <a:schemeClr val="tx2">
                  <a:lumMod val="20000"/>
                  <a:lumOff val="80000"/>
                </a:schemeClr>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
        <p:nvSpPr>
          <p:cNvPr id="21" name="슬라이드 번호 개체 틀 1"/>
          <p:cNvSpPr txBox="1">
            <a:spLocks/>
          </p:cNvSpPr>
          <p:nvPr/>
        </p:nvSpPr>
        <p:spPr>
          <a:xfrm>
            <a:off x="9475328" y="6486260"/>
            <a:ext cx="2743200" cy="365125"/>
          </a:xfrm>
          <a:prstGeom prst="rect">
            <a:avLst/>
          </a:prstGeom>
        </p:spPr>
        <p:txBody>
          <a:bodyPr vert="horz" lIns="91440" tIns="45721" rIns="91440" bIns="45721"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EDE53A7A-6D00-4CCF-A6F2-472D67B430E2}" type="slidenum">
              <a:rPr lang="ko-KR" altLang="en-US">
                <a:solidFill>
                  <a:schemeClr val="tx2">
                    <a:lumMod val="20000"/>
                    <a:lumOff val="80000"/>
                  </a:schemeClr>
                </a:solidFill>
                <a:latin typeface="helvetica" panose="020B0604020202020204" pitchFamily="34" charset="0"/>
                <a:cs typeface="helvetica" panose="020B0604020202020204" pitchFamily="34" charset="0"/>
              </a:rPr>
              <a:pPr/>
              <a:t>24</a:t>
            </a:fld>
            <a:endParaRPr lang="ko-KR" altLang="en-US">
              <a:solidFill>
                <a:schemeClr val="tx2">
                  <a:lumMod val="20000"/>
                  <a:lumOff val="80000"/>
                </a:schemeClr>
              </a:solidFill>
              <a:latin typeface="helvetica" panose="020B0604020202020204" pitchFamily="34" charset="0"/>
              <a:cs typeface="helvetica" panose="020B0604020202020204" pitchFamily="34" charset="0"/>
            </a:endParaRPr>
          </a:p>
        </p:txBody>
      </p:sp>
      <p:sp>
        <p:nvSpPr>
          <p:cNvPr id="22" name="TextBox 21"/>
          <p:cNvSpPr txBox="1"/>
          <p:nvPr/>
        </p:nvSpPr>
        <p:spPr>
          <a:xfrm>
            <a:off x="5140499" y="6542942"/>
            <a:ext cx="1952329" cy="276999"/>
          </a:xfrm>
          <a:prstGeom prst="rect">
            <a:avLst/>
          </a:prstGeom>
          <a:noFill/>
        </p:spPr>
        <p:txBody>
          <a:bodyPr wrap="none" rtlCol="0">
            <a:spAutoFit/>
          </a:bodyPr>
          <a:lstStyle/>
          <a:p>
            <a:r>
              <a:rPr lang="en-US" altLang="ko-KR" sz="1200">
                <a:solidFill>
                  <a:schemeClr val="bg1">
                    <a:lumMod val="95000"/>
                  </a:schemeClr>
                </a:solidFill>
                <a:latin typeface="helvetica" panose="020B0604020202020204" pitchFamily="34" charset="0"/>
                <a:cs typeface="helvetica" panose="020B0604020202020204" pitchFamily="34" charset="0"/>
              </a:rPr>
              <a:t>SMC  AI Research Center</a:t>
            </a:r>
            <a:endParaRPr lang="ko-KR" altLang="en-US" sz="1200">
              <a:solidFill>
                <a:schemeClr val="bg1">
                  <a:lumMod val="95000"/>
                </a:schemeClr>
              </a:solidFill>
              <a:latin typeface="helvetica" panose="020B0604020202020204" pitchFamily="34" charset="0"/>
              <a:cs typeface="helvetica" panose="020B0604020202020204" pitchFamily="34" charset="0"/>
            </a:endParaRPr>
          </a:p>
        </p:txBody>
      </p:sp>
      <p:sp>
        <p:nvSpPr>
          <p:cNvPr id="24" name="TextBox 23"/>
          <p:cNvSpPr txBox="1"/>
          <p:nvPr/>
        </p:nvSpPr>
        <p:spPr>
          <a:xfrm>
            <a:off x="26529" y="6547543"/>
            <a:ext cx="1258101" cy="276999"/>
          </a:xfrm>
          <a:prstGeom prst="rect">
            <a:avLst/>
          </a:prstGeom>
          <a:noFill/>
        </p:spPr>
        <p:txBody>
          <a:bodyPr wrap="none" rtlCol="0">
            <a:spAutoFit/>
          </a:bodyPr>
          <a:lstStyle/>
          <a:p>
            <a:r>
              <a:rPr lang="en-US" altLang="ko-KR" sz="1200">
                <a:solidFill>
                  <a:schemeClr val="accent5">
                    <a:lumMod val="60000"/>
                    <a:lumOff val="40000"/>
                  </a:schemeClr>
                </a:solidFill>
                <a:latin typeface="helvetica" panose="020B0604020202020204" pitchFamily="34" charset="0"/>
                <a:cs typeface="helvetica" panose="020B0604020202020204" pitchFamily="34" charset="0"/>
              </a:rPr>
              <a:t>MARS Team #1</a:t>
            </a:r>
            <a:endParaRPr lang="ko-KR" altLang="en-US" sz="1200">
              <a:solidFill>
                <a:schemeClr val="accent5">
                  <a:lumMod val="60000"/>
                  <a:lumOff val="40000"/>
                </a:schemeClr>
              </a:solidFill>
              <a:latin typeface="helvetica" panose="020B0604020202020204" pitchFamily="34" charset="0"/>
              <a:cs typeface="helvetica" panose="020B0604020202020204" pitchFamily="34" charset="0"/>
            </a:endParaRPr>
          </a:p>
        </p:txBody>
      </p:sp>
      <p:sp>
        <p:nvSpPr>
          <p:cNvPr id="12" name="제목 2"/>
          <p:cNvSpPr txBox="1">
            <a:spLocks/>
          </p:cNvSpPr>
          <p:nvPr/>
        </p:nvSpPr>
        <p:spPr>
          <a:xfrm>
            <a:off x="95557" y="-4144"/>
            <a:ext cx="12042213" cy="695170"/>
          </a:xfrm>
          <a:prstGeom prst="rect">
            <a:avLst/>
          </a:prstGeom>
        </p:spPr>
        <p:txBody>
          <a:bodyPr vert="horz" lIns="91440" tIns="45721" rIns="91440" bIns="45721" rtlCol="0" anchor="b">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000" b="1" dirty="0">
                <a:solidFill>
                  <a:schemeClr val="bg1"/>
                </a:solidFill>
              </a:rPr>
              <a:t>S. Figure 6. Cost sensitivity learning</a:t>
            </a:r>
            <a:endParaRPr lang="ko-KR" altLang="en-US" sz="3000" b="1" dirty="0">
              <a:solidFill>
                <a:schemeClr val="bg1"/>
              </a:solidFill>
            </a:endParaRPr>
          </a:p>
        </p:txBody>
      </p:sp>
      <p:sp>
        <p:nvSpPr>
          <p:cNvPr id="2" name="AutoShape 2" descr="image.png"/>
          <p:cNvSpPr>
            <a:spLocks noChangeAspect="1" noChangeArrowheads="1"/>
          </p:cNvSpPr>
          <p:nvPr/>
        </p:nvSpPr>
        <p:spPr bwMode="auto">
          <a:xfrm>
            <a:off x="155575" y="-1584323"/>
            <a:ext cx="2362201" cy="3314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ko-KR" altLang="en-US" sz="1801"/>
          </a:p>
        </p:txBody>
      </p:sp>
      <p:pic>
        <p:nvPicPr>
          <p:cNvPr id="3" name="그림 2">
            <a:extLst>
              <a:ext uri="{FF2B5EF4-FFF2-40B4-BE49-F238E27FC236}">
                <a16:creationId xmlns:a16="http://schemas.microsoft.com/office/drawing/2014/main" id="{E1DF443F-783F-01DD-05C0-3D6058EA696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771" t="11152" r="9490" b="3451"/>
          <a:stretch/>
        </p:blipFill>
        <p:spPr bwMode="auto">
          <a:xfrm>
            <a:off x="26528" y="2092900"/>
            <a:ext cx="5796280" cy="2991485"/>
          </a:xfrm>
          <a:prstGeom prst="rect">
            <a:avLst/>
          </a:prstGeom>
          <a:ln>
            <a:noFill/>
          </a:ln>
          <a:extLst>
            <a:ext uri="{53640926-AAD7-44D8-BBD7-CCE9431645EC}">
              <a14:shadowObscured xmlns:a14="http://schemas.microsoft.com/office/drawing/2010/main"/>
            </a:ext>
          </a:extLst>
        </p:spPr>
      </p:pic>
      <p:pic>
        <p:nvPicPr>
          <p:cNvPr id="5" name="그림 4">
            <a:extLst>
              <a:ext uri="{FF2B5EF4-FFF2-40B4-BE49-F238E27FC236}">
                <a16:creationId xmlns:a16="http://schemas.microsoft.com/office/drawing/2014/main" id="{E3C72194-ACFD-C20B-8CCA-A4A2E90BCC9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954" t="11335" r="9394" b="3459"/>
          <a:stretch/>
        </p:blipFill>
        <p:spPr bwMode="auto">
          <a:xfrm>
            <a:off x="6096000" y="2118624"/>
            <a:ext cx="5829935" cy="3005455"/>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CD734199-F838-322D-6F6B-DD5CCE1B78E9}"/>
              </a:ext>
            </a:extLst>
          </p:cNvPr>
          <p:cNvSpPr txBox="1"/>
          <p:nvPr/>
        </p:nvSpPr>
        <p:spPr>
          <a:xfrm>
            <a:off x="0" y="1680626"/>
            <a:ext cx="3951106" cy="369332"/>
          </a:xfrm>
          <a:prstGeom prst="rect">
            <a:avLst/>
          </a:prstGeom>
          <a:noFill/>
        </p:spPr>
        <p:txBody>
          <a:bodyPr wrap="square">
            <a:spAutoFit/>
          </a:bodyPr>
          <a:lstStyle/>
          <a:p>
            <a:r>
              <a:rPr lang="en-US" altLang="ko-KR" b="1" dirty="0">
                <a:latin typeface="Times New Roman" panose="02020603050405020304" pitchFamily="18" charset="0"/>
                <a:cs typeface="Times New Roman" panose="02020603050405020304" pitchFamily="18" charset="0"/>
              </a:rPr>
              <a:t>A</a:t>
            </a:r>
            <a:endParaRPr lang="ko-KR" altLang="en-US"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AC78ED1-332F-2297-73C8-24D608837E15}"/>
              </a:ext>
            </a:extLst>
          </p:cNvPr>
          <p:cNvSpPr txBox="1"/>
          <p:nvPr/>
        </p:nvSpPr>
        <p:spPr>
          <a:xfrm>
            <a:off x="6116663" y="1680626"/>
            <a:ext cx="3951106" cy="369332"/>
          </a:xfrm>
          <a:prstGeom prst="rect">
            <a:avLst/>
          </a:prstGeom>
          <a:noFill/>
        </p:spPr>
        <p:txBody>
          <a:bodyPr wrap="square">
            <a:spAutoFit/>
          </a:bodyPr>
          <a:lstStyle/>
          <a:p>
            <a:r>
              <a:rPr lang="en-US" altLang="ko-KR" b="1" dirty="0">
                <a:latin typeface="Times New Roman" panose="02020603050405020304" pitchFamily="18" charset="0"/>
                <a:cs typeface="Times New Roman" panose="02020603050405020304" pitchFamily="18" charset="0"/>
              </a:rPr>
              <a:t>B</a:t>
            </a:r>
            <a:endParaRPr lang="ko-KR"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2842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직사각형 13"/>
          <p:cNvSpPr/>
          <p:nvPr/>
        </p:nvSpPr>
        <p:spPr>
          <a:xfrm>
            <a:off x="26528" y="6499058"/>
            <a:ext cx="12165472" cy="362117"/>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801"/>
          </a:p>
        </p:txBody>
      </p:sp>
      <p:sp>
        <p:nvSpPr>
          <p:cNvPr id="16" name="Rectangle 1"/>
          <p:cNvSpPr>
            <a:spLocks noChangeArrowheads="1"/>
          </p:cNvSpPr>
          <p:nvPr/>
        </p:nvSpPr>
        <p:spPr bwMode="auto">
          <a:xfrm>
            <a:off x="1" y="102859"/>
            <a:ext cx="65" cy="25148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7" rIns="0" bIns="-12697" numCol="1" anchor="ctr" anchorCtr="0" compatLnSpc="1">
            <a:prstTxWarp prst="textNoShape">
              <a:avLst/>
            </a:prstTxWarp>
            <a:spAutoFit/>
          </a:bodyPr>
          <a:lstStyle/>
          <a:p>
            <a:pPr defTabSz="914411" eaLnBrk="0" fontAlgn="base" latinLnBrk="0" hangingPunct="0">
              <a:spcBef>
                <a:spcPct val="0"/>
              </a:spcBef>
              <a:spcAft>
                <a:spcPct val="0"/>
              </a:spcAft>
            </a:pPr>
            <a:endParaRPr lang="ko-KR" altLang="ko-KR" sz="1801">
              <a:latin typeface="Arial" panose="020B0604020202020204" pitchFamily="34" charset="0"/>
            </a:endParaRPr>
          </a:p>
        </p:txBody>
      </p:sp>
      <p:sp>
        <p:nvSpPr>
          <p:cNvPr id="18" name="직사각형 17"/>
          <p:cNvSpPr/>
          <p:nvPr/>
        </p:nvSpPr>
        <p:spPr>
          <a:xfrm>
            <a:off x="10684881" y="334491"/>
            <a:ext cx="1287596" cy="369460"/>
          </a:xfrm>
          <a:prstGeom prst="rect">
            <a:avLst/>
          </a:prstGeom>
        </p:spPr>
        <p:txBody>
          <a:bodyPr wrap="none">
            <a:spAutoFit/>
          </a:bodyPr>
          <a:lstStyle/>
          <a:p>
            <a:pPr algn="r"/>
            <a:r>
              <a:rPr lang="en-US" altLang="ko-KR" sz="1801" b="1">
                <a:solidFill>
                  <a:schemeClr val="tx2">
                    <a:lumMod val="20000"/>
                    <a:lumOff val="80000"/>
                  </a:schemeClr>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S.W. </a:t>
            </a:r>
            <a:r>
              <a:rPr lang="en-US" altLang="ko-KR" sz="1801" b="1" err="1">
                <a:solidFill>
                  <a:schemeClr val="tx2">
                    <a:lumMod val="20000"/>
                    <a:lumOff val="80000"/>
                  </a:schemeClr>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Baek</a:t>
            </a:r>
            <a:endParaRPr lang="en-US" altLang="ko-KR" sz="1801" b="1">
              <a:solidFill>
                <a:schemeClr val="tx2">
                  <a:lumMod val="20000"/>
                  <a:lumOff val="80000"/>
                </a:schemeClr>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
        <p:nvSpPr>
          <p:cNvPr id="21" name="슬라이드 번호 개체 틀 1"/>
          <p:cNvSpPr txBox="1">
            <a:spLocks/>
          </p:cNvSpPr>
          <p:nvPr/>
        </p:nvSpPr>
        <p:spPr>
          <a:xfrm>
            <a:off x="9475328" y="6486260"/>
            <a:ext cx="2743200" cy="365125"/>
          </a:xfrm>
          <a:prstGeom prst="rect">
            <a:avLst/>
          </a:prstGeom>
        </p:spPr>
        <p:txBody>
          <a:bodyPr vert="horz" lIns="91440" tIns="45721" rIns="91440" bIns="45721"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EDE53A7A-6D00-4CCF-A6F2-472D67B430E2}" type="slidenum">
              <a:rPr lang="ko-KR" altLang="en-US">
                <a:solidFill>
                  <a:schemeClr val="tx2">
                    <a:lumMod val="20000"/>
                    <a:lumOff val="80000"/>
                  </a:schemeClr>
                </a:solidFill>
                <a:latin typeface="helvetica" panose="020B0604020202020204" pitchFamily="34" charset="0"/>
                <a:cs typeface="helvetica" panose="020B0604020202020204" pitchFamily="34" charset="0"/>
              </a:rPr>
              <a:pPr/>
              <a:t>25</a:t>
            </a:fld>
            <a:endParaRPr lang="ko-KR" altLang="en-US">
              <a:solidFill>
                <a:schemeClr val="tx2">
                  <a:lumMod val="20000"/>
                  <a:lumOff val="80000"/>
                </a:schemeClr>
              </a:solidFill>
              <a:latin typeface="helvetica" panose="020B0604020202020204" pitchFamily="34" charset="0"/>
              <a:cs typeface="helvetica" panose="020B0604020202020204" pitchFamily="34" charset="0"/>
            </a:endParaRPr>
          </a:p>
        </p:txBody>
      </p:sp>
      <p:sp>
        <p:nvSpPr>
          <p:cNvPr id="22" name="TextBox 21"/>
          <p:cNvSpPr txBox="1"/>
          <p:nvPr/>
        </p:nvSpPr>
        <p:spPr>
          <a:xfrm>
            <a:off x="5140499" y="6542942"/>
            <a:ext cx="1952329" cy="276999"/>
          </a:xfrm>
          <a:prstGeom prst="rect">
            <a:avLst/>
          </a:prstGeom>
          <a:noFill/>
        </p:spPr>
        <p:txBody>
          <a:bodyPr wrap="none" rtlCol="0">
            <a:spAutoFit/>
          </a:bodyPr>
          <a:lstStyle/>
          <a:p>
            <a:r>
              <a:rPr lang="en-US" altLang="ko-KR" sz="1200">
                <a:solidFill>
                  <a:schemeClr val="bg1">
                    <a:lumMod val="95000"/>
                  </a:schemeClr>
                </a:solidFill>
                <a:latin typeface="helvetica" panose="020B0604020202020204" pitchFamily="34" charset="0"/>
                <a:cs typeface="helvetica" panose="020B0604020202020204" pitchFamily="34" charset="0"/>
              </a:rPr>
              <a:t>SMC  AI Research Center</a:t>
            </a:r>
            <a:endParaRPr lang="ko-KR" altLang="en-US" sz="1200">
              <a:solidFill>
                <a:schemeClr val="bg1">
                  <a:lumMod val="95000"/>
                </a:schemeClr>
              </a:solidFill>
              <a:latin typeface="helvetica" panose="020B0604020202020204" pitchFamily="34" charset="0"/>
              <a:cs typeface="helvetica" panose="020B0604020202020204" pitchFamily="34" charset="0"/>
            </a:endParaRPr>
          </a:p>
        </p:txBody>
      </p:sp>
      <p:sp>
        <p:nvSpPr>
          <p:cNvPr id="24" name="TextBox 23"/>
          <p:cNvSpPr txBox="1"/>
          <p:nvPr/>
        </p:nvSpPr>
        <p:spPr>
          <a:xfrm>
            <a:off x="26529" y="6547543"/>
            <a:ext cx="1258101" cy="276999"/>
          </a:xfrm>
          <a:prstGeom prst="rect">
            <a:avLst/>
          </a:prstGeom>
          <a:noFill/>
        </p:spPr>
        <p:txBody>
          <a:bodyPr wrap="none" rtlCol="0">
            <a:spAutoFit/>
          </a:bodyPr>
          <a:lstStyle/>
          <a:p>
            <a:r>
              <a:rPr lang="en-US" altLang="ko-KR" sz="1200">
                <a:solidFill>
                  <a:schemeClr val="accent5">
                    <a:lumMod val="60000"/>
                    <a:lumOff val="40000"/>
                  </a:schemeClr>
                </a:solidFill>
                <a:latin typeface="helvetica" panose="020B0604020202020204" pitchFamily="34" charset="0"/>
                <a:cs typeface="helvetica" panose="020B0604020202020204" pitchFamily="34" charset="0"/>
              </a:rPr>
              <a:t>MARS Team #1</a:t>
            </a:r>
            <a:endParaRPr lang="ko-KR" altLang="en-US" sz="1200">
              <a:solidFill>
                <a:schemeClr val="accent5">
                  <a:lumMod val="60000"/>
                  <a:lumOff val="40000"/>
                </a:schemeClr>
              </a:solidFill>
              <a:latin typeface="helvetica" panose="020B0604020202020204" pitchFamily="34" charset="0"/>
              <a:cs typeface="helvetica" panose="020B0604020202020204" pitchFamily="34" charset="0"/>
            </a:endParaRPr>
          </a:p>
        </p:txBody>
      </p:sp>
      <p:sp>
        <p:nvSpPr>
          <p:cNvPr id="12" name="제목 2"/>
          <p:cNvSpPr txBox="1">
            <a:spLocks/>
          </p:cNvSpPr>
          <p:nvPr/>
        </p:nvSpPr>
        <p:spPr>
          <a:xfrm>
            <a:off x="95557" y="-4144"/>
            <a:ext cx="12042213" cy="695170"/>
          </a:xfrm>
          <a:prstGeom prst="rect">
            <a:avLst/>
          </a:prstGeom>
        </p:spPr>
        <p:txBody>
          <a:bodyPr vert="horz" lIns="91440" tIns="45721" rIns="91440" bIns="45721" rtlCol="0" anchor="b">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600" b="1" dirty="0">
                <a:solidFill>
                  <a:schemeClr val="bg1"/>
                </a:solidFill>
              </a:rPr>
              <a:t>Hospital Index Code</a:t>
            </a:r>
            <a:endParaRPr lang="ko-KR" altLang="en-US" sz="3600" b="1" dirty="0">
              <a:solidFill>
                <a:schemeClr val="bg1"/>
              </a:solidFill>
            </a:endParaRPr>
          </a:p>
        </p:txBody>
      </p:sp>
      <p:sp>
        <p:nvSpPr>
          <p:cNvPr id="2" name="AutoShape 2" descr="image.png"/>
          <p:cNvSpPr>
            <a:spLocks noChangeAspect="1" noChangeArrowheads="1"/>
          </p:cNvSpPr>
          <p:nvPr/>
        </p:nvSpPr>
        <p:spPr bwMode="auto">
          <a:xfrm>
            <a:off x="155575" y="-1584323"/>
            <a:ext cx="2362201" cy="3314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ko-KR" altLang="en-US" sz="1801"/>
          </a:p>
        </p:txBody>
      </p:sp>
      <p:pic>
        <p:nvPicPr>
          <p:cNvPr id="4" name="그림 3">
            <a:extLst>
              <a:ext uri="{FF2B5EF4-FFF2-40B4-BE49-F238E27FC236}">
                <a16:creationId xmlns:a16="http://schemas.microsoft.com/office/drawing/2014/main" id="{11BE7595-E664-B998-A3BD-D55AC9B32D22}"/>
              </a:ext>
            </a:extLst>
          </p:cNvPr>
          <p:cNvPicPr>
            <a:picLocks noChangeAspect="1"/>
          </p:cNvPicPr>
          <p:nvPr/>
        </p:nvPicPr>
        <p:blipFill>
          <a:blip r:embed="rId3"/>
          <a:stretch>
            <a:fillRect/>
          </a:stretch>
        </p:blipFill>
        <p:spPr>
          <a:xfrm>
            <a:off x="415547" y="937672"/>
            <a:ext cx="11276629" cy="5167189"/>
          </a:xfrm>
          <a:prstGeom prst="rect">
            <a:avLst/>
          </a:prstGeom>
        </p:spPr>
      </p:pic>
    </p:spTree>
    <p:extLst>
      <p:ext uri="{BB962C8B-B14F-4D97-AF65-F5344CB8AC3E}">
        <p14:creationId xmlns:p14="http://schemas.microsoft.com/office/powerpoint/2010/main" val="206453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그룹 5"/>
          <p:cNvGrpSpPr/>
          <p:nvPr/>
        </p:nvGrpSpPr>
        <p:grpSpPr>
          <a:xfrm>
            <a:off x="0" y="2"/>
            <a:ext cx="12192000" cy="6858000"/>
            <a:chOff x="0" y="0"/>
            <a:chExt cx="12192000" cy="6858000"/>
          </a:xfrm>
        </p:grpSpPr>
        <p:sp>
          <p:nvSpPr>
            <p:cNvPr id="4" name="직사각형 3"/>
            <p:cNvSpPr/>
            <p:nvPr/>
          </p:nvSpPr>
          <p:spPr>
            <a:xfrm>
              <a:off x="0" y="0"/>
              <a:ext cx="12192000" cy="3676650"/>
            </a:xfrm>
            <a:prstGeom prst="rect">
              <a:avLst/>
            </a:prstGeom>
            <a:solidFill>
              <a:schemeClr val="accent5">
                <a:lumMod val="50000"/>
              </a:schemeClr>
            </a:solidFill>
            <a:ln>
              <a:solidFill>
                <a:schemeClr val="accent5">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600"/>
            </a:p>
          </p:txBody>
        </p:sp>
        <p:sp>
          <p:nvSpPr>
            <p:cNvPr id="5" name="직사각형 4"/>
            <p:cNvSpPr/>
            <p:nvPr/>
          </p:nvSpPr>
          <p:spPr>
            <a:xfrm>
              <a:off x="0" y="5981700"/>
              <a:ext cx="12192000" cy="876300"/>
            </a:xfrm>
            <a:prstGeom prst="rect">
              <a:avLst/>
            </a:prstGeom>
            <a:solidFill>
              <a:schemeClr val="accent5">
                <a:lumMod val="50000"/>
              </a:schemeClr>
            </a:solidFill>
            <a:ln>
              <a:solidFill>
                <a:schemeClr val="accent5">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600"/>
            </a:p>
          </p:txBody>
        </p:sp>
      </p:grpSp>
      <p:grpSp>
        <p:nvGrpSpPr>
          <p:cNvPr id="12" name="그룹 11"/>
          <p:cNvGrpSpPr/>
          <p:nvPr/>
        </p:nvGrpSpPr>
        <p:grpSpPr>
          <a:xfrm>
            <a:off x="7989489" y="122539"/>
            <a:ext cx="4050370" cy="431138"/>
            <a:chOff x="2579031" y="14099464"/>
            <a:chExt cx="4050370" cy="431138"/>
          </a:xfrm>
        </p:grpSpPr>
        <p:pic>
          <p:nvPicPr>
            <p:cNvPr id="13" name="그림 1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349641" y="14145975"/>
              <a:ext cx="1279760" cy="384627"/>
            </a:xfrm>
            <a:prstGeom prst="rect">
              <a:avLst/>
            </a:prstGeom>
          </p:spPr>
        </p:pic>
        <p:pic>
          <p:nvPicPr>
            <p:cNvPr id="14" name="그림 13"/>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79031" y="14145975"/>
              <a:ext cx="2373899" cy="352916"/>
            </a:xfrm>
            <a:prstGeom prst="rect">
              <a:avLst/>
            </a:prstGeom>
          </p:spPr>
        </p:pic>
        <p:cxnSp>
          <p:nvCxnSpPr>
            <p:cNvPr id="15" name="직선 연결선 14"/>
            <p:cNvCxnSpPr/>
            <p:nvPr/>
          </p:nvCxnSpPr>
          <p:spPr>
            <a:xfrm>
              <a:off x="5151285" y="14099464"/>
              <a:ext cx="0" cy="3994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6" name="슬라이드 번호 개체 틀 1"/>
          <p:cNvSpPr txBox="1">
            <a:spLocks/>
          </p:cNvSpPr>
          <p:nvPr/>
        </p:nvSpPr>
        <p:spPr>
          <a:xfrm>
            <a:off x="9475328" y="6486260"/>
            <a:ext cx="2743200" cy="365125"/>
          </a:xfrm>
          <a:prstGeom prst="rect">
            <a:avLst/>
          </a:prstGeom>
        </p:spPr>
        <p:txBody>
          <a:bodyPr vert="horz" lIns="91440" tIns="45721" rIns="91440" bIns="45721"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EDE53A7A-6D00-4CCF-A6F2-472D67B430E2}" type="slidenum">
              <a:rPr lang="ko-KR" altLang="en-US">
                <a:solidFill>
                  <a:schemeClr val="tx2">
                    <a:lumMod val="20000"/>
                    <a:lumOff val="80000"/>
                  </a:schemeClr>
                </a:solidFill>
                <a:latin typeface="helvetica" panose="020B0604020202020204" pitchFamily="34" charset="0"/>
                <a:cs typeface="helvetica" panose="020B0604020202020204" pitchFamily="34" charset="0"/>
              </a:rPr>
              <a:pPr/>
              <a:t>3</a:t>
            </a:fld>
            <a:endParaRPr lang="ko-KR" altLang="en-US">
              <a:solidFill>
                <a:schemeClr val="tx2">
                  <a:lumMod val="20000"/>
                  <a:lumOff val="80000"/>
                </a:schemeClr>
              </a:solidFill>
              <a:latin typeface="helvetica" panose="020B0604020202020204" pitchFamily="34" charset="0"/>
              <a:cs typeface="helvetica" panose="020B0604020202020204" pitchFamily="34" charset="0"/>
            </a:endParaRPr>
          </a:p>
        </p:txBody>
      </p:sp>
      <p:sp>
        <p:nvSpPr>
          <p:cNvPr id="17" name="TextBox 16"/>
          <p:cNvSpPr txBox="1"/>
          <p:nvPr/>
        </p:nvSpPr>
        <p:spPr>
          <a:xfrm>
            <a:off x="4834496" y="6545429"/>
            <a:ext cx="2522998" cy="276999"/>
          </a:xfrm>
          <a:prstGeom prst="rect">
            <a:avLst/>
          </a:prstGeom>
          <a:noFill/>
        </p:spPr>
        <p:txBody>
          <a:bodyPr wrap="none" rtlCol="0">
            <a:spAutoFit/>
          </a:bodyPr>
          <a:lstStyle/>
          <a:p>
            <a:r>
              <a:rPr lang="en-US" altLang="ko-KR" sz="1200">
                <a:solidFill>
                  <a:schemeClr val="bg1">
                    <a:lumMod val="95000"/>
                  </a:schemeClr>
                </a:solidFill>
                <a:latin typeface="helvetica" panose="020B0604020202020204" pitchFamily="34" charset="0"/>
                <a:cs typeface="helvetica" panose="020B0604020202020204" pitchFamily="34" charset="0"/>
              </a:rPr>
              <a:t>SMC  Medical AI Research Center</a:t>
            </a:r>
            <a:endParaRPr lang="ko-KR" altLang="en-US" sz="1200">
              <a:solidFill>
                <a:schemeClr val="bg1">
                  <a:lumMod val="95000"/>
                </a:schemeClr>
              </a:solidFill>
              <a:latin typeface="helvetica" panose="020B0604020202020204" pitchFamily="34" charset="0"/>
              <a:cs typeface="helvetica" panose="020B0604020202020204" pitchFamily="34" charset="0"/>
            </a:endParaRPr>
          </a:p>
        </p:txBody>
      </p:sp>
      <p:sp>
        <p:nvSpPr>
          <p:cNvPr id="20" name="TextBox 19"/>
          <p:cNvSpPr txBox="1"/>
          <p:nvPr/>
        </p:nvSpPr>
        <p:spPr>
          <a:xfrm>
            <a:off x="26529" y="6547543"/>
            <a:ext cx="1258101" cy="276999"/>
          </a:xfrm>
          <a:prstGeom prst="rect">
            <a:avLst/>
          </a:prstGeom>
          <a:noFill/>
        </p:spPr>
        <p:txBody>
          <a:bodyPr wrap="none" rtlCol="0">
            <a:spAutoFit/>
          </a:bodyPr>
          <a:lstStyle/>
          <a:p>
            <a:r>
              <a:rPr lang="en-US" altLang="ko-KR" sz="1200">
                <a:solidFill>
                  <a:schemeClr val="accent5">
                    <a:lumMod val="60000"/>
                    <a:lumOff val="40000"/>
                  </a:schemeClr>
                </a:solidFill>
                <a:latin typeface="helvetica" panose="020B0604020202020204" pitchFamily="34" charset="0"/>
                <a:cs typeface="helvetica" panose="020B0604020202020204" pitchFamily="34" charset="0"/>
              </a:rPr>
              <a:t>MARS Team #1</a:t>
            </a:r>
            <a:endParaRPr lang="ko-KR" altLang="en-US" sz="1200">
              <a:solidFill>
                <a:schemeClr val="accent5">
                  <a:lumMod val="60000"/>
                  <a:lumOff val="40000"/>
                </a:schemeClr>
              </a:solidFill>
              <a:latin typeface="helvetica" panose="020B0604020202020204" pitchFamily="34" charset="0"/>
              <a:cs typeface="helvetica" panose="020B0604020202020204" pitchFamily="34" charset="0"/>
            </a:endParaRPr>
          </a:p>
        </p:txBody>
      </p:sp>
      <p:sp>
        <p:nvSpPr>
          <p:cNvPr id="19" name="TextBox 18"/>
          <p:cNvSpPr txBox="1"/>
          <p:nvPr/>
        </p:nvSpPr>
        <p:spPr>
          <a:xfrm>
            <a:off x="360805" y="1426627"/>
            <a:ext cx="11470382" cy="1306255"/>
          </a:xfrm>
          <a:prstGeom prst="rect">
            <a:avLst/>
          </a:prstGeom>
          <a:noFill/>
        </p:spPr>
        <p:txBody>
          <a:bodyPr wrap="square" rtlCol="0">
            <a:spAutoFit/>
          </a:bodyPr>
          <a:lstStyle/>
          <a:p>
            <a:pPr algn="ctr">
              <a:lnSpc>
                <a:spcPct val="150000"/>
              </a:lnSpc>
            </a:pPr>
            <a:r>
              <a:rPr lang="en-US" altLang="ko-KR" sz="6000" b="1">
                <a:solidFill>
                  <a:schemeClr val="bg1">
                    <a:lumMod val="95000"/>
                  </a:schemeClr>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Main Figures &amp; Tables</a:t>
            </a:r>
            <a:endParaRPr lang="en-US" altLang="ko-KR" sz="6000" b="1" dirty="0">
              <a:solidFill>
                <a:schemeClr val="bg1">
                  <a:lumMod val="95000"/>
                </a:schemeClr>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872556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
          <p:cNvSpPr>
            <a:spLocks noChangeArrowheads="1"/>
          </p:cNvSpPr>
          <p:nvPr/>
        </p:nvSpPr>
        <p:spPr bwMode="auto">
          <a:xfrm>
            <a:off x="1" y="102859"/>
            <a:ext cx="65" cy="25148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7" rIns="0" bIns="-12697" numCol="1" anchor="ctr" anchorCtr="0" compatLnSpc="1">
            <a:prstTxWarp prst="textNoShape">
              <a:avLst/>
            </a:prstTxWarp>
            <a:spAutoFit/>
          </a:bodyPr>
          <a:lstStyle/>
          <a:p>
            <a:pPr defTabSz="914411" eaLnBrk="0" fontAlgn="base" latinLnBrk="0" hangingPunct="0">
              <a:spcBef>
                <a:spcPct val="0"/>
              </a:spcBef>
              <a:spcAft>
                <a:spcPct val="0"/>
              </a:spcAft>
            </a:pPr>
            <a:endParaRPr lang="ko-KR" altLang="ko-KR" sz="1801">
              <a:latin typeface="Arial" panose="020B0604020202020204" pitchFamily="34" charset="0"/>
            </a:endParaRPr>
          </a:p>
        </p:txBody>
      </p:sp>
      <p:sp>
        <p:nvSpPr>
          <p:cNvPr id="21" name="슬라이드 번호 개체 틀 1"/>
          <p:cNvSpPr txBox="1">
            <a:spLocks/>
          </p:cNvSpPr>
          <p:nvPr/>
        </p:nvSpPr>
        <p:spPr>
          <a:xfrm>
            <a:off x="9475328" y="6486260"/>
            <a:ext cx="2743200" cy="365125"/>
          </a:xfrm>
          <a:prstGeom prst="rect">
            <a:avLst/>
          </a:prstGeom>
        </p:spPr>
        <p:txBody>
          <a:bodyPr vert="horz" lIns="91440" tIns="45721" rIns="91440" bIns="45721"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EDE53A7A-6D00-4CCF-A6F2-472D67B430E2}" type="slidenum">
              <a:rPr lang="ko-KR" altLang="en-US">
                <a:solidFill>
                  <a:schemeClr val="tx2">
                    <a:lumMod val="20000"/>
                    <a:lumOff val="80000"/>
                  </a:schemeClr>
                </a:solidFill>
                <a:latin typeface="helvetica" panose="020B0604020202020204" pitchFamily="34" charset="0"/>
                <a:cs typeface="helvetica" panose="020B0604020202020204" pitchFamily="34" charset="0"/>
              </a:rPr>
              <a:pPr/>
              <a:t>4</a:t>
            </a:fld>
            <a:endParaRPr lang="ko-KR" altLang="en-US">
              <a:solidFill>
                <a:schemeClr val="tx2">
                  <a:lumMod val="20000"/>
                  <a:lumOff val="80000"/>
                </a:schemeClr>
              </a:solidFill>
              <a:latin typeface="helvetica" panose="020B0604020202020204" pitchFamily="34" charset="0"/>
              <a:cs typeface="helvetica" panose="020B0604020202020204" pitchFamily="34" charset="0"/>
            </a:endParaRPr>
          </a:p>
        </p:txBody>
      </p:sp>
      <p:sp>
        <p:nvSpPr>
          <p:cNvPr id="12" name="제목 2"/>
          <p:cNvSpPr txBox="1">
            <a:spLocks/>
          </p:cNvSpPr>
          <p:nvPr/>
        </p:nvSpPr>
        <p:spPr>
          <a:xfrm>
            <a:off x="95557" y="-4144"/>
            <a:ext cx="12042213" cy="695170"/>
          </a:xfrm>
          <a:prstGeom prst="rect">
            <a:avLst/>
          </a:prstGeom>
        </p:spPr>
        <p:txBody>
          <a:bodyPr vert="horz" lIns="91440" tIns="45721" rIns="91440" bIns="45721" rtlCol="0" anchor="b">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2400" b="1">
                <a:solidFill>
                  <a:schemeClr val="bg1"/>
                </a:solidFill>
              </a:rPr>
              <a:t>Figure 1. Development </a:t>
            </a:r>
            <a:r>
              <a:rPr lang="en-US" altLang="ko-KR" sz="2400" b="1" dirty="0">
                <a:solidFill>
                  <a:schemeClr val="bg1"/>
                </a:solidFill>
              </a:rPr>
              <a:t>and validation cohort generation and partitioning</a:t>
            </a:r>
            <a:endParaRPr lang="ko-KR" altLang="en-US" sz="2400" b="1" dirty="0">
              <a:solidFill>
                <a:schemeClr val="bg1"/>
              </a:solidFill>
            </a:endParaRPr>
          </a:p>
        </p:txBody>
      </p:sp>
      <p:sp>
        <p:nvSpPr>
          <p:cNvPr id="51" name="TextBox 50">
            <a:extLst>
              <a:ext uri="{FF2B5EF4-FFF2-40B4-BE49-F238E27FC236}">
                <a16:creationId xmlns:a16="http://schemas.microsoft.com/office/drawing/2014/main" id="{DA503562-9045-4E61-AE4A-E09EC0DC3067}"/>
              </a:ext>
            </a:extLst>
          </p:cNvPr>
          <p:cNvSpPr txBox="1"/>
          <p:nvPr/>
        </p:nvSpPr>
        <p:spPr>
          <a:xfrm>
            <a:off x="839045" y="5912425"/>
            <a:ext cx="9626245" cy="276999"/>
          </a:xfrm>
          <a:prstGeom prst="rect">
            <a:avLst/>
          </a:prstGeom>
          <a:noFill/>
        </p:spPr>
        <p:txBody>
          <a:bodyPr wrap="square">
            <a:spAutoFit/>
          </a:bodyPr>
          <a:lstStyle/>
          <a:p>
            <a:r>
              <a:rPr lang="en-US" altLang="ko-KR" sz="1200" dirty="0">
                <a:latin typeface="Times New Roman" panose="02020603050405020304" pitchFamily="18" charset="0"/>
                <a:cs typeface="Times New Roman" panose="02020603050405020304" pitchFamily="18" charset="0"/>
              </a:rPr>
              <a:t>RT-PCR=real-time polymerase chain reaction.</a:t>
            </a:r>
            <a:endParaRPr lang="ko-KR" altLang="en-US" sz="1200" dirty="0">
              <a:latin typeface="Times New Roman" panose="02020603050405020304" pitchFamily="18" charset="0"/>
              <a:cs typeface="Times New Roman" panose="02020603050405020304" pitchFamily="18" charset="0"/>
            </a:endParaRPr>
          </a:p>
        </p:txBody>
      </p:sp>
      <p:grpSp>
        <p:nvGrpSpPr>
          <p:cNvPr id="2" name="그룹 1">
            <a:extLst>
              <a:ext uri="{FF2B5EF4-FFF2-40B4-BE49-F238E27FC236}">
                <a16:creationId xmlns:a16="http://schemas.microsoft.com/office/drawing/2014/main" id="{38C276F4-2105-0A61-7097-B47A4E1C6ECD}"/>
              </a:ext>
            </a:extLst>
          </p:cNvPr>
          <p:cNvGrpSpPr/>
          <p:nvPr/>
        </p:nvGrpSpPr>
        <p:grpSpPr>
          <a:xfrm>
            <a:off x="1228089" y="1422234"/>
            <a:ext cx="9735822" cy="4332818"/>
            <a:chOff x="839045" y="1370397"/>
            <a:chExt cx="9735822" cy="4332818"/>
          </a:xfrm>
        </p:grpSpPr>
        <p:grpSp>
          <p:nvGrpSpPr>
            <p:cNvPr id="55" name="그룹 54">
              <a:extLst>
                <a:ext uri="{FF2B5EF4-FFF2-40B4-BE49-F238E27FC236}">
                  <a16:creationId xmlns:a16="http://schemas.microsoft.com/office/drawing/2014/main" id="{F26A31EF-4F65-4BCD-4789-745387416EC4}"/>
                </a:ext>
              </a:extLst>
            </p:cNvPr>
            <p:cNvGrpSpPr/>
            <p:nvPr/>
          </p:nvGrpSpPr>
          <p:grpSpPr>
            <a:xfrm>
              <a:off x="3733464" y="1370397"/>
              <a:ext cx="6712291" cy="1142091"/>
              <a:chOff x="3733464" y="1184184"/>
              <a:chExt cx="6712291" cy="1142091"/>
            </a:xfrm>
          </p:grpSpPr>
          <p:sp>
            <p:nvSpPr>
              <p:cNvPr id="56" name="TextBox 55">
                <a:extLst>
                  <a:ext uri="{FF2B5EF4-FFF2-40B4-BE49-F238E27FC236}">
                    <a16:creationId xmlns:a16="http://schemas.microsoft.com/office/drawing/2014/main" id="{5EA31E67-D77D-4EEF-2005-CB4C47BC68E6}"/>
                  </a:ext>
                </a:extLst>
              </p:cNvPr>
              <p:cNvSpPr txBox="1"/>
              <p:nvPr/>
            </p:nvSpPr>
            <p:spPr>
              <a:xfrm>
                <a:off x="3733464" y="1184184"/>
                <a:ext cx="3945803" cy="523220"/>
              </a:xfrm>
              <a:prstGeom prst="rect">
                <a:avLst/>
              </a:prstGeom>
              <a:solidFill>
                <a:schemeClr val="bg2"/>
              </a:solidFill>
              <a:ln w="12700">
                <a:solidFill>
                  <a:schemeClr val="tx1"/>
                </a:solidFill>
              </a:ln>
            </p:spPr>
            <p:txBody>
              <a:bodyPr wrap="square" rtlCol="0">
                <a:spAutoFit/>
              </a:bodyPr>
              <a:lstStyle/>
              <a:p>
                <a:pPr algn="ctr"/>
                <a:r>
                  <a:rPr lang="en-US" altLang="ko-KR" sz="1000" b="1" dirty="0">
                    <a:latin typeface="Times New Roman" panose="02020603050405020304" pitchFamily="18" charset="0"/>
                    <a:cs typeface="Times New Roman" panose="02020603050405020304" pitchFamily="18" charset="0"/>
                  </a:rPr>
                  <a:t>Adult patients confirmed with COVID-19 by RT-PCR</a:t>
                </a:r>
              </a:p>
              <a:p>
                <a:pPr algn="ctr"/>
                <a:r>
                  <a:rPr lang="en-US" altLang="ko-KR" sz="1000" b="1" dirty="0">
                    <a:latin typeface="Times New Roman" panose="02020603050405020304" pitchFamily="18" charset="0"/>
                    <a:cs typeface="Times New Roman" panose="02020603050405020304" pitchFamily="18" charset="0"/>
                  </a:rPr>
                  <a:t>who were hospitalized at 19 institutions during 2020-2022</a:t>
                </a:r>
              </a:p>
              <a:p>
                <a:pPr algn="ctr"/>
                <a:r>
                  <a:rPr lang="en-US" altLang="ko-KR" sz="800" dirty="0">
                    <a:latin typeface="Times New Roman" panose="02020603050405020304" pitchFamily="18" charset="0"/>
                    <a:cs typeface="Times New Roman" panose="02020603050405020304" pitchFamily="18" charset="0"/>
                  </a:rPr>
                  <a:t>(n = 9,199)</a:t>
                </a:r>
              </a:p>
            </p:txBody>
          </p:sp>
          <p:cxnSp>
            <p:nvCxnSpPr>
              <p:cNvPr id="57" name="직선 화살표 연결선 56">
                <a:extLst>
                  <a:ext uri="{FF2B5EF4-FFF2-40B4-BE49-F238E27FC236}">
                    <a16:creationId xmlns:a16="http://schemas.microsoft.com/office/drawing/2014/main" id="{8C1FA968-BC99-765E-2623-0600C298FB47}"/>
                  </a:ext>
                </a:extLst>
              </p:cNvPr>
              <p:cNvCxnSpPr>
                <a:cxnSpLocks/>
                <a:stCxn id="56" idx="2"/>
                <a:endCxn id="59" idx="0"/>
              </p:cNvCxnSpPr>
              <p:nvPr/>
            </p:nvCxnSpPr>
            <p:spPr>
              <a:xfrm>
                <a:off x="5706366" y="1707404"/>
                <a:ext cx="1" cy="249539"/>
              </a:xfrm>
              <a:prstGeom prst="straightConnector1">
                <a:avLst/>
              </a:prstGeom>
              <a:ln w="9525" cmpd="sng">
                <a:solidFill>
                  <a:schemeClr val="tx1"/>
                </a:solidFill>
                <a:prstDash val="solid"/>
                <a:miter lim="800000"/>
                <a:headEnd type="none" w="med" len="med"/>
                <a:tailEnd type="triangle" w="lg" len="med"/>
              </a:ln>
            </p:spPr>
            <p:style>
              <a:lnRef idx="1">
                <a:schemeClr val="accent1"/>
              </a:lnRef>
              <a:fillRef idx="0">
                <a:schemeClr val="accent1"/>
              </a:fillRef>
              <a:effectRef idx="0">
                <a:schemeClr val="accent1"/>
              </a:effectRef>
              <a:fontRef idx="minor">
                <a:schemeClr val="tx1"/>
              </a:fontRef>
            </p:style>
          </p:cxnSp>
          <p:grpSp>
            <p:nvGrpSpPr>
              <p:cNvPr id="58" name="그룹 57">
                <a:extLst>
                  <a:ext uri="{FF2B5EF4-FFF2-40B4-BE49-F238E27FC236}">
                    <a16:creationId xmlns:a16="http://schemas.microsoft.com/office/drawing/2014/main" id="{E0918306-961D-430D-EAEB-1D58DEB37165}"/>
                  </a:ext>
                </a:extLst>
              </p:cNvPr>
              <p:cNvGrpSpPr/>
              <p:nvPr/>
            </p:nvGrpSpPr>
            <p:grpSpPr>
              <a:xfrm>
                <a:off x="3733465" y="1542103"/>
                <a:ext cx="6712290" cy="784172"/>
                <a:chOff x="3733465" y="1542103"/>
                <a:chExt cx="6712290" cy="784172"/>
              </a:xfrm>
            </p:grpSpPr>
            <p:sp>
              <p:nvSpPr>
                <p:cNvPr id="59" name="TextBox 58">
                  <a:extLst>
                    <a:ext uri="{FF2B5EF4-FFF2-40B4-BE49-F238E27FC236}">
                      <a16:creationId xmlns:a16="http://schemas.microsoft.com/office/drawing/2014/main" id="{F5AF4CC4-24EE-D114-95D9-29B3D2DD5501}"/>
                    </a:ext>
                  </a:extLst>
                </p:cNvPr>
                <p:cNvSpPr txBox="1"/>
                <p:nvPr/>
              </p:nvSpPr>
              <p:spPr>
                <a:xfrm>
                  <a:off x="3733465" y="1956943"/>
                  <a:ext cx="3945803" cy="369332"/>
                </a:xfrm>
                <a:prstGeom prst="rect">
                  <a:avLst/>
                </a:prstGeom>
                <a:solidFill>
                  <a:schemeClr val="bg2"/>
                </a:solidFill>
                <a:ln w="12700">
                  <a:solidFill>
                    <a:schemeClr val="tx1"/>
                  </a:solidFill>
                </a:ln>
              </p:spPr>
              <p:txBody>
                <a:bodyPr wrap="square" rtlCol="0">
                  <a:spAutoFit/>
                </a:bodyPr>
                <a:lstStyle/>
                <a:p>
                  <a:pPr algn="ctr"/>
                  <a:r>
                    <a:rPr lang="en-US" altLang="ko-KR" sz="1000" b="1" dirty="0">
                      <a:latin typeface="Times New Roman" panose="02020603050405020304" pitchFamily="18" charset="0"/>
                      <a:cs typeface="Times New Roman" panose="02020603050405020304" pitchFamily="18" charset="0"/>
                    </a:rPr>
                    <a:t>Complete-case patients used for prediction modeling</a:t>
                  </a:r>
                </a:p>
                <a:p>
                  <a:pPr algn="ctr"/>
                  <a:r>
                    <a:rPr lang="en-US" altLang="ko-KR" sz="800" dirty="0">
                      <a:latin typeface="Times New Roman" panose="02020603050405020304" pitchFamily="18" charset="0"/>
                      <a:cs typeface="Times New Roman" panose="02020603050405020304" pitchFamily="18" charset="0"/>
                    </a:rPr>
                    <a:t>(n = 5,945)</a:t>
                  </a:r>
                </a:p>
              </p:txBody>
            </p:sp>
            <p:sp>
              <p:nvSpPr>
                <p:cNvPr id="60" name="TextBox 59">
                  <a:extLst>
                    <a:ext uri="{FF2B5EF4-FFF2-40B4-BE49-F238E27FC236}">
                      <a16:creationId xmlns:a16="http://schemas.microsoft.com/office/drawing/2014/main" id="{D9A6C34F-E4D2-C39E-38A4-D493116A8340}"/>
                    </a:ext>
                  </a:extLst>
                </p:cNvPr>
                <p:cNvSpPr txBox="1"/>
                <p:nvPr/>
              </p:nvSpPr>
              <p:spPr>
                <a:xfrm>
                  <a:off x="7776828" y="1542103"/>
                  <a:ext cx="2668927" cy="535531"/>
                </a:xfrm>
                <a:prstGeom prst="rect">
                  <a:avLst/>
                </a:prstGeom>
                <a:solidFill>
                  <a:schemeClr val="bg2"/>
                </a:solidFill>
                <a:ln w="12700">
                  <a:solidFill>
                    <a:schemeClr val="tx1"/>
                  </a:solidFill>
                </a:ln>
              </p:spPr>
              <p:txBody>
                <a:bodyPr wrap="square" rtlCol="0">
                  <a:spAutoFit/>
                </a:bodyPr>
                <a:lstStyle/>
                <a:p>
                  <a:pPr>
                    <a:lnSpc>
                      <a:spcPct val="90000"/>
                    </a:lnSpc>
                  </a:pPr>
                  <a:r>
                    <a:rPr lang="en-US" altLang="ko-KR" sz="800" b="1" dirty="0">
                      <a:latin typeface="Times New Roman" panose="02020603050405020304" pitchFamily="18" charset="0"/>
                      <a:cs typeface="Times New Roman" panose="02020603050405020304" pitchFamily="18" charset="0"/>
                    </a:rPr>
                    <a:t>3,254 Patients excluded:</a:t>
                  </a:r>
                </a:p>
                <a:p>
                  <a:pPr>
                    <a:lnSpc>
                      <a:spcPct val="90000"/>
                    </a:lnSpc>
                  </a:pPr>
                  <a:r>
                    <a:rPr lang="en-US" altLang="ko-KR" sz="800" dirty="0">
                      <a:latin typeface="Times New Roman" panose="02020603050405020304" pitchFamily="18" charset="0"/>
                      <a:cs typeface="Times New Roman" panose="02020603050405020304" pitchFamily="18" charset="0"/>
                    </a:rPr>
                    <a:t>1) </a:t>
                  </a:r>
                  <a:r>
                    <a:rPr lang="en-US" altLang="ko-KR" sz="800" b="1" dirty="0">
                      <a:latin typeface="Times New Roman" panose="02020603050405020304" pitchFamily="18" charset="0"/>
                      <a:cs typeface="Times New Roman" panose="02020603050405020304" pitchFamily="18" charset="0"/>
                    </a:rPr>
                    <a:t>406</a:t>
                  </a:r>
                  <a:r>
                    <a:rPr lang="en-US" altLang="ko-KR" sz="800" dirty="0">
                      <a:latin typeface="Times New Roman" panose="02020603050405020304" pitchFamily="18" charset="0"/>
                      <a:cs typeface="Times New Roman" panose="02020603050405020304" pitchFamily="18" charset="0"/>
                    </a:rPr>
                    <a:t> Patients diagnosed either more than 15 days before or more than 1 day after hospitalization date</a:t>
                  </a:r>
                </a:p>
                <a:p>
                  <a:pPr>
                    <a:lnSpc>
                      <a:spcPct val="90000"/>
                    </a:lnSpc>
                  </a:pPr>
                  <a:r>
                    <a:rPr lang="en-US" altLang="ko-KR" sz="800" dirty="0">
                      <a:latin typeface="Times New Roman" panose="02020603050405020304" pitchFamily="18" charset="0"/>
                      <a:cs typeface="Times New Roman" panose="02020603050405020304" pitchFamily="18" charset="0"/>
                    </a:rPr>
                    <a:t>2)</a:t>
                  </a:r>
                  <a:r>
                    <a:rPr lang="en-US" altLang="ko-KR" sz="800" b="1" dirty="0">
                      <a:latin typeface="Times New Roman" panose="02020603050405020304" pitchFamily="18" charset="0"/>
                      <a:cs typeface="Times New Roman" panose="02020603050405020304" pitchFamily="18" charset="0"/>
                    </a:rPr>
                    <a:t> 2848</a:t>
                  </a:r>
                  <a:r>
                    <a:rPr lang="en-US" altLang="ko-KR" sz="800" dirty="0">
                      <a:latin typeface="Times New Roman" panose="02020603050405020304" pitchFamily="18" charset="0"/>
                      <a:cs typeface="Times New Roman" panose="02020603050405020304" pitchFamily="18" charset="0"/>
                    </a:rPr>
                    <a:t> Patients with missing data in any variable of interest</a:t>
                  </a:r>
                </a:p>
              </p:txBody>
            </p:sp>
            <p:cxnSp>
              <p:nvCxnSpPr>
                <p:cNvPr id="61" name="직선 화살표 연결선 60">
                  <a:extLst>
                    <a:ext uri="{FF2B5EF4-FFF2-40B4-BE49-F238E27FC236}">
                      <a16:creationId xmlns:a16="http://schemas.microsoft.com/office/drawing/2014/main" id="{0F492F45-4872-7053-DB52-DDDF22BD3375}"/>
                    </a:ext>
                  </a:extLst>
                </p:cNvPr>
                <p:cNvCxnSpPr>
                  <a:cxnSpLocks/>
                </p:cNvCxnSpPr>
                <p:nvPr/>
              </p:nvCxnSpPr>
              <p:spPr>
                <a:xfrm flipV="1">
                  <a:off x="5706367" y="1806917"/>
                  <a:ext cx="2070462" cy="9025"/>
                </a:xfrm>
                <a:prstGeom prst="straightConnector1">
                  <a:avLst/>
                </a:prstGeom>
                <a:ln w="9525" cmpd="sng">
                  <a:solidFill>
                    <a:schemeClr val="tx1"/>
                  </a:solidFill>
                  <a:prstDash val="solid"/>
                  <a:miter lim="800000"/>
                  <a:headEnd type="none" w="med" len="med"/>
                  <a:tailEnd type="none" w="lg" len="med"/>
                </a:ln>
              </p:spPr>
              <p:style>
                <a:lnRef idx="1">
                  <a:schemeClr val="accent1"/>
                </a:lnRef>
                <a:fillRef idx="0">
                  <a:schemeClr val="accent1"/>
                </a:fillRef>
                <a:effectRef idx="0">
                  <a:schemeClr val="accent1"/>
                </a:effectRef>
                <a:fontRef idx="minor">
                  <a:schemeClr val="tx1"/>
                </a:fontRef>
              </p:style>
            </p:cxnSp>
          </p:grpSp>
        </p:grpSp>
        <p:cxnSp>
          <p:nvCxnSpPr>
            <p:cNvPr id="62" name="직선 연결선 61">
              <a:extLst>
                <a:ext uri="{FF2B5EF4-FFF2-40B4-BE49-F238E27FC236}">
                  <a16:creationId xmlns:a16="http://schemas.microsoft.com/office/drawing/2014/main" id="{97E04A44-CF1A-BD7F-D00F-8C2C3D4E3448}"/>
                </a:ext>
              </a:extLst>
            </p:cNvPr>
            <p:cNvCxnSpPr>
              <a:cxnSpLocks/>
              <a:stCxn id="128" idx="2"/>
            </p:cNvCxnSpPr>
            <p:nvPr/>
          </p:nvCxnSpPr>
          <p:spPr>
            <a:xfrm>
              <a:off x="5706366" y="3064443"/>
              <a:ext cx="0" cy="144000"/>
            </a:xfrm>
            <a:prstGeom prst="line">
              <a:avLst/>
            </a:prstGeom>
            <a:ln w="12700"/>
          </p:spPr>
          <p:style>
            <a:lnRef idx="1">
              <a:schemeClr val="dk1"/>
            </a:lnRef>
            <a:fillRef idx="0">
              <a:schemeClr val="dk1"/>
            </a:fillRef>
            <a:effectRef idx="0">
              <a:schemeClr val="dk1"/>
            </a:effectRef>
            <a:fontRef idx="minor">
              <a:schemeClr val="tx1"/>
            </a:fontRef>
          </p:style>
        </p:cxnSp>
        <p:cxnSp>
          <p:nvCxnSpPr>
            <p:cNvPr id="63" name="직선 연결선 62">
              <a:extLst>
                <a:ext uri="{FF2B5EF4-FFF2-40B4-BE49-F238E27FC236}">
                  <a16:creationId xmlns:a16="http://schemas.microsoft.com/office/drawing/2014/main" id="{838BB0F5-7E46-9967-71D1-BD6F36AA7BCE}"/>
                </a:ext>
              </a:extLst>
            </p:cNvPr>
            <p:cNvCxnSpPr>
              <a:cxnSpLocks/>
            </p:cNvCxnSpPr>
            <p:nvPr/>
          </p:nvCxnSpPr>
          <p:spPr>
            <a:xfrm flipH="1" flipV="1">
              <a:off x="2100691" y="3195600"/>
              <a:ext cx="7205012" cy="25097"/>
            </a:xfrm>
            <a:prstGeom prst="line">
              <a:avLst/>
            </a:prstGeom>
            <a:ln w="12700"/>
          </p:spPr>
          <p:style>
            <a:lnRef idx="1">
              <a:schemeClr val="dk1"/>
            </a:lnRef>
            <a:fillRef idx="0">
              <a:schemeClr val="dk1"/>
            </a:fillRef>
            <a:effectRef idx="0">
              <a:schemeClr val="dk1"/>
            </a:effectRef>
            <a:fontRef idx="minor">
              <a:schemeClr val="tx1"/>
            </a:fontRef>
          </p:style>
        </p:cxnSp>
        <p:cxnSp>
          <p:nvCxnSpPr>
            <p:cNvPr id="64" name="직선 화살표 연결선 63">
              <a:extLst>
                <a:ext uri="{FF2B5EF4-FFF2-40B4-BE49-F238E27FC236}">
                  <a16:creationId xmlns:a16="http://schemas.microsoft.com/office/drawing/2014/main" id="{A9000072-4C6E-6DC7-3659-AEE43E82A73D}"/>
                </a:ext>
              </a:extLst>
            </p:cNvPr>
            <p:cNvCxnSpPr>
              <a:cxnSpLocks/>
            </p:cNvCxnSpPr>
            <p:nvPr/>
          </p:nvCxnSpPr>
          <p:spPr>
            <a:xfrm>
              <a:off x="9305703" y="3220697"/>
              <a:ext cx="0" cy="180000"/>
            </a:xfrm>
            <a:prstGeom prst="straightConnector1">
              <a:avLst/>
            </a:prstGeom>
            <a:ln w="9525" cmpd="sng">
              <a:solidFill>
                <a:schemeClr val="tx1"/>
              </a:solidFill>
              <a:prstDash val="solid"/>
              <a:miter lim="800000"/>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5" name="직선 화살표 연결선 64">
              <a:extLst>
                <a:ext uri="{FF2B5EF4-FFF2-40B4-BE49-F238E27FC236}">
                  <a16:creationId xmlns:a16="http://schemas.microsoft.com/office/drawing/2014/main" id="{EA6EBEE6-6854-FFD3-1539-0BC93C23C532}"/>
                </a:ext>
              </a:extLst>
            </p:cNvPr>
            <p:cNvCxnSpPr>
              <a:cxnSpLocks/>
            </p:cNvCxnSpPr>
            <p:nvPr/>
          </p:nvCxnSpPr>
          <p:spPr>
            <a:xfrm>
              <a:off x="2100691" y="3195753"/>
              <a:ext cx="0" cy="180000"/>
            </a:xfrm>
            <a:prstGeom prst="straightConnector1">
              <a:avLst/>
            </a:prstGeom>
            <a:ln w="9525" cmpd="sng">
              <a:solidFill>
                <a:schemeClr val="tx1"/>
              </a:solidFill>
              <a:prstDash val="solid"/>
              <a:miter lim="800000"/>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6" name="직선 화살표 연결선 65">
              <a:extLst>
                <a:ext uri="{FF2B5EF4-FFF2-40B4-BE49-F238E27FC236}">
                  <a16:creationId xmlns:a16="http://schemas.microsoft.com/office/drawing/2014/main" id="{3A06C0E6-C9B5-9855-5563-0D0F342D3579}"/>
                </a:ext>
              </a:extLst>
            </p:cNvPr>
            <p:cNvCxnSpPr>
              <a:cxnSpLocks/>
            </p:cNvCxnSpPr>
            <p:nvPr/>
          </p:nvCxnSpPr>
          <p:spPr>
            <a:xfrm>
              <a:off x="4499576" y="3216615"/>
              <a:ext cx="0" cy="180000"/>
            </a:xfrm>
            <a:prstGeom prst="straightConnector1">
              <a:avLst/>
            </a:prstGeom>
            <a:ln w="9525" cmpd="sng">
              <a:solidFill>
                <a:schemeClr val="tx1"/>
              </a:solidFill>
              <a:prstDash val="solid"/>
              <a:miter lim="800000"/>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7" name="직선 화살표 연결선 66">
              <a:extLst>
                <a:ext uri="{FF2B5EF4-FFF2-40B4-BE49-F238E27FC236}">
                  <a16:creationId xmlns:a16="http://schemas.microsoft.com/office/drawing/2014/main" id="{C8754D27-FD67-E10E-1CCD-2EFA15DD1AB0}"/>
                </a:ext>
              </a:extLst>
            </p:cNvPr>
            <p:cNvCxnSpPr>
              <a:cxnSpLocks/>
            </p:cNvCxnSpPr>
            <p:nvPr/>
          </p:nvCxnSpPr>
          <p:spPr>
            <a:xfrm flipH="1">
              <a:off x="6905435" y="3220697"/>
              <a:ext cx="1383" cy="180000"/>
            </a:xfrm>
            <a:prstGeom prst="straightConnector1">
              <a:avLst/>
            </a:prstGeom>
            <a:ln w="9525" cmpd="sng">
              <a:solidFill>
                <a:schemeClr val="tx1"/>
              </a:solidFill>
              <a:prstDash val="solid"/>
              <a:miter lim="800000"/>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988A48D1-EDC6-A622-826D-1B800B5A6F52}"/>
                </a:ext>
              </a:extLst>
            </p:cNvPr>
            <p:cNvSpPr txBox="1"/>
            <p:nvPr/>
          </p:nvSpPr>
          <p:spPr>
            <a:xfrm>
              <a:off x="960637" y="3396596"/>
              <a:ext cx="2280108" cy="302903"/>
            </a:xfrm>
            <a:prstGeom prst="rect">
              <a:avLst/>
            </a:prstGeom>
            <a:solidFill>
              <a:schemeClr val="bg2"/>
            </a:solidFill>
            <a:ln w="12700">
              <a:solidFill>
                <a:schemeClr val="tx1"/>
              </a:solidFill>
            </a:ln>
          </p:spPr>
          <p:txBody>
            <a:bodyPr wrap="square" rtlCol="0">
              <a:spAutoFit/>
            </a:bodyPr>
            <a:lstStyle/>
            <a:p>
              <a:pPr algn="ctr">
                <a:lnSpc>
                  <a:spcPct val="90000"/>
                </a:lnSpc>
              </a:pPr>
              <a:r>
                <a:rPr lang="en-US" altLang="ko-KR" sz="760" b="1" dirty="0">
                  <a:latin typeface="Times New Roman" panose="02020603050405020304" pitchFamily="18" charset="0"/>
                  <a:cs typeface="Times New Roman" panose="02020603050405020304" pitchFamily="18" charset="0"/>
                </a:rPr>
                <a:t>3 General hospitals in metropolitan area</a:t>
              </a:r>
              <a:r>
                <a:rPr lang="en-US" altLang="ko-KR" sz="760" dirty="0">
                  <a:latin typeface="Times New Roman" panose="02020603050405020304" pitchFamily="18" charset="0"/>
                  <a:cs typeface="Times New Roman" panose="02020603050405020304" pitchFamily="18" charset="0"/>
                </a:rPr>
                <a:t> </a:t>
              </a:r>
            </a:p>
            <a:p>
              <a:pPr algn="ctr">
                <a:lnSpc>
                  <a:spcPct val="90000"/>
                </a:lnSpc>
              </a:pPr>
              <a:r>
                <a:rPr lang="en-US" altLang="ko-KR" sz="760" dirty="0">
                  <a:latin typeface="Times New Roman" panose="02020603050405020304" pitchFamily="18" charset="0"/>
                  <a:cs typeface="Times New Roman" panose="02020603050405020304" pitchFamily="18" charset="0"/>
                </a:rPr>
                <a:t>(n = 747)</a:t>
              </a:r>
            </a:p>
          </p:txBody>
        </p:sp>
        <p:sp>
          <p:nvSpPr>
            <p:cNvPr id="69" name="TextBox 68">
              <a:extLst>
                <a:ext uri="{FF2B5EF4-FFF2-40B4-BE49-F238E27FC236}">
                  <a16:creationId xmlns:a16="http://schemas.microsoft.com/office/drawing/2014/main" id="{A20E0E04-0652-BE6A-E478-32E1F0D5FB1A}"/>
                </a:ext>
              </a:extLst>
            </p:cNvPr>
            <p:cNvSpPr txBox="1"/>
            <p:nvPr/>
          </p:nvSpPr>
          <p:spPr>
            <a:xfrm>
              <a:off x="3359522" y="3396596"/>
              <a:ext cx="2280108" cy="302903"/>
            </a:xfrm>
            <a:prstGeom prst="rect">
              <a:avLst/>
            </a:prstGeom>
            <a:solidFill>
              <a:schemeClr val="bg2"/>
            </a:solidFill>
            <a:ln w="12700">
              <a:solidFill>
                <a:schemeClr val="tx1"/>
              </a:solidFill>
            </a:ln>
          </p:spPr>
          <p:txBody>
            <a:bodyPr wrap="square" rtlCol="0">
              <a:spAutoFit/>
            </a:bodyPr>
            <a:lstStyle/>
            <a:p>
              <a:pPr algn="ctr">
                <a:lnSpc>
                  <a:spcPct val="90000"/>
                </a:lnSpc>
              </a:pPr>
              <a:r>
                <a:rPr lang="en-US" altLang="ko-KR" sz="760" b="1" dirty="0">
                  <a:latin typeface="Times New Roman" panose="02020603050405020304" pitchFamily="18" charset="0"/>
                  <a:cs typeface="Times New Roman" panose="02020603050405020304" pitchFamily="18" charset="0"/>
                </a:rPr>
                <a:t>3 General hospitals in non-metropolitan area</a:t>
              </a:r>
              <a:endParaRPr lang="en-US" altLang="ko-KR" sz="760" dirty="0">
                <a:latin typeface="Times New Roman" panose="02020603050405020304" pitchFamily="18" charset="0"/>
                <a:cs typeface="Times New Roman" panose="02020603050405020304" pitchFamily="18" charset="0"/>
              </a:endParaRPr>
            </a:p>
            <a:p>
              <a:pPr algn="ctr">
                <a:lnSpc>
                  <a:spcPct val="90000"/>
                </a:lnSpc>
              </a:pPr>
              <a:r>
                <a:rPr lang="en-US" altLang="ko-KR" sz="760" dirty="0">
                  <a:latin typeface="Times New Roman" panose="02020603050405020304" pitchFamily="18" charset="0"/>
                  <a:cs typeface="Times New Roman" panose="02020603050405020304" pitchFamily="18" charset="0"/>
                </a:rPr>
                <a:t>(n = 260)</a:t>
              </a:r>
            </a:p>
          </p:txBody>
        </p:sp>
        <p:sp>
          <p:nvSpPr>
            <p:cNvPr id="70" name="TextBox 69">
              <a:extLst>
                <a:ext uri="{FF2B5EF4-FFF2-40B4-BE49-F238E27FC236}">
                  <a16:creationId xmlns:a16="http://schemas.microsoft.com/office/drawing/2014/main" id="{E0426454-AF28-220E-171D-D71F6CBDADDD}"/>
                </a:ext>
              </a:extLst>
            </p:cNvPr>
            <p:cNvSpPr txBox="1"/>
            <p:nvPr/>
          </p:nvSpPr>
          <p:spPr>
            <a:xfrm>
              <a:off x="5765381" y="3401790"/>
              <a:ext cx="2280108" cy="302903"/>
            </a:xfrm>
            <a:prstGeom prst="rect">
              <a:avLst/>
            </a:prstGeom>
            <a:solidFill>
              <a:schemeClr val="bg2"/>
            </a:solidFill>
            <a:ln w="12700">
              <a:solidFill>
                <a:schemeClr val="tx1"/>
              </a:solidFill>
            </a:ln>
          </p:spPr>
          <p:txBody>
            <a:bodyPr wrap="square" rtlCol="0">
              <a:spAutoFit/>
            </a:bodyPr>
            <a:lstStyle/>
            <a:p>
              <a:pPr algn="ctr">
                <a:lnSpc>
                  <a:spcPct val="90000"/>
                </a:lnSpc>
              </a:pPr>
              <a:r>
                <a:rPr lang="en-US" altLang="ko-KR" sz="760" b="1" dirty="0">
                  <a:latin typeface="Times New Roman" panose="02020603050405020304" pitchFamily="18" charset="0"/>
                  <a:cs typeface="Times New Roman" panose="02020603050405020304" pitchFamily="18" charset="0"/>
                </a:rPr>
                <a:t>6 Tertiary hospitals in metropolitan area</a:t>
              </a:r>
            </a:p>
            <a:p>
              <a:pPr algn="ctr">
                <a:lnSpc>
                  <a:spcPct val="90000"/>
                </a:lnSpc>
              </a:pPr>
              <a:r>
                <a:rPr lang="en-US" altLang="ko-KR" sz="760" dirty="0">
                  <a:latin typeface="Times New Roman" panose="02020603050405020304" pitchFamily="18" charset="0"/>
                  <a:cs typeface="Times New Roman" panose="02020603050405020304" pitchFamily="18" charset="0"/>
                </a:rPr>
                <a:t>(n = 1,385)</a:t>
              </a:r>
            </a:p>
          </p:txBody>
        </p:sp>
        <p:sp>
          <p:nvSpPr>
            <p:cNvPr id="71" name="TextBox 70">
              <a:extLst>
                <a:ext uri="{FF2B5EF4-FFF2-40B4-BE49-F238E27FC236}">
                  <a16:creationId xmlns:a16="http://schemas.microsoft.com/office/drawing/2014/main" id="{F169DC81-3C4C-CEC7-ABD0-4B9E1EE933FF}"/>
                </a:ext>
              </a:extLst>
            </p:cNvPr>
            <p:cNvSpPr txBox="1"/>
            <p:nvPr/>
          </p:nvSpPr>
          <p:spPr>
            <a:xfrm>
              <a:off x="8165649" y="3397157"/>
              <a:ext cx="2280108" cy="302903"/>
            </a:xfrm>
            <a:prstGeom prst="rect">
              <a:avLst/>
            </a:prstGeom>
            <a:solidFill>
              <a:schemeClr val="bg2"/>
            </a:solidFill>
            <a:ln w="12700">
              <a:solidFill>
                <a:schemeClr val="tx1"/>
              </a:solidFill>
            </a:ln>
          </p:spPr>
          <p:txBody>
            <a:bodyPr wrap="square" rtlCol="0">
              <a:spAutoFit/>
            </a:bodyPr>
            <a:lstStyle/>
            <a:p>
              <a:pPr algn="ctr">
                <a:lnSpc>
                  <a:spcPct val="90000"/>
                </a:lnSpc>
              </a:pPr>
              <a:r>
                <a:rPr lang="en-US" altLang="ko-KR" sz="760" b="1" dirty="0">
                  <a:latin typeface="Times New Roman" panose="02020603050405020304" pitchFamily="18" charset="0"/>
                  <a:cs typeface="Times New Roman" panose="02020603050405020304" pitchFamily="18" charset="0"/>
                </a:rPr>
                <a:t>7 Tertiary hospitals in none-metropolitan area</a:t>
              </a:r>
            </a:p>
            <a:p>
              <a:pPr algn="ctr">
                <a:lnSpc>
                  <a:spcPct val="90000"/>
                </a:lnSpc>
              </a:pPr>
              <a:r>
                <a:rPr lang="en-US" altLang="ko-KR" sz="760" dirty="0">
                  <a:latin typeface="Times New Roman" panose="02020603050405020304" pitchFamily="18" charset="0"/>
                  <a:cs typeface="Times New Roman" panose="02020603050405020304" pitchFamily="18" charset="0"/>
                </a:rPr>
                <a:t>(n = 3,553)</a:t>
              </a:r>
            </a:p>
          </p:txBody>
        </p:sp>
        <p:cxnSp>
          <p:nvCxnSpPr>
            <p:cNvPr id="72" name="직선 연결선 71">
              <a:extLst>
                <a:ext uri="{FF2B5EF4-FFF2-40B4-BE49-F238E27FC236}">
                  <a16:creationId xmlns:a16="http://schemas.microsoft.com/office/drawing/2014/main" id="{A586C49D-9845-E35A-8374-CF6D4ABD7DAF}"/>
                </a:ext>
              </a:extLst>
            </p:cNvPr>
            <p:cNvCxnSpPr>
              <a:cxnSpLocks/>
            </p:cNvCxnSpPr>
            <p:nvPr/>
          </p:nvCxnSpPr>
          <p:spPr>
            <a:xfrm flipH="1">
              <a:off x="1489182" y="3860831"/>
              <a:ext cx="122301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73" name="직선 연결선 72">
              <a:extLst>
                <a:ext uri="{FF2B5EF4-FFF2-40B4-BE49-F238E27FC236}">
                  <a16:creationId xmlns:a16="http://schemas.microsoft.com/office/drawing/2014/main" id="{BAC5D9E9-FF3A-9CBF-6550-9F6136171EB2}"/>
                </a:ext>
              </a:extLst>
            </p:cNvPr>
            <p:cNvCxnSpPr>
              <a:cxnSpLocks/>
              <a:stCxn id="68" idx="2"/>
            </p:cNvCxnSpPr>
            <p:nvPr/>
          </p:nvCxnSpPr>
          <p:spPr>
            <a:xfrm>
              <a:off x="2100691" y="3699499"/>
              <a:ext cx="0" cy="180000"/>
            </a:xfrm>
            <a:prstGeom prst="line">
              <a:avLst/>
            </a:prstGeom>
            <a:ln w="12700"/>
          </p:spPr>
          <p:style>
            <a:lnRef idx="1">
              <a:schemeClr val="dk1"/>
            </a:lnRef>
            <a:fillRef idx="0">
              <a:schemeClr val="dk1"/>
            </a:fillRef>
            <a:effectRef idx="0">
              <a:schemeClr val="dk1"/>
            </a:effectRef>
            <a:fontRef idx="minor">
              <a:schemeClr val="tx1"/>
            </a:fontRef>
          </p:style>
        </p:cxnSp>
        <p:cxnSp>
          <p:nvCxnSpPr>
            <p:cNvPr id="74" name="직선 화살표 연결선 73">
              <a:extLst>
                <a:ext uri="{FF2B5EF4-FFF2-40B4-BE49-F238E27FC236}">
                  <a16:creationId xmlns:a16="http://schemas.microsoft.com/office/drawing/2014/main" id="{22A79C9E-AEE9-3432-21FC-2FFBD17D9BDC}"/>
                </a:ext>
              </a:extLst>
            </p:cNvPr>
            <p:cNvCxnSpPr>
              <a:cxnSpLocks/>
              <a:endCxn id="76" idx="0"/>
            </p:cNvCxnSpPr>
            <p:nvPr/>
          </p:nvCxnSpPr>
          <p:spPr>
            <a:xfrm>
              <a:off x="1489182" y="3858816"/>
              <a:ext cx="0" cy="198025"/>
            </a:xfrm>
            <a:prstGeom prst="straightConnector1">
              <a:avLst/>
            </a:prstGeom>
            <a:ln w="9525" cmpd="sng">
              <a:solidFill>
                <a:schemeClr val="tx1"/>
              </a:solidFill>
              <a:prstDash val="solid"/>
              <a:miter lim="800000"/>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5" name="직선 화살표 연결선 74">
              <a:extLst>
                <a:ext uri="{FF2B5EF4-FFF2-40B4-BE49-F238E27FC236}">
                  <a16:creationId xmlns:a16="http://schemas.microsoft.com/office/drawing/2014/main" id="{0CF9400C-DF89-26B6-F775-132A1C65A311}"/>
                </a:ext>
              </a:extLst>
            </p:cNvPr>
            <p:cNvCxnSpPr>
              <a:cxnSpLocks/>
              <a:endCxn id="77" idx="0"/>
            </p:cNvCxnSpPr>
            <p:nvPr/>
          </p:nvCxnSpPr>
          <p:spPr>
            <a:xfrm>
              <a:off x="2712199" y="3858816"/>
              <a:ext cx="0" cy="198025"/>
            </a:xfrm>
            <a:prstGeom prst="straightConnector1">
              <a:avLst/>
            </a:prstGeom>
            <a:ln w="9525" cmpd="sng">
              <a:solidFill>
                <a:schemeClr val="tx1"/>
              </a:solidFill>
              <a:prstDash val="solid"/>
              <a:miter lim="800000"/>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C84417E7-0CD1-38BA-FB3E-50AB6C18A73A}"/>
                </a:ext>
              </a:extLst>
            </p:cNvPr>
            <p:cNvSpPr txBox="1"/>
            <p:nvPr/>
          </p:nvSpPr>
          <p:spPr>
            <a:xfrm>
              <a:off x="960637" y="4056841"/>
              <a:ext cx="1057090" cy="535531"/>
            </a:xfrm>
            <a:prstGeom prst="rect">
              <a:avLst/>
            </a:prstGeom>
            <a:solidFill>
              <a:schemeClr val="bg2"/>
            </a:solidFill>
            <a:ln w="12700">
              <a:solidFill>
                <a:schemeClr val="tx1"/>
              </a:solidFill>
            </a:ln>
          </p:spPr>
          <p:txBody>
            <a:bodyPr wrap="square" rtlCol="0">
              <a:spAutoFit/>
            </a:bodyPr>
            <a:lstStyle/>
            <a:p>
              <a:pPr algn="ctr">
                <a:lnSpc>
                  <a:spcPct val="90000"/>
                </a:lnSpc>
              </a:pPr>
              <a:r>
                <a:rPr lang="en-US" altLang="ko-KR" sz="700" b="1" dirty="0">
                  <a:latin typeface="Times New Roman" panose="02020603050405020304" pitchFamily="18" charset="0"/>
                  <a:cs typeface="Times New Roman" panose="02020603050405020304" pitchFamily="18" charset="0"/>
                </a:rPr>
                <a:t>Development hospitals</a:t>
              </a:r>
            </a:p>
            <a:p>
              <a:pPr algn="ctr">
                <a:lnSpc>
                  <a:spcPct val="90000"/>
                </a:lnSpc>
              </a:pPr>
              <a:r>
                <a:rPr lang="en-US" altLang="ko-KR" sz="500" dirty="0">
                  <a:latin typeface="Times New Roman" panose="02020603050405020304" pitchFamily="18" charset="0"/>
                  <a:cs typeface="Times New Roman" panose="02020603050405020304" pitchFamily="18" charset="0"/>
                </a:rPr>
                <a:t>D1, D2 </a:t>
              </a:r>
              <a:r>
                <a:rPr lang="en-US" altLang="ko-KR" sz="600" dirty="0">
                  <a:latin typeface="Times New Roman" panose="02020603050405020304" pitchFamily="18" charset="0"/>
                  <a:cs typeface="Times New Roman" panose="02020603050405020304" pitchFamily="18" charset="0"/>
                </a:rPr>
                <a:t>(n = 593)</a:t>
              </a:r>
            </a:p>
            <a:p>
              <a:pPr algn="ctr">
                <a:lnSpc>
                  <a:spcPct val="90000"/>
                </a:lnSpc>
              </a:pPr>
              <a:endParaRPr lang="en-US" altLang="ko-KR" sz="700" dirty="0">
                <a:latin typeface="Times New Roman" panose="02020603050405020304" pitchFamily="18" charset="0"/>
                <a:cs typeface="Times New Roman" panose="02020603050405020304" pitchFamily="18" charset="0"/>
              </a:endParaRPr>
            </a:p>
            <a:p>
              <a:pPr algn="ctr">
                <a:lnSpc>
                  <a:spcPct val="90000"/>
                </a:lnSpc>
              </a:pPr>
              <a:r>
                <a:rPr lang="en-US" altLang="ko-KR" sz="600" b="1" dirty="0">
                  <a:latin typeface="Times New Roman" panose="02020603050405020304" pitchFamily="18" charset="0"/>
                  <a:cs typeface="Times New Roman" panose="02020603050405020304" pitchFamily="18" charset="0"/>
                </a:rPr>
                <a:t>9</a:t>
              </a:r>
              <a:r>
                <a:rPr lang="en-US" altLang="ko-KR" sz="600" dirty="0">
                  <a:latin typeface="Times New Roman" panose="02020603050405020304" pitchFamily="18" charset="0"/>
                  <a:cs typeface="Times New Roman" panose="02020603050405020304" pitchFamily="18" charset="0"/>
                </a:rPr>
                <a:t> Severe Patients </a:t>
              </a:r>
            </a:p>
            <a:p>
              <a:pPr algn="ctr">
                <a:lnSpc>
                  <a:spcPct val="90000"/>
                </a:lnSpc>
              </a:pPr>
              <a:r>
                <a:rPr lang="en-US" altLang="ko-KR" sz="600" b="1" dirty="0">
                  <a:latin typeface="Times New Roman" panose="02020603050405020304" pitchFamily="18" charset="0"/>
                  <a:cs typeface="Times New Roman" panose="02020603050405020304" pitchFamily="18" charset="0"/>
                </a:rPr>
                <a:t>584</a:t>
              </a:r>
              <a:r>
                <a:rPr lang="en-US" altLang="ko-KR" sz="600" dirty="0">
                  <a:latin typeface="Times New Roman" panose="02020603050405020304" pitchFamily="18" charset="0"/>
                  <a:cs typeface="Times New Roman" panose="02020603050405020304" pitchFamily="18" charset="0"/>
                </a:rPr>
                <a:t> Non-Severe Patients</a:t>
              </a:r>
            </a:p>
          </p:txBody>
        </p:sp>
        <p:sp>
          <p:nvSpPr>
            <p:cNvPr id="77" name="TextBox 76">
              <a:extLst>
                <a:ext uri="{FF2B5EF4-FFF2-40B4-BE49-F238E27FC236}">
                  <a16:creationId xmlns:a16="http://schemas.microsoft.com/office/drawing/2014/main" id="{58931D50-F4F4-1DC2-C7B6-CF05403EC4B2}"/>
                </a:ext>
              </a:extLst>
            </p:cNvPr>
            <p:cNvSpPr txBox="1"/>
            <p:nvPr/>
          </p:nvSpPr>
          <p:spPr>
            <a:xfrm>
              <a:off x="2183653" y="4056841"/>
              <a:ext cx="1057091" cy="535531"/>
            </a:xfrm>
            <a:prstGeom prst="rect">
              <a:avLst/>
            </a:prstGeom>
            <a:solidFill>
              <a:schemeClr val="bg2"/>
            </a:solidFill>
            <a:ln w="12700">
              <a:solidFill>
                <a:schemeClr val="tx1"/>
              </a:solidFill>
            </a:ln>
          </p:spPr>
          <p:txBody>
            <a:bodyPr wrap="square" rtlCol="0">
              <a:spAutoFit/>
            </a:bodyPr>
            <a:lstStyle/>
            <a:p>
              <a:pPr algn="ctr">
                <a:lnSpc>
                  <a:spcPct val="90000"/>
                </a:lnSpc>
              </a:pPr>
              <a:r>
                <a:rPr lang="en-US" altLang="ko-KR" sz="700" b="1" dirty="0">
                  <a:latin typeface="Times New Roman" panose="02020603050405020304" pitchFamily="18" charset="0"/>
                  <a:cs typeface="Times New Roman" panose="02020603050405020304" pitchFamily="18" charset="0"/>
                </a:rPr>
                <a:t>Validation hospital</a:t>
              </a:r>
            </a:p>
            <a:p>
              <a:pPr algn="ctr">
                <a:lnSpc>
                  <a:spcPct val="90000"/>
                </a:lnSpc>
              </a:pPr>
              <a:r>
                <a:rPr lang="en-US" altLang="ko-KR" sz="500" dirty="0">
                  <a:latin typeface="Times New Roman" panose="02020603050405020304" pitchFamily="18" charset="0"/>
                  <a:cs typeface="Times New Roman" panose="02020603050405020304" pitchFamily="18" charset="0"/>
                </a:rPr>
                <a:t>V1 </a:t>
              </a:r>
              <a:r>
                <a:rPr lang="en-US" altLang="ko-KR" sz="600" dirty="0">
                  <a:latin typeface="Times New Roman" panose="02020603050405020304" pitchFamily="18" charset="0"/>
                  <a:cs typeface="Times New Roman" panose="02020603050405020304" pitchFamily="18" charset="0"/>
                </a:rPr>
                <a:t>(n = 154)</a:t>
              </a:r>
            </a:p>
            <a:p>
              <a:pPr algn="ctr">
                <a:lnSpc>
                  <a:spcPct val="90000"/>
                </a:lnSpc>
              </a:pPr>
              <a:endParaRPr lang="en-US" altLang="ko-KR" sz="700" dirty="0">
                <a:latin typeface="Times New Roman" panose="02020603050405020304" pitchFamily="18" charset="0"/>
                <a:cs typeface="Times New Roman" panose="02020603050405020304" pitchFamily="18" charset="0"/>
              </a:endParaRPr>
            </a:p>
            <a:p>
              <a:pPr algn="ctr">
                <a:lnSpc>
                  <a:spcPct val="90000"/>
                </a:lnSpc>
              </a:pPr>
              <a:r>
                <a:rPr lang="en-US" altLang="ko-KR" sz="600" b="1" dirty="0">
                  <a:latin typeface="Times New Roman" panose="02020603050405020304" pitchFamily="18" charset="0"/>
                  <a:cs typeface="Times New Roman" panose="02020603050405020304" pitchFamily="18" charset="0"/>
                </a:rPr>
                <a:t>47</a:t>
              </a:r>
              <a:r>
                <a:rPr lang="en-US" altLang="ko-KR" sz="600" dirty="0">
                  <a:latin typeface="Times New Roman" panose="02020603050405020304" pitchFamily="18" charset="0"/>
                  <a:cs typeface="Times New Roman" panose="02020603050405020304" pitchFamily="18" charset="0"/>
                </a:rPr>
                <a:t> Severe Patients</a:t>
              </a:r>
            </a:p>
            <a:p>
              <a:pPr algn="ctr">
                <a:lnSpc>
                  <a:spcPct val="90000"/>
                </a:lnSpc>
              </a:pPr>
              <a:r>
                <a:rPr lang="en-US" altLang="ko-KR" sz="600" b="1" dirty="0">
                  <a:latin typeface="Times New Roman" panose="02020603050405020304" pitchFamily="18" charset="0"/>
                  <a:cs typeface="Times New Roman" panose="02020603050405020304" pitchFamily="18" charset="0"/>
                </a:rPr>
                <a:t>107</a:t>
              </a:r>
              <a:r>
                <a:rPr lang="en-US" altLang="ko-KR" sz="600" dirty="0">
                  <a:latin typeface="Times New Roman" panose="02020603050405020304" pitchFamily="18" charset="0"/>
                  <a:cs typeface="Times New Roman" panose="02020603050405020304" pitchFamily="18" charset="0"/>
                </a:rPr>
                <a:t> Non-Severe Patients</a:t>
              </a:r>
            </a:p>
          </p:txBody>
        </p:sp>
        <p:cxnSp>
          <p:nvCxnSpPr>
            <p:cNvPr id="78" name="직선 연결선 77">
              <a:extLst>
                <a:ext uri="{FF2B5EF4-FFF2-40B4-BE49-F238E27FC236}">
                  <a16:creationId xmlns:a16="http://schemas.microsoft.com/office/drawing/2014/main" id="{4E609910-02F8-3C69-AF61-5AC7991CEF23}"/>
                </a:ext>
              </a:extLst>
            </p:cNvPr>
            <p:cNvCxnSpPr>
              <a:cxnSpLocks/>
            </p:cNvCxnSpPr>
            <p:nvPr/>
          </p:nvCxnSpPr>
          <p:spPr>
            <a:xfrm flipH="1">
              <a:off x="3888068" y="3866015"/>
              <a:ext cx="122301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79" name="직선 연결선 78">
              <a:extLst>
                <a:ext uri="{FF2B5EF4-FFF2-40B4-BE49-F238E27FC236}">
                  <a16:creationId xmlns:a16="http://schemas.microsoft.com/office/drawing/2014/main" id="{2F4D5FA3-2ABC-583D-BEB3-05C377F029EA}"/>
                </a:ext>
              </a:extLst>
            </p:cNvPr>
            <p:cNvCxnSpPr>
              <a:cxnSpLocks/>
              <a:stCxn id="69" idx="2"/>
            </p:cNvCxnSpPr>
            <p:nvPr/>
          </p:nvCxnSpPr>
          <p:spPr>
            <a:xfrm>
              <a:off x="4499576" y="3699499"/>
              <a:ext cx="0" cy="180000"/>
            </a:xfrm>
            <a:prstGeom prst="line">
              <a:avLst/>
            </a:prstGeom>
            <a:ln w="12700"/>
          </p:spPr>
          <p:style>
            <a:lnRef idx="1">
              <a:schemeClr val="dk1"/>
            </a:lnRef>
            <a:fillRef idx="0">
              <a:schemeClr val="dk1"/>
            </a:fillRef>
            <a:effectRef idx="0">
              <a:schemeClr val="dk1"/>
            </a:effectRef>
            <a:fontRef idx="minor">
              <a:schemeClr val="tx1"/>
            </a:fontRef>
          </p:style>
        </p:cxnSp>
        <p:cxnSp>
          <p:nvCxnSpPr>
            <p:cNvPr id="80" name="직선 화살표 연결선 79">
              <a:extLst>
                <a:ext uri="{FF2B5EF4-FFF2-40B4-BE49-F238E27FC236}">
                  <a16:creationId xmlns:a16="http://schemas.microsoft.com/office/drawing/2014/main" id="{B781DC86-B7B5-1324-E466-96F32403E441}"/>
                </a:ext>
              </a:extLst>
            </p:cNvPr>
            <p:cNvCxnSpPr>
              <a:cxnSpLocks/>
              <a:endCxn id="82" idx="0"/>
            </p:cNvCxnSpPr>
            <p:nvPr/>
          </p:nvCxnSpPr>
          <p:spPr>
            <a:xfrm>
              <a:off x="3888068" y="3855533"/>
              <a:ext cx="0" cy="206492"/>
            </a:xfrm>
            <a:prstGeom prst="straightConnector1">
              <a:avLst/>
            </a:prstGeom>
            <a:ln w="9525" cmpd="sng">
              <a:solidFill>
                <a:schemeClr val="tx1"/>
              </a:solidFill>
              <a:prstDash val="solid"/>
              <a:miter lim="800000"/>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81" name="직선 화살표 연결선 80">
              <a:extLst>
                <a:ext uri="{FF2B5EF4-FFF2-40B4-BE49-F238E27FC236}">
                  <a16:creationId xmlns:a16="http://schemas.microsoft.com/office/drawing/2014/main" id="{809BE936-C939-6286-578B-7F72EBD5ECBC}"/>
                </a:ext>
              </a:extLst>
            </p:cNvPr>
            <p:cNvCxnSpPr>
              <a:cxnSpLocks/>
              <a:endCxn id="83" idx="0"/>
            </p:cNvCxnSpPr>
            <p:nvPr/>
          </p:nvCxnSpPr>
          <p:spPr>
            <a:xfrm>
              <a:off x="5111085" y="3855533"/>
              <a:ext cx="0" cy="206492"/>
            </a:xfrm>
            <a:prstGeom prst="straightConnector1">
              <a:avLst/>
            </a:prstGeom>
            <a:ln w="9525" cmpd="sng">
              <a:solidFill>
                <a:schemeClr val="tx1"/>
              </a:solidFill>
              <a:prstDash val="solid"/>
              <a:miter lim="800000"/>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7CA7462C-C4E5-B9F7-2383-F6213EAF120C}"/>
                </a:ext>
              </a:extLst>
            </p:cNvPr>
            <p:cNvSpPr txBox="1"/>
            <p:nvPr/>
          </p:nvSpPr>
          <p:spPr>
            <a:xfrm>
              <a:off x="3359523" y="4062025"/>
              <a:ext cx="1057090" cy="535531"/>
            </a:xfrm>
            <a:prstGeom prst="rect">
              <a:avLst/>
            </a:prstGeom>
            <a:solidFill>
              <a:schemeClr val="bg2"/>
            </a:solidFill>
            <a:ln w="12700">
              <a:solidFill>
                <a:schemeClr val="tx1"/>
              </a:solidFill>
            </a:ln>
          </p:spPr>
          <p:txBody>
            <a:bodyPr wrap="square" rtlCol="0">
              <a:spAutoFit/>
            </a:bodyPr>
            <a:lstStyle/>
            <a:p>
              <a:pPr algn="ctr">
                <a:lnSpc>
                  <a:spcPct val="90000"/>
                </a:lnSpc>
              </a:pPr>
              <a:r>
                <a:rPr lang="en-US" altLang="ko-KR" sz="700" b="1" dirty="0">
                  <a:latin typeface="Times New Roman" panose="02020603050405020304" pitchFamily="18" charset="0"/>
                  <a:cs typeface="Times New Roman" panose="02020603050405020304" pitchFamily="18" charset="0"/>
                </a:rPr>
                <a:t>Development hospitals</a:t>
              </a:r>
            </a:p>
            <a:p>
              <a:pPr algn="ctr">
                <a:lnSpc>
                  <a:spcPct val="90000"/>
                </a:lnSpc>
              </a:pPr>
              <a:r>
                <a:rPr lang="en-US" altLang="ko-KR" sz="500" dirty="0">
                  <a:latin typeface="Times New Roman" panose="02020603050405020304" pitchFamily="18" charset="0"/>
                  <a:cs typeface="Times New Roman" panose="02020603050405020304" pitchFamily="18" charset="0"/>
                </a:rPr>
                <a:t>D3, D4 </a:t>
              </a:r>
              <a:r>
                <a:rPr lang="en-US" altLang="ko-KR" sz="600" dirty="0">
                  <a:latin typeface="Times New Roman" panose="02020603050405020304" pitchFamily="18" charset="0"/>
                  <a:cs typeface="Times New Roman" panose="02020603050405020304" pitchFamily="18" charset="0"/>
                </a:rPr>
                <a:t>(n = 218)</a:t>
              </a:r>
            </a:p>
            <a:p>
              <a:pPr algn="ctr">
                <a:lnSpc>
                  <a:spcPct val="90000"/>
                </a:lnSpc>
              </a:pPr>
              <a:endParaRPr lang="en-US" altLang="ko-KR" sz="700" dirty="0">
                <a:latin typeface="Times New Roman" panose="02020603050405020304" pitchFamily="18" charset="0"/>
                <a:cs typeface="Times New Roman" panose="02020603050405020304" pitchFamily="18" charset="0"/>
              </a:endParaRPr>
            </a:p>
            <a:p>
              <a:pPr algn="ctr">
                <a:lnSpc>
                  <a:spcPct val="90000"/>
                </a:lnSpc>
              </a:pPr>
              <a:r>
                <a:rPr lang="en-US" altLang="ko-KR" sz="600" b="1" dirty="0">
                  <a:latin typeface="Times New Roman" panose="02020603050405020304" pitchFamily="18" charset="0"/>
                  <a:cs typeface="Times New Roman" panose="02020603050405020304" pitchFamily="18" charset="0"/>
                </a:rPr>
                <a:t>34</a:t>
              </a:r>
              <a:r>
                <a:rPr lang="en-US" altLang="ko-KR" sz="600" dirty="0">
                  <a:latin typeface="Times New Roman" panose="02020603050405020304" pitchFamily="18" charset="0"/>
                  <a:cs typeface="Times New Roman" panose="02020603050405020304" pitchFamily="18" charset="0"/>
                </a:rPr>
                <a:t> Severe Patients</a:t>
              </a:r>
            </a:p>
            <a:p>
              <a:pPr algn="ctr">
                <a:lnSpc>
                  <a:spcPct val="90000"/>
                </a:lnSpc>
              </a:pPr>
              <a:r>
                <a:rPr lang="en-US" altLang="ko-KR" sz="600" b="1" dirty="0">
                  <a:latin typeface="Times New Roman" panose="02020603050405020304" pitchFamily="18" charset="0"/>
                  <a:cs typeface="Times New Roman" panose="02020603050405020304" pitchFamily="18" charset="0"/>
                </a:rPr>
                <a:t>184</a:t>
              </a:r>
              <a:r>
                <a:rPr lang="en-US" altLang="ko-KR" sz="600" dirty="0">
                  <a:latin typeface="Times New Roman" panose="02020603050405020304" pitchFamily="18" charset="0"/>
                  <a:cs typeface="Times New Roman" panose="02020603050405020304" pitchFamily="18" charset="0"/>
                </a:rPr>
                <a:t> Non-Severe Patients</a:t>
              </a:r>
            </a:p>
          </p:txBody>
        </p:sp>
        <p:sp>
          <p:nvSpPr>
            <p:cNvPr id="83" name="TextBox 82">
              <a:extLst>
                <a:ext uri="{FF2B5EF4-FFF2-40B4-BE49-F238E27FC236}">
                  <a16:creationId xmlns:a16="http://schemas.microsoft.com/office/drawing/2014/main" id="{18650ED7-6E1D-C775-F243-9B6943097262}"/>
                </a:ext>
              </a:extLst>
            </p:cNvPr>
            <p:cNvSpPr txBox="1"/>
            <p:nvPr/>
          </p:nvSpPr>
          <p:spPr>
            <a:xfrm>
              <a:off x="4582539" y="4062025"/>
              <a:ext cx="1057091" cy="535531"/>
            </a:xfrm>
            <a:prstGeom prst="rect">
              <a:avLst/>
            </a:prstGeom>
            <a:solidFill>
              <a:schemeClr val="bg2"/>
            </a:solidFill>
            <a:ln w="12700">
              <a:solidFill>
                <a:schemeClr val="tx1"/>
              </a:solidFill>
            </a:ln>
          </p:spPr>
          <p:txBody>
            <a:bodyPr wrap="square" rtlCol="0">
              <a:spAutoFit/>
            </a:bodyPr>
            <a:lstStyle/>
            <a:p>
              <a:pPr algn="ctr">
                <a:lnSpc>
                  <a:spcPct val="90000"/>
                </a:lnSpc>
              </a:pPr>
              <a:r>
                <a:rPr lang="en-US" altLang="ko-KR" sz="700" b="1" dirty="0">
                  <a:latin typeface="Times New Roman" panose="02020603050405020304" pitchFamily="18" charset="0"/>
                  <a:cs typeface="Times New Roman" panose="02020603050405020304" pitchFamily="18" charset="0"/>
                </a:rPr>
                <a:t>Validation hospital</a:t>
              </a:r>
            </a:p>
            <a:p>
              <a:pPr algn="ctr">
                <a:lnSpc>
                  <a:spcPct val="90000"/>
                </a:lnSpc>
              </a:pPr>
              <a:r>
                <a:rPr lang="en-US" altLang="ko-KR" sz="500" dirty="0">
                  <a:latin typeface="Times New Roman" panose="02020603050405020304" pitchFamily="18" charset="0"/>
                  <a:cs typeface="Times New Roman" panose="02020603050405020304" pitchFamily="18" charset="0"/>
                </a:rPr>
                <a:t>V2 </a:t>
              </a:r>
              <a:r>
                <a:rPr lang="en-US" altLang="ko-KR" sz="600" dirty="0">
                  <a:latin typeface="Times New Roman" panose="02020603050405020304" pitchFamily="18" charset="0"/>
                  <a:cs typeface="Times New Roman" panose="02020603050405020304" pitchFamily="18" charset="0"/>
                </a:rPr>
                <a:t>(n = 42)</a:t>
              </a:r>
            </a:p>
            <a:p>
              <a:pPr algn="ctr">
                <a:lnSpc>
                  <a:spcPct val="90000"/>
                </a:lnSpc>
              </a:pPr>
              <a:endParaRPr lang="en-US" altLang="ko-KR" sz="700" dirty="0">
                <a:latin typeface="Times New Roman" panose="02020603050405020304" pitchFamily="18" charset="0"/>
                <a:cs typeface="Times New Roman" panose="02020603050405020304" pitchFamily="18" charset="0"/>
              </a:endParaRPr>
            </a:p>
            <a:p>
              <a:pPr algn="ctr">
                <a:lnSpc>
                  <a:spcPct val="90000"/>
                </a:lnSpc>
              </a:pPr>
              <a:r>
                <a:rPr lang="en-US" altLang="ko-KR" sz="600" b="1" dirty="0">
                  <a:latin typeface="Times New Roman" panose="02020603050405020304" pitchFamily="18" charset="0"/>
                  <a:cs typeface="Times New Roman" panose="02020603050405020304" pitchFamily="18" charset="0"/>
                </a:rPr>
                <a:t>14 </a:t>
              </a:r>
              <a:r>
                <a:rPr lang="en-US" altLang="ko-KR" sz="600" dirty="0">
                  <a:latin typeface="Times New Roman" panose="02020603050405020304" pitchFamily="18" charset="0"/>
                  <a:cs typeface="Times New Roman" panose="02020603050405020304" pitchFamily="18" charset="0"/>
                </a:rPr>
                <a:t>Severe Patients</a:t>
              </a:r>
            </a:p>
            <a:p>
              <a:pPr algn="ctr">
                <a:lnSpc>
                  <a:spcPct val="90000"/>
                </a:lnSpc>
              </a:pPr>
              <a:r>
                <a:rPr lang="en-US" altLang="ko-KR" sz="600" b="1" dirty="0">
                  <a:latin typeface="Times New Roman" panose="02020603050405020304" pitchFamily="18" charset="0"/>
                  <a:cs typeface="Times New Roman" panose="02020603050405020304" pitchFamily="18" charset="0"/>
                </a:rPr>
                <a:t>28</a:t>
              </a:r>
              <a:r>
                <a:rPr lang="en-US" altLang="ko-KR" sz="600" dirty="0">
                  <a:latin typeface="Times New Roman" panose="02020603050405020304" pitchFamily="18" charset="0"/>
                  <a:cs typeface="Times New Roman" panose="02020603050405020304" pitchFamily="18" charset="0"/>
                </a:rPr>
                <a:t> Non-Severe Patients</a:t>
              </a:r>
            </a:p>
          </p:txBody>
        </p:sp>
        <p:cxnSp>
          <p:nvCxnSpPr>
            <p:cNvPr id="84" name="직선 연결선 83">
              <a:extLst>
                <a:ext uri="{FF2B5EF4-FFF2-40B4-BE49-F238E27FC236}">
                  <a16:creationId xmlns:a16="http://schemas.microsoft.com/office/drawing/2014/main" id="{5E4E82D5-8538-D055-04C3-BC4756B6D7EB}"/>
                </a:ext>
              </a:extLst>
            </p:cNvPr>
            <p:cNvCxnSpPr>
              <a:cxnSpLocks/>
            </p:cNvCxnSpPr>
            <p:nvPr/>
          </p:nvCxnSpPr>
          <p:spPr>
            <a:xfrm flipH="1">
              <a:off x="6300898" y="3875242"/>
              <a:ext cx="122301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85" name="직선 연결선 84">
              <a:extLst>
                <a:ext uri="{FF2B5EF4-FFF2-40B4-BE49-F238E27FC236}">
                  <a16:creationId xmlns:a16="http://schemas.microsoft.com/office/drawing/2014/main" id="{A65B351E-6134-9A4D-CF41-D5D375BBF5E3}"/>
                </a:ext>
              </a:extLst>
            </p:cNvPr>
            <p:cNvCxnSpPr>
              <a:cxnSpLocks/>
              <a:stCxn id="70" idx="2"/>
            </p:cNvCxnSpPr>
            <p:nvPr/>
          </p:nvCxnSpPr>
          <p:spPr>
            <a:xfrm>
              <a:off x="6905435" y="3704693"/>
              <a:ext cx="1381" cy="180000"/>
            </a:xfrm>
            <a:prstGeom prst="line">
              <a:avLst/>
            </a:prstGeom>
            <a:ln w="12700"/>
          </p:spPr>
          <p:style>
            <a:lnRef idx="1">
              <a:schemeClr val="dk1"/>
            </a:lnRef>
            <a:fillRef idx="0">
              <a:schemeClr val="dk1"/>
            </a:fillRef>
            <a:effectRef idx="0">
              <a:schemeClr val="dk1"/>
            </a:effectRef>
            <a:fontRef idx="minor">
              <a:schemeClr val="tx1"/>
            </a:fontRef>
          </p:style>
        </p:cxnSp>
        <p:cxnSp>
          <p:nvCxnSpPr>
            <p:cNvPr id="86" name="직선 화살표 연결선 85">
              <a:extLst>
                <a:ext uri="{FF2B5EF4-FFF2-40B4-BE49-F238E27FC236}">
                  <a16:creationId xmlns:a16="http://schemas.microsoft.com/office/drawing/2014/main" id="{89653B03-A465-13F1-3EE8-91BFC896BF57}"/>
                </a:ext>
              </a:extLst>
            </p:cNvPr>
            <p:cNvCxnSpPr>
              <a:cxnSpLocks/>
              <a:endCxn id="88" idx="0"/>
            </p:cNvCxnSpPr>
            <p:nvPr/>
          </p:nvCxnSpPr>
          <p:spPr>
            <a:xfrm>
              <a:off x="6300898" y="3864760"/>
              <a:ext cx="0" cy="206492"/>
            </a:xfrm>
            <a:prstGeom prst="straightConnector1">
              <a:avLst/>
            </a:prstGeom>
            <a:ln w="9525" cmpd="sng">
              <a:solidFill>
                <a:schemeClr val="tx1"/>
              </a:solidFill>
              <a:prstDash val="solid"/>
              <a:miter lim="800000"/>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87" name="직선 화살표 연결선 86">
              <a:extLst>
                <a:ext uri="{FF2B5EF4-FFF2-40B4-BE49-F238E27FC236}">
                  <a16:creationId xmlns:a16="http://schemas.microsoft.com/office/drawing/2014/main" id="{B62BA50B-3741-3A21-9F20-E8965F02A1E3}"/>
                </a:ext>
              </a:extLst>
            </p:cNvPr>
            <p:cNvCxnSpPr>
              <a:cxnSpLocks/>
            </p:cNvCxnSpPr>
            <p:nvPr/>
          </p:nvCxnSpPr>
          <p:spPr>
            <a:xfrm>
              <a:off x="7523915" y="3864760"/>
              <a:ext cx="0" cy="180000"/>
            </a:xfrm>
            <a:prstGeom prst="straightConnector1">
              <a:avLst/>
            </a:prstGeom>
            <a:ln w="9525" cmpd="sng">
              <a:solidFill>
                <a:schemeClr val="tx1"/>
              </a:solidFill>
              <a:prstDash val="solid"/>
              <a:miter lim="800000"/>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8542B0C0-EA91-ADD8-01A5-54025C73EAE1}"/>
                </a:ext>
              </a:extLst>
            </p:cNvPr>
            <p:cNvSpPr txBox="1"/>
            <p:nvPr/>
          </p:nvSpPr>
          <p:spPr>
            <a:xfrm>
              <a:off x="5772353" y="4071252"/>
              <a:ext cx="1057090" cy="535531"/>
            </a:xfrm>
            <a:prstGeom prst="rect">
              <a:avLst/>
            </a:prstGeom>
            <a:solidFill>
              <a:schemeClr val="bg2"/>
            </a:solidFill>
            <a:ln w="12700">
              <a:solidFill>
                <a:schemeClr val="tx1"/>
              </a:solidFill>
            </a:ln>
          </p:spPr>
          <p:txBody>
            <a:bodyPr wrap="square" rtlCol="0">
              <a:spAutoFit/>
            </a:bodyPr>
            <a:lstStyle/>
            <a:p>
              <a:pPr algn="ctr">
                <a:lnSpc>
                  <a:spcPct val="90000"/>
                </a:lnSpc>
              </a:pPr>
              <a:r>
                <a:rPr lang="en-US" altLang="ko-KR" sz="700" b="1" dirty="0">
                  <a:latin typeface="Times New Roman" panose="02020603050405020304" pitchFamily="18" charset="0"/>
                  <a:cs typeface="Times New Roman" panose="02020603050405020304" pitchFamily="18" charset="0"/>
                </a:rPr>
                <a:t>Development hospitals</a:t>
              </a:r>
            </a:p>
            <a:p>
              <a:pPr algn="ctr">
                <a:lnSpc>
                  <a:spcPct val="90000"/>
                </a:lnSpc>
              </a:pPr>
              <a:r>
                <a:rPr lang="en-US" altLang="ko-KR" sz="500" dirty="0">
                  <a:latin typeface="Times New Roman" panose="02020603050405020304" pitchFamily="18" charset="0"/>
                  <a:cs typeface="Times New Roman" panose="02020603050405020304" pitchFamily="18" charset="0"/>
                </a:rPr>
                <a:t>D5, D6, D7, D8, D9 </a:t>
              </a:r>
              <a:r>
                <a:rPr lang="en-US" altLang="ko-KR" sz="600" dirty="0">
                  <a:latin typeface="Times New Roman" panose="02020603050405020304" pitchFamily="18" charset="0"/>
                  <a:cs typeface="Times New Roman" panose="02020603050405020304" pitchFamily="18" charset="0"/>
                </a:rPr>
                <a:t>(n = 1,081)</a:t>
              </a:r>
            </a:p>
            <a:p>
              <a:pPr algn="ctr">
                <a:lnSpc>
                  <a:spcPct val="90000"/>
                </a:lnSpc>
              </a:pPr>
              <a:endParaRPr lang="en-US" altLang="ko-KR" sz="700" dirty="0">
                <a:latin typeface="Times New Roman" panose="02020603050405020304" pitchFamily="18" charset="0"/>
                <a:cs typeface="Times New Roman" panose="02020603050405020304" pitchFamily="18" charset="0"/>
              </a:endParaRPr>
            </a:p>
            <a:p>
              <a:pPr algn="ctr">
                <a:lnSpc>
                  <a:spcPct val="90000"/>
                </a:lnSpc>
              </a:pPr>
              <a:r>
                <a:rPr lang="en-US" altLang="ko-KR" sz="600" b="1" dirty="0">
                  <a:latin typeface="Times New Roman" panose="02020603050405020304" pitchFamily="18" charset="0"/>
                  <a:cs typeface="Times New Roman" panose="02020603050405020304" pitchFamily="18" charset="0"/>
                </a:rPr>
                <a:t>332</a:t>
              </a:r>
              <a:r>
                <a:rPr lang="en-US" altLang="ko-KR" sz="600" dirty="0">
                  <a:latin typeface="Times New Roman" panose="02020603050405020304" pitchFamily="18" charset="0"/>
                  <a:cs typeface="Times New Roman" panose="02020603050405020304" pitchFamily="18" charset="0"/>
                </a:rPr>
                <a:t> Severe Patients</a:t>
              </a:r>
            </a:p>
            <a:p>
              <a:pPr algn="ctr">
                <a:lnSpc>
                  <a:spcPct val="90000"/>
                </a:lnSpc>
              </a:pPr>
              <a:r>
                <a:rPr lang="en-US" altLang="ko-KR" sz="600" b="1" dirty="0">
                  <a:latin typeface="Times New Roman" panose="02020603050405020304" pitchFamily="18" charset="0"/>
                  <a:cs typeface="Times New Roman" panose="02020603050405020304" pitchFamily="18" charset="0"/>
                </a:rPr>
                <a:t>749</a:t>
              </a:r>
              <a:r>
                <a:rPr lang="en-US" altLang="ko-KR" sz="600" dirty="0">
                  <a:latin typeface="Times New Roman" panose="02020603050405020304" pitchFamily="18" charset="0"/>
                  <a:cs typeface="Times New Roman" panose="02020603050405020304" pitchFamily="18" charset="0"/>
                </a:rPr>
                <a:t> Non-Severe Patients</a:t>
              </a:r>
            </a:p>
          </p:txBody>
        </p:sp>
        <p:sp>
          <p:nvSpPr>
            <p:cNvPr id="89" name="TextBox 88">
              <a:extLst>
                <a:ext uri="{FF2B5EF4-FFF2-40B4-BE49-F238E27FC236}">
                  <a16:creationId xmlns:a16="http://schemas.microsoft.com/office/drawing/2014/main" id="{AC124A39-DF32-40FA-34AC-9BDE48D454A0}"/>
                </a:ext>
              </a:extLst>
            </p:cNvPr>
            <p:cNvSpPr txBox="1"/>
            <p:nvPr/>
          </p:nvSpPr>
          <p:spPr>
            <a:xfrm>
              <a:off x="6995369" y="4071252"/>
              <a:ext cx="1057091" cy="535531"/>
            </a:xfrm>
            <a:prstGeom prst="rect">
              <a:avLst/>
            </a:prstGeom>
            <a:solidFill>
              <a:schemeClr val="bg2"/>
            </a:solidFill>
            <a:ln w="12700">
              <a:solidFill>
                <a:schemeClr val="tx1"/>
              </a:solidFill>
            </a:ln>
          </p:spPr>
          <p:txBody>
            <a:bodyPr wrap="square" rtlCol="0">
              <a:spAutoFit/>
            </a:bodyPr>
            <a:lstStyle/>
            <a:p>
              <a:pPr algn="ctr">
                <a:lnSpc>
                  <a:spcPct val="90000"/>
                </a:lnSpc>
              </a:pPr>
              <a:r>
                <a:rPr lang="en-US" altLang="ko-KR" sz="700" b="1" dirty="0">
                  <a:latin typeface="Times New Roman" panose="02020603050405020304" pitchFamily="18" charset="0"/>
                  <a:cs typeface="Times New Roman" panose="02020603050405020304" pitchFamily="18" charset="0"/>
                </a:rPr>
                <a:t>Validation hospital</a:t>
              </a:r>
            </a:p>
            <a:p>
              <a:pPr algn="ctr">
                <a:lnSpc>
                  <a:spcPct val="90000"/>
                </a:lnSpc>
              </a:pPr>
              <a:r>
                <a:rPr lang="en-US" altLang="ko-KR" sz="500" dirty="0">
                  <a:latin typeface="Times New Roman" panose="02020603050405020304" pitchFamily="18" charset="0"/>
                  <a:cs typeface="Times New Roman" panose="02020603050405020304" pitchFamily="18" charset="0"/>
                </a:rPr>
                <a:t>V3 </a:t>
              </a:r>
              <a:r>
                <a:rPr lang="en-US" altLang="ko-KR" sz="600" dirty="0">
                  <a:latin typeface="Times New Roman" panose="02020603050405020304" pitchFamily="18" charset="0"/>
                  <a:cs typeface="Times New Roman" panose="02020603050405020304" pitchFamily="18" charset="0"/>
                </a:rPr>
                <a:t>(n = 304)</a:t>
              </a:r>
            </a:p>
            <a:p>
              <a:pPr algn="ctr">
                <a:lnSpc>
                  <a:spcPct val="90000"/>
                </a:lnSpc>
              </a:pPr>
              <a:endParaRPr lang="en-US" altLang="ko-KR" sz="700" dirty="0">
                <a:latin typeface="Times New Roman" panose="02020603050405020304" pitchFamily="18" charset="0"/>
                <a:cs typeface="Times New Roman" panose="02020603050405020304" pitchFamily="18" charset="0"/>
              </a:endParaRPr>
            </a:p>
            <a:p>
              <a:pPr algn="ctr">
                <a:lnSpc>
                  <a:spcPct val="90000"/>
                </a:lnSpc>
              </a:pPr>
              <a:r>
                <a:rPr lang="en-US" altLang="ko-KR" sz="600" b="1" dirty="0">
                  <a:latin typeface="Times New Roman" panose="02020603050405020304" pitchFamily="18" charset="0"/>
                  <a:cs typeface="Times New Roman" panose="02020603050405020304" pitchFamily="18" charset="0"/>
                </a:rPr>
                <a:t>89</a:t>
              </a:r>
              <a:r>
                <a:rPr lang="en-US" altLang="ko-KR" sz="600" dirty="0">
                  <a:latin typeface="Times New Roman" panose="02020603050405020304" pitchFamily="18" charset="0"/>
                  <a:cs typeface="Times New Roman" panose="02020603050405020304" pitchFamily="18" charset="0"/>
                </a:rPr>
                <a:t> Severe Patients</a:t>
              </a:r>
            </a:p>
            <a:p>
              <a:pPr algn="ctr">
                <a:lnSpc>
                  <a:spcPct val="90000"/>
                </a:lnSpc>
              </a:pPr>
              <a:r>
                <a:rPr lang="en-US" altLang="ko-KR" sz="600" b="1" dirty="0">
                  <a:latin typeface="Times New Roman" panose="02020603050405020304" pitchFamily="18" charset="0"/>
                  <a:cs typeface="Times New Roman" panose="02020603050405020304" pitchFamily="18" charset="0"/>
                </a:rPr>
                <a:t>215</a:t>
              </a:r>
              <a:r>
                <a:rPr lang="en-US" altLang="ko-KR" sz="600" dirty="0">
                  <a:latin typeface="Times New Roman" panose="02020603050405020304" pitchFamily="18" charset="0"/>
                  <a:cs typeface="Times New Roman" panose="02020603050405020304" pitchFamily="18" charset="0"/>
                </a:rPr>
                <a:t> Non-Severe Patients</a:t>
              </a:r>
            </a:p>
          </p:txBody>
        </p:sp>
        <p:cxnSp>
          <p:nvCxnSpPr>
            <p:cNvPr id="90" name="직선 연결선 89">
              <a:extLst>
                <a:ext uri="{FF2B5EF4-FFF2-40B4-BE49-F238E27FC236}">
                  <a16:creationId xmlns:a16="http://schemas.microsoft.com/office/drawing/2014/main" id="{C138F9C2-2621-90FA-6955-9C39ED9A06B0}"/>
                </a:ext>
              </a:extLst>
            </p:cNvPr>
            <p:cNvCxnSpPr>
              <a:cxnSpLocks/>
            </p:cNvCxnSpPr>
            <p:nvPr/>
          </p:nvCxnSpPr>
          <p:spPr>
            <a:xfrm flipH="1">
              <a:off x="8713728" y="3875242"/>
              <a:ext cx="122301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91" name="직선 연결선 90">
              <a:extLst>
                <a:ext uri="{FF2B5EF4-FFF2-40B4-BE49-F238E27FC236}">
                  <a16:creationId xmlns:a16="http://schemas.microsoft.com/office/drawing/2014/main" id="{B95F00AE-0E40-D329-45E9-F41D51B71EDF}"/>
                </a:ext>
              </a:extLst>
            </p:cNvPr>
            <p:cNvCxnSpPr>
              <a:cxnSpLocks/>
              <a:stCxn id="71" idx="2"/>
            </p:cNvCxnSpPr>
            <p:nvPr/>
          </p:nvCxnSpPr>
          <p:spPr>
            <a:xfrm>
              <a:off x="9305703" y="3700060"/>
              <a:ext cx="0" cy="180000"/>
            </a:xfrm>
            <a:prstGeom prst="line">
              <a:avLst/>
            </a:prstGeom>
            <a:ln w="12700"/>
          </p:spPr>
          <p:style>
            <a:lnRef idx="1">
              <a:schemeClr val="dk1"/>
            </a:lnRef>
            <a:fillRef idx="0">
              <a:schemeClr val="dk1"/>
            </a:fillRef>
            <a:effectRef idx="0">
              <a:schemeClr val="dk1"/>
            </a:effectRef>
            <a:fontRef idx="minor">
              <a:schemeClr val="tx1"/>
            </a:fontRef>
          </p:style>
        </p:cxnSp>
        <p:cxnSp>
          <p:nvCxnSpPr>
            <p:cNvPr id="92" name="직선 화살표 연결선 91">
              <a:extLst>
                <a:ext uri="{FF2B5EF4-FFF2-40B4-BE49-F238E27FC236}">
                  <a16:creationId xmlns:a16="http://schemas.microsoft.com/office/drawing/2014/main" id="{1AACBA52-B1FB-B1F7-CB01-17BBE279C2AF}"/>
                </a:ext>
              </a:extLst>
            </p:cNvPr>
            <p:cNvCxnSpPr>
              <a:cxnSpLocks/>
              <a:endCxn id="124" idx="0"/>
            </p:cNvCxnSpPr>
            <p:nvPr/>
          </p:nvCxnSpPr>
          <p:spPr>
            <a:xfrm>
              <a:off x="8713728" y="3864760"/>
              <a:ext cx="0" cy="206492"/>
            </a:xfrm>
            <a:prstGeom prst="straightConnector1">
              <a:avLst/>
            </a:prstGeom>
            <a:ln w="9525" cmpd="sng">
              <a:solidFill>
                <a:schemeClr val="tx1"/>
              </a:solidFill>
              <a:prstDash val="solid"/>
              <a:miter lim="800000"/>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3" name="직선 화살표 연결선 92">
              <a:extLst>
                <a:ext uri="{FF2B5EF4-FFF2-40B4-BE49-F238E27FC236}">
                  <a16:creationId xmlns:a16="http://schemas.microsoft.com/office/drawing/2014/main" id="{2A9F59C0-9F1B-57B9-B26D-C1F15B1F49ED}"/>
                </a:ext>
              </a:extLst>
            </p:cNvPr>
            <p:cNvCxnSpPr>
              <a:cxnSpLocks/>
              <a:endCxn id="125" idx="0"/>
            </p:cNvCxnSpPr>
            <p:nvPr/>
          </p:nvCxnSpPr>
          <p:spPr>
            <a:xfrm>
              <a:off x="9928278" y="3864760"/>
              <a:ext cx="8467" cy="206492"/>
            </a:xfrm>
            <a:prstGeom prst="straightConnector1">
              <a:avLst/>
            </a:prstGeom>
            <a:ln w="9525" cmpd="sng">
              <a:solidFill>
                <a:schemeClr val="tx1"/>
              </a:solidFill>
              <a:prstDash val="solid"/>
              <a:miter lim="800000"/>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F2D3664B-2F9C-BDFC-43CC-5FD0B5C6F21F}"/>
                </a:ext>
              </a:extLst>
            </p:cNvPr>
            <p:cNvSpPr txBox="1"/>
            <p:nvPr/>
          </p:nvSpPr>
          <p:spPr>
            <a:xfrm>
              <a:off x="8185183" y="4071252"/>
              <a:ext cx="1057090" cy="535531"/>
            </a:xfrm>
            <a:prstGeom prst="rect">
              <a:avLst/>
            </a:prstGeom>
            <a:solidFill>
              <a:schemeClr val="bg2"/>
            </a:solidFill>
            <a:ln w="12700">
              <a:solidFill>
                <a:schemeClr val="tx1"/>
              </a:solidFill>
            </a:ln>
          </p:spPr>
          <p:txBody>
            <a:bodyPr wrap="square" rtlCol="0">
              <a:spAutoFit/>
            </a:bodyPr>
            <a:lstStyle/>
            <a:p>
              <a:pPr algn="ctr">
                <a:lnSpc>
                  <a:spcPct val="90000"/>
                </a:lnSpc>
              </a:pPr>
              <a:r>
                <a:rPr lang="en-US" altLang="ko-KR" sz="700" b="1" dirty="0">
                  <a:latin typeface="Times New Roman" panose="02020603050405020304" pitchFamily="18" charset="0"/>
                  <a:cs typeface="Times New Roman" panose="02020603050405020304" pitchFamily="18" charset="0"/>
                </a:rPr>
                <a:t>Development hospitals</a:t>
              </a:r>
            </a:p>
            <a:p>
              <a:pPr algn="ctr">
                <a:lnSpc>
                  <a:spcPct val="90000"/>
                </a:lnSpc>
              </a:pPr>
              <a:r>
                <a:rPr lang="en-US" altLang="ko-KR" sz="500" dirty="0">
                  <a:latin typeface="Times New Roman" panose="02020603050405020304" pitchFamily="18" charset="0"/>
                  <a:cs typeface="Times New Roman" panose="02020603050405020304" pitchFamily="18" charset="0"/>
                </a:rPr>
                <a:t>D10, D11, …, D15 </a:t>
              </a:r>
              <a:r>
                <a:rPr lang="en-US" altLang="ko-KR" sz="600" dirty="0">
                  <a:latin typeface="Times New Roman" panose="02020603050405020304" pitchFamily="18" charset="0"/>
                  <a:cs typeface="Times New Roman" panose="02020603050405020304" pitchFamily="18" charset="0"/>
                </a:rPr>
                <a:t>(n = 2,127)</a:t>
              </a:r>
            </a:p>
            <a:p>
              <a:pPr algn="ctr">
                <a:lnSpc>
                  <a:spcPct val="90000"/>
                </a:lnSpc>
              </a:pPr>
              <a:endParaRPr lang="en-US" altLang="ko-KR" sz="700" dirty="0">
                <a:latin typeface="Times New Roman" panose="02020603050405020304" pitchFamily="18" charset="0"/>
                <a:cs typeface="Times New Roman" panose="02020603050405020304" pitchFamily="18" charset="0"/>
              </a:endParaRPr>
            </a:p>
            <a:p>
              <a:pPr algn="ctr">
                <a:lnSpc>
                  <a:spcPct val="90000"/>
                </a:lnSpc>
              </a:pPr>
              <a:r>
                <a:rPr lang="en-US" altLang="ko-KR" sz="600" b="1" dirty="0">
                  <a:latin typeface="Times New Roman" panose="02020603050405020304" pitchFamily="18" charset="0"/>
                  <a:cs typeface="Times New Roman" panose="02020603050405020304" pitchFamily="18" charset="0"/>
                </a:rPr>
                <a:t>230</a:t>
              </a:r>
              <a:r>
                <a:rPr lang="en-US" altLang="ko-KR" sz="600" dirty="0">
                  <a:latin typeface="Times New Roman" panose="02020603050405020304" pitchFamily="18" charset="0"/>
                  <a:cs typeface="Times New Roman" panose="02020603050405020304" pitchFamily="18" charset="0"/>
                </a:rPr>
                <a:t> Severe Patients</a:t>
              </a:r>
            </a:p>
            <a:p>
              <a:pPr algn="ctr">
                <a:lnSpc>
                  <a:spcPct val="90000"/>
                </a:lnSpc>
              </a:pPr>
              <a:r>
                <a:rPr lang="en-US" altLang="ko-KR" sz="600" b="1" dirty="0">
                  <a:latin typeface="Times New Roman" panose="02020603050405020304" pitchFamily="18" charset="0"/>
                  <a:cs typeface="Times New Roman" panose="02020603050405020304" pitchFamily="18" charset="0"/>
                </a:rPr>
                <a:t>1,897</a:t>
              </a:r>
              <a:r>
                <a:rPr lang="en-US" altLang="ko-KR" sz="600" dirty="0">
                  <a:latin typeface="Times New Roman" panose="02020603050405020304" pitchFamily="18" charset="0"/>
                  <a:cs typeface="Times New Roman" panose="02020603050405020304" pitchFamily="18" charset="0"/>
                </a:rPr>
                <a:t> Non-Severe Patients</a:t>
              </a:r>
            </a:p>
          </p:txBody>
        </p:sp>
        <p:sp>
          <p:nvSpPr>
            <p:cNvPr id="125" name="TextBox 124">
              <a:extLst>
                <a:ext uri="{FF2B5EF4-FFF2-40B4-BE49-F238E27FC236}">
                  <a16:creationId xmlns:a16="http://schemas.microsoft.com/office/drawing/2014/main" id="{047DE7DC-4A2E-C7EB-13B9-FE9BE6739C95}"/>
                </a:ext>
              </a:extLst>
            </p:cNvPr>
            <p:cNvSpPr txBox="1"/>
            <p:nvPr/>
          </p:nvSpPr>
          <p:spPr>
            <a:xfrm>
              <a:off x="9408199" y="4071252"/>
              <a:ext cx="1057091" cy="535531"/>
            </a:xfrm>
            <a:prstGeom prst="rect">
              <a:avLst/>
            </a:prstGeom>
            <a:solidFill>
              <a:schemeClr val="bg2"/>
            </a:solidFill>
            <a:ln w="12700">
              <a:solidFill>
                <a:schemeClr val="tx1"/>
              </a:solidFill>
            </a:ln>
          </p:spPr>
          <p:txBody>
            <a:bodyPr wrap="square" rtlCol="0">
              <a:spAutoFit/>
            </a:bodyPr>
            <a:lstStyle/>
            <a:p>
              <a:pPr algn="ctr">
                <a:lnSpc>
                  <a:spcPct val="90000"/>
                </a:lnSpc>
              </a:pPr>
              <a:r>
                <a:rPr lang="en-US" altLang="ko-KR" sz="700" b="1" dirty="0">
                  <a:latin typeface="Times New Roman" panose="02020603050405020304" pitchFamily="18" charset="0"/>
                  <a:cs typeface="Times New Roman" panose="02020603050405020304" pitchFamily="18" charset="0"/>
                </a:rPr>
                <a:t>Validation hospital</a:t>
              </a:r>
            </a:p>
            <a:p>
              <a:pPr algn="ctr">
                <a:lnSpc>
                  <a:spcPct val="90000"/>
                </a:lnSpc>
              </a:pPr>
              <a:r>
                <a:rPr lang="en-US" altLang="ko-KR" sz="500" dirty="0">
                  <a:latin typeface="Times New Roman" panose="02020603050405020304" pitchFamily="18" charset="0"/>
                  <a:cs typeface="Times New Roman" panose="02020603050405020304" pitchFamily="18" charset="0"/>
                </a:rPr>
                <a:t>V4 </a:t>
              </a:r>
              <a:r>
                <a:rPr lang="en-US" altLang="ko-KR" sz="600" dirty="0">
                  <a:latin typeface="Times New Roman" panose="02020603050405020304" pitchFamily="18" charset="0"/>
                  <a:cs typeface="Times New Roman" panose="02020603050405020304" pitchFamily="18" charset="0"/>
                </a:rPr>
                <a:t>(n = 1,426)</a:t>
              </a:r>
            </a:p>
            <a:p>
              <a:pPr algn="ctr">
                <a:lnSpc>
                  <a:spcPct val="90000"/>
                </a:lnSpc>
              </a:pPr>
              <a:endParaRPr lang="en-US" altLang="ko-KR" sz="700" dirty="0">
                <a:latin typeface="Times New Roman" panose="02020603050405020304" pitchFamily="18" charset="0"/>
                <a:cs typeface="Times New Roman" panose="02020603050405020304" pitchFamily="18" charset="0"/>
              </a:endParaRPr>
            </a:p>
            <a:p>
              <a:pPr algn="ctr">
                <a:lnSpc>
                  <a:spcPct val="90000"/>
                </a:lnSpc>
              </a:pPr>
              <a:r>
                <a:rPr lang="en-US" altLang="ko-KR" sz="600" b="1" dirty="0">
                  <a:latin typeface="Times New Roman" panose="02020603050405020304" pitchFamily="18" charset="0"/>
                  <a:cs typeface="Times New Roman" panose="02020603050405020304" pitchFamily="18" charset="0"/>
                </a:rPr>
                <a:t>84 </a:t>
              </a:r>
              <a:r>
                <a:rPr lang="en-US" altLang="ko-KR" sz="600" dirty="0">
                  <a:latin typeface="Times New Roman" panose="02020603050405020304" pitchFamily="18" charset="0"/>
                  <a:cs typeface="Times New Roman" panose="02020603050405020304" pitchFamily="18" charset="0"/>
                </a:rPr>
                <a:t>Severe Patients</a:t>
              </a:r>
            </a:p>
            <a:p>
              <a:pPr algn="ctr">
                <a:lnSpc>
                  <a:spcPct val="90000"/>
                </a:lnSpc>
              </a:pPr>
              <a:r>
                <a:rPr lang="en-US" altLang="ko-KR" sz="600" b="1" dirty="0">
                  <a:latin typeface="Times New Roman" panose="02020603050405020304" pitchFamily="18" charset="0"/>
                  <a:cs typeface="Times New Roman" panose="02020603050405020304" pitchFamily="18" charset="0"/>
                </a:rPr>
                <a:t>1,342</a:t>
              </a:r>
              <a:r>
                <a:rPr lang="en-US" altLang="ko-KR" sz="600" dirty="0">
                  <a:latin typeface="Times New Roman" panose="02020603050405020304" pitchFamily="18" charset="0"/>
                  <a:cs typeface="Times New Roman" panose="02020603050405020304" pitchFamily="18" charset="0"/>
                </a:rPr>
                <a:t> Non-Severe Patients</a:t>
              </a:r>
            </a:p>
          </p:txBody>
        </p:sp>
        <p:cxnSp>
          <p:nvCxnSpPr>
            <p:cNvPr id="126" name="직선 화살표 연결선 125">
              <a:extLst>
                <a:ext uri="{FF2B5EF4-FFF2-40B4-BE49-F238E27FC236}">
                  <a16:creationId xmlns:a16="http://schemas.microsoft.com/office/drawing/2014/main" id="{3B1C86A2-31C5-BBA7-9786-CE78ACCD444F}"/>
                </a:ext>
              </a:extLst>
            </p:cNvPr>
            <p:cNvCxnSpPr>
              <a:cxnSpLocks/>
              <a:stCxn id="59" idx="2"/>
              <a:endCxn id="128" idx="0"/>
            </p:cNvCxnSpPr>
            <p:nvPr/>
          </p:nvCxnSpPr>
          <p:spPr>
            <a:xfrm flipH="1">
              <a:off x="5706366" y="2512488"/>
              <a:ext cx="1" cy="213401"/>
            </a:xfrm>
            <a:prstGeom prst="straightConnector1">
              <a:avLst/>
            </a:prstGeom>
            <a:ln w="9525" cmpd="sng">
              <a:solidFill>
                <a:schemeClr val="tx1"/>
              </a:solidFill>
              <a:prstDash val="solid"/>
              <a:miter lim="800000"/>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27" name="직사각형 126">
              <a:extLst>
                <a:ext uri="{FF2B5EF4-FFF2-40B4-BE49-F238E27FC236}">
                  <a16:creationId xmlns:a16="http://schemas.microsoft.com/office/drawing/2014/main" id="{54243C0D-8664-1F89-1876-4C6022E248B5}"/>
                </a:ext>
              </a:extLst>
            </p:cNvPr>
            <p:cNvSpPr/>
            <p:nvPr/>
          </p:nvSpPr>
          <p:spPr>
            <a:xfrm>
              <a:off x="839045" y="2895226"/>
              <a:ext cx="9735822" cy="1903504"/>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8" name="TextBox 127">
              <a:extLst>
                <a:ext uri="{FF2B5EF4-FFF2-40B4-BE49-F238E27FC236}">
                  <a16:creationId xmlns:a16="http://schemas.microsoft.com/office/drawing/2014/main" id="{7D9C4761-107C-5420-E4D1-E7EFD3B46E02}"/>
                </a:ext>
              </a:extLst>
            </p:cNvPr>
            <p:cNvSpPr txBox="1"/>
            <p:nvPr/>
          </p:nvSpPr>
          <p:spPr>
            <a:xfrm>
              <a:off x="3733464" y="2725889"/>
              <a:ext cx="3945803" cy="338554"/>
            </a:xfrm>
            <a:prstGeom prst="rect">
              <a:avLst/>
            </a:prstGeom>
            <a:solidFill>
              <a:schemeClr val="bg2"/>
            </a:solidFill>
            <a:ln w="12700">
              <a:solidFill>
                <a:schemeClr val="tx1"/>
              </a:solidFill>
              <a:prstDash val="sysDash"/>
            </a:ln>
          </p:spPr>
          <p:txBody>
            <a:bodyPr wrap="square" rtlCol="0">
              <a:spAutoFit/>
            </a:bodyPr>
            <a:lstStyle/>
            <a:p>
              <a:pPr algn="ctr"/>
              <a:r>
                <a:rPr lang="en-US" altLang="ko-KR" sz="800" b="1" dirty="0">
                  <a:latin typeface="Times New Roman" panose="02020603050405020304" pitchFamily="18" charset="0"/>
                  <a:cs typeface="Times New Roman" panose="02020603050405020304" pitchFamily="18" charset="0"/>
                </a:rPr>
                <a:t>Development and validation cohort construction by stratified random cluster sampling </a:t>
              </a:r>
            </a:p>
            <a:p>
              <a:pPr algn="ctr"/>
              <a:r>
                <a:rPr lang="en-US" altLang="ko-KR" sz="800" b="1" dirty="0">
                  <a:latin typeface="Times New Roman" panose="02020603050405020304" pitchFamily="18" charset="0"/>
                  <a:cs typeface="Times New Roman" panose="02020603050405020304" pitchFamily="18" charset="0"/>
                </a:rPr>
                <a:t>from four strata divided according to hospital type and geographical location </a:t>
              </a:r>
            </a:p>
          </p:txBody>
        </p:sp>
        <p:sp>
          <p:nvSpPr>
            <p:cNvPr id="129" name="TextBox 128">
              <a:extLst>
                <a:ext uri="{FF2B5EF4-FFF2-40B4-BE49-F238E27FC236}">
                  <a16:creationId xmlns:a16="http://schemas.microsoft.com/office/drawing/2014/main" id="{BB876EAF-F03B-F0E3-FC8D-D8D1D718BB65}"/>
                </a:ext>
              </a:extLst>
            </p:cNvPr>
            <p:cNvSpPr txBox="1"/>
            <p:nvPr/>
          </p:nvSpPr>
          <p:spPr>
            <a:xfrm>
              <a:off x="3359522" y="5181534"/>
              <a:ext cx="2280107" cy="521681"/>
            </a:xfrm>
            <a:prstGeom prst="rect">
              <a:avLst/>
            </a:prstGeom>
            <a:solidFill>
              <a:schemeClr val="bg2"/>
            </a:solidFill>
            <a:ln w="12700">
              <a:solidFill>
                <a:schemeClr val="tx1"/>
              </a:solidFill>
            </a:ln>
          </p:spPr>
          <p:txBody>
            <a:bodyPr wrap="square" rtlCol="0">
              <a:spAutoFit/>
            </a:bodyPr>
            <a:lstStyle/>
            <a:p>
              <a:pPr algn="ctr">
                <a:lnSpc>
                  <a:spcPct val="90000"/>
                </a:lnSpc>
              </a:pPr>
              <a:r>
                <a:rPr lang="en-US" altLang="ko-KR" sz="700" b="1" dirty="0">
                  <a:latin typeface="Times New Roman" panose="02020603050405020304" pitchFamily="18" charset="0"/>
                  <a:cs typeface="Times New Roman" panose="02020603050405020304" pitchFamily="18" charset="0"/>
                </a:rPr>
                <a:t>Development Cohort (n = 4,019)</a:t>
              </a:r>
            </a:p>
            <a:p>
              <a:pPr algn="ctr">
                <a:lnSpc>
                  <a:spcPct val="90000"/>
                </a:lnSpc>
              </a:pPr>
              <a:r>
                <a:rPr lang="en-US" altLang="ko-KR" sz="500" dirty="0">
                  <a:latin typeface="Times New Roman" panose="02020603050405020304" pitchFamily="18" charset="0"/>
                  <a:cs typeface="Times New Roman" panose="02020603050405020304" pitchFamily="18" charset="0"/>
                </a:rPr>
                <a:t>D1, D2, …, D15</a:t>
              </a:r>
              <a:endParaRPr lang="en-US" altLang="ko-KR" sz="700" dirty="0">
                <a:latin typeface="Times New Roman" panose="02020603050405020304" pitchFamily="18" charset="0"/>
                <a:cs typeface="Times New Roman" panose="02020603050405020304" pitchFamily="18" charset="0"/>
              </a:endParaRPr>
            </a:p>
            <a:p>
              <a:pPr algn="ctr">
                <a:lnSpc>
                  <a:spcPct val="90000"/>
                </a:lnSpc>
              </a:pPr>
              <a:endParaRPr lang="en-US" altLang="ko-KR" sz="700" dirty="0">
                <a:latin typeface="Times New Roman" panose="02020603050405020304" pitchFamily="18" charset="0"/>
                <a:cs typeface="Times New Roman" panose="02020603050405020304" pitchFamily="18" charset="0"/>
              </a:endParaRPr>
            </a:p>
            <a:p>
              <a:pPr algn="ctr">
                <a:lnSpc>
                  <a:spcPct val="90000"/>
                </a:lnSpc>
              </a:pPr>
              <a:r>
                <a:rPr lang="en-US" altLang="ko-KR" sz="600" b="1" dirty="0">
                  <a:latin typeface="Times New Roman" panose="02020603050405020304" pitchFamily="18" charset="0"/>
                  <a:cs typeface="Times New Roman" panose="02020603050405020304" pitchFamily="18" charset="0"/>
                </a:rPr>
                <a:t>605</a:t>
              </a:r>
              <a:r>
                <a:rPr lang="en-US" altLang="ko-KR" sz="600" dirty="0">
                  <a:latin typeface="Times New Roman" panose="02020603050405020304" pitchFamily="18" charset="0"/>
                  <a:cs typeface="Times New Roman" panose="02020603050405020304" pitchFamily="18" charset="0"/>
                </a:rPr>
                <a:t> Severe Patients </a:t>
              </a:r>
            </a:p>
            <a:p>
              <a:pPr algn="ctr">
                <a:lnSpc>
                  <a:spcPct val="90000"/>
                </a:lnSpc>
              </a:pPr>
              <a:r>
                <a:rPr lang="en-US" altLang="ko-KR" sz="600" b="1" dirty="0">
                  <a:latin typeface="Times New Roman" panose="02020603050405020304" pitchFamily="18" charset="0"/>
                  <a:cs typeface="Times New Roman" panose="02020603050405020304" pitchFamily="18" charset="0"/>
                </a:rPr>
                <a:t>3,414</a:t>
              </a:r>
              <a:r>
                <a:rPr lang="en-US" altLang="ko-KR" sz="600" dirty="0">
                  <a:latin typeface="Times New Roman" panose="02020603050405020304" pitchFamily="18" charset="0"/>
                  <a:cs typeface="Times New Roman" panose="02020603050405020304" pitchFamily="18" charset="0"/>
                </a:rPr>
                <a:t> Non-Severe Patients</a:t>
              </a:r>
            </a:p>
          </p:txBody>
        </p:sp>
        <p:sp>
          <p:nvSpPr>
            <p:cNvPr id="130" name="TextBox 129">
              <a:extLst>
                <a:ext uri="{FF2B5EF4-FFF2-40B4-BE49-F238E27FC236}">
                  <a16:creationId xmlns:a16="http://schemas.microsoft.com/office/drawing/2014/main" id="{2447F653-55FB-F581-8B67-03F1FE4B2B6B}"/>
                </a:ext>
              </a:extLst>
            </p:cNvPr>
            <p:cNvSpPr txBox="1"/>
            <p:nvPr/>
          </p:nvSpPr>
          <p:spPr>
            <a:xfrm>
              <a:off x="5772353" y="5181534"/>
              <a:ext cx="2280107" cy="521681"/>
            </a:xfrm>
            <a:prstGeom prst="rect">
              <a:avLst/>
            </a:prstGeom>
            <a:solidFill>
              <a:schemeClr val="bg2"/>
            </a:solidFill>
            <a:ln w="12700">
              <a:solidFill>
                <a:schemeClr val="tx1"/>
              </a:solidFill>
            </a:ln>
          </p:spPr>
          <p:txBody>
            <a:bodyPr wrap="square" rtlCol="0">
              <a:spAutoFit/>
            </a:bodyPr>
            <a:lstStyle/>
            <a:p>
              <a:pPr algn="ctr">
                <a:lnSpc>
                  <a:spcPct val="90000"/>
                </a:lnSpc>
              </a:pPr>
              <a:r>
                <a:rPr lang="en-US" altLang="ko-KR" sz="700" b="1" dirty="0">
                  <a:latin typeface="Times New Roman" panose="02020603050405020304" pitchFamily="18" charset="0"/>
                  <a:cs typeface="Times New Roman" panose="02020603050405020304" pitchFamily="18" charset="0"/>
                </a:rPr>
                <a:t>Validation Cohort (n = 1,926)</a:t>
              </a:r>
            </a:p>
            <a:p>
              <a:pPr algn="ctr">
                <a:lnSpc>
                  <a:spcPct val="90000"/>
                </a:lnSpc>
              </a:pPr>
              <a:r>
                <a:rPr lang="en-US" altLang="ko-KR" sz="500" dirty="0">
                  <a:latin typeface="Times New Roman" panose="02020603050405020304" pitchFamily="18" charset="0"/>
                  <a:cs typeface="Times New Roman" panose="02020603050405020304" pitchFamily="18" charset="0"/>
                </a:rPr>
                <a:t>V1, V2, V3, V4</a:t>
              </a:r>
              <a:endParaRPr lang="en-US" altLang="ko-KR" sz="700" dirty="0">
                <a:latin typeface="Times New Roman" panose="02020603050405020304" pitchFamily="18" charset="0"/>
                <a:cs typeface="Times New Roman" panose="02020603050405020304" pitchFamily="18" charset="0"/>
              </a:endParaRPr>
            </a:p>
            <a:p>
              <a:pPr algn="ctr">
                <a:lnSpc>
                  <a:spcPct val="90000"/>
                </a:lnSpc>
              </a:pPr>
              <a:endParaRPr lang="en-US" altLang="ko-KR" sz="700" dirty="0">
                <a:latin typeface="Times New Roman" panose="02020603050405020304" pitchFamily="18" charset="0"/>
                <a:cs typeface="Times New Roman" panose="02020603050405020304" pitchFamily="18" charset="0"/>
              </a:endParaRPr>
            </a:p>
            <a:p>
              <a:pPr algn="ctr">
                <a:lnSpc>
                  <a:spcPct val="90000"/>
                </a:lnSpc>
              </a:pPr>
              <a:r>
                <a:rPr lang="en-US" altLang="ko-KR" sz="600" b="1" dirty="0">
                  <a:latin typeface="Times New Roman" panose="02020603050405020304" pitchFamily="18" charset="0"/>
                  <a:cs typeface="Times New Roman" panose="02020603050405020304" pitchFamily="18" charset="0"/>
                </a:rPr>
                <a:t>234</a:t>
              </a:r>
              <a:r>
                <a:rPr lang="en-US" altLang="ko-KR" sz="600" dirty="0">
                  <a:latin typeface="Times New Roman" panose="02020603050405020304" pitchFamily="18" charset="0"/>
                  <a:cs typeface="Times New Roman" panose="02020603050405020304" pitchFamily="18" charset="0"/>
                </a:rPr>
                <a:t> Severe Patients</a:t>
              </a:r>
            </a:p>
            <a:p>
              <a:pPr algn="ctr">
                <a:lnSpc>
                  <a:spcPct val="90000"/>
                </a:lnSpc>
              </a:pPr>
              <a:r>
                <a:rPr lang="en-US" altLang="ko-KR" sz="600" b="1" dirty="0">
                  <a:latin typeface="Times New Roman" panose="02020603050405020304" pitchFamily="18" charset="0"/>
                  <a:cs typeface="Times New Roman" panose="02020603050405020304" pitchFamily="18" charset="0"/>
                </a:rPr>
                <a:t>1,692</a:t>
              </a:r>
              <a:r>
                <a:rPr lang="en-US" altLang="ko-KR" sz="600" dirty="0">
                  <a:latin typeface="Times New Roman" panose="02020603050405020304" pitchFamily="18" charset="0"/>
                  <a:cs typeface="Times New Roman" panose="02020603050405020304" pitchFamily="18" charset="0"/>
                </a:rPr>
                <a:t> Non-Severe Patients</a:t>
              </a:r>
            </a:p>
          </p:txBody>
        </p:sp>
        <p:cxnSp>
          <p:nvCxnSpPr>
            <p:cNvPr id="131" name="직선 연결선 130">
              <a:extLst>
                <a:ext uri="{FF2B5EF4-FFF2-40B4-BE49-F238E27FC236}">
                  <a16:creationId xmlns:a16="http://schemas.microsoft.com/office/drawing/2014/main" id="{6AD25E31-D0F2-226A-8A12-78E2AEAC6778}"/>
                </a:ext>
              </a:extLst>
            </p:cNvPr>
            <p:cNvCxnSpPr>
              <a:cxnSpLocks/>
            </p:cNvCxnSpPr>
            <p:nvPr/>
          </p:nvCxnSpPr>
          <p:spPr>
            <a:xfrm flipH="1">
              <a:off x="4501487" y="4983606"/>
              <a:ext cx="241200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32" name="직선 연결선 131">
              <a:extLst>
                <a:ext uri="{FF2B5EF4-FFF2-40B4-BE49-F238E27FC236}">
                  <a16:creationId xmlns:a16="http://schemas.microsoft.com/office/drawing/2014/main" id="{31AAF2D8-B8A3-39D0-14C2-67DBEA16F461}"/>
                </a:ext>
              </a:extLst>
            </p:cNvPr>
            <p:cNvCxnSpPr>
              <a:cxnSpLocks/>
            </p:cNvCxnSpPr>
            <p:nvPr/>
          </p:nvCxnSpPr>
          <p:spPr>
            <a:xfrm>
              <a:off x="5705659" y="4800165"/>
              <a:ext cx="0" cy="180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33" name="직선 화살표 연결선 132">
              <a:extLst>
                <a:ext uri="{FF2B5EF4-FFF2-40B4-BE49-F238E27FC236}">
                  <a16:creationId xmlns:a16="http://schemas.microsoft.com/office/drawing/2014/main" id="{B172F01B-DFE5-C7B5-6B78-3CF82F191C1D}"/>
                </a:ext>
              </a:extLst>
            </p:cNvPr>
            <p:cNvCxnSpPr>
              <a:cxnSpLocks/>
              <a:endCxn id="129" idx="0"/>
            </p:cNvCxnSpPr>
            <p:nvPr/>
          </p:nvCxnSpPr>
          <p:spPr>
            <a:xfrm>
              <a:off x="4493013" y="4973124"/>
              <a:ext cx="6563" cy="208410"/>
            </a:xfrm>
            <a:prstGeom prst="straightConnector1">
              <a:avLst/>
            </a:prstGeom>
            <a:ln w="9525" cmpd="sng">
              <a:solidFill>
                <a:schemeClr val="tx1"/>
              </a:solidFill>
              <a:prstDash val="solid"/>
              <a:miter lim="800000"/>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4" name="직선 화살표 연결선 133">
              <a:extLst>
                <a:ext uri="{FF2B5EF4-FFF2-40B4-BE49-F238E27FC236}">
                  <a16:creationId xmlns:a16="http://schemas.microsoft.com/office/drawing/2014/main" id="{1AA3D24F-853B-D2FF-B22C-8B8646AD2A79}"/>
                </a:ext>
              </a:extLst>
            </p:cNvPr>
            <p:cNvCxnSpPr>
              <a:cxnSpLocks/>
              <a:endCxn id="130" idx="0"/>
            </p:cNvCxnSpPr>
            <p:nvPr/>
          </p:nvCxnSpPr>
          <p:spPr>
            <a:xfrm>
              <a:off x="6906475" y="4973124"/>
              <a:ext cx="5932" cy="208410"/>
            </a:xfrm>
            <a:prstGeom prst="straightConnector1">
              <a:avLst/>
            </a:prstGeom>
            <a:ln w="9525" cmpd="sng">
              <a:solidFill>
                <a:schemeClr val="tx1"/>
              </a:solidFill>
              <a:prstDash val="solid"/>
              <a:miter lim="800000"/>
              <a:headEnd type="none" w="med" len="med"/>
              <a:tailEnd type="triangl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7351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
          <p:cNvSpPr>
            <a:spLocks noChangeArrowheads="1"/>
          </p:cNvSpPr>
          <p:nvPr/>
        </p:nvSpPr>
        <p:spPr bwMode="auto">
          <a:xfrm>
            <a:off x="1" y="102859"/>
            <a:ext cx="65" cy="25148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7" rIns="0" bIns="-12697" numCol="1" anchor="ctr" anchorCtr="0" compatLnSpc="1">
            <a:prstTxWarp prst="textNoShape">
              <a:avLst/>
            </a:prstTxWarp>
            <a:spAutoFit/>
          </a:bodyPr>
          <a:lstStyle/>
          <a:p>
            <a:pPr defTabSz="914411" eaLnBrk="0" fontAlgn="base" latinLnBrk="0" hangingPunct="0">
              <a:spcBef>
                <a:spcPct val="0"/>
              </a:spcBef>
              <a:spcAft>
                <a:spcPct val="0"/>
              </a:spcAft>
            </a:pPr>
            <a:endParaRPr lang="ko-KR" altLang="ko-KR" sz="1801">
              <a:latin typeface="Arial" panose="020B0604020202020204" pitchFamily="34" charset="0"/>
            </a:endParaRPr>
          </a:p>
        </p:txBody>
      </p:sp>
      <p:sp>
        <p:nvSpPr>
          <p:cNvPr id="21" name="슬라이드 번호 개체 틀 1"/>
          <p:cNvSpPr txBox="1">
            <a:spLocks/>
          </p:cNvSpPr>
          <p:nvPr/>
        </p:nvSpPr>
        <p:spPr>
          <a:xfrm>
            <a:off x="9475328" y="6486260"/>
            <a:ext cx="2743200" cy="365125"/>
          </a:xfrm>
          <a:prstGeom prst="rect">
            <a:avLst/>
          </a:prstGeom>
        </p:spPr>
        <p:txBody>
          <a:bodyPr vert="horz" lIns="91440" tIns="45721" rIns="91440" bIns="45721"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EDE53A7A-6D00-4CCF-A6F2-472D67B430E2}" type="slidenum">
              <a:rPr lang="ko-KR" altLang="en-US">
                <a:solidFill>
                  <a:schemeClr val="tx2">
                    <a:lumMod val="20000"/>
                    <a:lumOff val="80000"/>
                  </a:schemeClr>
                </a:solidFill>
                <a:latin typeface="helvetica" panose="020B0604020202020204" pitchFamily="34" charset="0"/>
                <a:cs typeface="helvetica" panose="020B0604020202020204" pitchFamily="34" charset="0"/>
              </a:rPr>
              <a:pPr/>
              <a:t>5</a:t>
            </a:fld>
            <a:endParaRPr lang="ko-KR" altLang="en-US">
              <a:solidFill>
                <a:schemeClr val="tx2">
                  <a:lumMod val="20000"/>
                  <a:lumOff val="80000"/>
                </a:schemeClr>
              </a:solidFill>
              <a:latin typeface="helvetica" panose="020B0604020202020204" pitchFamily="34" charset="0"/>
              <a:cs typeface="helvetica" panose="020B0604020202020204" pitchFamily="34" charset="0"/>
            </a:endParaRPr>
          </a:p>
        </p:txBody>
      </p:sp>
      <p:sp>
        <p:nvSpPr>
          <p:cNvPr id="12" name="제목 2"/>
          <p:cNvSpPr txBox="1">
            <a:spLocks/>
          </p:cNvSpPr>
          <p:nvPr/>
        </p:nvSpPr>
        <p:spPr>
          <a:xfrm>
            <a:off x="95557" y="-4144"/>
            <a:ext cx="12042213" cy="695170"/>
          </a:xfrm>
          <a:prstGeom prst="rect">
            <a:avLst/>
          </a:prstGeom>
        </p:spPr>
        <p:txBody>
          <a:bodyPr vert="horz" lIns="91440" tIns="45721" rIns="91440" bIns="45721" rtlCol="0" anchor="b">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2400" b="1">
                <a:solidFill>
                  <a:srgbClr val="E9EBF5"/>
                </a:solidFill>
              </a:rPr>
              <a:t>Figure 2. Machine </a:t>
            </a:r>
            <a:r>
              <a:rPr lang="en-US" altLang="ko-KR" sz="2400" b="1" dirty="0">
                <a:solidFill>
                  <a:srgbClr val="E9EBF5"/>
                </a:solidFill>
              </a:rPr>
              <a:t>learning-based Pipeline for COVID prognosis prediction</a:t>
            </a:r>
            <a:endParaRPr lang="ko-KR" altLang="en-US" sz="2400" b="1" dirty="0">
              <a:solidFill>
                <a:srgbClr val="E9EBF5"/>
              </a:solidFill>
            </a:endParaRPr>
          </a:p>
        </p:txBody>
      </p:sp>
      <p:sp>
        <p:nvSpPr>
          <p:cNvPr id="5" name="TextBox 4">
            <a:extLst>
              <a:ext uri="{FF2B5EF4-FFF2-40B4-BE49-F238E27FC236}">
                <a16:creationId xmlns:a16="http://schemas.microsoft.com/office/drawing/2014/main" id="{34759227-3871-4043-2806-420D78B95E90}"/>
              </a:ext>
            </a:extLst>
          </p:cNvPr>
          <p:cNvSpPr txBox="1"/>
          <p:nvPr/>
        </p:nvSpPr>
        <p:spPr>
          <a:xfrm>
            <a:off x="7975859" y="3245373"/>
            <a:ext cx="4161912" cy="3043269"/>
          </a:xfrm>
          <a:prstGeom prst="rect">
            <a:avLst/>
          </a:prstGeom>
          <a:noFill/>
        </p:spPr>
        <p:txBody>
          <a:bodyPr wrap="square">
            <a:spAutoFit/>
          </a:bodyPr>
          <a:lstStyle/>
          <a:p>
            <a:pPr algn="l" latinLnBrk="1">
              <a:lnSpc>
                <a:spcPct val="107000"/>
              </a:lnSpc>
              <a:spcAft>
                <a:spcPts val="800"/>
              </a:spcAft>
            </a:pPr>
            <a:r>
              <a:rPr lang="en-US" altLang="ko-KR" sz="1200" kern="100" dirty="0">
                <a:effectLst/>
                <a:latin typeface="Times New Roman" panose="02020603050405020304" pitchFamily="18" charset="0"/>
                <a:ea typeface="맑은 고딕" panose="020B0503020000020004" pitchFamily="50" charset="-127"/>
                <a:cs typeface="Times New Roman" panose="02020603050405020304" pitchFamily="18" charset="0"/>
              </a:rPr>
              <a:t>RF-MDIFI=random forest based mean decrease in Gini Impurity feature importance method. RF-PFI=random forest based permutation feature importance method. RF-Shapley=random forest based Shapley method. XGB-BFI=eXtreme gradient Boosting based built-in feature importance method. XGB-PFI=eXtreme gradient Boosting based permutation feature importance method. XGB-Shapley=eXtreme gradient Boosting based Shapley method. RF=random forest. MLR=multivariable logistic regression. DNN=deep neural network. XGB=eXtreme gradient Boosting. GBM=gradient boosting machine. SVM=support vector machine. AUROC=area under receiver operating characteristic curve. ROC=receiver operating characteristic curve. NRI=net-reclassification improvement. DCA=decision curve analysis. SHAP=Shapley Additive exPlanations.</a:t>
            </a:r>
            <a:endParaRPr lang="ko-KR" altLang="ko-KR" sz="1200" kern="100" dirty="0">
              <a:effectLst/>
              <a:latin typeface="Times New Roman" panose="02020603050405020304" pitchFamily="18" charset="0"/>
              <a:ea typeface="맑은 고딕" panose="020B0503020000020004" pitchFamily="50" charset="-127"/>
              <a:cs typeface="Times New Roman" panose="02020603050405020304" pitchFamily="18" charset="0"/>
            </a:endParaRPr>
          </a:p>
        </p:txBody>
      </p:sp>
      <p:grpSp>
        <p:nvGrpSpPr>
          <p:cNvPr id="7" name="그룹 6">
            <a:extLst>
              <a:ext uri="{FF2B5EF4-FFF2-40B4-BE49-F238E27FC236}">
                <a16:creationId xmlns:a16="http://schemas.microsoft.com/office/drawing/2014/main" id="{9F5610B7-3E3D-4A70-A7AA-F63EFEE86A95}"/>
              </a:ext>
            </a:extLst>
          </p:cNvPr>
          <p:cNvGrpSpPr/>
          <p:nvPr/>
        </p:nvGrpSpPr>
        <p:grpSpPr>
          <a:xfrm>
            <a:off x="2949288" y="830578"/>
            <a:ext cx="4771538" cy="5547936"/>
            <a:chOff x="2949288" y="830578"/>
            <a:chExt cx="4771538" cy="5547936"/>
          </a:xfrm>
        </p:grpSpPr>
        <p:sp>
          <p:nvSpPr>
            <p:cNvPr id="120" name="TextBox 119">
              <a:extLst>
                <a:ext uri="{FF2B5EF4-FFF2-40B4-BE49-F238E27FC236}">
                  <a16:creationId xmlns:a16="http://schemas.microsoft.com/office/drawing/2014/main" id="{B6075194-8AD0-7147-A69E-7E425C038F04}"/>
                </a:ext>
              </a:extLst>
            </p:cNvPr>
            <p:cNvSpPr txBox="1"/>
            <p:nvPr/>
          </p:nvSpPr>
          <p:spPr>
            <a:xfrm rot="5400000">
              <a:off x="2709137" y="2948507"/>
              <a:ext cx="1084097" cy="203069"/>
            </a:xfrm>
            <a:prstGeom prst="rect">
              <a:avLst/>
            </a:prstGeom>
            <a:solidFill>
              <a:schemeClr val="bg2"/>
            </a:solidFill>
            <a:ln w="12700">
              <a:solidFill>
                <a:schemeClr val="tx1"/>
              </a:solidFill>
            </a:ln>
          </p:spPr>
          <p:txBody>
            <a:bodyPr wrap="square" rtlCol="0">
              <a:spAutoFit/>
            </a:bodyPr>
            <a:lstStyle/>
            <a:p>
              <a:pPr algn="ctr"/>
              <a:r>
                <a:rPr lang="en-US" altLang="ko-KR" sz="600" b="1" dirty="0">
                  <a:latin typeface="Times New Roman" panose="02020603050405020304" pitchFamily="18" charset="0"/>
                  <a:cs typeface="Times New Roman" panose="02020603050405020304" pitchFamily="18" charset="0"/>
                </a:rPr>
                <a:t>Candidate Feature Subsets </a:t>
              </a:r>
            </a:p>
            <a:p>
              <a:pPr>
                <a:lnSpc>
                  <a:spcPct val="90000"/>
                </a:lnSpc>
              </a:pPr>
              <a:endParaRPr lang="en-US" altLang="ko-KR" sz="133" dirty="0">
                <a:latin typeface="Times New Roman" panose="02020603050405020304" pitchFamily="18" charset="0"/>
                <a:cs typeface="Times New Roman" panose="02020603050405020304" pitchFamily="18" charset="0"/>
              </a:endParaRPr>
            </a:p>
          </p:txBody>
        </p:sp>
        <p:grpSp>
          <p:nvGrpSpPr>
            <p:cNvPr id="6" name="그룹 5">
              <a:extLst>
                <a:ext uri="{FF2B5EF4-FFF2-40B4-BE49-F238E27FC236}">
                  <a16:creationId xmlns:a16="http://schemas.microsoft.com/office/drawing/2014/main" id="{2E3559D5-9A32-6D15-E400-68009960ED4F}"/>
                </a:ext>
              </a:extLst>
            </p:cNvPr>
            <p:cNvGrpSpPr/>
            <p:nvPr/>
          </p:nvGrpSpPr>
          <p:grpSpPr>
            <a:xfrm>
              <a:off x="2949288" y="830578"/>
              <a:ext cx="4771538" cy="5547936"/>
              <a:chOff x="2949288" y="830578"/>
              <a:chExt cx="4771538" cy="5547936"/>
            </a:xfrm>
          </p:grpSpPr>
          <p:sp>
            <p:nvSpPr>
              <p:cNvPr id="76" name="TextBox 75">
                <a:extLst>
                  <a:ext uri="{FF2B5EF4-FFF2-40B4-BE49-F238E27FC236}">
                    <a16:creationId xmlns:a16="http://schemas.microsoft.com/office/drawing/2014/main" id="{91FEEB4D-D927-5304-38D4-61EB1D0F4F51}"/>
                  </a:ext>
                </a:extLst>
              </p:cNvPr>
              <p:cNvSpPr txBox="1"/>
              <p:nvPr/>
            </p:nvSpPr>
            <p:spPr>
              <a:xfrm>
                <a:off x="2950918" y="3840381"/>
                <a:ext cx="4769908" cy="1092607"/>
              </a:xfrm>
              <a:prstGeom prst="rect">
                <a:avLst/>
              </a:prstGeom>
              <a:noFill/>
              <a:ln w="12700">
                <a:solidFill>
                  <a:schemeClr val="tx1"/>
                </a:solidFill>
              </a:ln>
            </p:spPr>
            <p:txBody>
              <a:bodyPr wrap="square" rtlCol="0">
                <a:spAutoFit/>
              </a:bodyPr>
              <a:lstStyle/>
              <a:p>
                <a:r>
                  <a:rPr lang="en-US" altLang="ko-KR" sz="1200" b="1" dirty="0">
                    <a:latin typeface="Times New Roman" panose="02020603050405020304" pitchFamily="18" charset="0"/>
                    <a:cs typeface="Times New Roman" panose="02020603050405020304" pitchFamily="18" charset="0"/>
                  </a:rPr>
                  <a:t>C) Model Performance Visualization and Feature Interpretation</a:t>
                </a:r>
              </a:p>
              <a:p>
                <a:endParaRPr lang="en-US" altLang="ko-KR" sz="800" dirty="0">
                  <a:latin typeface="Times New Roman" panose="02020603050405020304" pitchFamily="18" charset="0"/>
                  <a:cs typeface="Times New Roman" panose="02020603050405020304" pitchFamily="18" charset="0"/>
                </a:endParaRPr>
              </a:p>
              <a:p>
                <a:endParaRPr lang="en-US" altLang="ko-KR" sz="800" dirty="0">
                  <a:latin typeface="Times New Roman" panose="02020603050405020304" pitchFamily="18" charset="0"/>
                  <a:cs typeface="Times New Roman" panose="02020603050405020304" pitchFamily="18" charset="0"/>
                </a:endParaRPr>
              </a:p>
              <a:p>
                <a:endParaRPr lang="en-US" altLang="ko-KR" sz="800" dirty="0">
                  <a:latin typeface="Times New Roman" panose="02020603050405020304" pitchFamily="18" charset="0"/>
                  <a:cs typeface="Times New Roman" panose="02020603050405020304" pitchFamily="18" charset="0"/>
                </a:endParaRPr>
              </a:p>
              <a:p>
                <a:endParaRPr lang="en-US" altLang="ko-KR" sz="800" dirty="0">
                  <a:latin typeface="Times New Roman" panose="02020603050405020304" pitchFamily="18" charset="0"/>
                  <a:cs typeface="Times New Roman" panose="02020603050405020304" pitchFamily="18" charset="0"/>
                </a:endParaRPr>
              </a:p>
              <a:p>
                <a:endParaRPr lang="en-US" altLang="ko-KR" sz="800" dirty="0">
                  <a:latin typeface="Times New Roman" panose="02020603050405020304" pitchFamily="18" charset="0"/>
                  <a:cs typeface="Times New Roman" panose="02020603050405020304" pitchFamily="18" charset="0"/>
                </a:endParaRPr>
              </a:p>
              <a:p>
                <a:endParaRPr lang="en-US" altLang="ko-KR" sz="800" dirty="0">
                  <a:latin typeface="Times New Roman" panose="02020603050405020304" pitchFamily="18" charset="0"/>
                  <a:cs typeface="Times New Roman" panose="02020603050405020304" pitchFamily="18" charset="0"/>
                </a:endParaRPr>
              </a:p>
              <a:p>
                <a:endParaRPr lang="en-US" altLang="ko-KR" sz="500" dirty="0">
                  <a:latin typeface="Times New Roman" panose="02020603050405020304" pitchFamily="18" charset="0"/>
                  <a:cs typeface="Times New Roman" panose="02020603050405020304" pitchFamily="18" charset="0"/>
                </a:endParaRPr>
              </a:p>
            </p:txBody>
          </p:sp>
          <p:grpSp>
            <p:nvGrpSpPr>
              <p:cNvPr id="77" name="그룹 76">
                <a:extLst>
                  <a:ext uri="{FF2B5EF4-FFF2-40B4-BE49-F238E27FC236}">
                    <a16:creationId xmlns:a16="http://schemas.microsoft.com/office/drawing/2014/main" id="{967D92C0-BB8F-9219-96D2-057E1418C9AC}"/>
                  </a:ext>
                </a:extLst>
              </p:cNvPr>
              <p:cNvGrpSpPr/>
              <p:nvPr/>
            </p:nvGrpSpPr>
            <p:grpSpPr>
              <a:xfrm>
                <a:off x="2950918" y="5085748"/>
                <a:ext cx="4769907" cy="1292766"/>
                <a:chOff x="3854979" y="4963557"/>
                <a:chExt cx="4338850" cy="1400512"/>
              </a:xfrm>
            </p:grpSpPr>
            <p:sp>
              <p:nvSpPr>
                <p:cNvPr id="78" name="TextBox 77">
                  <a:extLst>
                    <a:ext uri="{FF2B5EF4-FFF2-40B4-BE49-F238E27FC236}">
                      <a16:creationId xmlns:a16="http://schemas.microsoft.com/office/drawing/2014/main" id="{D69409E7-8432-2965-CD02-F24852B53AC3}"/>
                    </a:ext>
                  </a:extLst>
                </p:cNvPr>
                <p:cNvSpPr txBox="1"/>
                <p:nvPr/>
              </p:nvSpPr>
              <p:spPr>
                <a:xfrm>
                  <a:off x="3854979" y="4963557"/>
                  <a:ext cx="4338850" cy="1400512"/>
                </a:xfrm>
                <a:prstGeom prst="rect">
                  <a:avLst/>
                </a:prstGeom>
                <a:noFill/>
                <a:ln w="12700">
                  <a:solidFill>
                    <a:schemeClr val="tx1"/>
                  </a:solidFill>
                </a:ln>
              </p:spPr>
              <p:txBody>
                <a:bodyPr wrap="square" rtlCol="0">
                  <a:spAutoFit/>
                </a:bodyPr>
                <a:lstStyle/>
                <a:p>
                  <a:r>
                    <a:rPr lang="en-US" altLang="ko-KR" sz="1200" b="1" dirty="0">
                      <a:latin typeface="Times New Roman" panose="02020603050405020304" pitchFamily="18" charset="0"/>
                      <a:cs typeface="Times New Roman" panose="02020603050405020304" pitchFamily="18" charset="0"/>
                    </a:rPr>
                    <a:t>D) Possible Model Application in Clinical Setting</a:t>
                  </a:r>
                </a:p>
                <a:p>
                  <a:endParaRPr lang="en-US" altLang="ko-KR" sz="300" b="1" dirty="0">
                    <a:latin typeface="Times New Roman" panose="02020603050405020304" pitchFamily="18" charset="0"/>
                    <a:cs typeface="Times New Roman" panose="02020603050405020304" pitchFamily="18" charset="0"/>
                  </a:endParaRPr>
                </a:p>
                <a:p>
                  <a:endParaRPr lang="en-US" altLang="ko-KR" sz="1001" dirty="0">
                    <a:latin typeface="Times New Roman" panose="02020603050405020304" pitchFamily="18" charset="0"/>
                    <a:cs typeface="Times New Roman" panose="02020603050405020304" pitchFamily="18" charset="0"/>
                  </a:endParaRPr>
                </a:p>
                <a:p>
                  <a:endParaRPr lang="en-US" altLang="ko-KR" sz="1200" dirty="0">
                    <a:latin typeface="Times New Roman" panose="02020603050405020304" pitchFamily="18" charset="0"/>
                    <a:cs typeface="Times New Roman" panose="02020603050405020304" pitchFamily="18" charset="0"/>
                  </a:endParaRPr>
                </a:p>
                <a:p>
                  <a:endParaRPr lang="en-US" altLang="ko-KR" sz="1200" dirty="0">
                    <a:latin typeface="Times New Roman" panose="02020603050405020304" pitchFamily="18" charset="0"/>
                    <a:cs typeface="Times New Roman" panose="02020603050405020304" pitchFamily="18" charset="0"/>
                  </a:endParaRPr>
                </a:p>
                <a:p>
                  <a:endParaRPr lang="en-US" altLang="ko-KR" sz="1200" dirty="0">
                    <a:latin typeface="Times New Roman" panose="02020603050405020304" pitchFamily="18" charset="0"/>
                    <a:cs typeface="Times New Roman" panose="02020603050405020304" pitchFamily="18" charset="0"/>
                  </a:endParaRPr>
                </a:p>
                <a:p>
                  <a:endParaRPr lang="en-US" altLang="ko-KR" sz="1200" dirty="0">
                    <a:latin typeface="Times New Roman" panose="02020603050405020304" pitchFamily="18" charset="0"/>
                    <a:cs typeface="Times New Roman" panose="02020603050405020304" pitchFamily="18" charset="0"/>
                  </a:endParaRPr>
                </a:p>
                <a:p>
                  <a:endParaRPr lang="ko-KR" altLang="en-US" sz="1200" dirty="0">
                    <a:latin typeface="Times New Roman" panose="02020603050405020304" pitchFamily="18" charset="0"/>
                    <a:cs typeface="Times New Roman" panose="02020603050405020304" pitchFamily="18" charset="0"/>
                  </a:endParaRPr>
                </a:p>
              </p:txBody>
            </p:sp>
            <p:pic>
              <p:nvPicPr>
                <p:cNvPr id="79" name="그림 78">
                  <a:extLst>
                    <a:ext uri="{FF2B5EF4-FFF2-40B4-BE49-F238E27FC236}">
                      <a16:creationId xmlns:a16="http://schemas.microsoft.com/office/drawing/2014/main" id="{99506AC4-604A-BE12-639B-E0B214D3593B}"/>
                    </a:ext>
                  </a:extLst>
                </p:cNvPr>
                <p:cNvPicPr>
                  <a:picLocks noChangeAspect="1"/>
                </p:cNvPicPr>
                <p:nvPr/>
              </p:nvPicPr>
              <p:blipFill rotWithShape="1">
                <a:blip r:embed="rId3"/>
                <a:srcRect l="4916" r="2303"/>
                <a:stretch/>
              </p:blipFill>
              <p:spPr>
                <a:xfrm>
                  <a:off x="4112259" y="5224724"/>
                  <a:ext cx="3824288" cy="752718"/>
                </a:xfrm>
                <a:prstGeom prst="rect">
                  <a:avLst/>
                </a:prstGeom>
              </p:spPr>
            </p:pic>
            <p:sp>
              <p:nvSpPr>
                <p:cNvPr id="80" name="TextBox 79">
                  <a:extLst>
                    <a:ext uri="{FF2B5EF4-FFF2-40B4-BE49-F238E27FC236}">
                      <a16:creationId xmlns:a16="http://schemas.microsoft.com/office/drawing/2014/main" id="{D9C8C3BF-6EC6-F74F-CBF1-22E5A626DFC4}"/>
                    </a:ext>
                  </a:extLst>
                </p:cNvPr>
                <p:cNvSpPr txBox="1"/>
                <p:nvPr/>
              </p:nvSpPr>
              <p:spPr>
                <a:xfrm>
                  <a:off x="4035682" y="5976631"/>
                  <a:ext cx="822985" cy="350099"/>
                </a:xfrm>
                <a:prstGeom prst="rect">
                  <a:avLst/>
                </a:prstGeom>
                <a:solidFill>
                  <a:schemeClr val="bg2"/>
                </a:solidFill>
                <a:ln w="12700">
                  <a:solidFill>
                    <a:schemeClr val="tx1"/>
                  </a:solidFill>
                </a:ln>
              </p:spPr>
              <p:txBody>
                <a:bodyPr wrap="square" rtlCol="0">
                  <a:spAutoFit/>
                </a:bodyPr>
                <a:lstStyle/>
                <a:p>
                  <a:pPr algn="ctr"/>
                  <a:r>
                    <a:rPr lang="en-US" altLang="ko-KR" sz="500" dirty="0">
                      <a:latin typeface="Times New Roman" panose="02020603050405020304" pitchFamily="18" charset="0"/>
                      <a:cs typeface="Times New Roman" panose="02020603050405020304" pitchFamily="18" charset="0"/>
                    </a:rPr>
                    <a:t>Collect </a:t>
                  </a:r>
                  <a:r>
                    <a:rPr lang="en-US" altLang="ko-KR" sz="500" b="1" dirty="0">
                      <a:latin typeface="Times New Roman" panose="02020603050405020304" pitchFamily="18" charset="0"/>
                      <a:cs typeface="Times New Roman" panose="02020603050405020304" pitchFamily="18" charset="0"/>
                    </a:rPr>
                    <a:t>clinical and laboratory data </a:t>
                  </a:r>
                  <a:r>
                    <a:rPr lang="en-US" altLang="ko-KR" sz="500" dirty="0">
                      <a:latin typeface="Times New Roman" panose="02020603050405020304" pitchFamily="18" charset="0"/>
                      <a:cs typeface="Times New Roman" panose="02020603050405020304" pitchFamily="18" charset="0"/>
                    </a:rPr>
                    <a:t>upon admission to hospital</a:t>
                  </a:r>
                  <a:endParaRPr lang="ko-KR" altLang="en-US" sz="500" dirty="0">
                    <a:latin typeface="Times New Roman" panose="02020603050405020304" pitchFamily="18" charset="0"/>
                    <a:cs typeface="Times New Roman" panose="02020603050405020304" pitchFamily="18" charset="0"/>
                  </a:endParaRPr>
                </a:p>
              </p:txBody>
            </p:sp>
            <p:sp>
              <p:nvSpPr>
                <p:cNvPr id="81" name="TextBox 80">
                  <a:extLst>
                    <a:ext uri="{FF2B5EF4-FFF2-40B4-BE49-F238E27FC236}">
                      <a16:creationId xmlns:a16="http://schemas.microsoft.com/office/drawing/2014/main" id="{D1DD14F0-90E1-C776-5351-6E30A1A17E6E}"/>
                    </a:ext>
                  </a:extLst>
                </p:cNvPr>
                <p:cNvSpPr txBox="1"/>
                <p:nvPr/>
              </p:nvSpPr>
              <p:spPr>
                <a:xfrm>
                  <a:off x="5034412" y="5976630"/>
                  <a:ext cx="888446" cy="323165"/>
                </a:xfrm>
                <a:prstGeom prst="rect">
                  <a:avLst/>
                </a:prstGeom>
                <a:solidFill>
                  <a:schemeClr val="bg2"/>
                </a:solidFill>
                <a:ln w="12700">
                  <a:solidFill>
                    <a:schemeClr val="tx1"/>
                  </a:solidFill>
                </a:ln>
              </p:spPr>
              <p:txBody>
                <a:bodyPr wrap="square" rtlCol="0">
                  <a:spAutoFit/>
                </a:bodyPr>
                <a:lstStyle/>
                <a:p>
                  <a:pPr algn="ctr"/>
                  <a:r>
                    <a:rPr lang="en-US" altLang="ko-KR" sz="500" dirty="0">
                      <a:latin typeface="Times New Roman" panose="02020603050405020304" pitchFamily="18" charset="0"/>
                      <a:cs typeface="Times New Roman" panose="02020603050405020304" pitchFamily="18" charset="0"/>
                    </a:rPr>
                    <a:t>Compute </a:t>
                  </a:r>
                  <a:r>
                    <a:rPr lang="en-US" altLang="ko-KR" sz="500" b="1" dirty="0">
                      <a:latin typeface="Times New Roman" panose="02020603050405020304" pitchFamily="18" charset="0"/>
                      <a:cs typeface="Times New Roman" panose="02020603050405020304" pitchFamily="18" charset="0"/>
                    </a:rPr>
                    <a:t>risk</a:t>
                  </a:r>
                  <a:r>
                    <a:rPr lang="en-US" altLang="ko-KR" sz="500" dirty="0">
                      <a:latin typeface="Times New Roman" panose="02020603050405020304" pitchFamily="18" charset="0"/>
                      <a:cs typeface="Times New Roman" panose="02020603050405020304" pitchFamily="18" charset="0"/>
                    </a:rPr>
                    <a:t> </a:t>
                  </a:r>
                  <a:r>
                    <a:rPr lang="en-US" altLang="ko-KR" sz="500" b="1" dirty="0">
                      <a:latin typeface="Times New Roman" panose="02020603050405020304" pitchFamily="18" charset="0"/>
                      <a:cs typeface="Times New Roman" panose="02020603050405020304" pitchFamily="18" charset="0"/>
                    </a:rPr>
                    <a:t>scores</a:t>
                  </a:r>
                  <a:r>
                    <a:rPr lang="en-US" altLang="ko-KR" sz="500" dirty="0">
                      <a:latin typeface="Times New Roman" panose="02020603050405020304" pitchFamily="18" charset="0"/>
                      <a:cs typeface="Times New Roman" panose="02020603050405020304" pitchFamily="18" charset="0"/>
                    </a:rPr>
                    <a:t> using COVID prognosis prediction model</a:t>
                  </a:r>
                  <a:endParaRPr lang="ko-KR" altLang="en-US" sz="500" dirty="0">
                    <a:latin typeface="Times New Roman" panose="02020603050405020304" pitchFamily="18" charset="0"/>
                    <a:cs typeface="Times New Roman" panose="02020603050405020304" pitchFamily="18" charset="0"/>
                  </a:endParaRPr>
                </a:p>
              </p:txBody>
            </p:sp>
            <p:sp>
              <p:nvSpPr>
                <p:cNvPr id="82" name="TextBox 81">
                  <a:extLst>
                    <a:ext uri="{FF2B5EF4-FFF2-40B4-BE49-F238E27FC236}">
                      <a16:creationId xmlns:a16="http://schemas.microsoft.com/office/drawing/2014/main" id="{E8033E3D-3F9A-CD98-EA93-91210797EADA}"/>
                    </a:ext>
                  </a:extLst>
                </p:cNvPr>
                <p:cNvSpPr txBox="1"/>
                <p:nvPr/>
              </p:nvSpPr>
              <p:spPr>
                <a:xfrm>
                  <a:off x="6080901" y="5983715"/>
                  <a:ext cx="888446" cy="323165"/>
                </a:xfrm>
                <a:prstGeom prst="rect">
                  <a:avLst/>
                </a:prstGeom>
                <a:solidFill>
                  <a:schemeClr val="bg2"/>
                </a:solidFill>
                <a:ln w="12700">
                  <a:solidFill>
                    <a:schemeClr val="tx1"/>
                  </a:solidFill>
                </a:ln>
              </p:spPr>
              <p:txBody>
                <a:bodyPr wrap="square" rtlCol="0">
                  <a:spAutoFit/>
                </a:bodyPr>
                <a:lstStyle/>
                <a:p>
                  <a:pPr algn="ctr"/>
                  <a:r>
                    <a:rPr lang="en-US" altLang="ko-KR" sz="500" dirty="0">
                      <a:latin typeface="Times New Roman" panose="02020603050405020304" pitchFamily="18" charset="0"/>
                      <a:cs typeface="Times New Roman" panose="02020603050405020304" pitchFamily="18" charset="0"/>
                    </a:rPr>
                    <a:t>Support clinical decisions of the physicians in  </a:t>
                  </a:r>
                  <a:r>
                    <a:rPr lang="en-US" altLang="ko-KR" sz="500" b="1" dirty="0">
                      <a:latin typeface="Times New Roman" panose="02020603050405020304" pitchFamily="18" charset="0"/>
                      <a:cs typeface="Times New Roman" panose="02020603050405020304" pitchFamily="18" charset="0"/>
                    </a:rPr>
                    <a:t>patient</a:t>
                  </a:r>
                  <a:r>
                    <a:rPr lang="en-US" altLang="ko-KR" sz="500" dirty="0">
                      <a:latin typeface="Times New Roman" panose="02020603050405020304" pitchFamily="18" charset="0"/>
                      <a:cs typeface="Times New Roman" panose="02020603050405020304" pitchFamily="18" charset="0"/>
                    </a:rPr>
                    <a:t> </a:t>
                  </a:r>
                  <a:r>
                    <a:rPr lang="en-US" altLang="ko-KR" sz="500" b="1" dirty="0">
                      <a:latin typeface="Times New Roman" panose="02020603050405020304" pitchFamily="18" charset="0"/>
                      <a:cs typeface="Times New Roman" panose="02020603050405020304" pitchFamily="18" charset="0"/>
                    </a:rPr>
                    <a:t>triaging</a:t>
                  </a:r>
                  <a:r>
                    <a:rPr lang="en-US" altLang="ko-KR" sz="500" dirty="0">
                      <a:latin typeface="Times New Roman" panose="02020603050405020304" pitchFamily="18" charset="0"/>
                      <a:cs typeface="Times New Roman" panose="02020603050405020304" pitchFamily="18" charset="0"/>
                    </a:rPr>
                    <a:t> task</a:t>
                  </a:r>
                  <a:endParaRPr lang="ko-KR" altLang="en-US" sz="500" dirty="0">
                    <a:latin typeface="Times New Roman" panose="02020603050405020304" pitchFamily="18" charset="0"/>
                    <a:cs typeface="Times New Roman" panose="02020603050405020304" pitchFamily="18" charset="0"/>
                  </a:endParaRPr>
                </a:p>
              </p:txBody>
            </p:sp>
            <p:sp>
              <p:nvSpPr>
                <p:cNvPr id="83" name="TextBox 82">
                  <a:extLst>
                    <a:ext uri="{FF2B5EF4-FFF2-40B4-BE49-F238E27FC236}">
                      <a16:creationId xmlns:a16="http://schemas.microsoft.com/office/drawing/2014/main" id="{A6C43F5A-1AE9-942E-7CB2-174168E74451}"/>
                    </a:ext>
                  </a:extLst>
                </p:cNvPr>
                <p:cNvSpPr txBox="1"/>
                <p:nvPr/>
              </p:nvSpPr>
              <p:spPr>
                <a:xfrm>
                  <a:off x="7147341" y="5976630"/>
                  <a:ext cx="888446" cy="323165"/>
                </a:xfrm>
                <a:prstGeom prst="rect">
                  <a:avLst/>
                </a:prstGeom>
                <a:solidFill>
                  <a:schemeClr val="bg2"/>
                </a:solidFill>
                <a:ln w="12700">
                  <a:solidFill>
                    <a:schemeClr val="tx1"/>
                  </a:solidFill>
                </a:ln>
              </p:spPr>
              <p:txBody>
                <a:bodyPr wrap="square" rtlCol="0">
                  <a:spAutoFit/>
                </a:bodyPr>
                <a:lstStyle/>
                <a:p>
                  <a:pPr algn="ctr"/>
                  <a:r>
                    <a:rPr lang="en-US" altLang="ko-KR" sz="500" dirty="0">
                      <a:latin typeface="Times New Roman" panose="02020603050405020304" pitchFamily="18" charset="0"/>
                      <a:cs typeface="Times New Roman" panose="02020603050405020304" pitchFamily="18" charset="0"/>
                    </a:rPr>
                    <a:t>Provide appropriate </a:t>
                  </a:r>
                  <a:r>
                    <a:rPr lang="en-US" altLang="ko-KR" sz="500" b="1" dirty="0">
                      <a:latin typeface="Times New Roman" panose="02020603050405020304" pitchFamily="18" charset="0"/>
                      <a:cs typeface="Times New Roman" panose="02020603050405020304" pitchFamily="18" charset="0"/>
                    </a:rPr>
                    <a:t>medical</a:t>
                  </a:r>
                  <a:r>
                    <a:rPr lang="en-US" altLang="ko-KR" sz="500" dirty="0">
                      <a:latin typeface="Times New Roman" panose="02020603050405020304" pitchFamily="18" charset="0"/>
                      <a:cs typeface="Times New Roman" panose="02020603050405020304" pitchFamily="18" charset="0"/>
                    </a:rPr>
                    <a:t> </a:t>
                  </a:r>
                  <a:r>
                    <a:rPr lang="en-US" altLang="ko-KR" sz="500" b="1" dirty="0">
                      <a:latin typeface="Times New Roman" panose="02020603050405020304" pitchFamily="18" charset="0"/>
                      <a:cs typeface="Times New Roman" panose="02020603050405020304" pitchFamily="18" charset="0"/>
                    </a:rPr>
                    <a:t>treatment</a:t>
                  </a:r>
                  <a:r>
                    <a:rPr lang="en-US" altLang="ko-KR" sz="500" dirty="0">
                      <a:latin typeface="Times New Roman" panose="02020603050405020304" pitchFamily="18" charset="0"/>
                      <a:cs typeface="Times New Roman" panose="02020603050405020304" pitchFamily="18" charset="0"/>
                    </a:rPr>
                    <a:t> to patients in </a:t>
                  </a:r>
                  <a:r>
                    <a:rPr lang="en-US" altLang="ko-KR" sz="500" b="1" dirty="0">
                      <a:latin typeface="Times New Roman" panose="02020603050405020304" pitchFamily="18" charset="0"/>
                      <a:cs typeface="Times New Roman" panose="02020603050405020304" pitchFamily="18" charset="0"/>
                    </a:rPr>
                    <a:t>urgent</a:t>
                  </a:r>
                  <a:r>
                    <a:rPr lang="en-US" altLang="ko-KR" sz="500" dirty="0">
                      <a:latin typeface="Times New Roman" panose="02020603050405020304" pitchFamily="18" charset="0"/>
                      <a:cs typeface="Times New Roman" panose="02020603050405020304" pitchFamily="18" charset="0"/>
                    </a:rPr>
                    <a:t> </a:t>
                  </a:r>
                  <a:r>
                    <a:rPr lang="en-US" altLang="ko-KR" sz="500" b="1" dirty="0">
                      <a:latin typeface="Times New Roman" panose="02020603050405020304" pitchFamily="18" charset="0"/>
                      <a:cs typeface="Times New Roman" panose="02020603050405020304" pitchFamily="18" charset="0"/>
                    </a:rPr>
                    <a:t>need</a:t>
                  </a:r>
                  <a:endParaRPr lang="ko-KR" altLang="en-US" sz="500" b="1" dirty="0">
                    <a:latin typeface="Times New Roman" panose="02020603050405020304" pitchFamily="18" charset="0"/>
                    <a:cs typeface="Times New Roman" panose="02020603050405020304" pitchFamily="18" charset="0"/>
                  </a:endParaRPr>
                </a:p>
              </p:txBody>
            </p:sp>
          </p:grpSp>
          <p:sp>
            <p:nvSpPr>
              <p:cNvPr id="84" name="TextBox 83">
                <a:extLst>
                  <a:ext uri="{FF2B5EF4-FFF2-40B4-BE49-F238E27FC236}">
                    <a16:creationId xmlns:a16="http://schemas.microsoft.com/office/drawing/2014/main" id="{84A6960D-4855-7D17-FDCE-D73E81D49FBC}"/>
                  </a:ext>
                </a:extLst>
              </p:cNvPr>
              <p:cNvSpPr txBox="1"/>
              <p:nvPr/>
            </p:nvSpPr>
            <p:spPr>
              <a:xfrm>
                <a:off x="2949288" y="830578"/>
                <a:ext cx="4769909" cy="1231106"/>
              </a:xfrm>
              <a:prstGeom prst="rect">
                <a:avLst/>
              </a:prstGeom>
              <a:noFill/>
              <a:ln w="12700">
                <a:solidFill>
                  <a:schemeClr val="tx1"/>
                </a:solidFill>
              </a:ln>
            </p:spPr>
            <p:txBody>
              <a:bodyPr wrap="square" rtlCol="0">
                <a:spAutoFit/>
              </a:bodyPr>
              <a:lstStyle/>
              <a:p>
                <a:r>
                  <a:rPr lang="en-US" altLang="ko-KR" sz="1200" b="1" dirty="0">
                    <a:latin typeface="Times New Roman" panose="02020603050405020304" pitchFamily="18" charset="0"/>
                    <a:cs typeface="Times New Roman" panose="02020603050405020304" pitchFamily="18" charset="0"/>
                  </a:rPr>
                  <a:t>A) Candidate Feature Subsets Identification</a:t>
                </a:r>
                <a:endParaRPr lang="en-US" altLang="ko-KR" sz="1200" dirty="0">
                  <a:latin typeface="Times New Roman" panose="02020603050405020304" pitchFamily="18" charset="0"/>
                  <a:cs typeface="Times New Roman" panose="02020603050405020304" pitchFamily="18" charset="0"/>
                </a:endParaRPr>
              </a:p>
              <a:p>
                <a:endParaRPr lang="en-US" altLang="ko-KR" sz="1200" dirty="0">
                  <a:latin typeface="Times New Roman" panose="02020603050405020304" pitchFamily="18" charset="0"/>
                  <a:cs typeface="Times New Roman" panose="02020603050405020304" pitchFamily="18" charset="0"/>
                </a:endParaRPr>
              </a:p>
              <a:p>
                <a:endParaRPr lang="en-US" altLang="ko-KR" sz="1200" dirty="0">
                  <a:latin typeface="Times New Roman" panose="02020603050405020304" pitchFamily="18" charset="0"/>
                  <a:cs typeface="Times New Roman" panose="02020603050405020304" pitchFamily="18" charset="0"/>
                </a:endParaRPr>
              </a:p>
              <a:p>
                <a:endParaRPr lang="en-US" altLang="ko-KR" sz="1200" dirty="0">
                  <a:latin typeface="Times New Roman" panose="02020603050405020304" pitchFamily="18" charset="0"/>
                  <a:cs typeface="Times New Roman" panose="02020603050405020304" pitchFamily="18" charset="0"/>
                </a:endParaRPr>
              </a:p>
              <a:p>
                <a:endParaRPr lang="en-US" altLang="ko-KR" sz="1200" dirty="0">
                  <a:latin typeface="Times New Roman" panose="02020603050405020304" pitchFamily="18" charset="0"/>
                  <a:cs typeface="Times New Roman" panose="02020603050405020304" pitchFamily="18" charset="0"/>
                </a:endParaRPr>
              </a:p>
              <a:p>
                <a:endParaRPr lang="en-US" altLang="ko-KR" sz="1200" dirty="0">
                  <a:latin typeface="Times New Roman" panose="02020603050405020304" pitchFamily="18" charset="0"/>
                  <a:cs typeface="Times New Roman" panose="02020603050405020304" pitchFamily="18" charset="0"/>
                </a:endParaRPr>
              </a:p>
              <a:p>
                <a:endParaRPr lang="en-US" altLang="ko-KR" sz="200" dirty="0">
                  <a:latin typeface="Times New Roman" panose="02020603050405020304" pitchFamily="18" charset="0"/>
                  <a:cs typeface="Times New Roman" panose="02020603050405020304" pitchFamily="18" charset="0"/>
                </a:endParaRPr>
              </a:p>
            </p:txBody>
          </p:sp>
          <p:cxnSp>
            <p:nvCxnSpPr>
              <p:cNvPr id="87" name="직선 화살표 연결선 86">
                <a:extLst>
                  <a:ext uri="{FF2B5EF4-FFF2-40B4-BE49-F238E27FC236}">
                    <a16:creationId xmlns:a16="http://schemas.microsoft.com/office/drawing/2014/main" id="{ABF1313E-6328-ED01-2A0D-D1C7C6CF6840}"/>
                  </a:ext>
                </a:extLst>
              </p:cNvPr>
              <p:cNvCxnSpPr>
                <a:cxnSpLocks/>
                <a:stCxn id="90" idx="2"/>
                <a:endCxn id="91" idx="0"/>
              </p:cNvCxnSpPr>
              <p:nvPr/>
            </p:nvCxnSpPr>
            <p:spPr>
              <a:xfrm>
                <a:off x="5350787" y="1525421"/>
                <a:ext cx="0" cy="109253"/>
              </a:xfrm>
              <a:prstGeom prst="straightConnector1">
                <a:avLst/>
              </a:prstGeom>
              <a:ln w="9525" cmpd="sng">
                <a:solidFill>
                  <a:schemeClr val="tx1"/>
                </a:solidFill>
                <a:prstDash val="solid"/>
                <a:miter lim="800000"/>
                <a:headEnd w="med" len="med"/>
                <a:tailEnd type="triangle" w="sm" len="sm"/>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9B3DF810-72A0-6E27-9DA7-948528CC13DD}"/>
                  </a:ext>
                </a:extLst>
              </p:cNvPr>
              <p:cNvSpPr txBox="1"/>
              <p:nvPr/>
            </p:nvSpPr>
            <p:spPr>
              <a:xfrm>
                <a:off x="3154492" y="1125311"/>
                <a:ext cx="4392590" cy="400110"/>
              </a:xfrm>
              <a:prstGeom prst="rect">
                <a:avLst/>
              </a:prstGeom>
              <a:solidFill>
                <a:schemeClr val="bg2"/>
              </a:solidFill>
              <a:ln w="12700">
                <a:solidFill>
                  <a:schemeClr val="tx1"/>
                </a:solidFill>
              </a:ln>
            </p:spPr>
            <p:txBody>
              <a:bodyPr wrap="square" rtlCol="0">
                <a:spAutoFit/>
              </a:bodyPr>
              <a:lstStyle/>
              <a:p>
                <a:pPr>
                  <a:lnSpc>
                    <a:spcPct val="80000"/>
                  </a:lnSpc>
                </a:pPr>
                <a:r>
                  <a:rPr lang="en-US" altLang="ko-KR" sz="500" b="1" dirty="0">
                    <a:latin typeface="Calibri" panose="020F0502020204030204" pitchFamily="34" charset="0"/>
                    <a:ea typeface="Calibri" panose="020F0502020204030204" pitchFamily="34" charset="0"/>
                    <a:cs typeface="Calibri" panose="020F0502020204030204" pitchFamily="34" charset="0"/>
                  </a:rPr>
                  <a:t>Feature Importance Evaluation  </a:t>
                </a:r>
                <a:r>
                  <a:rPr lang="en-US" altLang="ko-KR" sz="500" dirty="0">
                    <a:latin typeface="Times New Roman" panose="02020603050405020304" pitchFamily="18" charset="0"/>
                    <a:cs typeface="Times New Roman" panose="02020603050405020304" pitchFamily="18" charset="0"/>
                  </a:rPr>
                  <a:t>Generate importance rankings for all readily-available features via each of six ML-based feature engineering methods (FEMs)</a:t>
                </a:r>
              </a:p>
              <a:p>
                <a:pPr>
                  <a:lnSpc>
                    <a:spcPct val="80000"/>
                  </a:lnSpc>
                </a:pPr>
                <a:endParaRPr lang="en-US" altLang="ko-KR" sz="500" dirty="0">
                  <a:latin typeface="Times New Roman" panose="02020603050405020304" pitchFamily="18" charset="0"/>
                  <a:cs typeface="Times New Roman" panose="02020603050405020304" pitchFamily="18" charset="0"/>
                </a:endParaRPr>
              </a:p>
              <a:p>
                <a:pPr>
                  <a:lnSpc>
                    <a:spcPct val="80000"/>
                  </a:lnSpc>
                </a:pPr>
                <a:endParaRPr lang="en-US" altLang="ko-KR" sz="500" dirty="0">
                  <a:latin typeface="Times New Roman" panose="02020603050405020304" pitchFamily="18" charset="0"/>
                  <a:cs typeface="Times New Roman" panose="02020603050405020304" pitchFamily="18" charset="0"/>
                </a:endParaRPr>
              </a:p>
              <a:p>
                <a:pPr>
                  <a:lnSpc>
                    <a:spcPct val="80000"/>
                  </a:lnSpc>
                </a:pPr>
                <a:endParaRPr lang="en-US" altLang="ko-KR" sz="500" dirty="0">
                  <a:latin typeface="Times New Roman" panose="02020603050405020304" pitchFamily="18" charset="0"/>
                  <a:cs typeface="Times New Roman" panose="02020603050405020304" pitchFamily="18" charset="0"/>
                </a:endParaRPr>
              </a:p>
              <a:p>
                <a:pPr>
                  <a:lnSpc>
                    <a:spcPct val="80000"/>
                  </a:lnSpc>
                </a:pPr>
                <a:endParaRPr lang="ko-KR" altLang="en-US" sz="500" dirty="0">
                  <a:latin typeface="Times New Roman" panose="02020603050405020304" pitchFamily="18" charset="0"/>
                  <a:cs typeface="Times New Roman" panose="02020603050405020304" pitchFamily="18" charset="0"/>
                </a:endParaRPr>
              </a:p>
            </p:txBody>
          </p:sp>
          <p:sp>
            <p:nvSpPr>
              <p:cNvPr id="91" name="TextBox 90">
                <a:extLst>
                  <a:ext uri="{FF2B5EF4-FFF2-40B4-BE49-F238E27FC236}">
                    <a16:creationId xmlns:a16="http://schemas.microsoft.com/office/drawing/2014/main" id="{21B0674D-D63D-9A3F-ACEF-D779EA001D80}"/>
                  </a:ext>
                </a:extLst>
              </p:cNvPr>
              <p:cNvSpPr txBox="1"/>
              <p:nvPr/>
            </p:nvSpPr>
            <p:spPr>
              <a:xfrm>
                <a:off x="3154492" y="1634674"/>
                <a:ext cx="4392590" cy="339901"/>
              </a:xfrm>
              <a:prstGeom prst="rect">
                <a:avLst/>
              </a:prstGeom>
              <a:solidFill>
                <a:schemeClr val="bg2"/>
              </a:solidFill>
              <a:ln w="12700">
                <a:solidFill>
                  <a:schemeClr val="tx1"/>
                </a:solidFill>
              </a:ln>
            </p:spPr>
            <p:txBody>
              <a:bodyPr wrap="square" rtlCol="0">
                <a:spAutoFit/>
              </a:bodyPr>
              <a:lstStyle/>
              <a:p>
                <a:pPr>
                  <a:lnSpc>
                    <a:spcPct val="110000"/>
                  </a:lnSpc>
                </a:pPr>
                <a:r>
                  <a:rPr lang="en-US" altLang="ko-KR" sz="500" b="1" dirty="0">
                    <a:latin typeface="Calibri" panose="020F0502020204030204" pitchFamily="34" charset="0"/>
                    <a:ea typeface="Calibri" panose="020F0502020204030204" pitchFamily="34" charset="0"/>
                    <a:cs typeface="Calibri" panose="020F0502020204030204" pitchFamily="34" charset="0"/>
                  </a:rPr>
                  <a:t>Candidate Feature-Subset Identification   </a:t>
                </a:r>
                <a:r>
                  <a:rPr lang="en-US" altLang="ko-KR" sz="500" dirty="0">
                    <a:latin typeface="Times New Roman" panose="02020603050405020304" pitchFamily="18" charset="0"/>
                    <a:cs typeface="Times New Roman" panose="02020603050405020304" pitchFamily="18" charset="0"/>
                  </a:rPr>
                  <a:t>Iterate the following steps (K = 5, 6, …, 15):</a:t>
                </a:r>
              </a:p>
              <a:p>
                <a:pPr>
                  <a:lnSpc>
                    <a:spcPct val="110000"/>
                  </a:lnSpc>
                </a:pPr>
                <a:r>
                  <a:rPr lang="en-US" altLang="ko-KR" sz="500" dirty="0">
                    <a:latin typeface="Times New Roman" panose="02020603050405020304" pitchFamily="18" charset="0"/>
                    <a:cs typeface="Times New Roman" panose="02020603050405020304" pitchFamily="18" charset="0"/>
                  </a:rPr>
                  <a:t>           Step 1) Select top K high-ranked features by each of all FEMs</a:t>
                </a:r>
              </a:p>
              <a:p>
                <a:pPr>
                  <a:lnSpc>
                    <a:spcPct val="110000"/>
                  </a:lnSpc>
                </a:pPr>
                <a:r>
                  <a:rPr lang="en-US" altLang="ko-KR" sz="500" dirty="0">
                    <a:latin typeface="Times New Roman" panose="02020603050405020304" pitchFamily="18" charset="0"/>
                    <a:cs typeface="Times New Roman" panose="02020603050405020304" pitchFamily="18" charset="0"/>
                  </a:rPr>
                  <a:t>           Step 2) Identify all subsets of robust features that are stably-selected as top K rankers by at least 50% of all FEMs (i.e., selection probability </a:t>
                </a:r>
                <a:r>
                  <a:rPr lang="en-US" altLang="ko-KR" sz="500" dirty="0">
                    <a:latin typeface="Times New Roman" panose="02020603050405020304" pitchFamily="18" charset="0"/>
                    <a:cs typeface="Times New Roman" panose="02020603050405020304" pitchFamily="18" charset="0"/>
                    <a:sym typeface="Symbol" panose="05050102010706020507" pitchFamily="18" charset="2"/>
                  </a:rPr>
                  <a:t></a:t>
                </a:r>
                <a:r>
                  <a:rPr lang="en-US" altLang="ko-KR" sz="500" dirty="0">
                    <a:latin typeface="Times New Roman" panose="02020603050405020304" pitchFamily="18" charset="0"/>
                    <a:cs typeface="Times New Roman" panose="02020603050405020304" pitchFamily="18" charset="0"/>
                  </a:rPr>
                  <a:t> 50%)</a:t>
                </a:r>
                <a:endParaRPr lang="ko-KR" altLang="en-US" sz="500" dirty="0">
                  <a:latin typeface="Times New Roman" panose="02020603050405020304" pitchFamily="18" charset="0"/>
                  <a:cs typeface="Times New Roman" panose="02020603050405020304" pitchFamily="18" charset="0"/>
                </a:endParaRPr>
              </a:p>
            </p:txBody>
          </p:sp>
          <p:sp>
            <p:nvSpPr>
              <p:cNvPr id="112" name="TextBox 111">
                <a:extLst>
                  <a:ext uri="{FF2B5EF4-FFF2-40B4-BE49-F238E27FC236}">
                    <a16:creationId xmlns:a16="http://schemas.microsoft.com/office/drawing/2014/main" id="{77AEE10D-CD81-1024-2276-028D7F6FF330}"/>
                  </a:ext>
                </a:extLst>
              </p:cNvPr>
              <p:cNvSpPr txBox="1"/>
              <p:nvPr/>
            </p:nvSpPr>
            <p:spPr>
              <a:xfrm>
                <a:off x="2949288" y="2215382"/>
                <a:ext cx="4769908" cy="1477328"/>
              </a:xfrm>
              <a:prstGeom prst="rect">
                <a:avLst/>
              </a:prstGeom>
              <a:noFill/>
              <a:ln w="12700">
                <a:solidFill>
                  <a:schemeClr val="tx1"/>
                </a:solidFill>
              </a:ln>
            </p:spPr>
            <p:txBody>
              <a:bodyPr wrap="square" rtlCol="0">
                <a:spAutoFit/>
              </a:bodyPr>
              <a:lstStyle/>
              <a:p>
                <a:r>
                  <a:rPr lang="en-US" altLang="ko-KR" sz="1200" b="1" dirty="0">
                    <a:latin typeface="Times New Roman" panose="02020603050405020304" pitchFamily="18" charset="0"/>
                    <a:cs typeface="Times New Roman" panose="02020603050405020304" pitchFamily="18" charset="0"/>
                  </a:rPr>
                  <a:t>B) Model Development and Evaluation with Feature Selection</a:t>
                </a:r>
              </a:p>
              <a:p>
                <a:endParaRPr lang="en-US" altLang="ko-KR" sz="800" dirty="0">
                  <a:latin typeface="Times New Roman" panose="02020603050405020304" pitchFamily="18" charset="0"/>
                  <a:cs typeface="Times New Roman" panose="02020603050405020304" pitchFamily="18" charset="0"/>
                </a:endParaRPr>
              </a:p>
              <a:p>
                <a:endParaRPr lang="en-US" altLang="ko-KR" sz="500" dirty="0">
                  <a:latin typeface="Times New Roman" panose="02020603050405020304" pitchFamily="18" charset="0"/>
                  <a:cs typeface="Times New Roman" panose="02020603050405020304" pitchFamily="18" charset="0"/>
                </a:endParaRPr>
              </a:p>
              <a:p>
                <a:endParaRPr lang="en-US" altLang="ko-KR" sz="1200" dirty="0">
                  <a:latin typeface="Times New Roman" panose="02020603050405020304" pitchFamily="18" charset="0"/>
                  <a:cs typeface="Times New Roman" panose="02020603050405020304" pitchFamily="18" charset="0"/>
                </a:endParaRPr>
              </a:p>
              <a:p>
                <a:endParaRPr lang="en-US" altLang="ko-KR" sz="1200" dirty="0">
                  <a:latin typeface="Times New Roman" panose="02020603050405020304" pitchFamily="18" charset="0"/>
                  <a:cs typeface="Times New Roman" panose="02020603050405020304" pitchFamily="18" charset="0"/>
                </a:endParaRPr>
              </a:p>
              <a:p>
                <a:endParaRPr lang="en-US" altLang="ko-KR" sz="1200" dirty="0">
                  <a:latin typeface="Times New Roman" panose="02020603050405020304" pitchFamily="18" charset="0"/>
                  <a:cs typeface="Times New Roman" panose="02020603050405020304" pitchFamily="18" charset="0"/>
                </a:endParaRPr>
              </a:p>
              <a:p>
                <a:endParaRPr lang="en-US" altLang="ko-KR" sz="1200" dirty="0">
                  <a:latin typeface="Times New Roman" panose="02020603050405020304" pitchFamily="18" charset="0"/>
                  <a:cs typeface="Times New Roman" panose="02020603050405020304" pitchFamily="18" charset="0"/>
                </a:endParaRPr>
              </a:p>
              <a:p>
                <a:endParaRPr lang="en-US" altLang="ko-KR" sz="1200" dirty="0">
                  <a:latin typeface="Times New Roman" panose="02020603050405020304" pitchFamily="18" charset="0"/>
                  <a:cs typeface="Times New Roman" panose="02020603050405020304" pitchFamily="18" charset="0"/>
                </a:endParaRPr>
              </a:p>
              <a:p>
                <a:endParaRPr lang="en-US" altLang="ko-KR" sz="500" dirty="0">
                  <a:latin typeface="Times New Roman" panose="02020603050405020304" pitchFamily="18" charset="0"/>
                  <a:cs typeface="Times New Roman" panose="02020603050405020304" pitchFamily="18" charset="0"/>
                </a:endParaRPr>
              </a:p>
            </p:txBody>
          </p:sp>
          <p:sp>
            <p:nvSpPr>
              <p:cNvPr id="127" name="TextBox 126">
                <a:extLst>
                  <a:ext uri="{FF2B5EF4-FFF2-40B4-BE49-F238E27FC236}">
                    <a16:creationId xmlns:a16="http://schemas.microsoft.com/office/drawing/2014/main" id="{1A5B6D06-C8F1-F28D-AD69-8C53822D975D}"/>
                  </a:ext>
                </a:extLst>
              </p:cNvPr>
              <p:cNvSpPr txBox="1">
                <a:spLocks/>
              </p:cNvSpPr>
              <p:nvPr/>
            </p:nvSpPr>
            <p:spPr>
              <a:xfrm>
                <a:off x="3487164" y="2515222"/>
                <a:ext cx="346311" cy="161711"/>
              </a:xfrm>
              <a:prstGeom prst="rect">
                <a:avLst/>
              </a:prstGeom>
              <a:solidFill>
                <a:schemeClr val="bg2"/>
              </a:solidFill>
              <a:ln w="12700">
                <a:solidFill>
                  <a:schemeClr val="tx1"/>
                </a:solidFill>
              </a:ln>
            </p:spPr>
            <p:txBody>
              <a:bodyPr wrap="square" rtlCol="0">
                <a:spAutoFit/>
              </a:bodyPr>
              <a:lstStyle/>
              <a:p>
                <a:pPr algn="ctr"/>
                <a:r>
                  <a:rPr lang="en-US" altLang="ko-KR" sz="451" b="1" dirty="0">
                    <a:latin typeface="Times New Roman" panose="02020603050405020304" pitchFamily="18" charset="0"/>
                    <a:cs typeface="Times New Roman" panose="02020603050405020304" pitchFamily="18" charset="0"/>
                  </a:rPr>
                  <a:t>DNN</a:t>
                </a:r>
                <a:endParaRPr lang="ko-KR" altLang="en-US" sz="451" b="1" dirty="0">
                  <a:latin typeface="Times New Roman" panose="02020603050405020304" pitchFamily="18" charset="0"/>
                  <a:cs typeface="Times New Roman" panose="02020603050405020304" pitchFamily="18" charset="0"/>
                </a:endParaRPr>
              </a:p>
            </p:txBody>
          </p:sp>
          <p:sp>
            <p:nvSpPr>
              <p:cNvPr id="128" name="TextBox 127">
                <a:extLst>
                  <a:ext uri="{FF2B5EF4-FFF2-40B4-BE49-F238E27FC236}">
                    <a16:creationId xmlns:a16="http://schemas.microsoft.com/office/drawing/2014/main" id="{B711AF87-8AF3-49D9-2171-1A2AF0158C84}"/>
                  </a:ext>
                </a:extLst>
              </p:cNvPr>
              <p:cNvSpPr txBox="1">
                <a:spLocks/>
              </p:cNvSpPr>
              <p:nvPr/>
            </p:nvSpPr>
            <p:spPr>
              <a:xfrm>
                <a:off x="3486734" y="2695711"/>
                <a:ext cx="346311" cy="161711"/>
              </a:xfrm>
              <a:prstGeom prst="rect">
                <a:avLst/>
              </a:prstGeom>
              <a:solidFill>
                <a:schemeClr val="bg2"/>
              </a:solidFill>
              <a:ln w="12700">
                <a:solidFill>
                  <a:schemeClr val="tx1"/>
                </a:solidFill>
              </a:ln>
            </p:spPr>
            <p:txBody>
              <a:bodyPr wrap="square" rtlCol="0">
                <a:spAutoFit/>
              </a:bodyPr>
              <a:lstStyle/>
              <a:p>
                <a:pPr algn="ctr"/>
                <a:r>
                  <a:rPr lang="en-US" altLang="ko-KR" sz="451" b="1" dirty="0">
                    <a:latin typeface="Times New Roman" panose="02020603050405020304" pitchFamily="18" charset="0"/>
                    <a:cs typeface="Times New Roman" panose="02020603050405020304" pitchFamily="18" charset="0"/>
                  </a:rPr>
                  <a:t>MLR</a:t>
                </a:r>
                <a:endParaRPr lang="ko-KR" altLang="en-US" sz="451" b="1" dirty="0">
                  <a:latin typeface="Times New Roman" panose="02020603050405020304" pitchFamily="18" charset="0"/>
                  <a:cs typeface="Times New Roman" panose="02020603050405020304" pitchFamily="18" charset="0"/>
                </a:endParaRPr>
              </a:p>
            </p:txBody>
          </p:sp>
          <p:sp>
            <p:nvSpPr>
              <p:cNvPr id="129" name="TextBox 128">
                <a:extLst>
                  <a:ext uri="{FF2B5EF4-FFF2-40B4-BE49-F238E27FC236}">
                    <a16:creationId xmlns:a16="http://schemas.microsoft.com/office/drawing/2014/main" id="{7DA4073F-DEEC-77C8-A923-024D02AF9538}"/>
                  </a:ext>
                </a:extLst>
              </p:cNvPr>
              <p:cNvSpPr txBox="1">
                <a:spLocks/>
              </p:cNvSpPr>
              <p:nvPr/>
            </p:nvSpPr>
            <p:spPr>
              <a:xfrm>
                <a:off x="3487164" y="2881437"/>
                <a:ext cx="346311" cy="161711"/>
              </a:xfrm>
              <a:prstGeom prst="rect">
                <a:avLst/>
              </a:prstGeom>
              <a:solidFill>
                <a:schemeClr val="bg2"/>
              </a:solidFill>
              <a:ln w="12700">
                <a:solidFill>
                  <a:schemeClr val="tx1"/>
                </a:solidFill>
              </a:ln>
            </p:spPr>
            <p:txBody>
              <a:bodyPr wrap="square" rtlCol="0">
                <a:spAutoFit/>
              </a:bodyPr>
              <a:lstStyle/>
              <a:p>
                <a:pPr algn="ctr"/>
                <a:r>
                  <a:rPr lang="en-US" altLang="ko-KR" sz="451" b="1" dirty="0">
                    <a:latin typeface="Times New Roman" panose="02020603050405020304" pitchFamily="18" charset="0"/>
                    <a:cs typeface="Times New Roman" panose="02020603050405020304" pitchFamily="18" charset="0"/>
                  </a:rPr>
                  <a:t>RF</a:t>
                </a:r>
                <a:endParaRPr lang="ko-KR" altLang="en-US" sz="451" b="1" dirty="0">
                  <a:latin typeface="Times New Roman" panose="02020603050405020304" pitchFamily="18" charset="0"/>
                  <a:cs typeface="Times New Roman" panose="02020603050405020304" pitchFamily="18" charset="0"/>
                </a:endParaRPr>
              </a:p>
            </p:txBody>
          </p:sp>
          <p:sp>
            <p:nvSpPr>
              <p:cNvPr id="130" name="TextBox 129">
                <a:extLst>
                  <a:ext uri="{FF2B5EF4-FFF2-40B4-BE49-F238E27FC236}">
                    <a16:creationId xmlns:a16="http://schemas.microsoft.com/office/drawing/2014/main" id="{84AC5CDB-6849-8AF4-2CAB-0DF4DB4386AE}"/>
                  </a:ext>
                </a:extLst>
              </p:cNvPr>
              <p:cNvSpPr txBox="1">
                <a:spLocks/>
              </p:cNvSpPr>
              <p:nvPr/>
            </p:nvSpPr>
            <p:spPr>
              <a:xfrm>
                <a:off x="3487164" y="3067177"/>
                <a:ext cx="346311" cy="161711"/>
              </a:xfrm>
              <a:prstGeom prst="rect">
                <a:avLst/>
              </a:prstGeom>
              <a:solidFill>
                <a:schemeClr val="bg2"/>
              </a:solidFill>
              <a:ln w="12700">
                <a:solidFill>
                  <a:schemeClr val="tx1"/>
                </a:solidFill>
              </a:ln>
            </p:spPr>
            <p:txBody>
              <a:bodyPr wrap="square" rtlCol="0">
                <a:spAutoFit/>
              </a:bodyPr>
              <a:lstStyle/>
              <a:p>
                <a:pPr algn="ctr"/>
                <a:r>
                  <a:rPr lang="en-US" altLang="ko-KR" sz="451" b="1" dirty="0">
                    <a:latin typeface="Times New Roman" panose="02020603050405020304" pitchFamily="18" charset="0"/>
                    <a:cs typeface="Times New Roman" panose="02020603050405020304" pitchFamily="18" charset="0"/>
                  </a:rPr>
                  <a:t>XGB</a:t>
                </a:r>
                <a:endParaRPr lang="ko-KR" altLang="en-US" sz="451" b="1" dirty="0">
                  <a:latin typeface="Times New Roman" panose="02020603050405020304" pitchFamily="18" charset="0"/>
                  <a:cs typeface="Times New Roman" panose="02020603050405020304" pitchFamily="18" charset="0"/>
                </a:endParaRPr>
              </a:p>
            </p:txBody>
          </p:sp>
          <p:sp>
            <p:nvSpPr>
              <p:cNvPr id="131" name="TextBox 130">
                <a:extLst>
                  <a:ext uri="{FF2B5EF4-FFF2-40B4-BE49-F238E27FC236}">
                    <a16:creationId xmlns:a16="http://schemas.microsoft.com/office/drawing/2014/main" id="{1BB64F6A-792E-EA5F-45EB-5BA209D91B08}"/>
                  </a:ext>
                </a:extLst>
              </p:cNvPr>
              <p:cNvSpPr txBox="1">
                <a:spLocks/>
              </p:cNvSpPr>
              <p:nvPr/>
            </p:nvSpPr>
            <p:spPr>
              <a:xfrm>
                <a:off x="3487164" y="3250964"/>
                <a:ext cx="346311" cy="161711"/>
              </a:xfrm>
              <a:prstGeom prst="rect">
                <a:avLst/>
              </a:prstGeom>
              <a:solidFill>
                <a:schemeClr val="bg2"/>
              </a:solidFill>
              <a:ln w="12700">
                <a:solidFill>
                  <a:schemeClr val="tx1"/>
                </a:solidFill>
              </a:ln>
            </p:spPr>
            <p:txBody>
              <a:bodyPr wrap="square" rtlCol="0">
                <a:spAutoFit/>
              </a:bodyPr>
              <a:lstStyle/>
              <a:p>
                <a:pPr algn="ctr"/>
                <a:r>
                  <a:rPr lang="en-US" altLang="ko-KR" sz="451" b="1" dirty="0">
                    <a:latin typeface="Times New Roman" panose="02020603050405020304" pitchFamily="18" charset="0"/>
                    <a:cs typeface="Times New Roman" panose="02020603050405020304" pitchFamily="18" charset="0"/>
                  </a:rPr>
                  <a:t>GBM</a:t>
                </a:r>
                <a:endParaRPr lang="ko-KR" altLang="en-US" sz="451" b="1" dirty="0">
                  <a:latin typeface="Times New Roman" panose="02020603050405020304" pitchFamily="18" charset="0"/>
                  <a:cs typeface="Times New Roman" panose="02020603050405020304" pitchFamily="18" charset="0"/>
                </a:endParaRPr>
              </a:p>
            </p:txBody>
          </p:sp>
          <p:sp>
            <p:nvSpPr>
              <p:cNvPr id="132" name="TextBox 131">
                <a:extLst>
                  <a:ext uri="{FF2B5EF4-FFF2-40B4-BE49-F238E27FC236}">
                    <a16:creationId xmlns:a16="http://schemas.microsoft.com/office/drawing/2014/main" id="{AF942E8C-CFAD-BBA8-50EE-FF97BE173352}"/>
                  </a:ext>
                </a:extLst>
              </p:cNvPr>
              <p:cNvSpPr txBox="1">
                <a:spLocks/>
              </p:cNvSpPr>
              <p:nvPr/>
            </p:nvSpPr>
            <p:spPr>
              <a:xfrm>
                <a:off x="3487164" y="3437736"/>
                <a:ext cx="346311" cy="161711"/>
              </a:xfrm>
              <a:prstGeom prst="rect">
                <a:avLst/>
              </a:prstGeom>
              <a:solidFill>
                <a:schemeClr val="bg2"/>
              </a:solidFill>
              <a:ln w="12700">
                <a:solidFill>
                  <a:schemeClr val="tx1"/>
                </a:solidFill>
              </a:ln>
            </p:spPr>
            <p:txBody>
              <a:bodyPr wrap="square" rtlCol="0">
                <a:spAutoFit/>
              </a:bodyPr>
              <a:lstStyle/>
              <a:p>
                <a:pPr algn="ctr"/>
                <a:r>
                  <a:rPr lang="en-US" altLang="ko-KR" sz="451" b="1" dirty="0">
                    <a:latin typeface="Times New Roman" panose="02020603050405020304" pitchFamily="18" charset="0"/>
                    <a:cs typeface="Times New Roman" panose="02020603050405020304" pitchFamily="18" charset="0"/>
                  </a:rPr>
                  <a:t>SVM</a:t>
                </a:r>
                <a:endParaRPr lang="ko-KR" altLang="en-US" sz="451" b="1" dirty="0">
                  <a:latin typeface="Times New Roman" panose="02020603050405020304" pitchFamily="18" charset="0"/>
                  <a:cs typeface="Times New Roman" panose="02020603050405020304" pitchFamily="18" charset="0"/>
                </a:endParaRPr>
              </a:p>
            </p:txBody>
          </p:sp>
          <p:cxnSp>
            <p:nvCxnSpPr>
              <p:cNvPr id="133" name="직선 연결선 132">
                <a:extLst>
                  <a:ext uri="{FF2B5EF4-FFF2-40B4-BE49-F238E27FC236}">
                    <a16:creationId xmlns:a16="http://schemas.microsoft.com/office/drawing/2014/main" id="{41C8BA9F-D033-D932-4DF5-DBA641F966EE}"/>
                  </a:ext>
                </a:extLst>
              </p:cNvPr>
              <p:cNvCxnSpPr>
                <a:cxnSpLocks/>
              </p:cNvCxnSpPr>
              <p:nvPr/>
            </p:nvCxnSpPr>
            <p:spPr>
              <a:xfrm>
                <a:off x="3839825" y="2597402"/>
                <a:ext cx="7200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34" name="직선 연결선 133">
                <a:extLst>
                  <a:ext uri="{FF2B5EF4-FFF2-40B4-BE49-F238E27FC236}">
                    <a16:creationId xmlns:a16="http://schemas.microsoft.com/office/drawing/2014/main" id="{B0E68D7A-AEBB-FE2F-9E78-6EA053391925}"/>
                  </a:ext>
                </a:extLst>
              </p:cNvPr>
              <p:cNvCxnSpPr>
                <a:cxnSpLocks/>
              </p:cNvCxnSpPr>
              <p:nvPr/>
            </p:nvCxnSpPr>
            <p:spPr>
              <a:xfrm>
                <a:off x="3838724" y="2778648"/>
                <a:ext cx="7200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35" name="직선 연결선 134">
                <a:extLst>
                  <a:ext uri="{FF2B5EF4-FFF2-40B4-BE49-F238E27FC236}">
                    <a16:creationId xmlns:a16="http://schemas.microsoft.com/office/drawing/2014/main" id="{95E752BB-2AD3-3E0D-4916-E28AF0171E9C}"/>
                  </a:ext>
                </a:extLst>
              </p:cNvPr>
              <p:cNvCxnSpPr>
                <a:cxnSpLocks/>
              </p:cNvCxnSpPr>
              <p:nvPr/>
            </p:nvCxnSpPr>
            <p:spPr>
              <a:xfrm>
                <a:off x="3840367" y="2970238"/>
                <a:ext cx="7200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36" name="직선 연결선 135">
                <a:extLst>
                  <a:ext uri="{FF2B5EF4-FFF2-40B4-BE49-F238E27FC236}">
                    <a16:creationId xmlns:a16="http://schemas.microsoft.com/office/drawing/2014/main" id="{24B21BF8-76B2-270F-32E6-A3D7F6E1989D}"/>
                  </a:ext>
                </a:extLst>
              </p:cNvPr>
              <p:cNvCxnSpPr>
                <a:cxnSpLocks/>
              </p:cNvCxnSpPr>
              <p:nvPr/>
            </p:nvCxnSpPr>
            <p:spPr>
              <a:xfrm>
                <a:off x="3841089" y="3149431"/>
                <a:ext cx="7200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37" name="직선 연결선 136">
                <a:extLst>
                  <a:ext uri="{FF2B5EF4-FFF2-40B4-BE49-F238E27FC236}">
                    <a16:creationId xmlns:a16="http://schemas.microsoft.com/office/drawing/2014/main" id="{3290B7B6-0169-6316-DF6E-18D386ABEE58}"/>
                  </a:ext>
                </a:extLst>
              </p:cNvPr>
              <p:cNvCxnSpPr>
                <a:cxnSpLocks/>
              </p:cNvCxnSpPr>
              <p:nvPr/>
            </p:nvCxnSpPr>
            <p:spPr>
              <a:xfrm>
                <a:off x="3838724" y="3339766"/>
                <a:ext cx="7200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38" name="직선 연결선 137">
                <a:extLst>
                  <a:ext uri="{FF2B5EF4-FFF2-40B4-BE49-F238E27FC236}">
                    <a16:creationId xmlns:a16="http://schemas.microsoft.com/office/drawing/2014/main" id="{EC234BE4-1407-6ACF-6CA3-E918BD01223B}"/>
                  </a:ext>
                </a:extLst>
              </p:cNvPr>
              <p:cNvCxnSpPr>
                <a:cxnSpLocks/>
              </p:cNvCxnSpPr>
              <p:nvPr/>
            </p:nvCxnSpPr>
            <p:spPr>
              <a:xfrm>
                <a:off x="3839092" y="3517771"/>
                <a:ext cx="7200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39" name="직선 연결선 138">
                <a:extLst>
                  <a:ext uri="{FF2B5EF4-FFF2-40B4-BE49-F238E27FC236}">
                    <a16:creationId xmlns:a16="http://schemas.microsoft.com/office/drawing/2014/main" id="{D97542FA-0CAD-11BF-DDDA-D78F47FBD941}"/>
                  </a:ext>
                </a:extLst>
              </p:cNvPr>
              <p:cNvCxnSpPr>
                <a:cxnSpLocks/>
              </p:cNvCxnSpPr>
              <p:nvPr/>
            </p:nvCxnSpPr>
            <p:spPr>
              <a:xfrm flipV="1">
                <a:off x="3912575" y="2591686"/>
                <a:ext cx="0" cy="926356"/>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40" name="직선 화살표 연결선 139">
                <a:extLst>
                  <a:ext uri="{FF2B5EF4-FFF2-40B4-BE49-F238E27FC236}">
                    <a16:creationId xmlns:a16="http://schemas.microsoft.com/office/drawing/2014/main" id="{9528999C-F76C-D9F5-8F8A-129401FE4789}"/>
                  </a:ext>
                </a:extLst>
              </p:cNvPr>
              <p:cNvCxnSpPr>
                <a:cxnSpLocks/>
              </p:cNvCxnSpPr>
              <p:nvPr/>
            </p:nvCxnSpPr>
            <p:spPr>
              <a:xfrm>
                <a:off x="3920277" y="3051117"/>
                <a:ext cx="99625" cy="0"/>
              </a:xfrm>
              <a:prstGeom prst="straightConnector1">
                <a:avLst/>
              </a:prstGeom>
              <a:ln w="9525" cmpd="sng">
                <a:solidFill>
                  <a:schemeClr val="tx1"/>
                </a:solidFill>
                <a:prstDash val="solid"/>
                <a:miter lim="800000"/>
                <a:headEnd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D9E59FF1-881C-AF3B-167E-62BEF6CEC04E}"/>
                  </a:ext>
                </a:extLst>
              </p:cNvPr>
              <p:cNvCxnSpPr>
                <a:cxnSpLocks/>
              </p:cNvCxnSpPr>
              <p:nvPr/>
            </p:nvCxnSpPr>
            <p:spPr>
              <a:xfrm>
                <a:off x="4834962" y="3051388"/>
                <a:ext cx="99625" cy="0"/>
              </a:xfrm>
              <a:prstGeom prst="straightConnector1">
                <a:avLst/>
              </a:prstGeom>
              <a:ln w="9525" cmpd="sng">
                <a:solidFill>
                  <a:schemeClr val="tx1"/>
                </a:solidFill>
                <a:prstDash val="solid"/>
                <a:miter lim="800000"/>
                <a:headEnd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84FC7D3F-223D-0D99-0B45-FF91EEB4CF2D}"/>
                  </a:ext>
                </a:extLst>
              </p:cNvPr>
              <p:cNvCxnSpPr>
                <a:cxnSpLocks/>
              </p:cNvCxnSpPr>
              <p:nvPr/>
            </p:nvCxnSpPr>
            <p:spPr>
              <a:xfrm>
                <a:off x="5737167" y="3046059"/>
                <a:ext cx="99625" cy="0"/>
              </a:xfrm>
              <a:prstGeom prst="straightConnector1">
                <a:avLst/>
              </a:prstGeom>
              <a:ln w="9525" cmpd="sng">
                <a:solidFill>
                  <a:schemeClr val="tx1"/>
                </a:solidFill>
                <a:prstDash val="solid"/>
                <a:miter lim="800000"/>
                <a:headEnd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18" name="직선 화살표 연결선 117">
                <a:extLst>
                  <a:ext uri="{FF2B5EF4-FFF2-40B4-BE49-F238E27FC236}">
                    <a16:creationId xmlns:a16="http://schemas.microsoft.com/office/drawing/2014/main" id="{D49E1F30-0FD2-6DB2-F4DD-9F8BBCDCA65B}"/>
                  </a:ext>
                </a:extLst>
              </p:cNvPr>
              <p:cNvCxnSpPr>
                <a:cxnSpLocks/>
              </p:cNvCxnSpPr>
              <p:nvPr/>
            </p:nvCxnSpPr>
            <p:spPr>
              <a:xfrm>
                <a:off x="6644542" y="3040068"/>
                <a:ext cx="99625" cy="0"/>
              </a:xfrm>
              <a:prstGeom prst="straightConnector1">
                <a:avLst/>
              </a:prstGeom>
              <a:ln w="9525" cmpd="sng">
                <a:solidFill>
                  <a:schemeClr val="tx1"/>
                </a:solidFill>
                <a:prstDash val="solid"/>
                <a:miter lim="800000"/>
                <a:headEnd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21" name="직선 화살표 연결선 120">
                <a:extLst>
                  <a:ext uri="{FF2B5EF4-FFF2-40B4-BE49-F238E27FC236}">
                    <a16:creationId xmlns:a16="http://schemas.microsoft.com/office/drawing/2014/main" id="{F52053E7-422C-4271-9AB2-CD81D60E94E7}"/>
                  </a:ext>
                </a:extLst>
              </p:cNvPr>
              <p:cNvCxnSpPr>
                <a:cxnSpLocks/>
                <a:endCxn id="127" idx="1"/>
              </p:cNvCxnSpPr>
              <p:nvPr/>
            </p:nvCxnSpPr>
            <p:spPr>
              <a:xfrm>
                <a:off x="3350790" y="2596014"/>
                <a:ext cx="136374" cy="64"/>
              </a:xfrm>
              <a:prstGeom prst="straightConnector1">
                <a:avLst/>
              </a:prstGeom>
              <a:ln w="9525" cmpd="sng">
                <a:solidFill>
                  <a:schemeClr val="tx1"/>
                </a:solidFill>
                <a:prstDash val="solid"/>
                <a:miter lim="800000"/>
                <a:headEnd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46908C86-721F-E0A9-8E2A-8554A604CF93}"/>
                  </a:ext>
                </a:extLst>
              </p:cNvPr>
              <p:cNvCxnSpPr>
                <a:cxnSpLocks/>
              </p:cNvCxnSpPr>
              <p:nvPr/>
            </p:nvCxnSpPr>
            <p:spPr>
              <a:xfrm>
                <a:off x="3350790" y="2776989"/>
                <a:ext cx="136374" cy="64"/>
              </a:xfrm>
              <a:prstGeom prst="straightConnector1">
                <a:avLst/>
              </a:prstGeom>
              <a:ln w="9525" cmpd="sng">
                <a:solidFill>
                  <a:schemeClr val="tx1"/>
                </a:solidFill>
                <a:prstDash val="solid"/>
                <a:miter lim="800000"/>
                <a:headEnd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23" name="직선 화살표 연결선 122">
                <a:extLst>
                  <a:ext uri="{FF2B5EF4-FFF2-40B4-BE49-F238E27FC236}">
                    <a16:creationId xmlns:a16="http://schemas.microsoft.com/office/drawing/2014/main" id="{DCA35245-296B-6102-98E3-FA752543E215}"/>
                  </a:ext>
                </a:extLst>
              </p:cNvPr>
              <p:cNvCxnSpPr>
                <a:cxnSpLocks/>
                <a:endCxn id="129" idx="1"/>
              </p:cNvCxnSpPr>
              <p:nvPr/>
            </p:nvCxnSpPr>
            <p:spPr>
              <a:xfrm>
                <a:off x="3350790" y="2962228"/>
                <a:ext cx="136374" cy="65"/>
              </a:xfrm>
              <a:prstGeom prst="straightConnector1">
                <a:avLst/>
              </a:prstGeom>
              <a:ln w="9525" cmpd="sng">
                <a:solidFill>
                  <a:schemeClr val="tx1"/>
                </a:solidFill>
                <a:prstDash val="solid"/>
                <a:miter lim="800000"/>
                <a:headEnd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24" name="직선 화살표 연결선 123">
                <a:extLst>
                  <a:ext uri="{FF2B5EF4-FFF2-40B4-BE49-F238E27FC236}">
                    <a16:creationId xmlns:a16="http://schemas.microsoft.com/office/drawing/2014/main" id="{BBB7BB90-16E6-CFBB-A22C-DF913F60E8D9}"/>
                  </a:ext>
                </a:extLst>
              </p:cNvPr>
              <p:cNvCxnSpPr>
                <a:cxnSpLocks/>
                <a:endCxn id="130" idx="1"/>
              </p:cNvCxnSpPr>
              <p:nvPr/>
            </p:nvCxnSpPr>
            <p:spPr>
              <a:xfrm>
                <a:off x="3350790" y="3147968"/>
                <a:ext cx="136374" cy="65"/>
              </a:xfrm>
              <a:prstGeom prst="straightConnector1">
                <a:avLst/>
              </a:prstGeom>
              <a:ln w="9525" cmpd="sng">
                <a:solidFill>
                  <a:schemeClr val="tx1"/>
                </a:solidFill>
                <a:prstDash val="solid"/>
                <a:miter lim="800000"/>
                <a:headEnd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25" name="직선 화살표 연결선 124">
                <a:extLst>
                  <a:ext uri="{FF2B5EF4-FFF2-40B4-BE49-F238E27FC236}">
                    <a16:creationId xmlns:a16="http://schemas.microsoft.com/office/drawing/2014/main" id="{48B69736-BC35-F00F-762C-D424434B0329}"/>
                  </a:ext>
                </a:extLst>
              </p:cNvPr>
              <p:cNvCxnSpPr>
                <a:cxnSpLocks/>
                <a:endCxn id="131" idx="1"/>
              </p:cNvCxnSpPr>
              <p:nvPr/>
            </p:nvCxnSpPr>
            <p:spPr>
              <a:xfrm>
                <a:off x="3350790" y="3331756"/>
                <a:ext cx="136374" cy="64"/>
              </a:xfrm>
              <a:prstGeom prst="straightConnector1">
                <a:avLst/>
              </a:prstGeom>
              <a:ln w="9525" cmpd="sng">
                <a:solidFill>
                  <a:schemeClr val="tx1"/>
                </a:solidFill>
                <a:prstDash val="solid"/>
                <a:miter lim="800000"/>
                <a:headEnd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26" name="직선 화살표 연결선 125">
                <a:extLst>
                  <a:ext uri="{FF2B5EF4-FFF2-40B4-BE49-F238E27FC236}">
                    <a16:creationId xmlns:a16="http://schemas.microsoft.com/office/drawing/2014/main" id="{E94B7649-3B40-533A-D034-EB3D38D62223}"/>
                  </a:ext>
                </a:extLst>
              </p:cNvPr>
              <p:cNvCxnSpPr>
                <a:cxnSpLocks/>
                <a:endCxn id="132" idx="1"/>
              </p:cNvCxnSpPr>
              <p:nvPr/>
            </p:nvCxnSpPr>
            <p:spPr>
              <a:xfrm>
                <a:off x="3350790" y="3518529"/>
                <a:ext cx="136374" cy="63"/>
              </a:xfrm>
              <a:prstGeom prst="straightConnector1">
                <a:avLst/>
              </a:prstGeom>
              <a:ln w="9525" cmpd="sng">
                <a:solidFill>
                  <a:schemeClr val="tx1"/>
                </a:solidFill>
                <a:prstDash val="solid"/>
                <a:miter lim="800000"/>
                <a:headEnd w="med" len="med"/>
                <a:tailEnd type="triangle" w="sm" len="sm"/>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0CEA846E-A01C-174F-E541-12F12465B90F}"/>
                  </a:ext>
                </a:extLst>
              </p:cNvPr>
              <p:cNvSpPr txBox="1"/>
              <p:nvPr/>
            </p:nvSpPr>
            <p:spPr>
              <a:xfrm>
                <a:off x="3257206" y="1300414"/>
                <a:ext cx="580300" cy="161583"/>
              </a:xfrm>
              <a:prstGeom prst="rect">
                <a:avLst/>
              </a:prstGeom>
              <a:solidFill>
                <a:srgbClr val="F3F3F3"/>
              </a:solidFill>
              <a:ln w="12700">
                <a:solidFill>
                  <a:schemeClr val="tx1"/>
                </a:solidFill>
                <a:prstDash val="sysDash"/>
              </a:ln>
            </p:spPr>
            <p:txBody>
              <a:bodyPr wrap="square" rtlCol="0">
                <a:spAutoFit/>
              </a:bodyPr>
              <a:lstStyle/>
              <a:p>
                <a:pPr algn="ctr">
                  <a:lnSpc>
                    <a:spcPct val="90000"/>
                  </a:lnSpc>
                </a:pPr>
                <a:r>
                  <a:rPr lang="en-US" altLang="ko-KR" sz="500" b="1" dirty="0">
                    <a:latin typeface="Times New Roman" panose="02020603050405020304" pitchFamily="18" charset="0"/>
                    <a:cs typeface="Times New Roman" panose="02020603050405020304" pitchFamily="18" charset="0"/>
                  </a:rPr>
                  <a:t>RF-MDIFI</a:t>
                </a:r>
              </a:p>
            </p:txBody>
          </p:sp>
          <p:sp>
            <p:nvSpPr>
              <p:cNvPr id="93" name="TextBox 92">
                <a:extLst>
                  <a:ext uri="{FF2B5EF4-FFF2-40B4-BE49-F238E27FC236}">
                    <a16:creationId xmlns:a16="http://schemas.microsoft.com/office/drawing/2014/main" id="{A6E523C3-0C64-DD3C-5731-35E87E22B50F}"/>
                  </a:ext>
                </a:extLst>
              </p:cNvPr>
              <p:cNvSpPr txBox="1"/>
              <p:nvPr/>
            </p:nvSpPr>
            <p:spPr>
              <a:xfrm>
                <a:off x="3966683" y="1300414"/>
                <a:ext cx="580300" cy="161583"/>
              </a:xfrm>
              <a:prstGeom prst="rect">
                <a:avLst/>
              </a:prstGeom>
              <a:solidFill>
                <a:srgbClr val="F3F3F3"/>
              </a:solidFill>
              <a:ln w="12700">
                <a:solidFill>
                  <a:schemeClr val="tx1"/>
                </a:solidFill>
                <a:prstDash val="sysDash"/>
              </a:ln>
            </p:spPr>
            <p:txBody>
              <a:bodyPr wrap="square" rtlCol="0">
                <a:spAutoFit/>
              </a:bodyPr>
              <a:lstStyle/>
              <a:p>
                <a:pPr algn="ctr">
                  <a:lnSpc>
                    <a:spcPct val="90000"/>
                  </a:lnSpc>
                </a:pPr>
                <a:r>
                  <a:rPr lang="en-US" altLang="ko-KR" sz="500" b="1" dirty="0">
                    <a:latin typeface="Times New Roman" panose="02020603050405020304" pitchFamily="18" charset="0"/>
                    <a:cs typeface="Times New Roman" panose="02020603050405020304" pitchFamily="18" charset="0"/>
                  </a:rPr>
                  <a:t>RF-PFI </a:t>
                </a:r>
              </a:p>
            </p:txBody>
          </p:sp>
          <p:sp>
            <p:nvSpPr>
              <p:cNvPr id="94" name="TextBox 93">
                <a:extLst>
                  <a:ext uri="{FF2B5EF4-FFF2-40B4-BE49-F238E27FC236}">
                    <a16:creationId xmlns:a16="http://schemas.microsoft.com/office/drawing/2014/main" id="{F88E6822-BE83-B2AA-421C-66D37D334569}"/>
                  </a:ext>
                </a:extLst>
              </p:cNvPr>
              <p:cNvSpPr txBox="1"/>
              <p:nvPr/>
            </p:nvSpPr>
            <p:spPr>
              <a:xfrm>
                <a:off x="4676531" y="1300418"/>
                <a:ext cx="580300" cy="161583"/>
              </a:xfrm>
              <a:prstGeom prst="rect">
                <a:avLst/>
              </a:prstGeom>
              <a:solidFill>
                <a:srgbClr val="F3F3F3"/>
              </a:solidFill>
              <a:ln w="12700">
                <a:solidFill>
                  <a:schemeClr val="tx1"/>
                </a:solidFill>
                <a:prstDash val="sysDash"/>
              </a:ln>
            </p:spPr>
            <p:txBody>
              <a:bodyPr wrap="square" rtlCol="0">
                <a:spAutoFit/>
              </a:bodyPr>
              <a:lstStyle/>
              <a:p>
                <a:pPr algn="ctr">
                  <a:lnSpc>
                    <a:spcPct val="90000"/>
                  </a:lnSpc>
                </a:pPr>
                <a:r>
                  <a:rPr lang="en-US" altLang="ko-KR" sz="500" b="1" dirty="0">
                    <a:latin typeface="Times New Roman" panose="02020603050405020304" pitchFamily="18" charset="0"/>
                    <a:cs typeface="Times New Roman" panose="02020603050405020304" pitchFamily="18" charset="0"/>
                  </a:rPr>
                  <a:t>RF-Shapley</a:t>
                </a:r>
              </a:p>
            </p:txBody>
          </p:sp>
          <p:sp>
            <p:nvSpPr>
              <p:cNvPr id="95" name="TextBox 94">
                <a:extLst>
                  <a:ext uri="{FF2B5EF4-FFF2-40B4-BE49-F238E27FC236}">
                    <a16:creationId xmlns:a16="http://schemas.microsoft.com/office/drawing/2014/main" id="{CE9C21C0-AA6A-EF40-6C58-BDE6CFD1EF0A}"/>
                  </a:ext>
                </a:extLst>
              </p:cNvPr>
              <p:cNvSpPr txBox="1"/>
              <p:nvPr/>
            </p:nvSpPr>
            <p:spPr>
              <a:xfrm>
                <a:off x="5421859" y="1300415"/>
                <a:ext cx="580300" cy="161583"/>
              </a:xfrm>
              <a:prstGeom prst="rect">
                <a:avLst/>
              </a:prstGeom>
              <a:solidFill>
                <a:srgbClr val="F3F3F3"/>
              </a:solidFill>
              <a:ln w="12700">
                <a:solidFill>
                  <a:schemeClr val="tx1"/>
                </a:solidFill>
                <a:prstDash val="sysDash"/>
              </a:ln>
            </p:spPr>
            <p:txBody>
              <a:bodyPr wrap="square" rtlCol="0">
                <a:spAutoFit/>
              </a:bodyPr>
              <a:lstStyle/>
              <a:p>
                <a:pPr algn="ctr">
                  <a:lnSpc>
                    <a:spcPct val="90000"/>
                  </a:lnSpc>
                </a:pPr>
                <a:r>
                  <a:rPr lang="en-US" altLang="ko-KR" sz="500" b="1" dirty="0">
                    <a:latin typeface="Times New Roman" panose="02020603050405020304" pitchFamily="18" charset="0"/>
                    <a:cs typeface="Times New Roman" panose="02020603050405020304" pitchFamily="18" charset="0"/>
                  </a:rPr>
                  <a:t>XGB-MDIFI</a:t>
                </a:r>
                <a:r>
                  <a:rPr lang="en-US" altLang="ko-KR" sz="451" b="1" dirty="0">
                    <a:latin typeface="Times New Roman" panose="02020603050405020304" pitchFamily="18" charset="0"/>
                    <a:cs typeface="Times New Roman" panose="02020603050405020304" pitchFamily="18" charset="0"/>
                  </a:rPr>
                  <a:t> </a:t>
                </a:r>
                <a:endParaRPr lang="ko-KR" altLang="en-US" sz="451" b="1" dirty="0">
                  <a:latin typeface="Times New Roman" panose="02020603050405020304" pitchFamily="18" charset="0"/>
                  <a:cs typeface="Times New Roman" panose="02020603050405020304" pitchFamily="18" charset="0"/>
                </a:endParaRPr>
              </a:p>
            </p:txBody>
          </p:sp>
          <p:sp>
            <p:nvSpPr>
              <p:cNvPr id="96" name="TextBox 95">
                <a:extLst>
                  <a:ext uri="{FF2B5EF4-FFF2-40B4-BE49-F238E27FC236}">
                    <a16:creationId xmlns:a16="http://schemas.microsoft.com/office/drawing/2014/main" id="{78D412D8-B319-EA1F-398D-5457B1C22504}"/>
                  </a:ext>
                </a:extLst>
              </p:cNvPr>
              <p:cNvSpPr txBox="1"/>
              <p:nvPr/>
            </p:nvSpPr>
            <p:spPr>
              <a:xfrm>
                <a:off x="6118817" y="1300414"/>
                <a:ext cx="580300" cy="161583"/>
              </a:xfrm>
              <a:prstGeom prst="rect">
                <a:avLst/>
              </a:prstGeom>
              <a:solidFill>
                <a:srgbClr val="F3F3F3"/>
              </a:solidFill>
              <a:ln w="12700">
                <a:solidFill>
                  <a:schemeClr val="tx1"/>
                </a:solidFill>
                <a:prstDash val="sysDash"/>
              </a:ln>
            </p:spPr>
            <p:txBody>
              <a:bodyPr wrap="square" rtlCol="0">
                <a:spAutoFit/>
              </a:bodyPr>
              <a:lstStyle/>
              <a:p>
                <a:pPr algn="ctr">
                  <a:lnSpc>
                    <a:spcPct val="90000"/>
                  </a:lnSpc>
                </a:pPr>
                <a:r>
                  <a:rPr lang="en-US" altLang="ko-KR" sz="500" b="1" dirty="0">
                    <a:latin typeface="Times New Roman" panose="02020603050405020304" pitchFamily="18" charset="0"/>
                    <a:cs typeface="Times New Roman" panose="02020603050405020304" pitchFamily="18" charset="0"/>
                  </a:rPr>
                  <a:t>XGB-PFI</a:t>
                </a:r>
              </a:p>
            </p:txBody>
          </p:sp>
          <p:sp>
            <p:nvSpPr>
              <p:cNvPr id="97" name="TextBox 96">
                <a:extLst>
                  <a:ext uri="{FF2B5EF4-FFF2-40B4-BE49-F238E27FC236}">
                    <a16:creationId xmlns:a16="http://schemas.microsoft.com/office/drawing/2014/main" id="{24073ED4-F9C3-403F-73D2-59D910D84858}"/>
                  </a:ext>
                </a:extLst>
              </p:cNvPr>
              <p:cNvSpPr txBox="1"/>
              <p:nvPr/>
            </p:nvSpPr>
            <p:spPr>
              <a:xfrm>
                <a:off x="6842661" y="1300415"/>
                <a:ext cx="580300" cy="161583"/>
              </a:xfrm>
              <a:prstGeom prst="rect">
                <a:avLst/>
              </a:prstGeom>
              <a:solidFill>
                <a:srgbClr val="F3F3F3"/>
              </a:solidFill>
              <a:ln w="12700">
                <a:solidFill>
                  <a:schemeClr val="tx1"/>
                </a:solidFill>
                <a:prstDash val="sysDash"/>
              </a:ln>
            </p:spPr>
            <p:txBody>
              <a:bodyPr wrap="square" rtlCol="0">
                <a:spAutoFit/>
              </a:bodyPr>
              <a:lstStyle/>
              <a:p>
                <a:pPr algn="ctr">
                  <a:lnSpc>
                    <a:spcPct val="90000"/>
                  </a:lnSpc>
                </a:pPr>
                <a:r>
                  <a:rPr lang="en-US" altLang="ko-KR" sz="500" b="1" dirty="0">
                    <a:latin typeface="Times New Roman" panose="02020603050405020304" pitchFamily="18" charset="0"/>
                    <a:cs typeface="Times New Roman" panose="02020603050405020304" pitchFamily="18" charset="0"/>
                  </a:rPr>
                  <a:t>XGB-Shapley</a:t>
                </a:r>
              </a:p>
            </p:txBody>
          </p:sp>
          <p:grpSp>
            <p:nvGrpSpPr>
              <p:cNvPr id="66" name="그룹 65">
                <a:extLst>
                  <a:ext uri="{FF2B5EF4-FFF2-40B4-BE49-F238E27FC236}">
                    <a16:creationId xmlns:a16="http://schemas.microsoft.com/office/drawing/2014/main" id="{141A4D03-D094-54DB-1277-B4FB1481C148}"/>
                  </a:ext>
                </a:extLst>
              </p:cNvPr>
              <p:cNvGrpSpPr/>
              <p:nvPr/>
            </p:nvGrpSpPr>
            <p:grpSpPr>
              <a:xfrm>
                <a:off x="6751520" y="2547064"/>
                <a:ext cx="795562" cy="1051376"/>
                <a:chOff x="8212746" y="1660074"/>
                <a:chExt cx="795562" cy="1051376"/>
              </a:xfrm>
            </p:grpSpPr>
            <p:sp>
              <p:nvSpPr>
                <p:cNvPr id="18" name="직사각형 17">
                  <a:extLst>
                    <a:ext uri="{FF2B5EF4-FFF2-40B4-BE49-F238E27FC236}">
                      <a16:creationId xmlns:a16="http://schemas.microsoft.com/office/drawing/2014/main" id="{73828A78-FB5E-FA95-7BA0-3F5AA5CC808C}"/>
                    </a:ext>
                  </a:extLst>
                </p:cNvPr>
                <p:cNvSpPr/>
                <p:nvPr/>
              </p:nvSpPr>
              <p:spPr>
                <a:xfrm>
                  <a:off x="8212746" y="1876130"/>
                  <a:ext cx="795562" cy="83532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pPr>
                  <a:r>
                    <a:rPr lang="en-US" altLang="ko-KR" sz="500" dirty="0">
                      <a:solidFill>
                        <a:schemeClr val="tx1"/>
                      </a:solidFill>
                      <a:latin typeface="Times New Roman" panose="02020603050405020304" pitchFamily="18" charset="0"/>
                      <a:cs typeface="Times New Roman" panose="02020603050405020304" pitchFamily="18" charset="0"/>
                    </a:rPr>
                    <a:t>Determine </a:t>
                  </a:r>
                  <a:r>
                    <a:rPr lang="en-US" altLang="ko-KR" sz="500" b="1" dirty="0">
                      <a:solidFill>
                        <a:schemeClr val="tx1"/>
                      </a:solidFill>
                      <a:latin typeface="Times New Roman" panose="02020603050405020304" pitchFamily="18" charset="0"/>
                      <a:cs typeface="Times New Roman" panose="02020603050405020304" pitchFamily="18" charset="0"/>
                    </a:rPr>
                    <a:t>3 best models with optimal feature subsets</a:t>
                  </a:r>
                  <a:r>
                    <a:rPr lang="en-US" altLang="ko-KR" sz="500" dirty="0">
                      <a:solidFill>
                        <a:schemeClr val="tx1"/>
                      </a:solidFill>
                      <a:latin typeface="Times New Roman" panose="02020603050405020304" pitchFamily="18" charset="0"/>
                      <a:cs typeface="Times New Roman" panose="02020603050405020304" pitchFamily="18" charset="0"/>
                    </a:rPr>
                    <a:t> based on their performances in both internal &amp; external validations</a:t>
                  </a:r>
                </a:p>
                <a:p>
                  <a:pPr>
                    <a:lnSpc>
                      <a:spcPct val="90000"/>
                    </a:lnSpc>
                  </a:pPr>
                  <a:endParaRPr lang="en-US" altLang="ko-KR" sz="400" dirty="0">
                    <a:solidFill>
                      <a:schemeClr val="tx1"/>
                    </a:solidFill>
                    <a:latin typeface="Times New Roman" panose="02020603050405020304" pitchFamily="18" charset="0"/>
                    <a:cs typeface="Times New Roman" panose="02020603050405020304" pitchFamily="18" charset="0"/>
                  </a:endParaRPr>
                </a:p>
                <a:p>
                  <a:pPr>
                    <a:lnSpc>
                      <a:spcPct val="90000"/>
                    </a:lnSpc>
                  </a:pPr>
                  <a:r>
                    <a:rPr lang="en-US" altLang="ko-KR" sz="500" dirty="0">
                      <a:solidFill>
                        <a:schemeClr val="tx1"/>
                      </a:solidFill>
                      <a:latin typeface="Times New Roman" panose="02020603050405020304" pitchFamily="18" charset="0"/>
                      <a:cs typeface="Times New Roman" panose="02020603050405020304" pitchFamily="18" charset="0"/>
                    </a:rPr>
                    <a:t>Choose the final model based on </a:t>
                  </a:r>
                  <a:r>
                    <a:rPr lang="en-US" altLang="ko-KR" sz="500" b="1" dirty="0">
                      <a:solidFill>
                        <a:schemeClr val="tx1"/>
                      </a:solidFill>
                      <a:latin typeface="Times New Roman" panose="02020603050405020304" pitchFamily="18" charset="0"/>
                      <a:cs typeface="Times New Roman" panose="02020603050405020304" pitchFamily="18" charset="0"/>
                    </a:rPr>
                    <a:t>clinical experts’ opinion</a:t>
                  </a:r>
                  <a:r>
                    <a:rPr lang="en-US" altLang="ko-KR" sz="500" dirty="0">
                      <a:solidFill>
                        <a:schemeClr val="tx1"/>
                      </a:solidFill>
                      <a:latin typeface="Times New Roman" panose="02020603050405020304" pitchFamily="18" charset="0"/>
                      <a:cs typeface="Times New Roman" panose="02020603050405020304" pitchFamily="18" charset="0"/>
                    </a:rPr>
                    <a:t> on clinical usefulness </a:t>
                  </a:r>
                  <a:endParaRPr lang="ko-KR" altLang="en-US" sz="500" dirty="0">
                    <a:solidFill>
                      <a:schemeClr val="tx1"/>
                    </a:solidFill>
                    <a:latin typeface="Times New Roman" panose="02020603050405020304" pitchFamily="18" charset="0"/>
                    <a:cs typeface="Times New Roman" panose="02020603050405020304" pitchFamily="18" charset="0"/>
                  </a:endParaRPr>
                </a:p>
              </p:txBody>
            </p:sp>
            <p:sp>
              <p:nvSpPr>
                <p:cNvPr id="2" name="직사각형 1">
                  <a:extLst>
                    <a:ext uri="{FF2B5EF4-FFF2-40B4-BE49-F238E27FC236}">
                      <a16:creationId xmlns:a16="http://schemas.microsoft.com/office/drawing/2014/main" id="{95948D8A-2556-0E7D-D49A-5DC446533D86}"/>
                    </a:ext>
                  </a:extLst>
                </p:cNvPr>
                <p:cNvSpPr/>
                <p:nvPr/>
              </p:nvSpPr>
              <p:spPr>
                <a:xfrm>
                  <a:off x="8212746" y="1660074"/>
                  <a:ext cx="795562" cy="214921"/>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600" b="1" dirty="0">
                      <a:solidFill>
                        <a:schemeClr val="tx1"/>
                      </a:solidFill>
                      <a:latin typeface="Calibri" panose="020F0502020204030204" pitchFamily="34" charset="0"/>
                      <a:cs typeface="Calibri" panose="020F0502020204030204" pitchFamily="34" charset="0"/>
                    </a:rPr>
                    <a:t>Final Model Selection </a:t>
                  </a:r>
                </a:p>
              </p:txBody>
            </p:sp>
          </p:grpSp>
          <p:grpSp>
            <p:nvGrpSpPr>
              <p:cNvPr id="70" name="그룹 69">
                <a:extLst>
                  <a:ext uri="{FF2B5EF4-FFF2-40B4-BE49-F238E27FC236}">
                    <a16:creationId xmlns:a16="http://schemas.microsoft.com/office/drawing/2014/main" id="{9A4D5643-D33F-462A-17E5-8B5163AAEDE6}"/>
                  </a:ext>
                </a:extLst>
              </p:cNvPr>
              <p:cNvGrpSpPr/>
              <p:nvPr/>
            </p:nvGrpSpPr>
            <p:grpSpPr>
              <a:xfrm>
                <a:off x="6751520" y="4109282"/>
                <a:ext cx="795562" cy="721535"/>
                <a:chOff x="9097738" y="1660074"/>
                <a:chExt cx="795562" cy="721535"/>
              </a:xfrm>
            </p:grpSpPr>
            <p:sp>
              <p:nvSpPr>
                <p:cNvPr id="3" name="직사각형 2">
                  <a:extLst>
                    <a:ext uri="{FF2B5EF4-FFF2-40B4-BE49-F238E27FC236}">
                      <a16:creationId xmlns:a16="http://schemas.microsoft.com/office/drawing/2014/main" id="{880386DB-F6DF-B025-DB6D-0209F0D2ABD7}"/>
                    </a:ext>
                  </a:extLst>
                </p:cNvPr>
                <p:cNvSpPr/>
                <p:nvPr/>
              </p:nvSpPr>
              <p:spPr>
                <a:xfrm>
                  <a:off x="9097738" y="1876130"/>
                  <a:ext cx="795562" cy="50547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500" dirty="0">
                      <a:solidFill>
                        <a:schemeClr val="tx1"/>
                      </a:solidFill>
                      <a:latin typeface="Times New Roman" panose="02020603050405020304" pitchFamily="18" charset="0"/>
                      <a:cs typeface="Times New Roman" panose="02020603050405020304" pitchFamily="18" charset="0"/>
                    </a:rPr>
                    <a:t>Interpret the </a:t>
                  </a:r>
                  <a:r>
                    <a:rPr lang="en-US" altLang="ko-KR" sz="500" b="1" dirty="0">
                      <a:solidFill>
                        <a:schemeClr val="tx1"/>
                      </a:solidFill>
                      <a:latin typeface="Times New Roman" panose="02020603050405020304" pitchFamily="18" charset="0"/>
                      <a:cs typeface="Times New Roman" panose="02020603050405020304" pitchFamily="18" charset="0"/>
                    </a:rPr>
                    <a:t>individual feature’ contribution </a:t>
                  </a:r>
                  <a:r>
                    <a:rPr lang="en-US" altLang="ko-KR" sz="500" dirty="0">
                      <a:solidFill>
                        <a:schemeClr val="tx1"/>
                      </a:solidFill>
                      <a:latin typeface="Times New Roman" panose="02020603050405020304" pitchFamily="18" charset="0"/>
                      <a:cs typeface="Times New Roman" panose="02020603050405020304" pitchFamily="18" charset="0"/>
                    </a:rPr>
                    <a:t>to prediction when incorporated into our model </a:t>
                  </a:r>
                </a:p>
                <a:p>
                  <a:pPr algn="ctr"/>
                  <a:endParaRPr lang="ko-KR" altLang="en-US" sz="500" dirty="0">
                    <a:solidFill>
                      <a:schemeClr val="tx1"/>
                    </a:solidFill>
                    <a:latin typeface="Times New Roman" panose="02020603050405020304" pitchFamily="18" charset="0"/>
                    <a:cs typeface="Times New Roman" panose="02020603050405020304" pitchFamily="18" charset="0"/>
                  </a:endParaRPr>
                </a:p>
              </p:txBody>
            </p:sp>
            <p:sp>
              <p:nvSpPr>
                <p:cNvPr id="4" name="직사각형 3">
                  <a:extLst>
                    <a:ext uri="{FF2B5EF4-FFF2-40B4-BE49-F238E27FC236}">
                      <a16:creationId xmlns:a16="http://schemas.microsoft.com/office/drawing/2014/main" id="{F013FF9C-ED44-7BA6-F8E6-B9A2A461BC65}"/>
                    </a:ext>
                  </a:extLst>
                </p:cNvPr>
                <p:cNvSpPr/>
                <p:nvPr/>
              </p:nvSpPr>
              <p:spPr>
                <a:xfrm>
                  <a:off x="9097738" y="1660074"/>
                  <a:ext cx="795562" cy="214921"/>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600" b="1" dirty="0">
                      <a:solidFill>
                        <a:schemeClr val="tx1"/>
                      </a:solidFill>
                      <a:latin typeface="Calibri" panose="020F0502020204030204" pitchFamily="34" charset="0"/>
                      <a:cs typeface="Calibri" panose="020F0502020204030204" pitchFamily="34" charset="0"/>
                    </a:rPr>
                    <a:t>SHAP Summary Plots</a:t>
                  </a:r>
                </a:p>
              </p:txBody>
            </p:sp>
          </p:grpSp>
          <p:grpSp>
            <p:nvGrpSpPr>
              <p:cNvPr id="73" name="그룹 72">
                <a:extLst>
                  <a:ext uri="{FF2B5EF4-FFF2-40B4-BE49-F238E27FC236}">
                    <a16:creationId xmlns:a16="http://schemas.microsoft.com/office/drawing/2014/main" id="{57BA3915-DBEB-35D5-338D-D443C28223F2}"/>
                  </a:ext>
                </a:extLst>
              </p:cNvPr>
              <p:cNvGrpSpPr/>
              <p:nvPr/>
            </p:nvGrpSpPr>
            <p:grpSpPr>
              <a:xfrm>
                <a:off x="4940617" y="4109282"/>
                <a:ext cx="795562" cy="715185"/>
                <a:chOff x="10051366" y="1768102"/>
                <a:chExt cx="795562" cy="715185"/>
              </a:xfrm>
            </p:grpSpPr>
            <p:sp>
              <p:nvSpPr>
                <p:cNvPr id="43" name="직사각형 42">
                  <a:extLst>
                    <a:ext uri="{FF2B5EF4-FFF2-40B4-BE49-F238E27FC236}">
                      <a16:creationId xmlns:a16="http://schemas.microsoft.com/office/drawing/2014/main" id="{EE638599-B64A-1EF2-CBB4-170B889CBE53}"/>
                    </a:ext>
                  </a:extLst>
                </p:cNvPr>
                <p:cNvSpPr/>
                <p:nvPr/>
              </p:nvSpPr>
              <p:spPr>
                <a:xfrm>
                  <a:off x="10051366" y="1977808"/>
                  <a:ext cx="795562" cy="50547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500" dirty="0">
                      <a:solidFill>
                        <a:schemeClr val="tx1"/>
                      </a:solidFill>
                      <a:latin typeface="Times New Roman" panose="02020603050405020304" pitchFamily="18" charset="0"/>
                      <a:cs typeface="Times New Roman" panose="02020603050405020304" pitchFamily="18" charset="0"/>
                    </a:rPr>
                    <a:t>Analyze the </a:t>
                  </a:r>
                  <a:r>
                    <a:rPr lang="en-US" altLang="ko-KR" sz="500" b="1" dirty="0">
                      <a:solidFill>
                        <a:schemeClr val="tx1"/>
                      </a:solidFill>
                      <a:latin typeface="Times New Roman" panose="02020603050405020304" pitchFamily="18" charset="0"/>
                      <a:cs typeface="Times New Roman" panose="02020603050405020304" pitchFamily="18" charset="0"/>
                    </a:rPr>
                    <a:t>clinical utility </a:t>
                  </a:r>
                  <a:r>
                    <a:rPr lang="en-US" altLang="ko-KR" sz="500" dirty="0">
                      <a:solidFill>
                        <a:schemeClr val="tx1"/>
                      </a:solidFill>
                      <a:latin typeface="Times New Roman" panose="02020603050405020304" pitchFamily="18" charset="0"/>
                      <a:cs typeface="Times New Roman" panose="02020603050405020304" pitchFamily="18" charset="0"/>
                    </a:rPr>
                    <a:t>of final model </a:t>
                  </a:r>
                </a:p>
                <a:p>
                  <a:r>
                    <a:rPr lang="en-US" altLang="ko-KR" sz="500" dirty="0">
                      <a:solidFill>
                        <a:schemeClr val="tx1"/>
                      </a:solidFill>
                      <a:latin typeface="Times New Roman" panose="02020603050405020304" pitchFamily="18" charset="0"/>
                      <a:cs typeface="Times New Roman" panose="02020603050405020304" pitchFamily="18" charset="0"/>
                    </a:rPr>
                    <a:t>in promoting better decision-making</a:t>
                  </a:r>
                  <a:endParaRPr lang="ko-KR" altLang="en-US" sz="500" dirty="0">
                    <a:solidFill>
                      <a:schemeClr val="tx1"/>
                    </a:solidFill>
                    <a:latin typeface="Times New Roman" panose="02020603050405020304" pitchFamily="18" charset="0"/>
                    <a:cs typeface="Times New Roman" panose="02020603050405020304" pitchFamily="18" charset="0"/>
                  </a:endParaRPr>
                </a:p>
              </p:txBody>
            </p:sp>
            <p:sp>
              <p:nvSpPr>
                <p:cNvPr id="44" name="직사각형 43">
                  <a:extLst>
                    <a:ext uri="{FF2B5EF4-FFF2-40B4-BE49-F238E27FC236}">
                      <a16:creationId xmlns:a16="http://schemas.microsoft.com/office/drawing/2014/main" id="{54F546B7-97AC-A368-005F-E9C9E1E44B98}"/>
                    </a:ext>
                  </a:extLst>
                </p:cNvPr>
                <p:cNvSpPr/>
                <p:nvPr/>
              </p:nvSpPr>
              <p:spPr>
                <a:xfrm>
                  <a:off x="10051366" y="1768102"/>
                  <a:ext cx="795562" cy="214921"/>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b="1" dirty="0">
                      <a:solidFill>
                        <a:schemeClr val="tx1"/>
                      </a:solidFill>
                      <a:latin typeface="Calibri" panose="020F0502020204030204" pitchFamily="34" charset="0"/>
                      <a:cs typeface="Calibri" panose="020F0502020204030204" pitchFamily="34" charset="0"/>
                    </a:rPr>
                    <a:t>DCA Plots</a:t>
                  </a:r>
                </a:p>
              </p:txBody>
            </p:sp>
          </p:grpSp>
          <p:grpSp>
            <p:nvGrpSpPr>
              <p:cNvPr id="65" name="그룹 64">
                <a:extLst>
                  <a:ext uri="{FF2B5EF4-FFF2-40B4-BE49-F238E27FC236}">
                    <a16:creationId xmlns:a16="http://schemas.microsoft.com/office/drawing/2014/main" id="{6F00DD89-BD5D-A1C0-7D5A-F09277901309}"/>
                  </a:ext>
                </a:extLst>
              </p:cNvPr>
              <p:cNvGrpSpPr/>
              <p:nvPr/>
            </p:nvGrpSpPr>
            <p:grpSpPr>
              <a:xfrm>
                <a:off x="5837115" y="2547064"/>
                <a:ext cx="795562" cy="1045026"/>
                <a:chOff x="11157305" y="3819879"/>
                <a:chExt cx="795562" cy="1045026"/>
              </a:xfrm>
            </p:grpSpPr>
            <p:sp>
              <p:nvSpPr>
                <p:cNvPr id="46" name="직사각형 45">
                  <a:extLst>
                    <a:ext uri="{FF2B5EF4-FFF2-40B4-BE49-F238E27FC236}">
                      <a16:creationId xmlns:a16="http://schemas.microsoft.com/office/drawing/2014/main" id="{5AFE25A0-0EB8-6589-9EE8-6A37DF0BCD0D}"/>
                    </a:ext>
                  </a:extLst>
                </p:cNvPr>
                <p:cNvSpPr/>
                <p:nvPr/>
              </p:nvSpPr>
              <p:spPr>
                <a:xfrm>
                  <a:off x="11157305" y="4029585"/>
                  <a:ext cx="795562" cy="83532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pPr>
                  <a:r>
                    <a:rPr lang="en-US" altLang="ko-KR" sz="500" dirty="0">
                      <a:solidFill>
                        <a:schemeClr val="tx1"/>
                      </a:solidFill>
                      <a:latin typeface="Times New Roman" panose="02020603050405020304" pitchFamily="18" charset="0"/>
                      <a:cs typeface="Times New Roman" panose="02020603050405020304" pitchFamily="18" charset="0"/>
                    </a:rPr>
                    <a:t>Conduct </a:t>
                  </a:r>
                  <a:r>
                    <a:rPr lang="en-US" altLang="ko-KR" sz="500" b="1" dirty="0">
                      <a:solidFill>
                        <a:schemeClr val="tx1"/>
                      </a:solidFill>
                      <a:latin typeface="Times New Roman" panose="02020603050405020304" pitchFamily="18" charset="0"/>
                      <a:cs typeface="Times New Roman" panose="02020603050405020304" pitchFamily="18" charset="0"/>
                    </a:rPr>
                    <a:t>100 iterations of stratified</a:t>
                  </a:r>
                  <a:r>
                    <a:rPr lang="en-US" altLang="ko-KR" sz="500" dirty="0">
                      <a:solidFill>
                        <a:schemeClr val="tx1"/>
                      </a:solidFill>
                      <a:latin typeface="Times New Roman" panose="02020603050405020304" pitchFamily="18" charset="0"/>
                      <a:cs typeface="Times New Roman" panose="02020603050405020304" pitchFamily="18" charset="0"/>
                    </a:rPr>
                    <a:t> </a:t>
                  </a:r>
                  <a:r>
                    <a:rPr lang="en-US" altLang="ko-KR" sz="500" b="1" dirty="0">
                      <a:solidFill>
                        <a:schemeClr val="tx1"/>
                      </a:solidFill>
                      <a:latin typeface="Times New Roman" panose="02020603050405020304" pitchFamily="18" charset="0"/>
                      <a:cs typeface="Times New Roman" panose="02020603050405020304" pitchFamily="18" charset="0"/>
                    </a:rPr>
                    <a:t>random</a:t>
                  </a:r>
                  <a:r>
                    <a:rPr lang="en-US" altLang="ko-KR" sz="500" dirty="0">
                      <a:solidFill>
                        <a:schemeClr val="tx1"/>
                      </a:solidFill>
                      <a:latin typeface="Times New Roman" panose="02020603050405020304" pitchFamily="18" charset="0"/>
                      <a:cs typeface="Times New Roman" panose="02020603050405020304" pitchFamily="18" charset="0"/>
                    </a:rPr>
                    <a:t> </a:t>
                  </a:r>
                  <a:r>
                    <a:rPr lang="en-US" altLang="ko-KR" sz="500" b="1" dirty="0">
                      <a:solidFill>
                        <a:schemeClr val="tx1"/>
                      </a:solidFill>
                      <a:latin typeface="Times New Roman" panose="02020603050405020304" pitchFamily="18" charset="0"/>
                      <a:cs typeface="Times New Roman" panose="02020603050405020304" pitchFamily="18" charset="0"/>
                    </a:rPr>
                    <a:t>bootstrapped</a:t>
                  </a:r>
                  <a:r>
                    <a:rPr lang="en-US" altLang="ko-KR" sz="500" dirty="0">
                      <a:solidFill>
                        <a:schemeClr val="tx1"/>
                      </a:solidFill>
                      <a:latin typeface="Times New Roman" panose="02020603050405020304" pitchFamily="18" charset="0"/>
                      <a:cs typeface="Times New Roman" panose="02020603050405020304" pitchFamily="18" charset="0"/>
                    </a:rPr>
                    <a:t> </a:t>
                  </a:r>
                  <a:r>
                    <a:rPr lang="en-US" altLang="ko-KR" sz="500" b="1" dirty="0">
                      <a:solidFill>
                        <a:schemeClr val="tx1"/>
                      </a:solidFill>
                      <a:latin typeface="Times New Roman" panose="02020603050405020304" pitchFamily="18" charset="0"/>
                      <a:cs typeface="Times New Roman" panose="02020603050405020304" pitchFamily="18" charset="0"/>
                    </a:rPr>
                    <a:t>sampling</a:t>
                  </a:r>
                  <a:r>
                    <a:rPr lang="en-US" altLang="ko-KR" sz="500" dirty="0">
                      <a:solidFill>
                        <a:schemeClr val="tx1"/>
                      </a:solidFill>
                      <a:latin typeface="Times New Roman" panose="02020603050405020304" pitchFamily="18" charset="0"/>
                      <a:cs typeface="Times New Roman" panose="02020603050405020304" pitchFamily="18" charset="0"/>
                    </a:rPr>
                    <a:t> on the external validation cohort </a:t>
                  </a:r>
                </a:p>
                <a:p>
                  <a:pPr>
                    <a:lnSpc>
                      <a:spcPct val="90000"/>
                    </a:lnSpc>
                  </a:pPr>
                  <a:endParaRPr lang="en-US" altLang="ko-KR" sz="400" dirty="0">
                    <a:solidFill>
                      <a:schemeClr val="tx1"/>
                    </a:solidFill>
                    <a:latin typeface="Times New Roman" panose="02020603050405020304" pitchFamily="18" charset="0"/>
                    <a:cs typeface="Times New Roman" panose="02020603050405020304" pitchFamily="18" charset="0"/>
                  </a:endParaRPr>
                </a:p>
                <a:p>
                  <a:pPr>
                    <a:lnSpc>
                      <a:spcPct val="90000"/>
                    </a:lnSpc>
                  </a:pPr>
                  <a:r>
                    <a:rPr lang="en-US" altLang="ko-KR" sz="500" dirty="0">
                      <a:solidFill>
                        <a:schemeClr val="tx1"/>
                      </a:solidFill>
                      <a:latin typeface="Times New Roman" panose="02020603050405020304" pitchFamily="18" charset="0"/>
                      <a:cs typeface="Times New Roman" panose="02020603050405020304" pitchFamily="18" charset="0"/>
                    </a:rPr>
                    <a:t>Compare the performance of models using </a:t>
                  </a:r>
                  <a:r>
                    <a:rPr lang="en-US" altLang="ko-KR" sz="500" b="1" dirty="0">
                      <a:solidFill>
                        <a:schemeClr val="tx1"/>
                      </a:solidFill>
                      <a:latin typeface="Times New Roman" panose="02020603050405020304" pitchFamily="18" charset="0"/>
                      <a:cs typeface="Times New Roman" panose="02020603050405020304" pitchFamily="18" charset="0"/>
                    </a:rPr>
                    <a:t>AUROC score </a:t>
                  </a:r>
                  <a:r>
                    <a:rPr lang="en-US" altLang="ko-KR" sz="500" dirty="0">
                      <a:solidFill>
                        <a:schemeClr val="tx1"/>
                      </a:solidFill>
                      <a:latin typeface="Times New Roman" panose="02020603050405020304" pitchFamily="18" charset="0"/>
                      <a:cs typeface="Times New Roman" panose="02020603050405020304" pitchFamily="18" charset="0"/>
                    </a:rPr>
                    <a:t>&amp; other metrics</a:t>
                  </a:r>
                  <a:endParaRPr lang="ko-KR" altLang="en-US" sz="500" dirty="0">
                    <a:solidFill>
                      <a:schemeClr val="tx1"/>
                    </a:solidFill>
                    <a:latin typeface="Times New Roman" panose="02020603050405020304" pitchFamily="18" charset="0"/>
                    <a:cs typeface="Times New Roman" panose="02020603050405020304" pitchFamily="18" charset="0"/>
                  </a:endParaRPr>
                </a:p>
              </p:txBody>
            </p:sp>
            <p:sp>
              <p:nvSpPr>
                <p:cNvPr id="47" name="직사각형 46">
                  <a:extLst>
                    <a:ext uri="{FF2B5EF4-FFF2-40B4-BE49-F238E27FC236}">
                      <a16:creationId xmlns:a16="http://schemas.microsoft.com/office/drawing/2014/main" id="{A29E07E2-D56B-453C-4C8D-CBCB2E2C6197}"/>
                    </a:ext>
                  </a:extLst>
                </p:cNvPr>
                <p:cNvSpPr/>
                <p:nvPr/>
              </p:nvSpPr>
              <p:spPr>
                <a:xfrm>
                  <a:off x="11157305" y="3819879"/>
                  <a:ext cx="795562" cy="214921"/>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b="1" dirty="0">
                      <a:solidFill>
                        <a:schemeClr val="tx1"/>
                      </a:solidFill>
                      <a:latin typeface="Calibri" panose="020F0502020204030204" pitchFamily="34" charset="0"/>
                      <a:cs typeface="Calibri" panose="020F0502020204030204" pitchFamily="34" charset="0"/>
                    </a:rPr>
                    <a:t>External Validation</a:t>
                  </a:r>
                </a:p>
              </p:txBody>
            </p:sp>
          </p:grpSp>
          <p:grpSp>
            <p:nvGrpSpPr>
              <p:cNvPr id="71" name="그룹 70">
                <a:extLst>
                  <a:ext uri="{FF2B5EF4-FFF2-40B4-BE49-F238E27FC236}">
                    <a16:creationId xmlns:a16="http://schemas.microsoft.com/office/drawing/2014/main" id="{1CAB57B9-0D3A-E260-9655-BD6B2DE4FFE3}"/>
                  </a:ext>
                </a:extLst>
              </p:cNvPr>
              <p:cNvGrpSpPr/>
              <p:nvPr/>
            </p:nvGrpSpPr>
            <p:grpSpPr>
              <a:xfrm>
                <a:off x="4034449" y="4115877"/>
                <a:ext cx="795562" cy="715185"/>
                <a:chOff x="10064066" y="888098"/>
                <a:chExt cx="795562" cy="715185"/>
              </a:xfrm>
            </p:grpSpPr>
            <p:sp>
              <p:nvSpPr>
                <p:cNvPr id="49" name="직사각형 48">
                  <a:extLst>
                    <a:ext uri="{FF2B5EF4-FFF2-40B4-BE49-F238E27FC236}">
                      <a16:creationId xmlns:a16="http://schemas.microsoft.com/office/drawing/2014/main" id="{7707EDF6-B3F1-82F0-5B33-C8F92C737C2E}"/>
                    </a:ext>
                  </a:extLst>
                </p:cNvPr>
                <p:cNvSpPr/>
                <p:nvPr/>
              </p:nvSpPr>
              <p:spPr>
                <a:xfrm>
                  <a:off x="10064066" y="1097804"/>
                  <a:ext cx="795562" cy="50547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500" dirty="0">
                      <a:solidFill>
                        <a:schemeClr val="tx1"/>
                      </a:solidFill>
                      <a:latin typeface="Times New Roman" panose="02020603050405020304" pitchFamily="18" charset="0"/>
                      <a:cs typeface="Times New Roman" panose="02020603050405020304" pitchFamily="18" charset="0"/>
                    </a:rPr>
                    <a:t>Examine the </a:t>
                  </a:r>
                  <a:r>
                    <a:rPr lang="en-US" altLang="ko-KR" sz="500" b="1" dirty="0">
                      <a:solidFill>
                        <a:schemeClr val="tx1"/>
                      </a:solidFill>
                      <a:latin typeface="Times New Roman" panose="02020603050405020304" pitchFamily="18" charset="0"/>
                      <a:cs typeface="Times New Roman" panose="02020603050405020304" pitchFamily="18" charset="0"/>
                    </a:rPr>
                    <a:t>reliability of risk prediction </a:t>
                  </a:r>
                  <a:r>
                    <a:rPr lang="en-US" altLang="ko-KR" sz="500" dirty="0">
                      <a:solidFill>
                        <a:schemeClr val="tx1"/>
                      </a:solidFill>
                      <a:latin typeface="Times New Roman" panose="02020603050405020304" pitchFamily="18" charset="0"/>
                      <a:cs typeface="Times New Roman" panose="02020603050405020304" pitchFamily="18" charset="0"/>
                    </a:rPr>
                    <a:t>by assessing agreement between predictions &amp; observations</a:t>
                  </a:r>
                  <a:endParaRPr lang="ko-KR" altLang="en-US" sz="500" dirty="0">
                    <a:solidFill>
                      <a:schemeClr val="tx1"/>
                    </a:solidFill>
                    <a:latin typeface="Times New Roman" panose="02020603050405020304" pitchFamily="18" charset="0"/>
                    <a:cs typeface="Times New Roman" panose="02020603050405020304" pitchFamily="18" charset="0"/>
                  </a:endParaRPr>
                </a:p>
              </p:txBody>
            </p:sp>
            <p:sp>
              <p:nvSpPr>
                <p:cNvPr id="50" name="직사각형 49">
                  <a:extLst>
                    <a:ext uri="{FF2B5EF4-FFF2-40B4-BE49-F238E27FC236}">
                      <a16:creationId xmlns:a16="http://schemas.microsoft.com/office/drawing/2014/main" id="{F78B9AB3-2A82-F221-A99D-FD2AB94CCC13}"/>
                    </a:ext>
                  </a:extLst>
                </p:cNvPr>
                <p:cNvSpPr/>
                <p:nvPr/>
              </p:nvSpPr>
              <p:spPr>
                <a:xfrm>
                  <a:off x="10064066" y="888098"/>
                  <a:ext cx="795562" cy="214921"/>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b="1" dirty="0">
                      <a:solidFill>
                        <a:schemeClr val="tx1"/>
                      </a:solidFill>
                      <a:latin typeface="Calibri" panose="020F0502020204030204" pitchFamily="34" charset="0"/>
                      <a:cs typeface="Calibri" panose="020F0502020204030204" pitchFamily="34" charset="0"/>
                    </a:rPr>
                    <a:t>Calibration Plots</a:t>
                  </a:r>
                </a:p>
              </p:txBody>
            </p:sp>
          </p:grpSp>
          <p:grpSp>
            <p:nvGrpSpPr>
              <p:cNvPr id="64" name="그룹 63">
                <a:extLst>
                  <a:ext uri="{FF2B5EF4-FFF2-40B4-BE49-F238E27FC236}">
                    <a16:creationId xmlns:a16="http://schemas.microsoft.com/office/drawing/2014/main" id="{DB4B9749-5523-1121-F4A8-A9B3CCBFEB0F}"/>
                  </a:ext>
                </a:extLst>
              </p:cNvPr>
              <p:cNvGrpSpPr/>
              <p:nvPr/>
            </p:nvGrpSpPr>
            <p:grpSpPr>
              <a:xfrm>
                <a:off x="4940617" y="2547064"/>
                <a:ext cx="795562" cy="1051376"/>
                <a:chOff x="11157305" y="2713436"/>
                <a:chExt cx="795562" cy="1051376"/>
              </a:xfrm>
            </p:grpSpPr>
            <p:sp>
              <p:nvSpPr>
                <p:cNvPr id="52" name="직사각형 51">
                  <a:extLst>
                    <a:ext uri="{FF2B5EF4-FFF2-40B4-BE49-F238E27FC236}">
                      <a16:creationId xmlns:a16="http://schemas.microsoft.com/office/drawing/2014/main" id="{39D435DA-2576-81D8-5FF2-43FA99756901}"/>
                    </a:ext>
                  </a:extLst>
                </p:cNvPr>
                <p:cNvSpPr/>
                <p:nvPr/>
              </p:nvSpPr>
              <p:spPr>
                <a:xfrm>
                  <a:off x="11157305" y="2929492"/>
                  <a:ext cx="795562" cy="83532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500" dirty="0">
                      <a:solidFill>
                        <a:schemeClr val="tx1"/>
                      </a:solidFill>
                      <a:latin typeface="Times New Roman" panose="02020603050405020304" pitchFamily="18" charset="0"/>
                      <a:cs typeface="Times New Roman" panose="02020603050405020304" pitchFamily="18" charset="0"/>
                    </a:rPr>
                    <a:t>Perform </a:t>
                  </a:r>
                  <a:r>
                    <a:rPr lang="en-US" altLang="ko-KR" sz="500" b="1" dirty="0">
                      <a:solidFill>
                        <a:schemeClr val="tx1"/>
                      </a:solidFill>
                      <a:latin typeface="Times New Roman" panose="02020603050405020304" pitchFamily="18" charset="0"/>
                      <a:cs typeface="Times New Roman" panose="02020603050405020304" pitchFamily="18" charset="0"/>
                    </a:rPr>
                    <a:t>5 iterations of stratified 5-fold cross-validation </a:t>
                  </a:r>
                  <a:r>
                    <a:rPr lang="en-US" altLang="ko-KR" sz="500" dirty="0">
                      <a:solidFill>
                        <a:schemeClr val="tx1"/>
                      </a:solidFill>
                      <a:latin typeface="Times New Roman" panose="02020603050405020304" pitchFamily="18" charset="0"/>
                      <a:cs typeface="Times New Roman" panose="02020603050405020304" pitchFamily="18" charset="0"/>
                    </a:rPr>
                    <a:t>on the development cohort</a:t>
                  </a:r>
                  <a:endParaRPr lang="en-US" altLang="ko-KR" sz="500" b="1" dirty="0">
                    <a:solidFill>
                      <a:schemeClr val="tx1"/>
                    </a:solidFill>
                    <a:latin typeface="Times New Roman" panose="02020603050405020304" pitchFamily="18" charset="0"/>
                    <a:cs typeface="Times New Roman" panose="02020603050405020304" pitchFamily="18" charset="0"/>
                  </a:endParaRPr>
                </a:p>
                <a:p>
                  <a:endParaRPr lang="en-US" altLang="ko-KR" sz="300" b="1" dirty="0">
                    <a:solidFill>
                      <a:schemeClr val="tx1"/>
                    </a:solidFill>
                    <a:latin typeface="Times New Roman" panose="02020603050405020304" pitchFamily="18" charset="0"/>
                    <a:cs typeface="Times New Roman" panose="02020603050405020304" pitchFamily="18" charset="0"/>
                  </a:endParaRPr>
                </a:p>
                <a:p>
                  <a:r>
                    <a:rPr lang="en-US" altLang="ko-KR" sz="500" dirty="0">
                      <a:solidFill>
                        <a:schemeClr val="tx1"/>
                      </a:solidFill>
                      <a:latin typeface="Times New Roman" panose="02020603050405020304" pitchFamily="18" charset="0"/>
                      <a:cs typeface="Times New Roman" panose="02020603050405020304" pitchFamily="18" charset="0"/>
                    </a:rPr>
                    <a:t>Explore the validity of development processes using </a:t>
                  </a:r>
                  <a:r>
                    <a:rPr lang="en-US" altLang="ko-KR" sz="500" b="1" dirty="0">
                      <a:solidFill>
                        <a:schemeClr val="tx1"/>
                      </a:solidFill>
                      <a:latin typeface="Times New Roman" panose="02020603050405020304" pitchFamily="18" charset="0"/>
                      <a:cs typeface="Times New Roman" panose="02020603050405020304" pitchFamily="18" charset="0"/>
                    </a:rPr>
                    <a:t>AUROC score</a:t>
                  </a:r>
                  <a:r>
                    <a:rPr lang="en-US" altLang="ko-KR" sz="500" dirty="0">
                      <a:solidFill>
                        <a:schemeClr val="tx1"/>
                      </a:solidFill>
                      <a:latin typeface="Times New Roman" panose="02020603050405020304" pitchFamily="18" charset="0"/>
                      <a:cs typeface="Times New Roman" panose="02020603050405020304" pitchFamily="18" charset="0"/>
                    </a:rPr>
                    <a:t> &amp; other performance metrics</a:t>
                  </a:r>
                  <a:endParaRPr lang="ko-KR" altLang="en-US" sz="500" dirty="0">
                    <a:solidFill>
                      <a:schemeClr val="tx1"/>
                    </a:solidFill>
                    <a:latin typeface="Times New Roman" panose="02020603050405020304" pitchFamily="18" charset="0"/>
                    <a:cs typeface="Times New Roman" panose="02020603050405020304" pitchFamily="18" charset="0"/>
                  </a:endParaRPr>
                </a:p>
              </p:txBody>
            </p:sp>
            <p:sp>
              <p:nvSpPr>
                <p:cNvPr id="53" name="직사각형 52">
                  <a:extLst>
                    <a:ext uri="{FF2B5EF4-FFF2-40B4-BE49-F238E27FC236}">
                      <a16:creationId xmlns:a16="http://schemas.microsoft.com/office/drawing/2014/main" id="{9487321A-76A7-8852-6FF6-CD256103CB53}"/>
                    </a:ext>
                  </a:extLst>
                </p:cNvPr>
                <p:cNvSpPr/>
                <p:nvPr/>
              </p:nvSpPr>
              <p:spPr>
                <a:xfrm>
                  <a:off x="11157305" y="2713436"/>
                  <a:ext cx="795562" cy="214921"/>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b="1" dirty="0">
                      <a:solidFill>
                        <a:schemeClr val="tx1"/>
                      </a:solidFill>
                      <a:latin typeface="Calibri" panose="020F0502020204030204" pitchFamily="34" charset="0"/>
                      <a:cs typeface="Calibri" panose="020F0502020204030204" pitchFamily="34" charset="0"/>
                    </a:rPr>
                    <a:t>Internal Validation</a:t>
                  </a:r>
                </a:p>
              </p:txBody>
            </p:sp>
          </p:grpSp>
          <p:grpSp>
            <p:nvGrpSpPr>
              <p:cNvPr id="72" name="그룹 71">
                <a:extLst>
                  <a:ext uri="{FF2B5EF4-FFF2-40B4-BE49-F238E27FC236}">
                    <a16:creationId xmlns:a16="http://schemas.microsoft.com/office/drawing/2014/main" id="{A312406E-FA0E-EF30-E406-9559298C009D}"/>
                  </a:ext>
                </a:extLst>
              </p:cNvPr>
              <p:cNvGrpSpPr/>
              <p:nvPr/>
            </p:nvGrpSpPr>
            <p:grpSpPr>
              <a:xfrm>
                <a:off x="5848980" y="4109282"/>
                <a:ext cx="795562" cy="715185"/>
                <a:chOff x="10933480" y="1514558"/>
                <a:chExt cx="795562" cy="715185"/>
              </a:xfrm>
            </p:grpSpPr>
            <p:sp>
              <p:nvSpPr>
                <p:cNvPr id="55" name="직사각형 54">
                  <a:extLst>
                    <a:ext uri="{FF2B5EF4-FFF2-40B4-BE49-F238E27FC236}">
                      <a16:creationId xmlns:a16="http://schemas.microsoft.com/office/drawing/2014/main" id="{B5D7AD95-ABFB-ACBE-8BE0-3AEF15E2B285}"/>
                    </a:ext>
                  </a:extLst>
                </p:cNvPr>
                <p:cNvSpPr/>
                <p:nvPr/>
              </p:nvSpPr>
              <p:spPr>
                <a:xfrm>
                  <a:off x="10933480" y="1724264"/>
                  <a:ext cx="795562" cy="50547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500" dirty="0">
                      <a:solidFill>
                        <a:schemeClr val="tx1"/>
                      </a:solidFill>
                      <a:latin typeface="Times New Roman" panose="02020603050405020304" pitchFamily="18" charset="0"/>
                      <a:cs typeface="Times New Roman" panose="02020603050405020304" pitchFamily="18" charset="0"/>
                    </a:rPr>
                    <a:t>Display the </a:t>
                  </a:r>
                  <a:r>
                    <a:rPr lang="en-US" altLang="ko-KR" sz="500" b="1" dirty="0">
                      <a:solidFill>
                        <a:schemeClr val="tx1"/>
                      </a:solidFill>
                      <a:latin typeface="Times New Roman" panose="02020603050405020304" pitchFamily="18" charset="0"/>
                      <a:cs typeface="Times New Roman" panose="02020603050405020304" pitchFamily="18" charset="0"/>
                    </a:rPr>
                    <a:t>NRI</a:t>
                  </a:r>
                  <a:r>
                    <a:rPr lang="en-US" altLang="ko-KR" sz="500" dirty="0">
                      <a:solidFill>
                        <a:schemeClr val="tx1"/>
                      </a:solidFill>
                      <a:latin typeface="Times New Roman" panose="02020603050405020304" pitchFamily="18" charset="0"/>
                      <a:cs typeface="Times New Roman" panose="02020603050405020304" pitchFamily="18" charset="0"/>
                    </a:rPr>
                    <a:t> of final prediction model contrasted with other comparable models</a:t>
                  </a:r>
                  <a:endParaRPr lang="ko-KR" altLang="en-US" sz="500" dirty="0">
                    <a:solidFill>
                      <a:schemeClr val="tx1"/>
                    </a:solidFill>
                    <a:latin typeface="Times New Roman" panose="02020603050405020304" pitchFamily="18" charset="0"/>
                    <a:cs typeface="Times New Roman" panose="02020603050405020304" pitchFamily="18" charset="0"/>
                  </a:endParaRPr>
                </a:p>
              </p:txBody>
            </p:sp>
            <p:sp>
              <p:nvSpPr>
                <p:cNvPr id="56" name="직사각형 55">
                  <a:extLst>
                    <a:ext uri="{FF2B5EF4-FFF2-40B4-BE49-F238E27FC236}">
                      <a16:creationId xmlns:a16="http://schemas.microsoft.com/office/drawing/2014/main" id="{CDD2C176-7257-530A-2DAE-CFB9ED4208B4}"/>
                    </a:ext>
                  </a:extLst>
                </p:cNvPr>
                <p:cNvSpPr/>
                <p:nvPr/>
              </p:nvSpPr>
              <p:spPr>
                <a:xfrm>
                  <a:off x="10933480" y="1514558"/>
                  <a:ext cx="795562" cy="214921"/>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600" b="1" dirty="0">
                      <a:solidFill>
                        <a:schemeClr val="tx1"/>
                      </a:solidFill>
                      <a:latin typeface="Calibri" panose="020F0502020204030204" pitchFamily="34" charset="0"/>
                      <a:cs typeface="Calibri" panose="020F0502020204030204" pitchFamily="34" charset="0"/>
                    </a:rPr>
                    <a:t>Reclassification Plots</a:t>
                  </a:r>
                </a:p>
              </p:txBody>
            </p:sp>
          </p:grpSp>
          <p:grpSp>
            <p:nvGrpSpPr>
              <p:cNvPr id="63" name="그룹 62">
                <a:extLst>
                  <a:ext uri="{FF2B5EF4-FFF2-40B4-BE49-F238E27FC236}">
                    <a16:creationId xmlns:a16="http://schemas.microsoft.com/office/drawing/2014/main" id="{1AB72336-5233-6FC0-DF4E-665F97157CA4}"/>
                  </a:ext>
                </a:extLst>
              </p:cNvPr>
              <p:cNvGrpSpPr/>
              <p:nvPr/>
            </p:nvGrpSpPr>
            <p:grpSpPr>
              <a:xfrm>
                <a:off x="4034449" y="2547064"/>
                <a:ext cx="795562" cy="1051376"/>
                <a:chOff x="10924196" y="1525421"/>
                <a:chExt cx="795562" cy="1051376"/>
              </a:xfrm>
            </p:grpSpPr>
            <p:sp>
              <p:nvSpPr>
                <p:cNvPr id="58" name="직사각형 57">
                  <a:extLst>
                    <a:ext uri="{FF2B5EF4-FFF2-40B4-BE49-F238E27FC236}">
                      <a16:creationId xmlns:a16="http://schemas.microsoft.com/office/drawing/2014/main" id="{2F61AF23-89DD-24E8-E479-24ABD0017A32}"/>
                    </a:ext>
                  </a:extLst>
                </p:cNvPr>
                <p:cNvSpPr/>
                <p:nvPr/>
              </p:nvSpPr>
              <p:spPr>
                <a:xfrm>
                  <a:off x="10924196" y="1741477"/>
                  <a:ext cx="795562" cy="83532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500" dirty="0">
                      <a:solidFill>
                        <a:schemeClr val="tx1"/>
                      </a:solidFill>
                      <a:latin typeface="Times New Roman" panose="02020603050405020304" pitchFamily="18" charset="0"/>
                      <a:cs typeface="Times New Roman" panose="02020603050405020304" pitchFamily="18" charset="0"/>
                    </a:rPr>
                    <a:t>Use a </a:t>
                  </a:r>
                  <a:r>
                    <a:rPr lang="en-US" altLang="ko-KR" sz="500" b="1" dirty="0">
                      <a:solidFill>
                        <a:schemeClr val="tx1"/>
                      </a:solidFill>
                      <a:latin typeface="Times New Roman" panose="02020603050405020304" pitchFamily="18" charset="0"/>
                      <a:cs typeface="Times New Roman" panose="02020603050405020304" pitchFamily="18" charset="0"/>
                    </a:rPr>
                    <a:t>Bayesian optimization technique </a:t>
                  </a:r>
                  <a:r>
                    <a:rPr lang="en-US" altLang="ko-KR" sz="500" dirty="0">
                      <a:solidFill>
                        <a:schemeClr val="tx1"/>
                      </a:solidFill>
                      <a:latin typeface="Times New Roman" panose="02020603050405020304" pitchFamily="18" charset="0"/>
                      <a:cs typeface="Times New Roman" panose="02020603050405020304" pitchFamily="18" charset="0"/>
                    </a:rPr>
                    <a:t> </a:t>
                  </a:r>
                </a:p>
                <a:p>
                  <a:r>
                    <a:rPr lang="en-US" altLang="ko-KR" sz="500" dirty="0">
                      <a:solidFill>
                        <a:schemeClr val="tx1"/>
                      </a:solidFill>
                      <a:latin typeface="Times New Roman" panose="02020603050405020304" pitchFamily="18" charset="0"/>
                      <a:cs typeface="Times New Roman" panose="02020603050405020304" pitchFamily="18" charset="0"/>
                    </a:rPr>
                    <a:t>to optimize the hyperparameters of each ML-based algorithm</a:t>
                  </a:r>
                </a:p>
                <a:p>
                  <a:pPr algn="ctr"/>
                  <a:endParaRPr lang="ko-KR" altLang="en-US" sz="500" dirty="0">
                    <a:solidFill>
                      <a:schemeClr val="tx1"/>
                    </a:solidFill>
                    <a:latin typeface="Times New Roman" panose="02020603050405020304" pitchFamily="18" charset="0"/>
                    <a:cs typeface="Times New Roman" panose="02020603050405020304" pitchFamily="18" charset="0"/>
                  </a:endParaRPr>
                </a:p>
              </p:txBody>
            </p:sp>
            <p:sp>
              <p:nvSpPr>
                <p:cNvPr id="59" name="직사각형 58">
                  <a:extLst>
                    <a:ext uri="{FF2B5EF4-FFF2-40B4-BE49-F238E27FC236}">
                      <a16:creationId xmlns:a16="http://schemas.microsoft.com/office/drawing/2014/main" id="{9347E2EE-8CEB-3F36-9B96-D903BE5A6B7E}"/>
                    </a:ext>
                  </a:extLst>
                </p:cNvPr>
                <p:cNvSpPr/>
                <p:nvPr/>
              </p:nvSpPr>
              <p:spPr>
                <a:xfrm>
                  <a:off x="10924196" y="1525421"/>
                  <a:ext cx="795562" cy="214921"/>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600" b="1" dirty="0">
                      <a:solidFill>
                        <a:schemeClr val="tx1"/>
                      </a:solidFill>
                      <a:latin typeface="Calibri" panose="020F0502020204030204" pitchFamily="34" charset="0"/>
                      <a:cs typeface="Calibri" panose="020F0502020204030204" pitchFamily="34" charset="0"/>
                    </a:rPr>
                    <a:t>Hyperparameter Tuning</a:t>
                  </a:r>
                  <a:endParaRPr lang="ko-KR" altLang="en-US" sz="600" b="1" dirty="0">
                    <a:solidFill>
                      <a:schemeClr val="tx1"/>
                    </a:solidFill>
                    <a:latin typeface="Calibri" panose="020F0502020204030204" pitchFamily="34" charset="0"/>
                    <a:cs typeface="Calibri" panose="020F0502020204030204" pitchFamily="34" charset="0"/>
                  </a:endParaRPr>
                </a:p>
              </p:txBody>
            </p:sp>
          </p:grpSp>
          <p:grpSp>
            <p:nvGrpSpPr>
              <p:cNvPr id="69" name="그룹 68">
                <a:extLst>
                  <a:ext uri="{FF2B5EF4-FFF2-40B4-BE49-F238E27FC236}">
                    <a16:creationId xmlns:a16="http://schemas.microsoft.com/office/drawing/2014/main" id="{CA5F2983-3224-37E3-E4CB-54A667B14463}"/>
                  </a:ext>
                </a:extLst>
              </p:cNvPr>
              <p:cNvGrpSpPr/>
              <p:nvPr/>
            </p:nvGrpSpPr>
            <p:grpSpPr>
              <a:xfrm>
                <a:off x="3149575" y="4118391"/>
                <a:ext cx="795562" cy="715185"/>
                <a:chOff x="7992246" y="1728666"/>
                <a:chExt cx="795562" cy="715185"/>
              </a:xfrm>
            </p:grpSpPr>
            <p:sp>
              <p:nvSpPr>
                <p:cNvPr id="61" name="직사각형 60">
                  <a:extLst>
                    <a:ext uri="{FF2B5EF4-FFF2-40B4-BE49-F238E27FC236}">
                      <a16:creationId xmlns:a16="http://schemas.microsoft.com/office/drawing/2014/main" id="{455CF04F-AF69-AAE4-7069-1745B0629D94}"/>
                    </a:ext>
                  </a:extLst>
                </p:cNvPr>
                <p:cNvSpPr/>
                <p:nvPr/>
              </p:nvSpPr>
              <p:spPr>
                <a:xfrm>
                  <a:off x="7992246" y="1938372"/>
                  <a:ext cx="795562" cy="50547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500" dirty="0">
                      <a:solidFill>
                        <a:schemeClr val="tx1"/>
                      </a:solidFill>
                      <a:latin typeface="Times New Roman" panose="02020603050405020304" pitchFamily="18" charset="0"/>
                      <a:cs typeface="Times New Roman" panose="02020603050405020304" pitchFamily="18" charset="0"/>
                    </a:rPr>
                    <a:t>Evaluate and compare the </a:t>
                  </a:r>
                  <a:r>
                    <a:rPr lang="en-US" altLang="ko-KR" sz="500" b="1" dirty="0">
                      <a:solidFill>
                        <a:schemeClr val="tx1"/>
                      </a:solidFill>
                      <a:latin typeface="Times New Roman" panose="02020603050405020304" pitchFamily="18" charset="0"/>
                      <a:cs typeface="Times New Roman" panose="02020603050405020304" pitchFamily="18" charset="0"/>
                    </a:rPr>
                    <a:t>discriminative performances </a:t>
                  </a:r>
                  <a:r>
                    <a:rPr lang="en-US" altLang="ko-KR" sz="500" dirty="0">
                      <a:solidFill>
                        <a:schemeClr val="tx1"/>
                      </a:solidFill>
                      <a:latin typeface="Times New Roman" panose="02020603050405020304" pitchFamily="18" charset="0"/>
                      <a:cs typeface="Times New Roman" panose="02020603050405020304" pitchFamily="18" charset="0"/>
                    </a:rPr>
                    <a:t>of prediction models</a:t>
                  </a:r>
                </a:p>
              </p:txBody>
            </p:sp>
            <p:sp>
              <p:nvSpPr>
                <p:cNvPr id="62" name="직사각형 61">
                  <a:extLst>
                    <a:ext uri="{FF2B5EF4-FFF2-40B4-BE49-F238E27FC236}">
                      <a16:creationId xmlns:a16="http://schemas.microsoft.com/office/drawing/2014/main" id="{4C2D19E3-039F-9A13-C513-F7D9B0903F68}"/>
                    </a:ext>
                  </a:extLst>
                </p:cNvPr>
                <p:cNvSpPr/>
                <p:nvPr/>
              </p:nvSpPr>
              <p:spPr>
                <a:xfrm>
                  <a:off x="7992246" y="1728666"/>
                  <a:ext cx="795562" cy="214921"/>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b="1" dirty="0">
                      <a:solidFill>
                        <a:schemeClr val="tx1"/>
                      </a:solidFill>
                      <a:latin typeface="Calibri" panose="020F0502020204030204" pitchFamily="34" charset="0"/>
                      <a:cs typeface="Calibri" panose="020F0502020204030204" pitchFamily="34" charset="0"/>
                    </a:rPr>
                    <a:t>ROC Curves</a:t>
                  </a:r>
                  <a:endParaRPr lang="ko-KR" altLang="en-US" sz="600" b="1" dirty="0">
                    <a:solidFill>
                      <a:schemeClr val="tx1"/>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2871888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직사각형 13"/>
          <p:cNvSpPr/>
          <p:nvPr/>
        </p:nvSpPr>
        <p:spPr>
          <a:xfrm>
            <a:off x="26528" y="6499058"/>
            <a:ext cx="12165472" cy="362117"/>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801"/>
          </a:p>
        </p:txBody>
      </p:sp>
      <p:sp>
        <p:nvSpPr>
          <p:cNvPr id="16" name="Rectangle 1"/>
          <p:cNvSpPr>
            <a:spLocks noChangeArrowheads="1"/>
          </p:cNvSpPr>
          <p:nvPr/>
        </p:nvSpPr>
        <p:spPr bwMode="auto">
          <a:xfrm>
            <a:off x="1" y="102859"/>
            <a:ext cx="65" cy="25148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7" rIns="0" bIns="-12697" numCol="1" anchor="ctr" anchorCtr="0" compatLnSpc="1">
            <a:prstTxWarp prst="textNoShape">
              <a:avLst/>
            </a:prstTxWarp>
            <a:spAutoFit/>
          </a:bodyPr>
          <a:lstStyle/>
          <a:p>
            <a:pPr defTabSz="914411" eaLnBrk="0" fontAlgn="base" latinLnBrk="0" hangingPunct="0">
              <a:spcBef>
                <a:spcPct val="0"/>
              </a:spcBef>
              <a:spcAft>
                <a:spcPct val="0"/>
              </a:spcAft>
            </a:pPr>
            <a:endParaRPr lang="ko-KR" altLang="ko-KR" sz="1801">
              <a:latin typeface="Arial" panose="020B0604020202020204" pitchFamily="34" charset="0"/>
            </a:endParaRPr>
          </a:p>
        </p:txBody>
      </p:sp>
      <p:sp>
        <p:nvSpPr>
          <p:cNvPr id="21" name="슬라이드 번호 개체 틀 1"/>
          <p:cNvSpPr txBox="1">
            <a:spLocks/>
          </p:cNvSpPr>
          <p:nvPr/>
        </p:nvSpPr>
        <p:spPr>
          <a:xfrm>
            <a:off x="9475328" y="6486260"/>
            <a:ext cx="2743200" cy="365125"/>
          </a:xfrm>
          <a:prstGeom prst="rect">
            <a:avLst/>
          </a:prstGeom>
        </p:spPr>
        <p:txBody>
          <a:bodyPr vert="horz" lIns="91440" tIns="45721" rIns="91440" bIns="45721"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EDE53A7A-6D00-4CCF-A6F2-472D67B430E2}" type="slidenum">
              <a:rPr lang="ko-KR" altLang="en-US">
                <a:solidFill>
                  <a:schemeClr val="tx2">
                    <a:lumMod val="20000"/>
                    <a:lumOff val="80000"/>
                  </a:schemeClr>
                </a:solidFill>
                <a:latin typeface="helvetica" panose="020B0604020202020204" pitchFamily="34" charset="0"/>
                <a:cs typeface="helvetica" panose="020B0604020202020204" pitchFamily="34" charset="0"/>
              </a:rPr>
              <a:pPr/>
              <a:t>6</a:t>
            </a:fld>
            <a:endParaRPr lang="ko-KR" altLang="en-US">
              <a:solidFill>
                <a:schemeClr val="tx2">
                  <a:lumMod val="20000"/>
                  <a:lumOff val="80000"/>
                </a:schemeClr>
              </a:solidFill>
              <a:latin typeface="helvetica" panose="020B0604020202020204" pitchFamily="34" charset="0"/>
              <a:cs typeface="helvetica" panose="020B0604020202020204" pitchFamily="34" charset="0"/>
            </a:endParaRPr>
          </a:p>
        </p:txBody>
      </p:sp>
      <p:sp>
        <p:nvSpPr>
          <p:cNvPr id="22" name="TextBox 21"/>
          <p:cNvSpPr txBox="1"/>
          <p:nvPr/>
        </p:nvSpPr>
        <p:spPr>
          <a:xfrm>
            <a:off x="5140499" y="6542942"/>
            <a:ext cx="1952329" cy="276999"/>
          </a:xfrm>
          <a:prstGeom prst="rect">
            <a:avLst/>
          </a:prstGeom>
          <a:noFill/>
        </p:spPr>
        <p:txBody>
          <a:bodyPr wrap="none" rtlCol="0">
            <a:spAutoFit/>
          </a:bodyPr>
          <a:lstStyle/>
          <a:p>
            <a:r>
              <a:rPr lang="en-US" altLang="ko-KR" sz="1200">
                <a:solidFill>
                  <a:schemeClr val="bg1">
                    <a:lumMod val="95000"/>
                  </a:schemeClr>
                </a:solidFill>
                <a:latin typeface="helvetica" panose="020B0604020202020204" pitchFamily="34" charset="0"/>
                <a:cs typeface="helvetica" panose="020B0604020202020204" pitchFamily="34" charset="0"/>
              </a:rPr>
              <a:t>SMC  AI Research Center</a:t>
            </a:r>
            <a:endParaRPr lang="ko-KR" altLang="en-US" sz="1200">
              <a:solidFill>
                <a:schemeClr val="bg1">
                  <a:lumMod val="95000"/>
                </a:schemeClr>
              </a:solidFill>
              <a:latin typeface="helvetica" panose="020B0604020202020204" pitchFamily="34" charset="0"/>
              <a:cs typeface="helvetica" panose="020B0604020202020204" pitchFamily="34" charset="0"/>
            </a:endParaRPr>
          </a:p>
        </p:txBody>
      </p:sp>
      <p:sp>
        <p:nvSpPr>
          <p:cNvPr id="24" name="TextBox 23"/>
          <p:cNvSpPr txBox="1"/>
          <p:nvPr/>
        </p:nvSpPr>
        <p:spPr>
          <a:xfrm>
            <a:off x="26529" y="6547543"/>
            <a:ext cx="1258101" cy="276999"/>
          </a:xfrm>
          <a:prstGeom prst="rect">
            <a:avLst/>
          </a:prstGeom>
          <a:noFill/>
        </p:spPr>
        <p:txBody>
          <a:bodyPr wrap="none" rtlCol="0">
            <a:spAutoFit/>
          </a:bodyPr>
          <a:lstStyle/>
          <a:p>
            <a:r>
              <a:rPr lang="en-US" altLang="ko-KR" sz="1200">
                <a:solidFill>
                  <a:schemeClr val="accent5">
                    <a:lumMod val="60000"/>
                    <a:lumOff val="40000"/>
                  </a:schemeClr>
                </a:solidFill>
                <a:latin typeface="helvetica" panose="020B0604020202020204" pitchFamily="34" charset="0"/>
                <a:cs typeface="helvetica" panose="020B0604020202020204" pitchFamily="34" charset="0"/>
              </a:rPr>
              <a:t>MARS Team #1</a:t>
            </a:r>
            <a:endParaRPr lang="ko-KR" altLang="en-US" sz="1200">
              <a:solidFill>
                <a:schemeClr val="accent5">
                  <a:lumMod val="60000"/>
                  <a:lumOff val="40000"/>
                </a:schemeClr>
              </a:solidFill>
              <a:latin typeface="helvetica" panose="020B0604020202020204" pitchFamily="34" charset="0"/>
              <a:cs typeface="helvetica" panose="020B0604020202020204" pitchFamily="34" charset="0"/>
            </a:endParaRPr>
          </a:p>
        </p:txBody>
      </p:sp>
      <p:sp>
        <p:nvSpPr>
          <p:cNvPr id="12" name="제목 2"/>
          <p:cNvSpPr txBox="1">
            <a:spLocks/>
          </p:cNvSpPr>
          <p:nvPr/>
        </p:nvSpPr>
        <p:spPr>
          <a:xfrm>
            <a:off x="26528" y="-18268"/>
            <a:ext cx="12042213" cy="695170"/>
          </a:xfrm>
          <a:prstGeom prst="rect">
            <a:avLst/>
          </a:prstGeom>
        </p:spPr>
        <p:txBody>
          <a:bodyPr vert="horz" lIns="91440" tIns="45721" rIns="91440" bIns="45721" rtlCol="0" anchor="b">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600" b="1" dirty="0">
                <a:solidFill>
                  <a:schemeClr val="bg1"/>
                </a:solidFill>
              </a:rPr>
              <a:t>Figure 3. </a:t>
            </a:r>
            <a:r>
              <a:rPr lang="en-US" altLang="ko-KR" sz="1800" b="1" kern="0" dirty="0">
                <a:solidFill>
                  <a:schemeClr val="bg1"/>
                </a:solidFill>
                <a:effectLst/>
                <a:latin typeface="Times New Roman" panose="02020603050405020304" pitchFamily="18" charset="0"/>
                <a:ea typeface="맑은 고딕" panose="020B0503020000020004" pitchFamily="50" charset="-127"/>
              </a:rPr>
              <a:t>Performance comparisons of prediction models during external validation</a:t>
            </a:r>
            <a:endParaRPr lang="en-US" altLang="ko-KR" sz="1500" dirty="0">
              <a:solidFill>
                <a:schemeClr val="bg1"/>
              </a:solidFill>
            </a:endParaRPr>
          </a:p>
        </p:txBody>
      </p:sp>
      <p:sp>
        <p:nvSpPr>
          <p:cNvPr id="2" name="AutoShape 2" descr="image.png"/>
          <p:cNvSpPr>
            <a:spLocks noChangeAspect="1" noChangeArrowheads="1"/>
          </p:cNvSpPr>
          <p:nvPr/>
        </p:nvSpPr>
        <p:spPr bwMode="auto">
          <a:xfrm>
            <a:off x="155575" y="-1584323"/>
            <a:ext cx="2362201" cy="3314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ko-KR" altLang="en-US" sz="1801"/>
          </a:p>
        </p:txBody>
      </p:sp>
      <p:sp>
        <p:nvSpPr>
          <p:cNvPr id="19" name="TextBox 18">
            <a:extLst>
              <a:ext uri="{FF2B5EF4-FFF2-40B4-BE49-F238E27FC236}">
                <a16:creationId xmlns:a16="http://schemas.microsoft.com/office/drawing/2014/main" id="{829529EE-F2FA-F62F-E2FA-A0F9E84311AB}"/>
              </a:ext>
            </a:extLst>
          </p:cNvPr>
          <p:cNvSpPr txBox="1"/>
          <p:nvPr/>
        </p:nvSpPr>
        <p:spPr>
          <a:xfrm>
            <a:off x="1031887" y="2714937"/>
            <a:ext cx="2945692" cy="276999"/>
          </a:xfrm>
          <a:prstGeom prst="rect">
            <a:avLst/>
          </a:prstGeom>
          <a:noFill/>
        </p:spPr>
        <p:txBody>
          <a:bodyPr wrap="square">
            <a:spAutoFit/>
          </a:bodyPr>
          <a:lstStyle/>
          <a:p>
            <a:r>
              <a:rPr lang="en-US" altLang="ko-KR" sz="1200" b="1" dirty="0">
                <a:latin typeface="Times New Roman" panose="02020603050405020304" pitchFamily="18" charset="0"/>
                <a:cs typeface="Times New Roman" panose="02020603050405020304" pitchFamily="18" charset="0"/>
              </a:rPr>
              <a:t>A</a:t>
            </a:r>
            <a:endParaRPr lang="ko-KR" altLang="en-US" sz="1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45BFC21-71F0-81F3-4620-55A065C34AEC}"/>
              </a:ext>
            </a:extLst>
          </p:cNvPr>
          <p:cNvSpPr txBox="1"/>
          <p:nvPr/>
        </p:nvSpPr>
        <p:spPr>
          <a:xfrm>
            <a:off x="4465977" y="2714937"/>
            <a:ext cx="2703525" cy="276999"/>
          </a:xfrm>
          <a:prstGeom prst="rect">
            <a:avLst/>
          </a:prstGeom>
          <a:noFill/>
        </p:spPr>
        <p:txBody>
          <a:bodyPr wrap="square">
            <a:spAutoFit/>
          </a:bodyPr>
          <a:lstStyle/>
          <a:p>
            <a:r>
              <a:rPr lang="en-US" altLang="ko-KR" sz="1200" b="1" dirty="0">
                <a:latin typeface="Times New Roman" panose="02020603050405020304" pitchFamily="18" charset="0"/>
                <a:cs typeface="Times New Roman" panose="02020603050405020304" pitchFamily="18" charset="0"/>
              </a:rPr>
              <a:t>B</a:t>
            </a:r>
            <a:endParaRPr lang="ko-KR" altLang="en-US" sz="12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84E74AF-7271-9478-065C-92CD65A60754}"/>
              </a:ext>
            </a:extLst>
          </p:cNvPr>
          <p:cNvSpPr txBox="1"/>
          <p:nvPr/>
        </p:nvSpPr>
        <p:spPr>
          <a:xfrm>
            <a:off x="7994997" y="2714937"/>
            <a:ext cx="2703525" cy="276999"/>
          </a:xfrm>
          <a:prstGeom prst="rect">
            <a:avLst/>
          </a:prstGeom>
          <a:noFill/>
        </p:spPr>
        <p:txBody>
          <a:bodyPr wrap="square">
            <a:spAutoFit/>
          </a:bodyPr>
          <a:lstStyle/>
          <a:p>
            <a:r>
              <a:rPr lang="en-US" altLang="ko-KR" sz="1200" b="1" dirty="0">
                <a:latin typeface="Times New Roman" panose="02020603050405020304" pitchFamily="18" charset="0"/>
                <a:cs typeface="Times New Roman" panose="02020603050405020304" pitchFamily="18" charset="0"/>
              </a:rPr>
              <a:t>C</a:t>
            </a:r>
            <a:endParaRPr lang="ko-KR" altLang="en-US" sz="12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EA20ACE-9930-36EE-2267-E2BE33347116}"/>
              </a:ext>
            </a:extLst>
          </p:cNvPr>
          <p:cNvSpPr txBox="1"/>
          <p:nvPr/>
        </p:nvSpPr>
        <p:spPr>
          <a:xfrm>
            <a:off x="1046600" y="1333717"/>
            <a:ext cx="9542281" cy="1066574"/>
          </a:xfrm>
          <a:prstGeom prst="rect">
            <a:avLst/>
          </a:prstGeom>
          <a:noFill/>
        </p:spPr>
        <p:txBody>
          <a:bodyPr wrap="square">
            <a:spAutoFit/>
          </a:bodyPr>
          <a:lstStyle/>
          <a:p>
            <a:pPr algn="just" latinLnBrk="1">
              <a:lnSpc>
                <a:spcPct val="107000"/>
              </a:lnSpc>
              <a:spcAft>
                <a:spcPts val="800"/>
              </a:spcAft>
            </a:pPr>
            <a:r>
              <a:rPr lang="en-US" altLang="ko-KR" sz="1200" b="1" kern="100" dirty="0">
                <a:effectLst/>
                <a:latin typeface="Times New Roman" panose="02020603050405020304" pitchFamily="18" charset="0"/>
                <a:ea typeface="맑은 고딕" panose="020B0503020000020004" pitchFamily="50" charset="-127"/>
                <a:cs typeface="Times New Roman" panose="02020603050405020304" pitchFamily="18" charset="0"/>
              </a:rPr>
              <a:t>(A) Receiver operating characteristic curve showing the performance of the prediction models. (B) Calibration plot displaying the correlation between predicted and observed risks of the prediction models by segmenting the cohort into 10 bins. (C) Decision curve analysis plot demonstrating the potential net benefit of applying the prediction models in clinical applications.</a:t>
            </a:r>
            <a:r>
              <a:rPr lang="en-US" altLang="ko-KR" sz="1200" kern="100" dirty="0">
                <a:effectLst/>
                <a:latin typeface="Times New Roman" panose="02020603050405020304" pitchFamily="18" charset="0"/>
                <a:ea typeface="맑은 고딕" panose="020B0503020000020004" pitchFamily="50" charset="-127"/>
                <a:cs typeface="Times New Roman" panose="02020603050405020304" pitchFamily="18" charset="0"/>
              </a:rPr>
              <a:t> </a:t>
            </a:r>
            <a:r>
              <a:rPr lang="en-US" altLang="ko-KR" sz="1200" kern="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AUROC=area under receiver operating characteristic curve. MLR=multivariable logistic regression. DNN=deep neural network. RF=random forest. XGB=eXtreme gradient boosting. GBM=gradient boosting machine. SVM=support vector machine.    </a:t>
            </a:r>
            <a:endParaRPr lang="ko-KR" alt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p:txBody>
      </p:sp>
      <p:pic>
        <p:nvPicPr>
          <p:cNvPr id="17" name="그림 16">
            <a:extLst>
              <a:ext uri="{FF2B5EF4-FFF2-40B4-BE49-F238E27FC236}">
                <a16:creationId xmlns:a16="http://schemas.microsoft.com/office/drawing/2014/main" id="{9DA0BDD6-35D6-2D35-9595-256E0534799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0568" b="4350"/>
          <a:stretch/>
        </p:blipFill>
        <p:spPr>
          <a:xfrm>
            <a:off x="910824" y="2972996"/>
            <a:ext cx="3310954" cy="2817045"/>
          </a:xfrm>
          <a:prstGeom prst="rect">
            <a:avLst/>
          </a:prstGeom>
        </p:spPr>
      </p:pic>
      <p:pic>
        <p:nvPicPr>
          <p:cNvPr id="8" name="그림 7">
            <a:extLst>
              <a:ext uri="{FF2B5EF4-FFF2-40B4-BE49-F238E27FC236}">
                <a16:creationId xmlns:a16="http://schemas.microsoft.com/office/drawing/2014/main" id="{1144EBD2-D699-5611-EC10-76C21ADA23C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0833" b="3472"/>
          <a:stretch/>
        </p:blipFill>
        <p:spPr>
          <a:xfrm>
            <a:off x="7819850" y="2973213"/>
            <a:ext cx="3329493" cy="2853184"/>
          </a:xfrm>
          <a:prstGeom prst="rect">
            <a:avLst/>
          </a:prstGeom>
        </p:spPr>
      </p:pic>
      <p:pic>
        <p:nvPicPr>
          <p:cNvPr id="4" name="그림 3" descr="텍스트, 도표, 라인, 스크린샷이(가) 표시된 사진&#10;&#10;자동 생성된 설명">
            <a:extLst>
              <a:ext uri="{FF2B5EF4-FFF2-40B4-BE49-F238E27FC236}">
                <a16:creationId xmlns:a16="http://schemas.microsoft.com/office/drawing/2014/main" id="{B07625FF-4F07-BEC2-F251-45677A0CAB4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376" t="11382" r="8778" b="3572"/>
          <a:stretch/>
        </p:blipFill>
        <p:spPr>
          <a:xfrm>
            <a:off x="4465977" y="2991936"/>
            <a:ext cx="2996906" cy="2901415"/>
          </a:xfrm>
          <a:prstGeom prst="rect">
            <a:avLst/>
          </a:prstGeom>
        </p:spPr>
      </p:pic>
    </p:spTree>
    <p:extLst>
      <p:ext uri="{BB962C8B-B14F-4D97-AF65-F5344CB8AC3E}">
        <p14:creationId xmlns:p14="http://schemas.microsoft.com/office/powerpoint/2010/main" val="2718389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직사각형 13"/>
          <p:cNvSpPr/>
          <p:nvPr/>
        </p:nvSpPr>
        <p:spPr>
          <a:xfrm>
            <a:off x="26528" y="6499058"/>
            <a:ext cx="12165472" cy="362117"/>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801"/>
          </a:p>
        </p:txBody>
      </p:sp>
      <p:sp>
        <p:nvSpPr>
          <p:cNvPr id="16" name="Rectangle 1"/>
          <p:cNvSpPr>
            <a:spLocks noChangeArrowheads="1"/>
          </p:cNvSpPr>
          <p:nvPr/>
        </p:nvSpPr>
        <p:spPr bwMode="auto">
          <a:xfrm>
            <a:off x="1" y="102859"/>
            <a:ext cx="65" cy="25148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7" rIns="0" bIns="-12697" numCol="1" anchor="ctr" anchorCtr="0" compatLnSpc="1">
            <a:prstTxWarp prst="textNoShape">
              <a:avLst/>
            </a:prstTxWarp>
            <a:spAutoFit/>
          </a:bodyPr>
          <a:lstStyle/>
          <a:p>
            <a:pPr defTabSz="914411" eaLnBrk="0" fontAlgn="base" latinLnBrk="0" hangingPunct="0">
              <a:spcBef>
                <a:spcPct val="0"/>
              </a:spcBef>
              <a:spcAft>
                <a:spcPct val="0"/>
              </a:spcAft>
            </a:pPr>
            <a:endParaRPr lang="ko-KR" altLang="ko-KR" sz="1801">
              <a:latin typeface="Arial" panose="020B0604020202020204" pitchFamily="34" charset="0"/>
            </a:endParaRPr>
          </a:p>
        </p:txBody>
      </p:sp>
      <p:sp>
        <p:nvSpPr>
          <p:cNvPr id="21" name="슬라이드 번호 개체 틀 1"/>
          <p:cNvSpPr txBox="1">
            <a:spLocks/>
          </p:cNvSpPr>
          <p:nvPr/>
        </p:nvSpPr>
        <p:spPr>
          <a:xfrm>
            <a:off x="9475328" y="6486260"/>
            <a:ext cx="2743200" cy="365125"/>
          </a:xfrm>
          <a:prstGeom prst="rect">
            <a:avLst/>
          </a:prstGeom>
        </p:spPr>
        <p:txBody>
          <a:bodyPr vert="horz" lIns="91440" tIns="45721" rIns="91440" bIns="45721"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EDE53A7A-6D00-4CCF-A6F2-472D67B430E2}" type="slidenum">
              <a:rPr lang="ko-KR" altLang="en-US">
                <a:solidFill>
                  <a:schemeClr val="tx2">
                    <a:lumMod val="20000"/>
                    <a:lumOff val="80000"/>
                  </a:schemeClr>
                </a:solidFill>
                <a:latin typeface="helvetica" panose="020B0604020202020204" pitchFamily="34" charset="0"/>
                <a:cs typeface="helvetica" panose="020B0604020202020204" pitchFamily="34" charset="0"/>
              </a:rPr>
              <a:pPr/>
              <a:t>7</a:t>
            </a:fld>
            <a:endParaRPr lang="ko-KR" altLang="en-US">
              <a:solidFill>
                <a:schemeClr val="tx2">
                  <a:lumMod val="20000"/>
                  <a:lumOff val="80000"/>
                </a:schemeClr>
              </a:solidFill>
              <a:latin typeface="helvetica" panose="020B0604020202020204" pitchFamily="34" charset="0"/>
              <a:cs typeface="helvetica" panose="020B0604020202020204" pitchFamily="34" charset="0"/>
            </a:endParaRPr>
          </a:p>
        </p:txBody>
      </p:sp>
      <p:sp>
        <p:nvSpPr>
          <p:cNvPr id="22" name="TextBox 21"/>
          <p:cNvSpPr txBox="1"/>
          <p:nvPr/>
        </p:nvSpPr>
        <p:spPr>
          <a:xfrm>
            <a:off x="5140499" y="6542942"/>
            <a:ext cx="1952329" cy="276999"/>
          </a:xfrm>
          <a:prstGeom prst="rect">
            <a:avLst/>
          </a:prstGeom>
          <a:noFill/>
        </p:spPr>
        <p:txBody>
          <a:bodyPr wrap="none" rtlCol="0">
            <a:spAutoFit/>
          </a:bodyPr>
          <a:lstStyle/>
          <a:p>
            <a:r>
              <a:rPr lang="en-US" altLang="ko-KR" sz="1200" dirty="0">
                <a:solidFill>
                  <a:schemeClr val="bg1">
                    <a:lumMod val="95000"/>
                  </a:schemeClr>
                </a:solidFill>
                <a:latin typeface="helvetica" panose="020B0604020202020204" pitchFamily="34" charset="0"/>
                <a:cs typeface="helvetica" panose="020B0604020202020204" pitchFamily="34" charset="0"/>
              </a:rPr>
              <a:t>SMC  AI Research Center</a:t>
            </a:r>
            <a:endParaRPr lang="ko-KR" altLang="en-US" sz="1200" dirty="0">
              <a:solidFill>
                <a:schemeClr val="bg1">
                  <a:lumMod val="95000"/>
                </a:schemeClr>
              </a:solidFill>
              <a:latin typeface="helvetica" panose="020B0604020202020204" pitchFamily="34" charset="0"/>
              <a:cs typeface="helvetica" panose="020B0604020202020204" pitchFamily="34" charset="0"/>
            </a:endParaRPr>
          </a:p>
        </p:txBody>
      </p:sp>
      <p:sp>
        <p:nvSpPr>
          <p:cNvPr id="24" name="TextBox 23"/>
          <p:cNvSpPr txBox="1"/>
          <p:nvPr/>
        </p:nvSpPr>
        <p:spPr>
          <a:xfrm>
            <a:off x="26529" y="6547543"/>
            <a:ext cx="1258101" cy="276999"/>
          </a:xfrm>
          <a:prstGeom prst="rect">
            <a:avLst/>
          </a:prstGeom>
          <a:noFill/>
        </p:spPr>
        <p:txBody>
          <a:bodyPr wrap="none" rtlCol="0">
            <a:spAutoFit/>
          </a:bodyPr>
          <a:lstStyle/>
          <a:p>
            <a:r>
              <a:rPr lang="en-US" altLang="ko-KR" sz="1200">
                <a:solidFill>
                  <a:schemeClr val="accent5">
                    <a:lumMod val="60000"/>
                    <a:lumOff val="40000"/>
                  </a:schemeClr>
                </a:solidFill>
                <a:latin typeface="helvetica" panose="020B0604020202020204" pitchFamily="34" charset="0"/>
                <a:cs typeface="helvetica" panose="020B0604020202020204" pitchFamily="34" charset="0"/>
              </a:rPr>
              <a:t>MARS Team #1</a:t>
            </a:r>
            <a:endParaRPr lang="ko-KR" altLang="en-US" sz="1200">
              <a:solidFill>
                <a:schemeClr val="accent5">
                  <a:lumMod val="60000"/>
                  <a:lumOff val="40000"/>
                </a:schemeClr>
              </a:solidFill>
              <a:latin typeface="helvetica" panose="020B0604020202020204" pitchFamily="34" charset="0"/>
              <a:cs typeface="helvetica" panose="020B0604020202020204" pitchFamily="34" charset="0"/>
            </a:endParaRPr>
          </a:p>
        </p:txBody>
      </p:sp>
      <p:sp>
        <p:nvSpPr>
          <p:cNvPr id="12" name="제목 2"/>
          <p:cNvSpPr txBox="1">
            <a:spLocks/>
          </p:cNvSpPr>
          <p:nvPr/>
        </p:nvSpPr>
        <p:spPr>
          <a:xfrm>
            <a:off x="95557" y="-4144"/>
            <a:ext cx="12042213" cy="695170"/>
          </a:xfrm>
          <a:prstGeom prst="rect">
            <a:avLst/>
          </a:prstGeom>
        </p:spPr>
        <p:txBody>
          <a:bodyPr vert="horz" lIns="91440" tIns="45721" rIns="91440" bIns="45721" rtlCol="0" anchor="b">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600" b="1">
                <a:solidFill>
                  <a:schemeClr val="bg1"/>
                </a:solidFill>
              </a:rPr>
              <a:t>Figure 4. </a:t>
            </a:r>
            <a:r>
              <a:rPr lang="en-US" altLang="ko-KR" sz="1800" b="1" kern="0" dirty="0">
                <a:solidFill>
                  <a:schemeClr val="bg1"/>
                </a:solidFill>
                <a:effectLst/>
                <a:latin typeface="Times New Roman" panose="02020603050405020304" pitchFamily="18" charset="0"/>
                <a:ea typeface="맑은 고딕" panose="020B0503020000020004" pitchFamily="50" charset="-127"/>
              </a:rPr>
              <a:t>Performance of prediction models on omicron-variant cases</a:t>
            </a:r>
            <a:endParaRPr lang="ko-KR" altLang="en-US" sz="1500" b="1" dirty="0">
              <a:solidFill>
                <a:schemeClr val="bg1"/>
              </a:solidFill>
            </a:endParaRPr>
          </a:p>
        </p:txBody>
      </p:sp>
      <p:sp>
        <p:nvSpPr>
          <p:cNvPr id="2" name="AutoShape 2" descr="image.png"/>
          <p:cNvSpPr>
            <a:spLocks noChangeAspect="1" noChangeArrowheads="1"/>
          </p:cNvSpPr>
          <p:nvPr/>
        </p:nvSpPr>
        <p:spPr bwMode="auto">
          <a:xfrm>
            <a:off x="155575" y="-1584323"/>
            <a:ext cx="2362201" cy="3314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ko-KR" altLang="en-US" sz="1801"/>
          </a:p>
        </p:txBody>
      </p:sp>
      <p:sp>
        <p:nvSpPr>
          <p:cNvPr id="11" name="TextBox 10">
            <a:extLst>
              <a:ext uri="{FF2B5EF4-FFF2-40B4-BE49-F238E27FC236}">
                <a16:creationId xmlns:a16="http://schemas.microsoft.com/office/drawing/2014/main" id="{523C0051-024E-E91E-5D53-E798D8EDDB58}"/>
              </a:ext>
            </a:extLst>
          </p:cNvPr>
          <p:cNvSpPr txBox="1"/>
          <p:nvPr/>
        </p:nvSpPr>
        <p:spPr>
          <a:xfrm>
            <a:off x="84701" y="5250242"/>
            <a:ext cx="12022598" cy="868956"/>
          </a:xfrm>
          <a:prstGeom prst="rect">
            <a:avLst/>
          </a:prstGeom>
          <a:noFill/>
        </p:spPr>
        <p:txBody>
          <a:bodyPr wrap="square">
            <a:spAutoFit/>
          </a:bodyPr>
          <a:lstStyle/>
          <a:p>
            <a:pPr algn="l" latinLnBrk="0">
              <a:lnSpc>
                <a:spcPct val="107000"/>
              </a:lnSpc>
              <a:spcAft>
                <a:spcPts val="800"/>
              </a:spcAft>
            </a:pPr>
            <a:r>
              <a:rPr lang="en-US" altLang="ko-KR" sz="1200" kern="100" dirty="0">
                <a:effectLst/>
                <a:latin typeface="Times New Roman" panose="02020603050405020304" pitchFamily="18" charset="0"/>
                <a:ea typeface="맑은 고딕" panose="020B0503020000020004" pitchFamily="50" charset="-127"/>
                <a:cs typeface="Times New Roman" panose="02020603050405020304" pitchFamily="18" charset="0"/>
              </a:rPr>
              <a:t>Used final prediction model (Deep neural network-based model with 11 selected features) to develop each model. Ensemble model was developed by combining the prediction probabilities of the three models trained using </a:t>
            </a:r>
            <a:r>
              <a:rPr lang="en-US" altLang="ko-KR" sz="1200" kern="100" dirty="0" err="1">
                <a:effectLst/>
                <a:latin typeface="Times New Roman" panose="02020603050405020304" pitchFamily="18" charset="0"/>
                <a:ea typeface="맑은 고딕" panose="020B0503020000020004" pitchFamily="50" charset="-127"/>
                <a:cs typeface="Times New Roman" panose="02020603050405020304" pitchFamily="18" charset="0"/>
              </a:rPr>
              <a:t>Alpha&amp;Omicron</a:t>
            </a:r>
            <a:r>
              <a:rPr lang="en-US" altLang="ko-KR" sz="1200" kern="100" dirty="0">
                <a:effectLst/>
                <a:latin typeface="Times New Roman" panose="02020603050405020304" pitchFamily="18" charset="0"/>
                <a:ea typeface="맑은 고딕" panose="020B0503020000020004" pitchFamily="50" charset="-127"/>
                <a:cs typeface="Times New Roman" panose="02020603050405020304" pitchFamily="18" charset="0"/>
              </a:rPr>
              <a:t>, </a:t>
            </a:r>
            <a:r>
              <a:rPr lang="en-US" altLang="ko-KR" sz="1200" kern="100" dirty="0" err="1">
                <a:effectLst/>
                <a:latin typeface="Times New Roman" panose="02020603050405020304" pitchFamily="18" charset="0"/>
                <a:ea typeface="맑은 고딕" panose="020B0503020000020004" pitchFamily="50" charset="-127"/>
                <a:cs typeface="Times New Roman" panose="02020603050405020304" pitchFamily="18" charset="0"/>
              </a:rPr>
              <a:t>Delta&amp;Omicron</a:t>
            </a:r>
            <a:r>
              <a:rPr lang="en-US" altLang="ko-KR" sz="1200" kern="100" dirty="0">
                <a:effectLst/>
                <a:latin typeface="Times New Roman" panose="02020603050405020304" pitchFamily="18" charset="0"/>
                <a:ea typeface="맑은 고딕" panose="020B0503020000020004" pitchFamily="50" charset="-127"/>
                <a:cs typeface="Times New Roman" panose="02020603050405020304" pitchFamily="18" charset="0"/>
              </a:rPr>
              <a:t>, and Omicron development cohorts; All variants model was developed by using whole development cohort; Omicron only model was developed by using only Omicron development cohort. Patient size (N): whole development cohort, 4,365 (Alpha development cohort, 2,622; Delta development cohort, 1,406; Omicron development cohort, 337); whole validation cohort, 1580 (Alpha validation cohort, 840; Delta validation cohort, 628; Omicron validation cohort, 112).</a:t>
            </a:r>
            <a:endParaRPr lang="ko-KR" alt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p:txBody>
      </p:sp>
      <p:pic>
        <p:nvPicPr>
          <p:cNvPr id="4" name="그림 3">
            <a:extLst>
              <a:ext uri="{FF2B5EF4-FFF2-40B4-BE49-F238E27FC236}">
                <a16:creationId xmlns:a16="http://schemas.microsoft.com/office/drawing/2014/main" id="{0AA052CB-E9C3-648A-5890-E9F354CCFC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42369" y="813644"/>
            <a:ext cx="4313980" cy="4313980"/>
          </a:xfrm>
          <a:prstGeom prst="rect">
            <a:avLst/>
          </a:prstGeom>
        </p:spPr>
      </p:pic>
    </p:spTree>
    <p:extLst>
      <p:ext uri="{BB962C8B-B14F-4D97-AF65-F5344CB8AC3E}">
        <p14:creationId xmlns:p14="http://schemas.microsoft.com/office/powerpoint/2010/main" val="710539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직사각형 13"/>
          <p:cNvSpPr/>
          <p:nvPr/>
        </p:nvSpPr>
        <p:spPr>
          <a:xfrm>
            <a:off x="26528" y="6499058"/>
            <a:ext cx="12165472" cy="362117"/>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801"/>
          </a:p>
        </p:txBody>
      </p:sp>
      <p:sp>
        <p:nvSpPr>
          <p:cNvPr id="16" name="Rectangle 1"/>
          <p:cNvSpPr>
            <a:spLocks noChangeArrowheads="1"/>
          </p:cNvSpPr>
          <p:nvPr/>
        </p:nvSpPr>
        <p:spPr bwMode="auto">
          <a:xfrm>
            <a:off x="1" y="102859"/>
            <a:ext cx="65" cy="25148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7" rIns="0" bIns="-12697" numCol="1" anchor="ctr" anchorCtr="0" compatLnSpc="1">
            <a:prstTxWarp prst="textNoShape">
              <a:avLst/>
            </a:prstTxWarp>
            <a:spAutoFit/>
          </a:bodyPr>
          <a:lstStyle/>
          <a:p>
            <a:pPr defTabSz="914411" eaLnBrk="0" fontAlgn="base" latinLnBrk="0" hangingPunct="0">
              <a:spcBef>
                <a:spcPct val="0"/>
              </a:spcBef>
              <a:spcAft>
                <a:spcPct val="0"/>
              </a:spcAft>
            </a:pPr>
            <a:endParaRPr lang="ko-KR" altLang="ko-KR" sz="1801">
              <a:latin typeface="Arial" panose="020B0604020202020204" pitchFamily="34" charset="0"/>
            </a:endParaRPr>
          </a:p>
        </p:txBody>
      </p:sp>
      <p:sp>
        <p:nvSpPr>
          <p:cNvPr id="21" name="슬라이드 번호 개체 틀 1"/>
          <p:cNvSpPr txBox="1">
            <a:spLocks/>
          </p:cNvSpPr>
          <p:nvPr/>
        </p:nvSpPr>
        <p:spPr>
          <a:xfrm>
            <a:off x="9475328" y="6486260"/>
            <a:ext cx="2743200" cy="365125"/>
          </a:xfrm>
          <a:prstGeom prst="rect">
            <a:avLst/>
          </a:prstGeom>
        </p:spPr>
        <p:txBody>
          <a:bodyPr vert="horz" lIns="91440" tIns="45721" rIns="91440" bIns="45721"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EDE53A7A-6D00-4CCF-A6F2-472D67B430E2}" type="slidenum">
              <a:rPr lang="ko-KR" altLang="en-US">
                <a:solidFill>
                  <a:schemeClr val="tx2">
                    <a:lumMod val="20000"/>
                    <a:lumOff val="80000"/>
                  </a:schemeClr>
                </a:solidFill>
                <a:latin typeface="helvetica" panose="020B0604020202020204" pitchFamily="34" charset="0"/>
                <a:cs typeface="helvetica" panose="020B0604020202020204" pitchFamily="34" charset="0"/>
              </a:rPr>
              <a:pPr/>
              <a:t>8</a:t>
            </a:fld>
            <a:endParaRPr lang="ko-KR" altLang="en-US">
              <a:solidFill>
                <a:schemeClr val="tx2">
                  <a:lumMod val="20000"/>
                  <a:lumOff val="80000"/>
                </a:schemeClr>
              </a:solidFill>
              <a:latin typeface="helvetica" panose="020B0604020202020204" pitchFamily="34" charset="0"/>
              <a:cs typeface="helvetica" panose="020B0604020202020204" pitchFamily="34" charset="0"/>
            </a:endParaRPr>
          </a:p>
        </p:txBody>
      </p:sp>
      <p:sp>
        <p:nvSpPr>
          <p:cNvPr id="22" name="TextBox 21"/>
          <p:cNvSpPr txBox="1"/>
          <p:nvPr/>
        </p:nvSpPr>
        <p:spPr>
          <a:xfrm>
            <a:off x="5140499" y="6542942"/>
            <a:ext cx="1952329" cy="276999"/>
          </a:xfrm>
          <a:prstGeom prst="rect">
            <a:avLst/>
          </a:prstGeom>
          <a:noFill/>
        </p:spPr>
        <p:txBody>
          <a:bodyPr wrap="none" rtlCol="0">
            <a:spAutoFit/>
          </a:bodyPr>
          <a:lstStyle/>
          <a:p>
            <a:r>
              <a:rPr lang="en-US" altLang="ko-KR" sz="1200">
                <a:solidFill>
                  <a:schemeClr val="bg1">
                    <a:lumMod val="95000"/>
                  </a:schemeClr>
                </a:solidFill>
                <a:latin typeface="helvetica" panose="020B0604020202020204" pitchFamily="34" charset="0"/>
                <a:cs typeface="helvetica" panose="020B0604020202020204" pitchFamily="34" charset="0"/>
              </a:rPr>
              <a:t>SMC  AI Research Center</a:t>
            </a:r>
            <a:endParaRPr lang="ko-KR" altLang="en-US" sz="1200">
              <a:solidFill>
                <a:schemeClr val="bg1">
                  <a:lumMod val="95000"/>
                </a:schemeClr>
              </a:solidFill>
              <a:latin typeface="helvetica" panose="020B0604020202020204" pitchFamily="34" charset="0"/>
              <a:cs typeface="helvetica" panose="020B0604020202020204" pitchFamily="34" charset="0"/>
            </a:endParaRPr>
          </a:p>
        </p:txBody>
      </p:sp>
      <p:sp>
        <p:nvSpPr>
          <p:cNvPr id="24" name="TextBox 23"/>
          <p:cNvSpPr txBox="1"/>
          <p:nvPr/>
        </p:nvSpPr>
        <p:spPr>
          <a:xfrm>
            <a:off x="26529" y="6547543"/>
            <a:ext cx="1258101" cy="276999"/>
          </a:xfrm>
          <a:prstGeom prst="rect">
            <a:avLst/>
          </a:prstGeom>
          <a:noFill/>
        </p:spPr>
        <p:txBody>
          <a:bodyPr wrap="none" rtlCol="0">
            <a:spAutoFit/>
          </a:bodyPr>
          <a:lstStyle/>
          <a:p>
            <a:r>
              <a:rPr lang="en-US" altLang="ko-KR" sz="1200">
                <a:solidFill>
                  <a:schemeClr val="accent5">
                    <a:lumMod val="60000"/>
                    <a:lumOff val="40000"/>
                  </a:schemeClr>
                </a:solidFill>
                <a:latin typeface="helvetica" panose="020B0604020202020204" pitchFamily="34" charset="0"/>
                <a:cs typeface="helvetica" panose="020B0604020202020204" pitchFamily="34" charset="0"/>
              </a:rPr>
              <a:t>MARS Team #1</a:t>
            </a:r>
            <a:endParaRPr lang="ko-KR" altLang="en-US" sz="1200">
              <a:solidFill>
                <a:schemeClr val="accent5">
                  <a:lumMod val="60000"/>
                  <a:lumOff val="40000"/>
                </a:schemeClr>
              </a:solidFill>
              <a:latin typeface="helvetica" panose="020B0604020202020204" pitchFamily="34" charset="0"/>
              <a:cs typeface="helvetica" panose="020B0604020202020204" pitchFamily="34" charset="0"/>
            </a:endParaRPr>
          </a:p>
        </p:txBody>
      </p:sp>
      <p:sp>
        <p:nvSpPr>
          <p:cNvPr id="12" name="제목 2"/>
          <p:cNvSpPr txBox="1">
            <a:spLocks/>
          </p:cNvSpPr>
          <p:nvPr/>
        </p:nvSpPr>
        <p:spPr>
          <a:xfrm>
            <a:off x="95557" y="-4144"/>
            <a:ext cx="12042213" cy="695170"/>
          </a:xfrm>
          <a:prstGeom prst="rect">
            <a:avLst/>
          </a:prstGeom>
        </p:spPr>
        <p:txBody>
          <a:bodyPr vert="horz" lIns="91440" tIns="45721" rIns="91440" bIns="45721" rtlCol="0" anchor="b">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600" b="1" dirty="0">
                <a:solidFill>
                  <a:schemeClr val="bg1"/>
                </a:solidFill>
              </a:rPr>
              <a:t>Figure 5. </a:t>
            </a:r>
            <a:r>
              <a:rPr lang="en-US" altLang="ko-KR" sz="2000" b="1" kern="0" dirty="0">
                <a:solidFill>
                  <a:schemeClr val="bg1"/>
                </a:solidFill>
                <a:effectLst/>
                <a:latin typeface="Times New Roman" panose="02020603050405020304" pitchFamily="18" charset="0"/>
                <a:ea typeface="맑은 고딕" panose="020B0503020000020004" pitchFamily="50" charset="-127"/>
              </a:rPr>
              <a:t>Average impact of selected features on severity prediction </a:t>
            </a:r>
            <a:endParaRPr lang="ko-KR" altLang="en-US" sz="2000" b="1" dirty="0">
              <a:solidFill>
                <a:schemeClr val="bg1"/>
              </a:solidFill>
            </a:endParaRPr>
          </a:p>
        </p:txBody>
      </p:sp>
      <p:sp>
        <p:nvSpPr>
          <p:cNvPr id="2" name="AutoShape 2" descr="image.png"/>
          <p:cNvSpPr>
            <a:spLocks noChangeAspect="1" noChangeArrowheads="1"/>
          </p:cNvSpPr>
          <p:nvPr/>
        </p:nvSpPr>
        <p:spPr bwMode="auto">
          <a:xfrm>
            <a:off x="155575" y="-1584323"/>
            <a:ext cx="2362201" cy="3314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ko-KR" altLang="en-US" sz="1801"/>
          </a:p>
        </p:txBody>
      </p:sp>
      <p:sp>
        <p:nvSpPr>
          <p:cNvPr id="5" name="TextBox 4">
            <a:extLst>
              <a:ext uri="{FF2B5EF4-FFF2-40B4-BE49-F238E27FC236}">
                <a16:creationId xmlns:a16="http://schemas.microsoft.com/office/drawing/2014/main" id="{75216412-991F-C4A5-6FC1-D59E9357A800}"/>
              </a:ext>
            </a:extLst>
          </p:cNvPr>
          <p:cNvSpPr txBox="1"/>
          <p:nvPr/>
        </p:nvSpPr>
        <p:spPr>
          <a:xfrm>
            <a:off x="346700" y="5127624"/>
            <a:ext cx="11255627" cy="868956"/>
          </a:xfrm>
          <a:prstGeom prst="rect">
            <a:avLst/>
          </a:prstGeom>
          <a:noFill/>
        </p:spPr>
        <p:txBody>
          <a:bodyPr wrap="square">
            <a:spAutoFit/>
          </a:bodyPr>
          <a:lstStyle/>
          <a:p>
            <a:pPr algn="just" latinLnBrk="1">
              <a:lnSpc>
                <a:spcPct val="107000"/>
              </a:lnSpc>
              <a:spcAft>
                <a:spcPts val="800"/>
              </a:spcAft>
            </a:pPr>
            <a:r>
              <a:rPr lang="en-US" altLang="ko-KR" sz="1200" kern="100" dirty="0">
                <a:effectLst/>
                <a:latin typeface="Times New Roman" panose="02020603050405020304" pitchFamily="18" charset="0"/>
                <a:ea typeface="맑은 고딕" panose="020B0503020000020004" pitchFamily="50" charset="-127"/>
                <a:cs typeface="Times New Roman" panose="02020603050405020304" pitchFamily="18" charset="0"/>
              </a:rPr>
              <a:t>Used final prediction model (Deep neural network-based model with 11 selected features) to construct the summary plot above. To apply DNN model when computing Shapley Additive exPlanations (SHAP) </a:t>
            </a:r>
            <a:r>
              <a:rPr lang="en-US" altLang="ko-KR" sz="1200" kern="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values, we properly modified KernelExplainer. LDH=lactate dehydrogenase. ALC=absolute lymphocyte count. RR=respiratory rate. DM=diabetes mellitus. CRP=c-reactive protein. ANC=absolute neutrophil count. PLT=platelet counts. WBC=white blood cell. SPO2=saturation of peripheral oxygen. *Specific SHAP values are shown on the right of each feature names in the y-label.</a:t>
            </a:r>
            <a:endParaRPr lang="ko-KR" alt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p:txBody>
      </p:sp>
      <p:pic>
        <p:nvPicPr>
          <p:cNvPr id="6" name="그림 5">
            <a:extLst>
              <a:ext uri="{FF2B5EF4-FFF2-40B4-BE49-F238E27FC236}">
                <a16:creationId xmlns:a16="http://schemas.microsoft.com/office/drawing/2014/main" id="{EBEB22B1-A04F-9371-522D-758084AA78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9825" y="801408"/>
            <a:ext cx="5866056" cy="4326216"/>
          </a:xfrm>
          <a:prstGeom prst="rect">
            <a:avLst/>
          </a:prstGeom>
        </p:spPr>
      </p:pic>
    </p:spTree>
    <p:extLst>
      <p:ext uri="{BB962C8B-B14F-4D97-AF65-F5344CB8AC3E}">
        <p14:creationId xmlns:p14="http://schemas.microsoft.com/office/powerpoint/2010/main" val="577224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직사각형 13"/>
          <p:cNvSpPr/>
          <p:nvPr/>
        </p:nvSpPr>
        <p:spPr>
          <a:xfrm>
            <a:off x="26528" y="6499058"/>
            <a:ext cx="12165472" cy="362117"/>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801"/>
          </a:p>
        </p:txBody>
      </p:sp>
      <p:sp>
        <p:nvSpPr>
          <p:cNvPr id="16" name="Rectangle 1"/>
          <p:cNvSpPr>
            <a:spLocks noChangeArrowheads="1"/>
          </p:cNvSpPr>
          <p:nvPr/>
        </p:nvSpPr>
        <p:spPr bwMode="auto">
          <a:xfrm>
            <a:off x="1" y="102859"/>
            <a:ext cx="65" cy="25148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7" rIns="0" bIns="-12697" numCol="1" anchor="ctr" anchorCtr="0" compatLnSpc="1">
            <a:prstTxWarp prst="textNoShape">
              <a:avLst/>
            </a:prstTxWarp>
            <a:spAutoFit/>
          </a:bodyPr>
          <a:lstStyle/>
          <a:p>
            <a:pPr defTabSz="914411" eaLnBrk="0" fontAlgn="base" latinLnBrk="0" hangingPunct="0">
              <a:spcBef>
                <a:spcPct val="0"/>
              </a:spcBef>
              <a:spcAft>
                <a:spcPct val="0"/>
              </a:spcAft>
            </a:pPr>
            <a:endParaRPr lang="ko-KR" altLang="ko-KR" sz="1801">
              <a:latin typeface="Arial" panose="020B0604020202020204" pitchFamily="34" charset="0"/>
            </a:endParaRPr>
          </a:p>
        </p:txBody>
      </p:sp>
      <p:sp>
        <p:nvSpPr>
          <p:cNvPr id="18" name="직사각형 17"/>
          <p:cNvSpPr/>
          <p:nvPr/>
        </p:nvSpPr>
        <p:spPr>
          <a:xfrm>
            <a:off x="10684881" y="334491"/>
            <a:ext cx="1287596" cy="369460"/>
          </a:xfrm>
          <a:prstGeom prst="rect">
            <a:avLst/>
          </a:prstGeom>
        </p:spPr>
        <p:txBody>
          <a:bodyPr wrap="none">
            <a:spAutoFit/>
          </a:bodyPr>
          <a:lstStyle/>
          <a:p>
            <a:pPr algn="r"/>
            <a:r>
              <a:rPr lang="en-US" altLang="ko-KR" sz="1801" b="1">
                <a:solidFill>
                  <a:schemeClr val="tx2">
                    <a:lumMod val="20000"/>
                    <a:lumOff val="80000"/>
                  </a:schemeClr>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S.W. </a:t>
            </a:r>
            <a:r>
              <a:rPr lang="en-US" altLang="ko-KR" sz="1801" b="1" err="1">
                <a:solidFill>
                  <a:schemeClr val="tx2">
                    <a:lumMod val="20000"/>
                    <a:lumOff val="80000"/>
                  </a:schemeClr>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Baek</a:t>
            </a:r>
            <a:endParaRPr lang="en-US" altLang="ko-KR" sz="1801" b="1">
              <a:solidFill>
                <a:schemeClr val="tx2">
                  <a:lumMod val="20000"/>
                  <a:lumOff val="80000"/>
                </a:schemeClr>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
        <p:nvSpPr>
          <p:cNvPr id="21" name="슬라이드 번호 개체 틀 1"/>
          <p:cNvSpPr txBox="1">
            <a:spLocks/>
          </p:cNvSpPr>
          <p:nvPr/>
        </p:nvSpPr>
        <p:spPr>
          <a:xfrm>
            <a:off x="9475328" y="6486260"/>
            <a:ext cx="2743200" cy="365125"/>
          </a:xfrm>
          <a:prstGeom prst="rect">
            <a:avLst/>
          </a:prstGeom>
        </p:spPr>
        <p:txBody>
          <a:bodyPr vert="horz" lIns="91440" tIns="45721" rIns="91440" bIns="45721"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EDE53A7A-6D00-4CCF-A6F2-472D67B430E2}" type="slidenum">
              <a:rPr lang="ko-KR" altLang="en-US">
                <a:solidFill>
                  <a:schemeClr val="tx2">
                    <a:lumMod val="20000"/>
                    <a:lumOff val="80000"/>
                  </a:schemeClr>
                </a:solidFill>
                <a:latin typeface="helvetica" panose="020B0604020202020204" pitchFamily="34" charset="0"/>
                <a:cs typeface="helvetica" panose="020B0604020202020204" pitchFamily="34" charset="0"/>
              </a:rPr>
              <a:pPr/>
              <a:t>9</a:t>
            </a:fld>
            <a:endParaRPr lang="ko-KR" altLang="en-US">
              <a:solidFill>
                <a:schemeClr val="tx2">
                  <a:lumMod val="20000"/>
                  <a:lumOff val="80000"/>
                </a:schemeClr>
              </a:solidFill>
              <a:latin typeface="helvetica" panose="020B0604020202020204" pitchFamily="34" charset="0"/>
              <a:cs typeface="helvetica" panose="020B0604020202020204" pitchFamily="34" charset="0"/>
            </a:endParaRPr>
          </a:p>
        </p:txBody>
      </p:sp>
      <p:sp>
        <p:nvSpPr>
          <p:cNvPr id="22" name="TextBox 21"/>
          <p:cNvSpPr txBox="1"/>
          <p:nvPr/>
        </p:nvSpPr>
        <p:spPr>
          <a:xfrm>
            <a:off x="5140499" y="6542942"/>
            <a:ext cx="1952329" cy="276999"/>
          </a:xfrm>
          <a:prstGeom prst="rect">
            <a:avLst/>
          </a:prstGeom>
          <a:noFill/>
        </p:spPr>
        <p:txBody>
          <a:bodyPr wrap="none" rtlCol="0">
            <a:spAutoFit/>
          </a:bodyPr>
          <a:lstStyle/>
          <a:p>
            <a:r>
              <a:rPr lang="en-US" altLang="ko-KR" sz="1200">
                <a:solidFill>
                  <a:schemeClr val="bg1">
                    <a:lumMod val="95000"/>
                  </a:schemeClr>
                </a:solidFill>
                <a:latin typeface="helvetica" panose="020B0604020202020204" pitchFamily="34" charset="0"/>
                <a:cs typeface="helvetica" panose="020B0604020202020204" pitchFamily="34" charset="0"/>
              </a:rPr>
              <a:t>SMC  AI Research Center</a:t>
            </a:r>
            <a:endParaRPr lang="ko-KR" altLang="en-US" sz="1200">
              <a:solidFill>
                <a:schemeClr val="bg1">
                  <a:lumMod val="95000"/>
                </a:schemeClr>
              </a:solidFill>
              <a:latin typeface="helvetica" panose="020B0604020202020204" pitchFamily="34" charset="0"/>
              <a:cs typeface="helvetica" panose="020B0604020202020204" pitchFamily="34" charset="0"/>
            </a:endParaRPr>
          </a:p>
        </p:txBody>
      </p:sp>
      <p:sp>
        <p:nvSpPr>
          <p:cNvPr id="24" name="TextBox 23"/>
          <p:cNvSpPr txBox="1"/>
          <p:nvPr/>
        </p:nvSpPr>
        <p:spPr>
          <a:xfrm>
            <a:off x="26529" y="6547543"/>
            <a:ext cx="1258101" cy="276999"/>
          </a:xfrm>
          <a:prstGeom prst="rect">
            <a:avLst/>
          </a:prstGeom>
          <a:noFill/>
        </p:spPr>
        <p:txBody>
          <a:bodyPr wrap="none" rtlCol="0">
            <a:spAutoFit/>
          </a:bodyPr>
          <a:lstStyle/>
          <a:p>
            <a:r>
              <a:rPr lang="en-US" altLang="ko-KR" sz="1200">
                <a:solidFill>
                  <a:schemeClr val="accent5">
                    <a:lumMod val="60000"/>
                    <a:lumOff val="40000"/>
                  </a:schemeClr>
                </a:solidFill>
                <a:latin typeface="helvetica" panose="020B0604020202020204" pitchFamily="34" charset="0"/>
                <a:cs typeface="helvetica" panose="020B0604020202020204" pitchFamily="34" charset="0"/>
              </a:rPr>
              <a:t>MARS Team #1</a:t>
            </a:r>
            <a:endParaRPr lang="ko-KR" altLang="en-US" sz="1200">
              <a:solidFill>
                <a:schemeClr val="accent5">
                  <a:lumMod val="60000"/>
                  <a:lumOff val="40000"/>
                </a:schemeClr>
              </a:solidFill>
              <a:latin typeface="helvetica" panose="020B0604020202020204" pitchFamily="34" charset="0"/>
              <a:cs typeface="helvetica" panose="020B0604020202020204" pitchFamily="34" charset="0"/>
            </a:endParaRPr>
          </a:p>
        </p:txBody>
      </p:sp>
      <p:sp>
        <p:nvSpPr>
          <p:cNvPr id="12" name="제목 2"/>
          <p:cNvSpPr txBox="1">
            <a:spLocks/>
          </p:cNvSpPr>
          <p:nvPr/>
        </p:nvSpPr>
        <p:spPr>
          <a:xfrm>
            <a:off x="95557" y="-4144"/>
            <a:ext cx="12042213" cy="695170"/>
          </a:xfrm>
          <a:prstGeom prst="rect">
            <a:avLst/>
          </a:prstGeom>
        </p:spPr>
        <p:txBody>
          <a:bodyPr vert="horz" lIns="91440" tIns="45721" rIns="91440" bIns="45721" rtlCol="0" anchor="b">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000" b="1" dirty="0">
                <a:solidFill>
                  <a:schemeClr val="bg1"/>
                </a:solidFill>
              </a:rPr>
              <a:t>Figure 6. DDR</a:t>
            </a:r>
            <a:r>
              <a:rPr lang="ko-KR" altLang="en-US" sz="3000" b="1" dirty="0">
                <a:solidFill>
                  <a:schemeClr val="bg1"/>
                </a:solidFill>
              </a:rPr>
              <a:t> </a:t>
            </a:r>
            <a:r>
              <a:rPr lang="en-US" altLang="ko-KR" sz="3000" b="1" dirty="0">
                <a:solidFill>
                  <a:schemeClr val="bg1"/>
                </a:solidFill>
              </a:rPr>
              <a:t>Tree</a:t>
            </a:r>
            <a:endParaRPr lang="ko-KR" altLang="en-US" sz="3000" b="1" dirty="0">
              <a:solidFill>
                <a:schemeClr val="bg1"/>
              </a:solidFill>
            </a:endParaRPr>
          </a:p>
        </p:txBody>
      </p:sp>
      <p:sp>
        <p:nvSpPr>
          <p:cNvPr id="2" name="AutoShape 2" descr="image.png"/>
          <p:cNvSpPr>
            <a:spLocks noChangeAspect="1" noChangeArrowheads="1"/>
          </p:cNvSpPr>
          <p:nvPr/>
        </p:nvSpPr>
        <p:spPr bwMode="auto">
          <a:xfrm>
            <a:off x="328282" y="-1509020"/>
            <a:ext cx="2362201" cy="3314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ko-KR" altLang="en-US" sz="1801"/>
          </a:p>
        </p:txBody>
      </p:sp>
      <p:pic>
        <p:nvPicPr>
          <p:cNvPr id="7" name="그림 6" descr="텍스트, 패턴이(가) 표시된 사진&#10;&#10;자동 생성된 설명">
            <a:extLst>
              <a:ext uri="{FF2B5EF4-FFF2-40B4-BE49-F238E27FC236}">
                <a16:creationId xmlns:a16="http://schemas.microsoft.com/office/drawing/2014/main" id="{A816B419-4A42-100B-A369-CE67439AB41F}"/>
              </a:ext>
            </a:extLst>
          </p:cNvPr>
          <p:cNvPicPr>
            <a:picLocks noChangeAspect="1"/>
          </p:cNvPicPr>
          <p:nvPr/>
        </p:nvPicPr>
        <p:blipFill>
          <a:blip r:embed="rId3"/>
          <a:stretch>
            <a:fillRect/>
          </a:stretch>
        </p:blipFill>
        <p:spPr>
          <a:xfrm>
            <a:off x="3138487" y="1056957"/>
            <a:ext cx="5915025" cy="4744085"/>
          </a:xfrm>
          <a:prstGeom prst="rect">
            <a:avLst/>
          </a:prstGeom>
        </p:spPr>
      </p:pic>
    </p:spTree>
    <p:extLst>
      <p:ext uri="{BB962C8B-B14F-4D97-AF65-F5344CB8AC3E}">
        <p14:creationId xmlns:p14="http://schemas.microsoft.com/office/powerpoint/2010/main" val="190649911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289623</TotalTime>
  <Words>2974</Words>
  <Application>Microsoft Office PowerPoint</Application>
  <PresentationFormat>와이드스크린</PresentationFormat>
  <Paragraphs>355</Paragraphs>
  <Slides>25</Slides>
  <Notes>25</Notes>
  <HiddenSlides>13</HiddenSlides>
  <MMClips>0</MMClips>
  <ScaleCrop>false</ScaleCrop>
  <HeadingPairs>
    <vt:vector size="6" baseType="variant">
      <vt:variant>
        <vt:lpstr>사용한 글꼴</vt:lpstr>
      </vt:variant>
      <vt:variant>
        <vt:i4>7</vt:i4>
      </vt:variant>
      <vt:variant>
        <vt:lpstr>테마</vt:lpstr>
      </vt:variant>
      <vt:variant>
        <vt:i4>2</vt:i4>
      </vt:variant>
      <vt:variant>
        <vt:lpstr>슬라이드 제목</vt:lpstr>
      </vt:variant>
      <vt:variant>
        <vt:i4>25</vt:i4>
      </vt:variant>
    </vt:vector>
  </HeadingPairs>
  <TitlesOfParts>
    <vt:vector size="34" baseType="lpstr">
      <vt:lpstr>MS Gothic</vt:lpstr>
      <vt:lpstr>맑은 고딕</vt:lpstr>
      <vt:lpstr>Arial</vt:lpstr>
      <vt:lpstr>Calibri</vt:lpstr>
      <vt:lpstr>helvetica</vt:lpstr>
      <vt:lpstr>Times New Roman</vt:lpstr>
      <vt:lpstr>Wingdings</vt:lpstr>
      <vt:lpstr>Office 테마</vt:lpstr>
      <vt:lpstr>1_Office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nano</dc:creator>
  <cp:lastModifiedBy>Sangwon Baek</cp:lastModifiedBy>
  <cp:revision>2437</cp:revision>
  <dcterms:created xsi:type="dcterms:W3CDTF">2019-12-16T05:59:14Z</dcterms:created>
  <dcterms:modified xsi:type="dcterms:W3CDTF">2023-06-15T23:39:25Z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