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8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CFAF6-068D-43AA-943D-D16E803DEF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72E5AA-AD9D-41C1-AFF3-36375BD694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Accurate, complete asset records are critical for audit success</a:t>
          </a:r>
        </a:p>
      </dgm:t>
    </dgm:pt>
    <dgm:pt modelId="{32A85200-C7ED-4415-8A21-23966D36D370}" type="parTrans" cxnId="{9C2DC52A-0850-47DA-9F8B-0AA92D772127}">
      <dgm:prSet/>
      <dgm:spPr/>
      <dgm:t>
        <a:bodyPr/>
        <a:lstStyle/>
        <a:p>
          <a:endParaRPr lang="en-US"/>
        </a:p>
      </dgm:t>
    </dgm:pt>
    <dgm:pt modelId="{A2114E03-F8BC-4C6A-ACB5-389517455BAA}" type="sibTrans" cxnId="{9C2DC52A-0850-47DA-9F8B-0AA92D772127}">
      <dgm:prSet/>
      <dgm:spPr/>
      <dgm:t>
        <a:bodyPr/>
        <a:lstStyle/>
        <a:p>
          <a:endParaRPr lang="en-US"/>
        </a:p>
      </dgm:t>
    </dgm:pt>
    <dgm:pt modelId="{394F8AF7-6151-4258-B09F-9EADF3DC5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Missing data increases risk and remediation costs</a:t>
          </a:r>
        </a:p>
      </dgm:t>
    </dgm:pt>
    <dgm:pt modelId="{05286D37-FEBB-4D9A-BC0A-EA77239E0078}" type="parTrans" cxnId="{80429425-2EBB-4664-9342-393B504C8421}">
      <dgm:prSet/>
      <dgm:spPr/>
      <dgm:t>
        <a:bodyPr/>
        <a:lstStyle/>
        <a:p>
          <a:endParaRPr lang="en-US"/>
        </a:p>
      </dgm:t>
    </dgm:pt>
    <dgm:pt modelId="{AC2B9B0D-B50D-4469-B909-94F7CB368C05}" type="sibTrans" cxnId="{80429425-2EBB-4664-9342-393B504C8421}">
      <dgm:prSet/>
      <dgm:spPr/>
      <dgm:t>
        <a:bodyPr/>
        <a:lstStyle/>
        <a:p>
          <a:endParaRPr lang="en-US"/>
        </a:p>
      </dgm:t>
    </dgm:pt>
    <dgm:pt modelId="{609C4DC0-3467-4DD0-A5FB-3120245C5867}" type="pres">
      <dgm:prSet presAssocID="{804CFAF6-068D-43AA-943D-D16E803DEF0E}" presName="root" presStyleCnt="0">
        <dgm:presLayoutVars>
          <dgm:dir/>
          <dgm:resizeHandles val="exact"/>
        </dgm:presLayoutVars>
      </dgm:prSet>
      <dgm:spPr/>
    </dgm:pt>
    <dgm:pt modelId="{98AD1362-B757-4D93-B0F0-B99B79276A73}" type="pres">
      <dgm:prSet presAssocID="{2C72E5AA-AD9D-41C1-AFF3-36375BD6948E}" presName="compNode" presStyleCnt="0"/>
      <dgm:spPr/>
    </dgm:pt>
    <dgm:pt modelId="{87F7E80D-00FE-4179-82D0-058FD0C107DB}" type="pres">
      <dgm:prSet presAssocID="{2C72E5AA-AD9D-41C1-AFF3-36375BD6948E}" presName="bgRect" presStyleLbl="bgShp" presStyleIdx="0" presStyleCnt="2"/>
      <dgm:spPr/>
    </dgm:pt>
    <dgm:pt modelId="{4DCE41C4-25DC-49C2-95A9-48706FB7719F}" type="pres">
      <dgm:prSet presAssocID="{2C72E5AA-AD9D-41C1-AFF3-36375BD694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3D806E1-DC31-4CCC-A13A-9BB4D833BF12}" type="pres">
      <dgm:prSet presAssocID="{2C72E5AA-AD9D-41C1-AFF3-36375BD6948E}" presName="spaceRect" presStyleCnt="0"/>
      <dgm:spPr/>
    </dgm:pt>
    <dgm:pt modelId="{63AE865D-D738-4B03-BAC1-AD689991C583}" type="pres">
      <dgm:prSet presAssocID="{2C72E5AA-AD9D-41C1-AFF3-36375BD6948E}" presName="parTx" presStyleLbl="revTx" presStyleIdx="0" presStyleCnt="2">
        <dgm:presLayoutVars>
          <dgm:chMax val="0"/>
          <dgm:chPref val="0"/>
        </dgm:presLayoutVars>
      </dgm:prSet>
      <dgm:spPr/>
    </dgm:pt>
    <dgm:pt modelId="{882BEC79-F423-4293-A808-D76C79C091A5}" type="pres">
      <dgm:prSet presAssocID="{A2114E03-F8BC-4C6A-ACB5-389517455BAA}" presName="sibTrans" presStyleCnt="0"/>
      <dgm:spPr/>
    </dgm:pt>
    <dgm:pt modelId="{10A492E5-A8A4-474C-BB5D-48EDBA5C4D60}" type="pres">
      <dgm:prSet presAssocID="{394F8AF7-6151-4258-B09F-9EADF3DC580E}" presName="compNode" presStyleCnt="0"/>
      <dgm:spPr/>
    </dgm:pt>
    <dgm:pt modelId="{93585B39-0616-46AA-B8A0-9E1C8DCBA9C9}" type="pres">
      <dgm:prSet presAssocID="{394F8AF7-6151-4258-B09F-9EADF3DC580E}" presName="bgRect" presStyleLbl="bgShp" presStyleIdx="1" presStyleCnt="2"/>
      <dgm:spPr/>
    </dgm:pt>
    <dgm:pt modelId="{9B4DE85B-DA07-4428-A74C-71DEFBF3460A}" type="pres">
      <dgm:prSet presAssocID="{394F8AF7-6151-4258-B09F-9EADF3DC58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A2688B4-3D25-48FA-BD70-AEDF9D8039CA}" type="pres">
      <dgm:prSet presAssocID="{394F8AF7-6151-4258-B09F-9EADF3DC580E}" presName="spaceRect" presStyleCnt="0"/>
      <dgm:spPr/>
    </dgm:pt>
    <dgm:pt modelId="{CDD856BE-03D5-4782-A21C-B77B23130E65}" type="pres">
      <dgm:prSet presAssocID="{394F8AF7-6151-4258-B09F-9EADF3DC580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FAB909-0083-43C0-86C2-A7EE78934685}" type="presOf" srcId="{804CFAF6-068D-43AA-943D-D16E803DEF0E}" destId="{609C4DC0-3467-4DD0-A5FB-3120245C5867}" srcOrd="0" destOrd="0" presId="urn:microsoft.com/office/officeart/2018/2/layout/IconVerticalSolidList"/>
    <dgm:cxn modelId="{80429425-2EBB-4664-9342-393B504C8421}" srcId="{804CFAF6-068D-43AA-943D-D16E803DEF0E}" destId="{394F8AF7-6151-4258-B09F-9EADF3DC580E}" srcOrd="1" destOrd="0" parTransId="{05286D37-FEBB-4D9A-BC0A-EA77239E0078}" sibTransId="{AC2B9B0D-B50D-4469-B909-94F7CB368C05}"/>
    <dgm:cxn modelId="{9C2DC52A-0850-47DA-9F8B-0AA92D772127}" srcId="{804CFAF6-068D-43AA-943D-D16E803DEF0E}" destId="{2C72E5AA-AD9D-41C1-AFF3-36375BD6948E}" srcOrd="0" destOrd="0" parTransId="{32A85200-C7ED-4415-8A21-23966D36D370}" sibTransId="{A2114E03-F8BC-4C6A-ACB5-389517455BAA}"/>
    <dgm:cxn modelId="{AAA56C9A-8C4A-4470-B580-F412A76B7D8B}" type="presOf" srcId="{2C72E5AA-AD9D-41C1-AFF3-36375BD6948E}" destId="{63AE865D-D738-4B03-BAC1-AD689991C583}" srcOrd="0" destOrd="0" presId="urn:microsoft.com/office/officeart/2018/2/layout/IconVerticalSolidList"/>
    <dgm:cxn modelId="{7B2796CD-B1B8-482C-81AF-554FD37F9188}" type="presOf" srcId="{394F8AF7-6151-4258-B09F-9EADF3DC580E}" destId="{CDD856BE-03D5-4782-A21C-B77B23130E65}" srcOrd="0" destOrd="0" presId="urn:microsoft.com/office/officeart/2018/2/layout/IconVerticalSolidList"/>
    <dgm:cxn modelId="{32966EED-1FA7-4F90-81EC-6FED07478AC5}" type="presParOf" srcId="{609C4DC0-3467-4DD0-A5FB-3120245C5867}" destId="{98AD1362-B757-4D93-B0F0-B99B79276A73}" srcOrd="0" destOrd="0" presId="urn:microsoft.com/office/officeart/2018/2/layout/IconVerticalSolidList"/>
    <dgm:cxn modelId="{A400A603-0D47-4DFB-8AC8-68F6D1DD6904}" type="presParOf" srcId="{98AD1362-B757-4D93-B0F0-B99B79276A73}" destId="{87F7E80D-00FE-4179-82D0-058FD0C107DB}" srcOrd="0" destOrd="0" presId="urn:microsoft.com/office/officeart/2018/2/layout/IconVerticalSolidList"/>
    <dgm:cxn modelId="{E8BC5AA8-6B44-4950-AF15-A9335C07EC03}" type="presParOf" srcId="{98AD1362-B757-4D93-B0F0-B99B79276A73}" destId="{4DCE41C4-25DC-49C2-95A9-48706FB7719F}" srcOrd="1" destOrd="0" presId="urn:microsoft.com/office/officeart/2018/2/layout/IconVerticalSolidList"/>
    <dgm:cxn modelId="{3A058382-0AC2-462D-9101-99F0ADEBB35D}" type="presParOf" srcId="{98AD1362-B757-4D93-B0F0-B99B79276A73}" destId="{03D806E1-DC31-4CCC-A13A-9BB4D833BF12}" srcOrd="2" destOrd="0" presId="urn:microsoft.com/office/officeart/2018/2/layout/IconVerticalSolidList"/>
    <dgm:cxn modelId="{89FB8B31-C499-4E6C-8663-89F7519FBB1D}" type="presParOf" srcId="{98AD1362-B757-4D93-B0F0-B99B79276A73}" destId="{63AE865D-D738-4B03-BAC1-AD689991C583}" srcOrd="3" destOrd="0" presId="urn:microsoft.com/office/officeart/2018/2/layout/IconVerticalSolidList"/>
    <dgm:cxn modelId="{844578CB-0FB8-4FEE-A0EC-20664BF5B724}" type="presParOf" srcId="{609C4DC0-3467-4DD0-A5FB-3120245C5867}" destId="{882BEC79-F423-4293-A808-D76C79C091A5}" srcOrd="1" destOrd="0" presId="urn:microsoft.com/office/officeart/2018/2/layout/IconVerticalSolidList"/>
    <dgm:cxn modelId="{7FBA087F-3AAB-4D7E-A700-B8E0E47FEB5C}" type="presParOf" srcId="{609C4DC0-3467-4DD0-A5FB-3120245C5867}" destId="{10A492E5-A8A4-474C-BB5D-48EDBA5C4D60}" srcOrd="2" destOrd="0" presId="urn:microsoft.com/office/officeart/2018/2/layout/IconVerticalSolidList"/>
    <dgm:cxn modelId="{ED0131CA-B08A-40CC-8DE8-71B092309B2A}" type="presParOf" srcId="{10A492E5-A8A4-474C-BB5D-48EDBA5C4D60}" destId="{93585B39-0616-46AA-B8A0-9E1C8DCBA9C9}" srcOrd="0" destOrd="0" presId="urn:microsoft.com/office/officeart/2018/2/layout/IconVerticalSolidList"/>
    <dgm:cxn modelId="{74A3C8D1-68CD-4994-BCCB-103A682FC6E7}" type="presParOf" srcId="{10A492E5-A8A4-474C-BB5D-48EDBA5C4D60}" destId="{9B4DE85B-DA07-4428-A74C-71DEFBF3460A}" srcOrd="1" destOrd="0" presId="urn:microsoft.com/office/officeart/2018/2/layout/IconVerticalSolidList"/>
    <dgm:cxn modelId="{EDD6B2B1-076A-454E-8BCD-629A57B37B46}" type="presParOf" srcId="{10A492E5-A8A4-474C-BB5D-48EDBA5C4D60}" destId="{8A2688B4-3D25-48FA-BD70-AEDF9D8039CA}" srcOrd="2" destOrd="0" presId="urn:microsoft.com/office/officeart/2018/2/layout/IconVerticalSolidList"/>
    <dgm:cxn modelId="{3D4CD9B4-582F-42EE-832D-D31197FD1E9B}" type="presParOf" srcId="{10A492E5-A8A4-474C-BB5D-48EDBA5C4D60}" destId="{CDD856BE-03D5-4782-A21C-B77B23130E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D9830-851B-40C0-8F37-FAE25597E6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B5FB04-9B51-4520-9BD2-C1D473A49C97}">
      <dgm:prSet/>
      <dgm:spPr/>
      <dgm:t>
        <a:bodyPr/>
        <a:lstStyle/>
        <a:p>
          <a:r>
            <a:rPr lang="en-US"/>
            <a:t>Baseline: Asset completeness &gt;75% (audit can proceed)</a:t>
          </a:r>
        </a:p>
      </dgm:t>
    </dgm:pt>
    <dgm:pt modelId="{EAFCA254-71F3-4163-8101-644E0E9EC1B8}" type="parTrans" cxnId="{D36A6482-5409-442C-BCDD-99995FCD4955}">
      <dgm:prSet/>
      <dgm:spPr/>
      <dgm:t>
        <a:bodyPr/>
        <a:lstStyle/>
        <a:p>
          <a:endParaRPr lang="en-US"/>
        </a:p>
      </dgm:t>
    </dgm:pt>
    <dgm:pt modelId="{9385AF86-E4D0-4339-B866-C1AA33CDEEEA}" type="sibTrans" cxnId="{D36A6482-5409-442C-BCDD-99995FCD4955}">
      <dgm:prSet/>
      <dgm:spPr/>
      <dgm:t>
        <a:bodyPr/>
        <a:lstStyle/>
        <a:p>
          <a:endParaRPr lang="en-US"/>
        </a:p>
      </dgm:t>
    </dgm:pt>
    <dgm:pt modelId="{9226C8EB-C320-41C5-AA6E-6FC303761803}">
      <dgm:prSet/>
      <dgm:spPr/>
      <dgm:t>
        <a:bodyPr/>
        <a:lstStyle/>
        <a:p>
          <a:r>
            <a:rPr lang="en-US"/>
            <a:t>Alternative scenario: Dropped below 75% → need remediation</a:t>
          </a:r>
        </a:p>
      </dgm:t>
    </dgm:pt>
    <dgm:pt modelId="{6C6FA468-F7F5-4548-86B1-32799FA11C1B}" type="parTrans" cxnId="{48094365-E685-4235-BE1D-92FDD53AF156}">
      <dgm:prSet/>
      <dgm:spPr/>
      <dgm:t>
        <a:bodyPr/>
        <a:lstStyle/>
        <a:p>
          <a:endParaRPr lang="en-US"/>
        </a:p>
      </dgm:t>
    </dgm:pt>
    <dgm:pt modelId="{9B0BEF45-27F3-4669-8228-C85ABD22D04D}" type="sibTrans" cxnId="{48094365-E685-4235-BE1D-92FDD53AF156}">
      <dgm:prSet/>
      <dgm:spPr/>
      <dgm:t>
        <a:bodyPr/>
        <a:lstStyle/>
        <a:p>
          <a:endParaRPr lang="en-US"/>
        </a:p>
      </dgm:t>
    </dgm:pt>
    <dgm:pt modelId="{032D485C-6325-430A-AC0E-37B5D500461A}">
      <dgm:prSet/>
      <dgm:spPr/>
      <dgm:t>
        <a:bodyPr/>
        <a:lstStyle/>
        <a:p>
          <a:r>
            <a:rPr lang="en-US"/>
            <a:t>Model identified key risk factors (e.g., device type, region)</a:t>
          </a:r>
        </a:p>
      </dgm:t>
    </dgm:pt>
    <dgm:pt modelId="{73F2742C-A313-4C88-86C9-0F322F2D524B}" type="parTrans" cxnId="{617FCB34-3CA9-41F1-8D86-A5A82747EE38}">
      <dgm:prSet/>
      <dgm:spPr/>
      <dgm:t>
        <a:bodyPr/>
        <a:lstStyle/>
        <a:p>
          <a:endParaRPr lang="en-US"/>
        </a:p>
      </dgm:t>
    </dgm:pt>
    <dgm:pt modelId="{27CB35F0-DEE4-4C9A-AE15-A0D77F15E6A8}" type="sibTrans" cxnId="{617FCB34-3CA9-41F1-8D86-A5A82747EE38}">
      <dgm:prSet/>
      <dgm:spPr/>
      <dgm:t>
        <a:bodyPr/>
        <a:lstStyle/>
        <a:p>
          <a:endParaRPr lang="en-US"/>
        </a:p>
      </dgm:t>
    </dgm:pt>
    <dgm:pt modelId="{28394852-EE0D-4734-B81D-98C2D2068B06}" type="pres">
      <dgm:prSet presAssocID="{452D9830-851B-40C0-8F37-FAE25597E629}" presName="linear" presStyleCnt="0">
        <dgm:presLayoutVars>
          <dgm:animLvl val="lvl"/>
          <dgm:resizeHandles val="exact"/>
        </dgm:presLayoutVars>
      </dgm:prSet>
      <dgm:spPr/>
    </dgm:pt>
    <dgm:pt modelId="{948E5E26-DD76-4926-ACE6-2F3C218FE3E7}" type="pres">
      <dgm:prSet presAssocID="{C8B5FB04-9B51-4520-9BD2-C1D473A49C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EEA492-0B26-4D1E-918D-E82D24CB9F4C}" type="pres">
      <dgm:prSet presAssocID="{9385AF86-E4D0-4339-B866-C1AA33CDEEEA}" presName="spacer" presStyleCnt="0"/>
      <dgm:spPr/>
    </dgm:pt>
    <dgm:pt modelId="{7802D51F-86E0-4BBF-AD63-E6B9F3294BE6}" type="pres">
      <dgm:prSet presAssocID="{9226C8EB-C320-41C5-AA6E-6FC3037618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64B8E0-B44D-41D8-AD9D-4C83A593AD98}" type="pres">
      <dgm:prSet presAssocID="{9B0BEF45-27F3-4669-8228-C85ABD22D04D}" presName="spacer" presStyleCnt="0"/>
      <dgm:spPr/>
    </dgm:pt>
    <dgm:pt modelId="{2D47A483-7390-4EC1-A6DC-A4AB2951C0B1}" type="pres">
      <dgm:prSet presAssocID="{032D485C-6325-430A-AC0E-37B5D50046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7FCB34-3CA9-41F1-8D86-A5A82747EE38}" srcId="{452D9830-851B-40C0-8F37-FAE25597E629}" destId="{032D485C-6325-430A-AC0E-37B5D500461A}" srcOrd="2" destOrd="0" parTransId="{73F2742C-A313-4C88-86C9-0F322F2D524B}" sibTransId="{27CB35F0-DEE4-4C9A-AE15-A0D77F15E6A8}"/>
    <dgm:cxn modelId="{48094365-E685-4235-BE1D-92FDD53AF156}" srcId="{452D9830-851B-40C0-8F37-FAE25597E629}" destId="{9226C8EB-C320-41C5-AA6E-6FC303761803}" srcOrd="1" destOrd="0" parTransId="{6C6FA468-F7F5-4548-86B1-32799FA11C1B}" sibTransId="{9B0BEF45-27F3-4669-8228-C85ABD22D04D}"/>
    <dgm:cxn modelId="{F221E779-AE13-49FF-970A-6F6C414198E3}" type="presOf" srcId="{452D9830-851B-40C0-8F37-FAE25597E629}" destId="{28394852-EE0D-4734-B81D-98C2D2068B06}" srcOrd="0" destOrd="0" presId="urn:microsoft.com/office/officeart/2005/8/layout/vList2"/>
    <dgm:cxn modelId="{D36A6482-5409-442C-BCDD-99995FCD4955}" srcId="{452D9830-851B-40C0-8F37-FAE25597E629}" destId="{C8B5FB04-9B51-4520-9BD2-C1D473A49C97}" srcOrd="0" destOrd="0" parTransId="{EAFCA254-71F3-4163-8101-644E0E9EC1B8}" sibTransId="{9385AF86-E4D0-4339-B866-C1AA33CDEEEA}"/>
    <dgm:cxn modelId="{8F19698C-7F5D-4F1E-9B84-49062BD2C389}" type="presOf" srcId="{9226C8EB-C320-41C5-AA6E-6FC303761803}" destId="{7802D51F-86E0-4BBF-AD63-E6B9F3294BE6}" srcOrd="0" destOrd="0" presId="urn:microsoft.com/office/officeart/2005/8/layout/vList2"/>
    <dgm:cxn modelId="{344320EF-D92C-4529-9498-7555F971E384}" type="presOf" srcId="{C8B5FB04-9B51-4520-9BD2-C1D473A49C97}" destId="{948E5E26-DD76-4926-ACE6-2F3C218FE3E7}" srcOrd="0" destOrd="0" presId="urn:microsoft.com/office/officeart/2005/8/layout/vList2"/>
    <dgm:cxn modelId="{039565EF-53CC-4689-A024-A0DF586161BA}" type="presOf" srcId="{032D485C-6325-430A-AC0E-37B5D500461A}" destId="{2D47A483-7390-4EC1-A6DC-A4AB2951C0B1}" srcOrd="0" destOrd="0" presId="urn:microsoft.com/office/officeart/2005/8/layout/vList2"/>
    <dgm:cxn modelId="{138A33C4-8AC4-4A3A-B4E9-441A482140EC}" type="presParOf" srcId="{28394852-EE0D-4734-B81D-98C2D2068B06}" destId="{948E5E26-DD76-4926-ACE6-2F3C218FE3E7}" srcOrd="0" destOrd="0" presId="urn:microsoft.com/office/officeart/2005/8/layout/vList2"/>
    <dgm:cxn modelId="{E67A0977-8165-4075-B30E-64441992C62E}" type="presParOf" srcId="{28394852-EE0D-4734-B81D-98C2D2068B06}" destId="{30EEA492-0B26-4D1E-918D-E82D24CB9F4C}" srcOrd="1" destOrd="0" presId="urn:microsoft.com/office/officeart/2005/8/layout/vList2"/>
    <dgm:cxn modelId="{6420E921-DFF1-4E5D-A76F-0C723AEED50C}" type="presParOf" srcId="{28394852-EE0D-4734-B81D-98C2D2068B06}" destId="{7802D51F-86E0-4BBF-AD63-E6B9F3294BE6}" srcOrd="2" destOrd="0" presId="urn:microsoft.com/office/officeart/2005/8/layout/vList2"/>
    <dgm:cxn modelId="{EE9DDB76-D1C9-4D54-BE14-2549FFC67E68}" type="presParOf" srcId="{28394852-EE0D-4734-B81D-98C2D2068B06}" destId="{B964B8E0-B44D-41D8-AD9D-4C83A593AD98}" srcOrd="3" destOrd="0" presId="urn:microsoft.com/office/officeart/2005/8/layout/vList2"/>
    <dgm:cxn modelId="{9A85D722-2A84-4B08-9172-6B196C25E486}" type="presParOf" srcId="{28394852-EE0D-4734-B81D-98C2D2068B06}" destId="{2D47A483-7390-4EC1-A6DC-A4AB2951C0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7E80D-00FE-4179-82D0-058FD0C107DB}">
      <dsp:nvSpPr>
        <dsp:cNvPr id="0" name=""/>
        <dsp:cNvSpPr/>
      </dsp:nvSpPr>
      <dsp:spPr>
        <a:xfrm>
          <a:off x="0" y="598745"/>
          <a:ext cx="5183188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E41C4-25DC-49C2-95A9-48706FB7719F}">
      <dsp:nvSpPr>
        <dsp:cNvPr id="0" name=""/>
        <dsp:cNvSpPr/>
      </dsp:nvSpPr>
      <dsp:spPr>
        <a:xfrm>
          <a:off x="334376" y="847455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E865D-D738-4B03-BAC1-AD689991C583}">
      <dsp:nvSpPr>
        <dsp:cNvPr id="0" name=""/>
        <dsp:cNvSpPr/>
      </dsp:nvSpPr>
      <dsp:spPr>
        <a:xfrm>
          <a:off x="1276709" y="598745"/>
          <a:ext cx="3906478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Accurate, complete asset records are critical for audit success</a:t>
          </a:r>
        </a:p>
      </dsp:txBody>
      <dsp:txXfrm>
        <a:off x="1276709" y="598745"/>
        <a:ext cx="3906478" cy="1105376"/>
      </dsp:txXfrm>
    </dsp:sp>
    <dsp:sp modelId="{93585B39-0616-46AA-B8A0-9E1C8DCBA9C9}">
      <dsp:nvSpPr>
        <dsp:cNvPr id="0" name=""/>
        <dsp:cNvSpPr/>
      </dsp:nvSpPr>
      <dsp:spPr>
        <a:xfrm>
          <a:off x="0" y="1980466"/>
          <a:ext cx="5183188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DE85B-DA07-4428-A74C-71DEFBF3460A}">
      <dsp:nvSpPr>
        <dsp:cNvPr id="0" name=""/>
        <dsp:cNvSpPr/>
      </dsp:nvSpPr>
      <dsp:spPr>
        <a:xfrm>
          <a:off x="334376" y="2229175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856BE-03D5-4782-A21C-B77B23130E65}">
      <dsp:nvSpPr>
        <dsp:cNvPr id="0" name=""/>
        <dsp:cNvSpPr/>
      </dsp:nvSpPr>
      <dsp:spPr>
        <a:xfrm>
          <a:off x="1276709" y="1980466"/>
          <a:ext cx="3906478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Missing data increases risk and remediation costs</a:t>
          </a:r>
        </a:p>
      </dsp:txBody>
      <dsp:txXfrm>
        <a:off x="1276709" y="1980466"/>
        <a:ext cx="3906478" cy="1105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E5E26-DD76-4926-ACE6-2F3C218FE3E7}">
      <dsp:nvSpPr>
        <dsp:cNvPr id="0" name=""/>
        <dsp:cNvSpPr/>
      </dsp:nvSpPr>
      <dsp:spPr>
        <a:xfrm>
          <a:off x="0" y="90894"/>
          <a:ext cx="5157787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Baseline: Asset completeness &gt;75% (audit can proceed)</a:t>
          </a:r>
        </a:p>
      </dsp:txBody>
      <dsp:txXfrm>
        <a:off x="54373" y="145267"/>
        <a:ext cx="5049041" cy="1005094"/>
      </dsp:txXfrm>
    </dsp:sp>
    <dsp:sp modelId="{7802D51F-86E0-4BBF-AD63-E6B9F3294BE6}">
      <dsp:nvSpPr>
        <dsp:cNvPr id="0" name=""/>
        <dsp:cNvSpPr/>
      </dsp:nvSpPr>
      <dsp:spPr>
        <a:xfrm>
          <a:off x="0" y="1285374"/>
          <a:ext cx="5157787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Alternative scenario: Dropped below 75% → need remediation</a:t>
          </a:r>
        </a:p>
      </dsp:txBody>
      <dsp:txXfrm>
        <a:off x="54373" y="1339747"/>
        <a:ext cx="5049041" cy="1005094"/>
      </dsp:txXfrm>
    </dsp:sp>
    <dsp:sp modelId="{2D47A483-7390-4EC1-A6DC-A4AB2951C0B1}">
      <dsp:nvSpPr>
        <dsp:cNvPr id="0" name=""/>
        <dsp:cNvSpPr/>
      </dsp:nvSpPr>
      <dsp:spPr>
        <a:xfrm>
          <a:off x="0" y="2479854"/>
          <a:ext cx="5157787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 identified key risk factors (e.g., device type, region)</a:t>
          </a:r>
        </a:p>
      </dsp:txBody>
      <dsp:txXfrm>
        <a:off x="54373" y="2534227"/>
        <a:ext cx="5049041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881-6C00-DA57-586E-6C99C2E1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D294-7C18-F71F-00FD-F4E38603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80293-4AC8-06D4-889E-BFF6ACAF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D79DE-B8B8-362A-BE48-BDCADDB0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740A-5DC0-9CBE-AA47-AEB323F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58EF-9090-BA4D-1644-7B33A6F4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6BE60-F3A1-0AA2-5F64-14D9B580D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F13B-6C22-42BA-212A-774ED11F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DA91-C4D9-6786-3EAC-41ECFA18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104F-3187-D23E-05CE-E9AFA48D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DDD38-BD22-F22F-8181-BA3A94849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C34A1-4961-DFAD-20F5-FB53FAD1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34301-8B0A-0923-A7E2-C486CF8A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DB4E-6113-9133-89C1-5A60A1BA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937D-9BB1-C689-21B3-501416C5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6A4C-ED52-59F3-D12B-BD865278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FA71-4841-4866-6D70-B5E8E389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EDFC-ADA3-7DE8-E9C9-D50D4B5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43D8-6F95-A277-4E23-342719C6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38C4-3FDF-61A8-E921-91F5FFE8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9DD4-8C33-A04D-9E26-856230EF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35096-122A-F6AD-2B69-33577829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37780-0C21-E1B0-FB40-FEA4EAD0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72BC8-16A5-F1F6-FB3B-DF2D1EFE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AFDF-6217-B2B7-BE31-B11B2DE0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AE33-8BD7-115B-6179-2C8A0EE3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90B0-0E5B-914E-3C7E-A3759B883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DF2C-80D7-9CFA-65B9-D9921ED6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203D6-B8AD-278A-F520-88ABB251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C1F5C-57D9-BA22-C7CB-A28F0AD8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44F48-C92C-9F52-B235-442B1672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4E4A-9C22-8A23-A4C1-48EE7CE5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CE9B-8D19-D6EE-8DB8-84A2CD32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CC823-0C9B-3173-DA60-09EAC46A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7ACB-E48D-CADC-8849-FC48D459A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A275E-4687-95CD-CB4C-1646F75A2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AD420-EF95-BFCD-1A4A-377092D1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E84BD-B652-A87C-E6DB-5D9DC66F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72CAA-899B-4459-3BF3-814BC30D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7D00-1C12-4FFA-36DD-B1E5A529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CB972-F7E3-0CDF-1BDA-A8096AC4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10CA9-77C2-4FD2-7A6B-BB4599F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293B-4DCA-4247-D908-5625D4B9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44DB5-8DFB-1A6B-D39E-438D0EDA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2315E-4BCF-D95A-38DC-6C041027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301DE-2CCB-A9C9-24E7-E8D7CC3D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1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52F8-3580-D98F-A82D-00C4DE2C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67E1-9E6D-7282-F08D-41B59DB8A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DC8C8-3A75-63A6-860D-12804800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95457-F203-94AE-27D6-13396D5A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F8A1F-5544-E1EB-03E4-D3CE4BE0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9355-CEF5-ACDA-6A7F-1B19D2E7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5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7FE8-BE7D-B096-38C9-E0B8B645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FA895-9110-F635-7DA1-083EA9EEC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2FA85-87F1-3544-DC94-448DE35F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3D0F-1C0C-C013-D419-81FDD9F5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27007-0572-B217-6E39-C879F6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6C1E7-6B5F-293C-C63D-1BC1502E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B590C-2B2F-59B9-2D6F-2576FC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CA5D-8C8B-2B20-609B-A8A67597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5CA1-64BC-E41E-5594-310B5C537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32940-3427-4FCE-9608-55FB56B28A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7E89-C873-661E-C12C-83CD017AD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6EE9-45DE-C7C0-CFF6-7CB864C72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D951F-9755-47AF-AAB5-9BB6D59A9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elfur/lightspee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07CB48-777C-4384-92FE-24BB0ECF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D502 – Analytics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8503E-3CBC-BBA7-2A8C-B942AC48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Lightspeed Asset Inventory Analysis</a:t>
            </a:r>
          </a:p>
        </p:txBody>
      </p:sp>
    </p:spTree>
    <p:extLst>
      <p:ext uri="{BB962C8B-B14F-4D97-AF65-F5344CB8AC3E}">
        <p14:creationId xmlns:p14="http://schemas.microsoft.com/office/powerpoint/2010/main" val="97576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99E99-84F4-791A-9CA8-A83741A8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Company &amp; Project Introduction</a:t>
            </a:r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B48F8455-7A1C-8BB4-783E-2CB3B611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12" r="32943" b="-1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EB1E6C5-E9FB-E641-9EA0-BE0F83479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734" y="2409830"/>
            <a:ext cx="6798539" cy="37052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Company: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Lightspeed (large telecom)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Prepare for a major security audit by validating asset data quality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Systems in Scope: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Observability, Inventory, IPAM</a:t>
            </a:r>
          </a:p>
        </p:txBody>
      </p:sp>
    </p:spTree>
    <p:extLst>
      <p:ext uri="{BB962C8B-B14F-4D97-AF65-F5344CB8AC3E}">
        <p14:creationId xmlns:p14="http://schemas.microsoft.com/office/powerpoint/2010/main" val="295272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99CA-6FCD-A9B3-CB76-AD9941D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&amp; 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7437-4FB3-D149-0E29-CA29C67AD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36221-9586-9801-49C6-77B031149F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"If an asset is present in Observability, it will also be found in Inventory and IPAM at least 75% of the time."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7A34A-B471-1F3F-8DCD-E0EC009C0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2DCC944-3A7C-3E15-19AC-0D6D3F00765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38105156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67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41C8-6D66-A326-9971-93ACEE18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Solution Demo (Code &amp; Analytics Book)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2AE697-1CC4-BB41-D258-0FD31CE65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Generation: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 scripts, Faker for synthetic records, CSV storage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Analysis Approach: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Descriptive stats for completeness rates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Predictive modeling (Random Forest) for missingness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Scenario analysis (different risk configs)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Demonstration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Github</a:t>
            </a:r>
            <a:r>
              <a:rPr lang="en-US" altLang="en-US" sz="1800" dirty="0">
                <a:latin typeface="Arial" panose="020B0604020202020204" pitchFamily="34" charset="0"/>
              </a:rPr>
              <a:t> Link - </a:t>
            </a:r>
            <a:r>
              <a:rPr lang="en-US" altLang="en-US" sz="1800" dirty="0">
                <a:latin typeface="Arial" panose="020B0604020202020204" pitchFamily="34" charset="0"/>
                <a:hlinkClick r:id="rId2"/>
              </a:rPr>
              <a:t>https://github.com/Baelfur/lightspeed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6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03DD-45E4-A944-80AF-FD9B5235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&amp;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C57A9-5E8B-8EAA-BFBC-21D342929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4B6A037-07FC-F952-3AD4-C7ECD03D5B5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58057-8D95-AA88-3CA7-4837C66B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BB1E-47EE-FF1D-42C1-D2C36A5C8A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Informs targeted data cleanup before audit</a:t>
            </a:r>
          </a:p>
          <a:p>
            <a:r>
              <a:rPr lang="en-US" dirty="0"/>
              <a:t>Framework can be rerun for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71179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D502 – Analytics Capstone</vt:lpstr>
      <vt:lpstr>Company &amp; Project Introduction</vt:lpstr>
      <vt:lpstr>Hypothesis &amp; Business Case</vt:lpstr>
      <vt:lpstr>Solution Demo (Code &amp; Analytics Book)</vt:lpstr>
      <vt:lpstr>Findings &amp;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Porter</dc:creator>
  <cp:lastModifiedBy>Jake Porter</cp:lastModifiedBy>
  <cp:revision>2</cp:revision>
  <dcterms:created xsi:type="dcterms:W3CDTF">2025-07-27T04:40:49Z</dcterms:created>
  <dcterms:modified xsi:type="dcterms:W3CDTF">2025-07-27T05:38:11Z</dcterms:modified>
</cp:coreProperties>
</file>