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2" r:id="rId5"/>
  </p:sldMasterIdLst>
  <p:notesMasterIdLst>
    <p:notesMasterId r:id="rId7"/>
  </p:notesMasterIdLst>
  <p:sldIdLst>
    <p:sldId id="257" r:id="rId9"/>
  </p:sldIdLst>
  <p:sldSz cx="30275530" cy="42804080"/>
  <p:notesSz cx="6807200" cy="9939655"/>
  <p:defaultTextStyle>
    <a:defPPr>
      <a:defRPr lang="ko-KR"/>
    </a:defPPr>
    <a:lvl1pPr marL="0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1pPr>
    <a:lvl2pPr marL="1992400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2pPr>
    <a:lvl3pPr marL="3984797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3pPr>
    <a:lvl4pPr marL="5977197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4pPr>
    <a:lvl5pPr marL="7969593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5pPr>
    <a:lvl6pPr marL="9961994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6pPr>
    <a:lvl7pPr marL="11954394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7pPr>
    <a:lvl8pPr marL="13946790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8pPr>
    <a:lvl9pPr marL="15939191" algn="l" defTabSz="3984797" rtl="0" eaLnBrk="1" latinLnBrk="1" hangingPunct="1">
      <a:defRPr sz="78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13481">
          <p15:clr>
            <a:srgbClr val="A4A3A4"/>
          </p15:clr>
        </p15:guide>
        <p15:guide id="4" orient="horz" pos="3862">
          <p15:clr>
            <a:srgbClr val="A4A3A4"/>
          </p15:clr>
        </p15:guide>
        <p15:guide id="5" orient="horz">
          <p15:clr>
            <a:srgbClr val="A4A3A4"/>
          </p15:clr>
        </p15:guide>
        <p15:guide id="6" orient="horz" pos="26962">
          <p15:clr>
            <a:srgbClr val="A4A3A4"/>
          </p15:clr>
        </p15:guide>
        <p15:guide id="7" orient="horz" pos="7457">
          <p15:clr>
            <a:srgbClr val="A4A3A4"/>
          </p15:clr>
        </p15:guide>
        <p15:guide id="8" orient="horz" pos="11951">
          <p15:clr>
            <a:srgbClr val="A4A3A4"/>
          </p15:clr>
        </p15:guide>
        <p15:guide id="9" orient="horz" pos="16808">
          <p15:clr>
            <a:srgbClr val="A4A3A4"/>
          </p15:clr>
        </p15:guide>
        <p15:guide id="10" pos="19047">
          <p15:clr>
            <a:srgbClr val="A4A3A4"/>
          </p15:clr>
        </p15:guide>
        <p15:guide id="11">
          <p15:clr>
            <a:srgbClr val="A4A3A4"/>
          </p15:clr>
        </p15:guide>
        <p15:guide id="12" pos="1668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13480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orient="horz" pos="0" userDrawn="1">
          <p15:clr>
            <a:srgbClr val="A4A3A4"/>
          </p15:clr>
        </p15:guide>
        <p15:guide id="4" orient="horz" pos="26961" userDrawn="1">
          <p15:clr>
            <a:srgbClr val="A4A3A4"/>
          </p15:clr>
        </p15:guide>
        <p15:guide id="5" orient="horz" pos="7456" userDrawn="1">
          <p15:clr>
            <a:srgbClr val="A4A3A4"/>
          </p15:clr>
        </p15:guide>
        <p15:guide id="6" orient="horz" pos="11950" userDrawn="1">
          <p15:clr>
            <a:srgbClr val="A4A3A4"/>
          </p15:clr>
        </p15:guide>
        <p15:guide id="7" orient="horz" pos="16807" userDrawn="1">
          <p15:clr>
            <a:srgbClr val="A4A3A4"/>
          </p15:clr>
        </p15:guide>
        <p15:guide id="8" pos="19046" userDrawn="1">
          <p15:clr>
            <a:srgbClr val="A4A3A4"/>
          </p15:clr>
        </p15:guide>
        <p15:guide id="9" pos="0" userDrawn="1">
          <p15:clr>
            <a:srgbClr val="A4A3A4"/>
          </p15:clr>
        </p15:guide>
        <p15:guide id="10" pos="16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D93C2"/>
    <a:srgbClr val="215968"/>
    <a:srgbClr val="3D92C1"/>
    <a:srgbClr val="97C7F4"/>
    <a:srgbClr val="91C0EB"/>
    <a:srgbClr val="005BAC"/>
    <a:srgbClr val="97D6D5"/>
    <a:srgbClr val="368A88"/>
    <a:srgbClr val="91CECD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D3559-8F80-4D6D-8A18-890D7002EA02}" v="52" dt="2019-11-26T13:42:27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6331" autoAdjust="0"/>
  </p:normalViewPr>
  <p:slideViewPr>
    <p:cSldViewPr snapToGrid="1" snapToObjects="1">
      <p:cViewPr>
        <p:scale>
          <a:sx n="33" d="100"/>
          <a:sy n="33" d="100"/>
        </p:scale>
        <p:origin x="1608" y="18"/>
      </p:cViewPr>
      <p:guideLst>
        <p:guide orient="horz" pos="13480"/>
        <p:guide orient="horz" pos="3861"/>
        <p:guide orient="horz"/>
        <p:guide orient="horz" pos="26961"/>
        <p:guide orient="horz" pos="7456"/>
        <p:guide orient="horz" pos="11950"/>
        <p:guide orient="horz" pos="16807"/>
        <p:guide pos="19046"/>
        <p:guide/>
        <p:guide pos="16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1" snapToObjects="1">
      <p:cViewPr varScale="1">
        <p:scale>
          <a:sx n="57" d="100"/>
          <a:sy n="57" d="100"/>
        </p:scale>
        <p:origin x="1884" y="54"/>
      </p:cViewPr>
      <p:guideLst>
        <p:guide orient="horz" pos="13480"/>
        <p:guide orient="horz" pos="3861"/>
        <p:guide orient="horz"/>
        <p:guide orient="horz" pos="26961"/>
        <p:guide orient="horz" pos="7456"/>
        <p:guide orient="horz" pos="11950"/>
        <p:guide orient="horz" pos="16807"/>
        <p:guide pos="19046"/>
        <p:guide/>
        <p:guide pos="166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6/11/relationships/changesInfo" Target="changesInfos/changesInfo1.xml"></Relationship><Relationship Id="rId2" Type="http://schemas.openxmlformats.org/officeDocument/2006/relationships/tableStyles" Target="tableStyles.xml"></Relationship><Relationship Id="rId3" Type="http://schemas.microsoft.com/office/2015/10/relationships/revisionInfo" Target="revisionInfo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notesMaster" Target="notesMasters/notesMaster1.xml"></Relationship><Relationship Id="rId9" Type="http://schemas.openxmlformats.org/officeDocument/2006/relationships/slide" Target="slides/slide1.xml"></Relationship><Relationship Id="rId11" Type="http://schemas.openxmlformats.org/officeDocument/2006/relationships/viewProps" Target="viewProps.xml"></Relationship><Relationship Id="rId12" Type="http://schemas.openxmlformats.org/officeDocument/2006/relationships/presProps" Target="presProps.xml"></Relationship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gyu Bae" userId="6403be2d842259d7" providerId="Windows Live" clId="Web-{40BD3559-8F80-4D6D-8A18-890D7002EA02}"/>
    <pc:docChg chg="modSld">
      <pc:chgData name="Mungyu Bae" userId="6403be2d842259d7" providerId="Windows Live" clId="Web-{40BD3559-8F80-4D6D-8A18-890D7002EA02}" dt="2019-11-26T13:42:27.442" v="47" actId="1076"/>
      <pc:docMkLst>
        <pc:docMk/>
      </pc:docMkLst>
      <pc:sldChg chg="addSp delSp modSp modTransition">
        <pc:chgData name="Mungyu Bae" userId="6403be2d842259d7" providerId="Windows Live" clId="Web-{40BD3559-8F80-4D6D-8A18-890D7002EA02}" dt="2019-11-26T13:42:27.442" v="47" actId="1076"/>
        <pc:sldMkLst>
          <pc:docMk/>
          <pc:sldMk cId="524924909" sldId="257"/>
        </pc:sldMkLst>
        <pc:spChg chg="add del mod">
          <ac:chgData name="Mungyu Bae" userId="6403be2d842259d7" providerId="Windows Live" clId="Web-{40BD3559-8F80-4D6D-8A18-890D7002EA02}" dt="2019-11-26T13:39:03.270" v="7"/>
          <ac:spMkLst>
            <pc:docMk/>
            <pc:sldMk cId="524924909" sldId="257"/>
            <ac:spMk id="5" creationId="{F93700E4-1103-40B7-A9B1-5002EA8E3248}"/>
          </ac:spMkLst>
        </pc:spChg>
        <pc:spChg chg="del mod">
          <ac:chgData name="Mungyu Bae" userId="6403be2d842259d7" providerId="Windows Live" clId="Web-{40BD3559-8F80-4D6D-8A18-890D7002EA02}" dt="2019-11-26T13:38:49.223" v="5"/>
          <ac:spMkLst>
            <pc:docMk/>
            <pc:sldMk cId="524924909" sldId="257"/>
            <ac:spMk id="24" creationId="{B74634B9-6F62-4F4E-9F20-9B818C1B1B54}"/>
          </ac:spMkLst>
        </pc:spChg>
        <pc:picChg chg="add mod">
          <ac:chgData name="Mungyu Bae" userId="6403be2d842259d7" providerId="Windows Live" clId="Web-{40BD3559-8F80-4D6D-8A18-890D7002EA02}" dt="2019-11-26T13:42:19.270" v="42" actId="14100"/>
          <ac:picMkLst>
            <pc:docMk/>
            <pc:sldMk cId="524924909" sldId="257"/>
            <ac:picMk id="2" creationId="{2F8259DB-F23C-497C-B18C-C82C67BE12FE}"/>
          </ac:picMkLst>
        </pc:picChg>
        <pc:picChg chg="add del mod">
          <ac:chgData name="Mungyu Bae" userId="6403be2d842259d7" providerId="Windows Live" clId="Web-{40BD3559-8F80-4D6D-8A18-890D7002EA02}" dt="2019-11-26T13:41:23.020" v="29"/>
          <ac:picMkLst>
            <pc:docMk/>
            <pc:sldMk cId="524924909" sldId="257"/>
            <ac:picMk id="6" creationId="{69D0FACF-37DA-4181-817E-ACE730036FED}"/>
          </ac:picMkLst>
        </pc:picChg>
        <pc:picChg chg="add mod">
          <ac:chgData name="Mungyu Bae" userId="6403be2d842259d7" providerId="Windows Live" clId="Web-{40BD3559-8F80-4D6D-8A18-890D7002EA02}" dt="2019-11-26T13:42:24.786" v="46" actId="1076"/>
          <ac:picMkLst>
            <pc:docMk/>
            <pc:sldMk cId="524924909" sldId="257"/>
            <ac:picMk id="8" creationId="{5F6D722D-882B-4358-81D5-E6178706FAE9}"/>
          </ac:picMkLst>
        </pc:picChg>
        <pc:picChg chg="add mod">
          <ac:chgData name="Mungyu Bae" userId="6403be2d842259d7" providerId="Windows Live" clId="Web-{40BD3559-8F80-4D6D-8A18-890D7002EA02}" dt="2019-11-26T13:42:27.442" v="47" actId="1076"/>
          <ac:picMkLst>
            <pc:docMk/>
            <pc:sldMk cId="524924909" sldId="257"/>
            <ac:picMk id="10" creationId="{7047B29F-1015-4787-90B8-54ABD1DF56D1}"/>
          </ac:picMkLst>
        </pc:picChg>
      </pc:sldChg>
    </pc:docChg>
  </pc:docChgLst>
</pc:chgInfo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859A6626-4B57-4196-9551-C8436903A10D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5975" y="746125"/>
            <a:ext cx="26352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0" tIns="47845" rIns="95690" bIns="4784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5690" tIns="47845" rIns="95690" bIns="4784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3DEAC1EF-1AF0-45E1-BFA4-BD6640C84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1pPr>
    <a:lvl2pPr marL="1992400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2pPr>
    <a:lvl3pPr marL="3984797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3pPr>
    <a:lvl4pPr marL="5977197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4pPr>
    <a:lvl5pPr marL="7969593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5pPr>
    <a:lvl6pPr marL="9961994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6pPr>
    <a:lvl7pPr marL="11954394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7pPr>
    <a:lvl8pPr marL="13946790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8pPr>
    <a:lvl9pPr marL="15939191" algn="l" defTabSz="3984797" rtl="0" eaLnBrk="1" latinLnBrk="1" hangingPunct="1">
      <a:defRPr sz="5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85975" y="746125"/>
            <a:ext cx="26352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AC1EF-1AF0-45E1-BFA4-BD6640C845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760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121A36B-DC0E-41E9-88C2-06DFDEF79739}"/>
              </a:ext>
            </a:extLst>
          </p:cNvPr>
          <p:cNvSpPr txBox="1">
            <a:spLocks/>
          </p:cNvSpPr>
          <p:nvPr userDrawn="1"/>
        </p:nvSpPr>
        <p:spPr>
          <a:xfrm>
            <a:off x="1361440" y="7003415"/>
            <a:ext cx="9359900" cy="1089025"/>
          </a:xfrm>
          <a:custGeom>
            <a:avLst/>
            <a:gdLst>
              <a:gd name="connsiteX0" fmla="*/ 354922 w 5937264"/>
              <a:gd name="connsiteY0" fmla="*/ 0 h 770175"/>
              <a:gd name="connsiteX1" fmla="*/ 5808899 w 5937264"/>
              <a:gd name="connsiteY1" fmla="*/ 0 h 770175"/>
              <a:gd name="connsiteX2" fmla="*/ 5937264 w 5937264"/>
              <a:gd name="connsiteY2" fmla="*/ 128365 h 770175"/>
              <a:gd name="connsiteX3" fmla="*/ 5937264 w 5937264"/>
              <a:gd name="connsiteY3" fmla="*/ 770175 h 770175"/>
              <a:gd name="connsiteX4" fmla="*/ 354922 w 5937264"/>
              <a:gd name="connsiteY4" fmla="*/ 770175 h 770175"/>
              <a:gd name="connsiteX5" fmla="*/ 0 w 5937264"/>
              <a:gd name="connsiteY5" fmla="*/ 0 h 770175"/>
              <a:gd name="connsiteX6" fmla="*/ 210906 w 5937264"/>
              <a:gd name="connsiteY6" fmla="*/ 0 h 770175"/>
              <a:gd name="connsiteX7" fmla="*/ 210906 w 5937264"/>
              <a:gd name="connsiteY7" fmla="*/ 770175 h 770175"/>
              <a:gd name="connsiteX8" fmla="*/ 0 w 5937264"/>
              <a:gd name="connsiteY8" fmla="*/ 770175 h 77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37264" h="770175">
                <a:moveTo>
                  <a:pt x="354922" y="0"/>
                </a:moveTo>
                <a:lnTo>
                  <a:pt x="5808899" y="0"/>
                </a:lnTo>
                <a:cubicBezTo>
                  <a:pt x="5879793" y="0"/>
                  <a:pt x="5937264" y="57471"/>
                  <a:pt x="5937264" y="128365"/>
                </a:cubicBezTo>
                <a:lnTo>
                  <a:pt x="5937264" y="770175"/>
                </a:lnTo>
                <a:lnTo>
                  <a:pt x="354922" y="770175"/>
                </a:lnTo>
                <a:close/>
                <a:moveTo>
                  <a:pt x="0" y="0"/>
                </a:moveTo>
                <a:lnTo>
                  <a:pt x="210906" y="0"/>
                </a:lnTo>
                <a:lnTo>
                  <a:pt x="210906" y="770175"/>
                </a:lnTo>
                <a:lnTo>
                  <a:pt x="0" y="770175"/>
                </a:lnTo>
                <a:close/>
              </a:path>
            </a:pathLst>
          </a:custGeom>
          <a:solidFill>
            <a:srgbClr val="3D92C1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33335" tIns="206487" rIns="412970" bIns="206487" anchor="ctr">
            <a:noAutofit/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None/>
              <a:defRPr kumimoji="1" sz="380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  <a:lvl2pPr marL="1542885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5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2pPr>
            <a:lvl3pPr marL="3085768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5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3pPr>
            <a:lvl4pPr marL="4628653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5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4pPr>
            <a:lvl5pPr marL="6171536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5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5pPr>
            <a:lvl6pPr marL="8485863" indent="-771442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4700">
                <a:solidFill>
                  <a:schemeClr val="tx1"/>
                </a:solidFill>
                <a:latin typeface="+mn-lt"/>
                <a:ea typeface="+mn-ea"/>
              </a:defRPr>
            </a:lvl6pPr>
            <a:lvl7pPr marL="10028747" indent="-771442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4700">
                <a:solidFill>
                  <a:schemeClr val="tx1"/>
                </a:solidFill>
                <a:latin typeface="+mn-lt"/>
                <a:ea typeface="+mn-ea"/>
              </a:defRPr>
            </a:lvl7pPr>
            <a:lvl8pPr marL="11571631" indent="-771442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4700">
                <a:solidFill>
                  <a:schemeClr val="tx1"/>
                </a:solidFill>
                <a:latin typeface="+mn-lt"/>
                <a:ea typeface="+mn-ea"/>
              </a:defRPr>
            </a:lvl8pPr>
            <a:lvl9pPr marL="13114515" indent="-771442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4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3951120">
              <a:defRPr/>
            </a:pPr>
            <a:r>
              <a:rPr lang="ko-KR" altLang="en-US" sz="5400" b="1" kern="0" dirty="0">
                <a:solidFill>
                  <a:sysClr val="window" lastClr="FFFFFF">
                    <a:lumMod val="9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 및 필요성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 rot="0">
            <a:off x="1361440" y="14556740"/>
            <a:ext cx="9360535" cy="1089660"/>
          </a:xfrm>
          <a:custGeom>
            <a:gdLst>
              <a:gd fmla="*/ 354922 w 5937265" name="TX0"/>
              <a:gd fmla="*/ 0 h 770176" name="TY0"/>
              <a:gd fmla="*/ 5808899 w 5937265" name="TX1"/>
              <a:gd fmla="*/ 0 h 770176" name="TY1"/>
              <a:gd fmla="*/ 5937264 w 5937265" name="TX2"/>
              <a:gd fmla="*/ 128365 h 770176" name="TY2"/>
              <a:gd fmla="*/ 5937264 w 5937265" name="TX3"/>
              <a:gd fmla="*/ 770175 h 770176" name="TY3"/>
              <a:gd fmla="*/ 354922 w 5937265" name="TX4"/>
              <a:gd fmla="*/ 770175 h 770176" name="TY4"/>
              <a:gd fmla="*/ 0 w 5937265" name="TX6"/>
              <a:gd fmla="*/ 0 h 770176" name="TY6"/>
              <a:gd fmla="*/ 210906 w 5937265" name="TX7"/>
              <a:gd fmla="*/ 0 h 770176" name="TY7"/>
              <a:gd fmla="*/ 210906 w 5937265" name="TX8"/>
              <a:gd fmla="*/ 770175 h 770176" name="TY8"/>
              <a:gd fmla="*/ 0 w 5937265" name="TX9"/>
              <a:gd fmla="*/ 770175 h 77017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5937265" h="770176">
                <a:moveTo>
                  <a:pt x="354922" y="0"/>
                </a:moveTo>
                <a:lnTo>
                  <a:pt x="5808899" y="0"/>
                </a:lnTo>
                <a:cubicBezTo>
                  <a:pt x="5879793" y="0"/>
                  <a:pt x="5937264" y="57471"/>
                  <a:pt x="5937264" y="128365"/>
                </a:cubicBezTo>
                <a:lnTo>
                  <a:pt x="5937264" y="770175"/>
                </a:lnTo>
                <a:lnTo>
                  <a:pt x="354922" y="770175"/>
                </a:lnTo>
                <a:close/>
                <a:moveTo>
                  <a:pt x="0" y="0"/>
                </a:moveTo>
                <a:lnTo>
                  <a:pt x="210906" y="0"/>
                </a:lnTo>
                <a:lnTo>
                  <a:pt x="210906" y="770175"/>
                </a:lnTo>
                <a:lnTo>
                  <a:pt x="0" y="770175"/>
                </a:lnTo>
                <a:close/>
              </a:path>
            </a:pathLst>
          </a:custGeom>
          <a:solidFill>
            <a:srgbClr val="3D92C1"/>
          </a:soli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33450" tIns="206375" rIns="412750" bIns="206375" numCol="1" vert="horz" anchor="ctr">
            <a:noAutofit/>
          </a:bodyPr>
          <a:lstStyle>
            <a:lvl1pPr marL="0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80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defRPr>
            </a:lvl1pPr>
            <a:lvl2pPr marL="1543050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2pPr>
            <a:lvl3pPr marL="3085465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3pPr>
            <a:lvl4pPr marL="4628515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4pPr>
            <a:lvl5pPr marL="6171565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5pPr>
            <a:lvl6pPr marL="8486140" indent="-771525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6pPr>
            <a:lvl7pPr marL="10028555" indent="-771525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7pPr>
            <a:lvl8pPr marL="11571605" indent="-771525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8pPr>
            <a:lvl9pPr marL="13114655" indent="-771525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9pPr>
          </a:lstStyle>
          <a:p>
            <a:pPr marL="0" indent="0" algn="l" defTabSz="3950970" eaLnBrk="1" latinLnBrk="1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Tx/>
              <a:buNone/>
            </a:pP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분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석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결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과</a:t>
            </a:r>
            <a:endParaRPr lang="ko-KR" altLang="en-US" sz="5400" b="1">
              <a:solidFill>
                <a:srgbClr val="FFFFFF">
                  <a:lumMod val="9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 rot="0">
            <a:off x="1361440" y="35398075"/>
            <a:ext cx="9360535" cy="1089660"/>
          </a:xfrm>
          <a:custGeom>
            <a:gdLst>
              <a:gd fmla="*/ 354922 w 5937265" name="TX0"/>
              <a:gd fmla="*/ 0 h 770176" name="TY0"/>
              <a:gd fmla="*/ 5808899 w 5937265" name="TX1"/>
              <a:gd fmla="*/ 0 h 770176" name="TY1"/>
              <a:gd fmla="*/ 5937264 w 5937265" name="TX2"/>
              <a:gd fmla="*/ 128365 h 770176" name="TY2"/>
              <a:gd fmla="*/ 5937264 w 5937265" name="TX3"/>
              <a:gd fmla="*/ 770175 h 770176" name="TY3"/>
              <a:gd fmla="*/ 354922 w 5937265" name="TX4"/>
              <a:gd fmla="*/ 770175 h 770176" name="TY4"/>
              <a:gd fmla="*/ 0 w 5937265" name="TX6"/>
              <a:gd fmla="*/ 0 h 770176" name="TY6"/>
              <a:gd fmla="*/ 210906 w 5937265" name="TX7"/>
              <a:gd fmla="*/ 0 h 770176" name="TY7"/>
              <a:gd fmla="*/ 210906 w 5937265" name="TX8"/>
              <a:gd fmla="*/ 770175 h 770176" name="TY8"/>
              <a:gd fmla="*/ 0 w 5937265" name="TX9"/>
              <a:gd fmla="*/ 770175 h 77017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5937265" h="770176">
                <a:moveTo>
                  <a:pt x="354922" y="0"/>
                </a:moveTo>
                <a:lnTo>
                  <a:pt x="5808899" y="0"/>
                </a:lnTo>
                <a:cubicBezTo>
                  <a:pt x="5879793" y="0"/>
                  <a:pt x="5937264" y="57471"/>
                  <a:pt x="5937264" y="128365"/>
                </a:cubicBezTo>
                <a:lnTo>
                  <a:pt x="5937264" y="770175"/>
                </a:lnTo>
                <a:lnTo>
                  <a:pt x="354922" y="770175"/>
                </a:lnTo>
                <a:close/>
                <a:moveTo>
                  <a:pt x="0" y="0"/>
                </a:moveTo>
                <a:lnTo>
                  <a:pt x="210906" y="0"/>
                </a:lnTo>
                <a:lnTo>
                  <a:pt x="210906" y="770175"/>
                </a:lnTo>
                <a:lnTo>
                  <a:pt x="0" y="770175"/>
                </a:lnTo>
                <a:close/>
              </a:path>
            </a:pathLst>
          </a:custGeom>
          <a:solidFill>
            <a:srgbClr val="3D92C1"/>
          </a:solidFill>
          <a:ln w="0">
            <a:noFill/>
            <a:prstDash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33450" tIns="206375" rIns="412750" bIns="206375" numCol="1" vert="horz" anchor="ctr">
            <a:noAutofit/>
          </a:bodyPr>
          <a:lstStyle>
            <a:lvl1pPr marL="0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3800">
                <a:solidFill>
                  <a:schemeClr val="bg1">
                    <a:lumMod val="95000"/>
                  </a:schemeClr>
                </a:solidFill>
                <a:latin typeface="맑은 고딕" charset="0"/>
                <a:ea typeface="맑은 고딕" charset="0"/>
              </a:defRPr>
            </a:lvl1pPr>
            <a:lvl2pPr marL="1543050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2pPr>
            <a:lvl3pPr marL="3085465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3pPr>
            <a:lvl4pPr marL="4628515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4pPr>
            <a:lvl5pPr marL="6171565" indent="0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5600">
                <a:solidFill>
                  <a:schemeClr val="tx1"/>
                </a:solidFill>
                <a:latin typeface="맑은 고딕" charset="0"/>
                <a:ea typeface="맑은 고딕" charset="0"/>
              </a:defRPr>
            </a:lvl5pPr>
            <a:lvl6pPr marL="8486140" indent="-771525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6pPr>
            <a:lvl7pPr marL="10028555" indent="-771525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7pPr>
            <a:lvl8pPr marL="11571605" indent="-771525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8pPr>
            <a:lvl9pPr marL="13114655" indent="-771525" algn="l" fontAlgn="base" defTabSz="508000" eaLnBrk="1" latinLnBrk="1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Tx/>
              <a:buNone/>
              <a:defRPr lang="en-GB" altLang="en-US" sz="4700">
                <a:solidFill>
                  <a:schemeClr val="tx1"/>
                </a:solidFill>
                <a:latin typeface="Calibri" charset="0"/>
                <a:ea typeface="Calibri" charset="0"/>
              </a:defRPr>
            </a:lvl9pPr>
          </a:lstStyle>
          <a:p>
            <a:pPr marL="0" indent="0" algn="l" defTabSz="3950970" eaLnBrk="1" latinLnBrk="1" hangingPunct="1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FontTx/>
              <a:buNone/>
            </a:pP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프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로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젝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트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성과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및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대 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효</a:t>
            </a:r>
            <a:r>
              <a:rPr lang="en-US" altLang="ko-KR" sz="5400" b="1">
                <a:solidFill>
                  <a:srgbClr val="FFFFFF">
                    <a:lumMod val="95000"/>
                  </a:srgbClr>
                </a:solidFill>
                <a:latin typeface="나눔고딕" charset="0"/>
                <a:ea typeface="나눔고딕" charset="0"/>
              </a:rPr>
              <a:t>과</a:t>
            </a:r>
            <a:endParaRPr lang="ko-KR" altLang="en-US" sz="5400" b="1">
              <a:solidFill>
                <a:srgbClr val="FFFFFF">
                  <a:lumMod val="95000"/>
                </a:srgb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9B75D0FC-9FEE-4F62-9B57-EA183533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30" y="4298315"/>
            <a:ext cx="26112470" cy="1934210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15968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내용 개체 틀 31"/>
          <p:cNvSpPr txBox="1">
            <a:spLocks/>
          </p:cNvSpPr>
          <p:nvPr>
            <p:ph type="obj" sz="quarter" idx="10"/>
          </p:nvPr>
        </p:nvSpPr>
        <p:spPr>
          <a:xfrm rot="0">
            <a:off x="1361440" y="8677910"/>
            <a:ext cx="27541220" cy="53721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스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째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내용 개체 틀 31"/>
          <p:cNvSpPr txBox="1">
            <a:spLocks/>
          </p:cNvSpPr>
          <p:nvPr>
            <p:ph type="obj" sz="quarter" idx="11"/>
          </p:nvPr>
        </p:nvSpPr>
        <p:spPr>
          <a:xfrm rot="0">
            <a:off x="1361440" y="15788005"/>
            <a:ext cx="27541220" cy="177298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째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수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째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4" name="내용 개체 틀 31"/>
          <p:cNvSpPr txBox="1">
            <a:spLocks/>
          </p:cNvSpPr>
          <p:nvPr>
            <p:ph type="obj" sz="quarter" idx="12"/>
          </p:nvPr>
        </p:nvSpPr>
        <p:spPr>
          <a:xfrm rot="0">
            <a:off x="1361440" y="36253420"/>
            <a:ext cx="27541220" cy="57835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509270" indent="50927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1pPr>
            <a:lvl2pPr marL="99631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2pPr>
            <a:lvl3pPr marL="1515110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3pPr>
            <a:lvl4pPr marL="203136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>
                <a:latin typeface="나눔고딕" charset="0"/>
                <a:ea typeface="나눔고딕" charset="0"/>
              </a:defRPr>
            </a:lvl4pPr>
            <a:lvl5pPr marL="2549525" indent="507365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955">
                <a:latin typeface="Arial" charset="0"/>
                <a:ea typeface="Arial" charset="0"/>
              </a:defRPr>
            </a:lvl5pPr>
          </a:lstStyle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마스터 텍스트 스타일 편집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둘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째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수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1515110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Calibri"/>
              <a:buChar char="–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셋째 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203136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〮"/>
            </a:pP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넷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째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4000">
                <a:solidFill>
                  <a:schemeClr val="tx1"/>
                </a:solidFill>
                <a:latin typeface="나눔고딕" charset="0"/>
                <a:ea typeface="나눔고딕" charset="0"/>
              </a:rPr>
              <a:t>수준</a:t>
            </a:r>
            <a:endParaRPr lang="ko-KR" altLang="en-US" sz="40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5" name="내용 개체 틀 31">
            <a:extLst>
              <a:ext uri="{FF2B5EF4-FFF2-40B4-BE49-F238E27FC236}">
                <a16:creationId xmlns:a16="http://schemas.microsoft.com/office/drawing/2014/main" id="{25046EC7-50D0-41DE-BC14-B09C55825D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91405" y="1243965"/>
            <a:ext cx="10602595" cy="2283460"/>
          </a:xfrm>
          <a:prstGeom prst="rect">
            <a:avLst/>
          </a:prstGeom>
        </p:spPr>
        <p:txBody>
          <a:bodyPr anchor="ctr"/>
          <a:lstStyle>
            <a:lvl1pPr marL="507236" indent="0" algn="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5400" b="1">
                <a:solidFill>
                  <a:srgbClr val="215968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996517" indent="507236">
              <a:buFont typeface="Arial" panose="020B0604020202020204" pitchFamily="34" charset="0"/>
              <a:buChar char="•"/>
              <a:defRPr sz="3959"/>
            </a:lvl2pPr>
            <a:lvl3pPr marL="1514976" indent="507236">
              <a:buFont typeface="Calibri" panose="020F0502020204030204" pitchFamily="34" charset="0"/>
              <a:buChar char="–"/>
              <a:defRPr sz="3959"/>
            </a:lvl3pPr>
            <a:lvl4pPr marL="2031189" indent="507236">
              <a:buFont typeface="맑은 고딕" panose="020B0503020000020004" pitchFamily="50" charset="-127"/>
              <a:buChar char="〮"/>
              <a:defRPr sz="3959"/>
            </a:lvl4pPr>
            <a:lvl5pPr marL="2549647" indent="507236">
              <a:defRPr sz="3959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910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3" Type="http://schemas.openxmlformats.org/officeDocument/2006/relationships/image" Target="../media/image1.png"></Relationship><Relationship Id="rId5" Type="http://schemas.openxmlformats.org/officeDocument/2006/relationships/image" Target="../media/image3.png"></Relationship><Relationship Id="rId4" Type="http://schemas.openxmlformats.org/officeDocument/2006/relationships/image" Target="../media/image2.png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80A0799-5B57-4302-B10D-AF8BC1C9F2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840" y="41817290"/>
            <a:ext cx="2819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9790A07-F9F7-4059-BC5F-117E5CB3A19A}"/>
              </a:ext>
            </a:extLst>
          </p:cNvPr>
          <p:cNvSpPr/>
          <p:nvPr userDrawn="1"/>
        </p:nvSpPr>
        <p:spPr>
          <a:xfrm rot="5400000">
            <a:off x="-6252210" y="6252210"/>
            <a:ext cx="42804715" cy="30300295"/>
          </a:xfrm>
          <a:custGeom>
            <a:avLst/>
            <a:gdLst>
              <a:gd name="connsiteX0" fmla="*/ 144000 w 30275999"/>
              <a:gd name="connsiteY0" fmla="*/ 21257362 h 21401363"/>
              <a:gd name="connsiteX1" fmla="*/ 30131211 w 30275999"/>
              <a:gd name="connsiteY1" fmla="*/ 21257362 h 21401363"/>
              <a:gd name="connsiteX2" fmla="*/ 30131211 w 30275999"/>
              <a:gd name="connsiteY2" fmla="*/ 144000 h 21401363"/>
              <a:gd name="connsiteX3" fmla="*/ 144000 w 30275999"/>
              <a:gd name="connsiteY3" fmla="*/ 144000 h 21401363"/>
              <a:gd name="connsiteX4" fmla="*/ 0 w 30275999"/>
              <a:gd name="connsiteY4" fmla="*/ 21401362 h 21401363"/>
              <a:gd name="connsiteX5" fmla="*/ 0 w 30275999"/>
              <a:gd name="connsiteY5" fmla="*/ 21257362 h 21401363"/>
              <a:gd name="connsiteX6" fmla="*/ 0 w 30275999"/>
              <a:gd name="connsiteY6" fmla="*/ 21257362 h 21401363"/>
              <a:gd name="connsiteX7" fmla="*/ 0 w 30275999"/>
              <a:gd name="connsiteY7" fmla="*/ 144000 h 21401363"/>
              <a:gd name="connsiteX8" fmla="*/ 0 w 30275999"/>
              <a:gd name="connsiteY8" fmla="*/ 17738 h 21401363"/>
              <a:gd name="connsiteX9" fmla="*/ 0 w 30275999"/>
              <a:gd name="connsiteY9" fmla="*/ 0 h 21401363"/>
              <a:gd name="connsiteX10" fmla="*/ 30275999 w 30275999"/>
              <a:gd name="connsiteY10" fmla="*/ 0 h 21401363"/>
              <a:gd name="connsiteX11" fmla="*/ 30275999 w 30275999"/>
              <a:gd name="connsiteY11" fmla="*/ 144000 h 21401363"/>
              <a:gd name="connsiteX12" fmla="*/ 30275211 w 30275999"/>
              <a:gd name="connsiteY12" fmla="*/ 144000 h 21401363"/>
              <a:gd name="connsiteX13" fmla="*/ 30275211 w 30275999"/>
              <a:gd name="connsiteY13" fmla="*/ 21257362 h 21401363"/>
              <a:gd name="connsiteX14" fmla="*/ 30275999 w 30275999"/>
              <a:gd name="connsiteY14" fmla="*/ 21257362 h 21401363"/>
              <a:gd name="connsiteX15" fmla="*/ 30275999 w 30275999"/>
              <a:gd name="connsiteY15" fmla="*/ 21401362 h 21401363"/>
              <a:gd name="connsiteX16" fmla="*/ 30275211 w 30275999"/>
              <a:gd name="connsiteY16" fmla="*/ 21401362 h 21401363"/>
              <a:gd name="connsiteX17" fmla="*/ 30275211 w 30275999"/>
              <a:gd name="connsiteY17" fmla="*/ 21401363 h 21401363"/>
              <a:gd name="connsiteX18" fmla="*/ 30131211 w 30275999"/>
              <a:gd name="connsiteY18" fmla="*/ 21401363 h 21401363"/>
              <a:gd name="connsiteX19" fmla="*/ 30131211 w 30275999"/>
              <a:gd name="connsiteY19" fmla="*/ 21401362 h 2140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275999" h="21401363">
                <a:moveTo>
                  <a:pt x="144000" y="21257362"/>
                </a:moveTo>
                <a:lnTo>
                  <a:pt x="30131211" y="21257362"/>
                </a:lnTo>
                <a:lnTo>
                  <a:pt x="30131211" y="144000"/>
                </a:lnTo>
                <a:lnTo>
                  <a:pt x="144000" y="144000"/>
                </a:lnTo>
                <a:close/>
                <a:moveTo>
                  <a:pt x="0" y="21401362"/>
                </a:moveTo>
                <a:lnTo>
                  <a:pt x="0" y="21257362"/>
                </a:lnTo>
                <a:lnTo>
                  <a:pt x="0" y="21257362"/>
                </a:lnTo>
                <a:lnTo>
                  <a:pt x="0" y="144000"/>
                </a:lnTo>
                <a:lnTo>
                  <a:pt x="0" y="17738"/>
                </a:lnTo>
                <a:lnTo>
                  <a:pt x="0" y="0"/>
                </a:lnTo>
                <a:lnTo>
                  <a:pt x="30275999" y="0"/>
                </a:lnTo>
                <a:lnTo>
                  <a:pt x="30275999" y="144000"/>
                </a:lnTo>
                <a:lnTo>
                  <a:pt x="30275211" y="144000"/>
                </a:lnTo>
                <a:lnTo>
                  <a:pt x="30275211" y="21257362"/>
                </a:lnTo>
                <a:lnTo>
                  <a:pt x="30275999" y="21257362"/>
                </a:lnTo>
                <a:lnTo>
                  <a:pt x="30275999" y="21401362"/>
                </a:lnTo>
                <a:lnTo>
                  <a:pt x="30275211" y="21401362"/>
                </a:lnTo>
                <a:lnTo>
                  <a:pt x="30275211" y="21401363"/>
                </a:lnTo>
                <a:lnTo>
                  <a:pt x="30131211" y="21401363"/>
                </a:lnTo>
                <a:lnTo>
                  <a:pt x="30131211" y="21401362"/>
                </a:lnTo>
                <a:close/>
              </a:path>
            </a:pathLst>
          </a:custGeom>
          <a:solidFill>
            <a:srgbClr val="3D93C2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697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45F72-16C9-4506-A978-B885C2AFE0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5" y="663575"/>
            <a:ext cx="11762740" cy="3032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21A3FB-5448-46C3-8D3B-B1F0028326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620" y="13371195"/>
            <a:ext cx="14257655" cy="160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3658060" rtl="0" eaLnBrk="1" latinLnBrk="1" hangingPunct="1">
        <a:spcBef>
          <a:spcPct val="0"/>
        </a:spcBef>
        <a:buNone/>
        <a:defRPr sz="8643" b="1" i="0" u="none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1371773" indent="-1371773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12820" kern="1200">
          <a:solidFill>
            <a:schemeClr val="tx1"/>
          </a:solidFill>
          <a:latin typeface="+mn-lt"/>
          <a:ea typeface="+mn-ea"/>
          <a:cs typeface="+mn-cs"/>
        </a:defRPr>
      </a:lvl1pPr>
      <a:lvl2pPr marL="2972177" indent="-1143146" algn="l" defTabSz="3658060" rtl="0" eaLnBrk="1" latinLnBrk="1" hangingPunct="1">
        <a:spcBef>
          <a:spcPct val="20000"/>
        </a:spcBef>
        <a:buFont typeface="Arial" panose="020B0604020202020204" pitchFamily="34" charset="0"/>
        <a:buChar char="–"/>
        <a:defRPr sz="11175" kern="1200">
          <a:solidFill>
            <a:schemeClr val="tx1"/>
          </a:solidFill>
          <a:latin typeface="+mn-lt"/>
          <a:ea typeface="+mn-ea"/>
          <a:cs typeface="+mn-cs"/>
        </a:defRPr>
      </a:lvl2pPr>
      <a:lvl3pPr marL="4572574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9618" kern="1200">
          <a:solidFill>
            <a:schemeClr val="tx1"/>
          </a:solidFill>
          <a:latin typeface="+mn-lt"/>
          <a:ea typeface="+mn-ea"/>
          <a:cs typeface="+mn-cs"/>
        </a:defRPr>
      </a:lvl3pPr>
      <a:lvl4pPr marL="6401604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–"/>
        <a:defRPr sz="7972" kern="1200">
          <a:solidFill>
            <a:schemeClr val="tx1"/>
          </a:solidFill>
          <a:latin typeface="+mn-lt"/>
          <a:ea typeface="+mn-ea"/>
          <a:cs typeface="+mn-cs"/>
        </a:defRPr>
      </a:lvl4pPr>
      <a:lvl5pPr marL="8230635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»"/>
        <a:defRPr sz="7972" kern="1200">
          <a:solidFill>
            <a:schemeClr val="tx1"/>
          </a:solidFill>
          <a:latin typeface="+mn-lt"/>
          <a:ea typeface="+mn-ea"/>
          <a:cs typeface="+mn-cs"/>
        </a:defRPr>
      </a:lvl5pPr>
      <a:lvl6pPr marL="10059665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72" kern="1200">
          <a:solidFill>
            <a:schemeClr val="tx1"/>
          </a:solidFill>
          <a:latin typeface="+mn-lt"/>
          <a:ea typeface="+mn-ea"/>
          <a:cs typeface="+mn-cs"/>
        </a:defRPr>
      </a:lvl6pPr>
      <a:lvl7pPr marL="11888697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72" kern="1200">
          <a:solidFill>
            <a:schemeClr val="tx1"/>
          </a:solidFill>
          <a:latin typeface="+mn-lt"/>
          <a:ea typeface="+mn-ea"/>
          <a:cs typeface="+mn-cs"/>
        </a:defRPr>
      </a:lvl7pPr>
      <a:lvl8pPr marL="13717727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72" kern="1200">
          <a:solidFill>
            <a:schemeClr val="tx1"/>
          </a:solidFill>
          <a:latin typeface="+mn-lt"/>
          <a:ea typeface="+mn-ea"/>
          <a:cs typeface="+mn-cs"/>
        </a:defRPr>
      </a:lvl8pPr>
      <a:lvl9pPr marL="15546757" indent="-914514" algn="l" defTabSz="3658060" rtl="0" eaLnBrk="1" latinLnBrk="1" hangingPunct="1">
        <a:spcBef>
          <a:spcPct val="20000"/>
        </a:spcBef>
        <a:buFont typeface="Arial" panose="020B0604020202020204" pitchFamily="34" charset="0"/>
        <a:buChar char="•"/>
        <a:defRPr sz="79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0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2pPr>
      <a:lvl3pPr marL="3658060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3pPr>
      <a:lvl4pPr marL="5487092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4pPr>
      <a:lvl5pPr marL="7316122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5pPr>
      <a:lvl6pPr marL="9145153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6pPr>
      <a:lvl7pPr marL="10974183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7pPr>
      <a:lvl8pPr marL="12803209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8pPr>
      <a:lvl9pPr marL="14632239" algn="l" defTabSz="3658060" rtl="0" eaLnBrk="1" latinLnBrk="1" hangingPunct="1">
        <a:defRPr sz="7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2" Type="http://schemas.openxmlformats.org/officeDocument/2006/relationships/notesSlide" Target="../notesSlides/notesSlide1.xml"></Relationship><Relationship Id="rId5" Type="http://schemas.openxmlformats.org/officeDocument/2006/relationships/image" Target="../media/image6.png"></Relationship><Relationship Id="rId4" Type="http://schemas.openxmlformats.org/officeDocument/2006/relationships/image" Target="../media/image5.png"></Relationship><Relationship Id="rId6" Type="http://schemas.openxmlformats.org/officeDocument/2006/relationships/image" Target="../media/fImage60368341.png"></Relationship><Relationship Id="rId7" Type="http://schemas.openxmlformats.org/officeDocument/2006/relationships/image" Target="../media/fImage54981108467.png"></Relationship><Relationship Id="rId8" Type="http://schemas.openxmlformats.org/officeDocument/2006/relationships/image" Target="../media/fImage67291196334.png"></Relationship><Relationship Id="rId9" Type="http://schemas.openxmlformats.org/officeDocument/2006/relationships/image" Target="../media/fImage68301286500.png"></Relationship><Relationship Id="rId10" Type="http://schemas.openxmlformats.org/officeDocument/2006/relationships/image" Target="../media/fImage49251379169.png"></Relationship><Relationship Id="rId11" Type="http://schemas.openxmlformats.org/officeDocument/2006/relationships/image" Target="../media/fImage7276865724.png"></Relationship><Relationship Id="rId12" Type="http://schemas.openxmlformats.org/officeDocument/2006/relationships/image" Target="../media/fImage60551131478.png"></Relationship><Relationship Id="rId13" Type="http://schemas.openxmlformats.org/officeDocument/2006/relationships/image" Target="../media/fImage79811229358.png"></Relationship><Relationship Id="rId14" Type="http://schemas.openxmlformats.org/officeDocument/2006/relationships/image" Target="../media/fImage83871316962.png"></Relationship><Relationship Id="rId15" Type="http://schemas.openxmlformats.org/officeDocument/2006/relationships/image" Target="../media/fImage49641404464.png"></Relationship><Relationship Id="rId16" Type="http://schemas.openxmlformats.org/officeDocument/2006/relationships/image" Target="../media/fImage7796895705.png"></Relationship><Relationship Id="rId17" Type="http://schemas.openxmlformats.org/officeDocument/2006/relationships/image" Target="../media/fImage67891168145.png"></Relationship><Relationship Id="rId18" Type="http://schemas.openxmlformats.org/officeDocument/2006/relationships/image" Target="../media/fImage82241253281.png"></Relationship><Relationship Id="rId19" Type="http://schemas.openxmlformats.org/officeDocument/2006/relationships/image" Target="../media/fImage84141346827.png"></Relationship><Relationship Id="rId20" Type="http://schemas.openxmlformats.org/officeDocument/2006/relationships/image" Target="../media/fImage52411439961.png"></Relationship><Relationship Id="rId21" Type="http://schemas.openxmlformats.org/officeDocument/2006/relationships/image" Target="../media/fImage493474491.png"></Relationship><Relationship Id="rId22" Type="http://schemas.openxmlformats.org/officeDocument/2006/relationships/image" Target="../media/fImage5932802995.png"></Relationship><Relationship Id="rId23" Type="http://schemas.openxmlformats.org/officeDocument/2006/relationships/image" Target="../media/fImage5540771942.png"></Relationship><Relationship Id="rId24" Type="http://schemas.openxmlformats.org/officeDocument/2006/relationships/image" Target="../media/fImage153681514827.png"></Relationship><Relationship Id="rId25" Type="http://schemas.openxmlformats.org/officeDocument/2006/relationships/image" Target="../media/fImage154561485436.png"></Relationship><Relationship Id="rId26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 txBox="1">
            <a:spLocks noGrp="1"/>
          </p:cNvSpPr>
          <p:nvPr>
            <p:ph type="title"/>
          </p:nvPr>
        </p:nvSpPr>
        <p:spPr>
          <a:xfrm>
            <a:off x="1791335" y="4153535"/>
            <a:ext cx="26113105" cy="19348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0" b="1" i="0">
                <a:latin typeface="나눔고딕" charset="0"/>
                <a:ea typeface="나눔고딕" charset="0"/>
              </a:rPr>
              <a:t>비만도 계산법 BMI는 당신을 속이고 있다?</a:t>
            </a:r>
          </a:p>
        </p:txBody>
      </p:sp>
      <p:sp>
        <p:nvSpPr>
          <p:cNvPr id="23" name="내용 개체 틀 22"/>
          <p:cNvSpPr txBox="1">
            <a:spLocks/>
          </p:cNvSpPr>
          <p:nvPr>
            <p:ph type="obj" sz="quarter" idx="10"/>
          </p:nvPr>
        </p:nvSpPr>
        <p:spPr>
          <a:xfrm rot="0">
            <a:off x="1229995" y="8270875"/>
            <a:ext cx="27504390" cy="581088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509270" algn="just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i="0" b="1">
                <a:solidFill>
                  <a:srgbClr val="222222"/>
                </a:solidFill>
                <a:latin typeface="나눔고딕" charset="0"/>
                <a:ea typeface="나눔고딕" charset="0"/>
              </a:rPr>
              <a:t>체질량지수(Body Mass Index)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란 것이 있습니다. 체중(kg)을 키(m)의 제곱으로 나눈 수치입니다. 비만 여부를 가늠하는데 널리 사용합니다.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간단히 설명 드리면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25를 넘어가면 뚱뚱하고 25 아래면 괜찮다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고 봅니다.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그런데 </a:t>
            </a:r>
            <a:r>
              <a:rPr lang="en-US" altLang="ko-KR" sz="2400" i="0" b="1">
                <a:solidFill>
                  <a:srgbClr val="222222"/>
                </a:solidFill>
                <a:latin typeface="나눔고딕" charset="0"/>
                <a:ea typeface="나눔고딕" charset="0"/>
              </a:rPr>
              <a:t>최근 이러한 기준에 문제가 있다는 지적들이 꾸준히 제기되고 있습니다.</a:t>
            </a:r>
            <a:r>
              <a:rPr lang="en-US" altLang="ko-KR" sz="2400" i="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저로 예를 든다면, 저는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2019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년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1학기 교내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교양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 ‘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운동과 건강관리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’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를 수강하면서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과제가 ‘체력평가받기’ 여서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국민건강센터에 가서 체력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평가를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받고왔습니다. 그런데 모든 체력평가 항목에서 1-2등급을 받았지만 BMI는 정상수치를 벗어나 경도비만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판정을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받았습니다.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그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래서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체중감량을 진단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받았는데 인바디를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살펴보니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체지방량은 정상이고 근육량이 과다여서 체중이 많이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나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가기때문에 BMI가 경도비만을 가리키는 것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었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습니다.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또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저와 반대 케이스 같은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외견상 말랐지만 체지방이 많아 ‘마른 비만’에 속하는 사람들은 BMI로는 ‘비만’ 진단을 받을 수 없습니다. 팔 다리에는 살이 없지만 복부에 체지방이 많아 배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만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불룩 나온 사람들이 ‘마른 비만’ 체형인데, 이 복부 지방이 다른 어떤 병보다 건강에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치명적이라는 사실은 이미 많은 연구에서 입증됐습니다.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222222"/>
                </a:solidFill>
                <a:latin typeface="나눔고딕" charset="0"/>
                <a:ea typeface="나눔고딕" charset="0"/>
              </a:rPr>
              <a:t>의학 저널인 ‘공공보건의 프런티어(Frontiers in Public Health)’에 게재된 한 논문에 따르면, BMI로만 비만 정도를 측정하면 실제 위험한 수치의 체지방량을 가진 환자들의 50%가 ‘정상’으로 나왔다고 합니다.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24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509270" algn="just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이처럼 </a:t>
            </a:r>
            <a:r>
              <a:rPr lang="en-US" altLang="ko-KR" sz="2400" i="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BMI는 체지방과 제지방량을 구분하지않기 때문에 근육량으로 체중이나가거나 지방으로 체중이</a:t>
            </a:r>
            <a:r>
              <a:rPr lang="en-US" altLang="ko-KR" sz="2400" i="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나가는지 알지못합니다.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그렇기 때문에 한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개인의 신체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평가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지수로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BMI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를 사용하는것이 적절한가 라는 생각이 들어서 프로젝트를 진행하게 되었습니다. 이 프로젝트는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2017년 국민체력실태조사 데이터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를 이용하여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 BMI가 체력과 어느정도 상관관계가 있는지 분석해보고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BMI말고도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어떠한 요인들이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개인의 체력평가와 밀접한 영향이있는지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또한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분석 해보려고합니다. </a:t>
            </a:r>
            <a:r>
              <a:rPr lang="en-US" altLang="ko-KR" sz="2400" i="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2800" i="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509270" algn="just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>
              <a:latin typeface="나눔고딕" charset="0"/>
              <a:ea typeface="나눔고딕" charset="0"/>
            </a:endParaRPr>
          </a:p>
        </p:txBody>
      </p:sp>
      <p:sp>
        <p:nvSpPr>
          <p:cNvPr id="35" name="내용 개체 틀 34"/>
          <p:cNvSpPr txBox="1">
            <a:spLocks/>
          </p:cNvSpPr>
          <p:nvPr>
            <p:ph type="obj" sz="quarter" idx="12"/>
          </p:nvPr>
        </p:nvSpPr>
        <p:spPr>
          <a:xfrm rot="0">
            <a:off x="1361440" y="36734750"/>
            <a:ext cx="27541855" cy="51441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latin typeface="나눔고딕" charset="0"/>
                <a:ea typeface="나눔고딕" charset="0"/>
              </a:rPr>
              <a:t>프</a:t>
            </a:r>
            <a:r>
              <a:rPr lang="en-US" altLang="ko-KR" sz="4000">
                <a:latin typeface="나눔고딕" charset="0"/>
                <a:ea typeface="나눔고딕" charset="0"/>
              </a:rPr>
              <a:t>로젝트 성과</a:t>
            </a:r>
            <a:endParaRPr lang="ko-KR" altLang="en-US" sz="4000"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프로젝트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를 통해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신체능력과 밀접한 관련이 있는것은 BMI가 아니라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체지방률과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허리둘레라는것을 데이터를 통해 확인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했습니다.</a:t>
            </a:r>
            <a:endParaRPr lang="ko-KR" altLang="en-US" sz="32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대한비만학회에서 정한 BMI기준이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남녀 모두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체지방률과 허리둘레와 달리 정상과 경도비만이 구분이 모호하다는 것을 보았고,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남성의 경우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오히려 정상보다도 경도비만이 더뛰어난 체력평가를 받았는것을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보았습니다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4000">
              <a:latin typeface="나눔고딕" charset="0"/>
              <a:ea typeface="나눔고딕" charset="0"/>
            </a:endParaRPr>
          </a:p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endParaRPr lang="ko-KR" altLang="en-US" sz="4000">
              <a:latin typeface="나눔고딕" charset="0"/>
              <a:ea typeface="나눔고딕" charset="0"/>
            </a:endParaRPr>
          </a:p>
          <a:p>
            <a:pPr marL="50927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4000">
                <a:latin typeface="나눔고딕" charset="0"/>
                <a:ea typeface="나눔고딕" charset="0"/>
              </a:rPr>
              <a:t>기</a:t>
            </a:r>
            <a:r>
              <a:rPr lang="en-US" altLang="ko-KR" sz="4000">
                <a:latin typeface="나눔고딕" charset="0"/>
                <a:ea typeface="나눔고딕" charset="0"/>
              </a:rPr>
              <a:t>대</a:t>
            </a:r>
            <a:r>
              <a:rPr lang="en-US" altLang="ko-KR" sz="4000">
                <a:latin typeface="나눔고딕" charset="0"/>
                <a:ea typeface="나눔고딕" charset="0"/>
              </a:rPr>
              <a:t> </a:t>
            </a:r>
            <a:r>
              <a:rPr lang="en-US" altLang="ko-KR" sz="4000">
                <a:latin typeface="나눔고딕" charset="0"/>
                <a:ea typeface="나눔고딕" charset="0"/>
              </a:rPr>
              <a:t>효</a:t>
            </a:r>
            <a:r>
              <a:rPr lang="en-US" altLang="ko-KR" sz="4000">
                <a:latin typeface="나눔고딕" charset="0"/>
                <a:ea typeface="나눔고딕" charset="0"/>
              </a:rPr>
              <a:t>과</a:t>
            </a:r>
            <a:endParaRPr lang="ko-KR" altLang="en-US" sz="4000"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앞으로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만약 건강해지기 위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해 다이어트를 하는 사람들이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체중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을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체크하고 줄이기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보다는 허리둘레를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체크하고 줄이는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것을 기대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합니다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32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996315" indent="507365" algn="l" defTabSz="3658235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대한비만학회에서는 서구화된 한국인의 체형에 맞게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BMI 수치가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적절하게 적용되려면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정상 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기준을 좀 더 상향시키기를 기대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합니다</a:t>
            </a:r>
            <a:r>
              <a:rPr lang="en-US" altLang="ko-KR" sz="32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4000">
              <a:latin typeface="나눔고딕" charset="0"/>
              <a:ea typeface="나눔고딕" charset="0"/>
            </a:endParaRPr>
          </a:p>
          <a:p>
            <a:pPr marL="0" indent="509270" algn="l" defTabSz="365823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1">
              <a:latin typeface="나눔고딕" charset="0"/>
              <a:ea typeface="나눔고딕" charset="0"/>
            </a:endParaRPr>
          </a:p>
        </p:txBody>
      </p:sp>
      <p:sp>
        <p:nvSpPr>
          <p:cNvPr id="30" name="내용 개체 틀 29">
            <a:extLst>
              <a:ext uri="{FF2B5EF4-FFF2-40B4-BE49-F238E27FC236}">
                <a16:creationId xmlns:a16="http://schemas.microsoft.com/office/drawing/2014/main" id="{197AB55D-48A5-4B40-BFCB-3362672530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91405" y="1243965"/>
            <a:ext cx="10603230" cy="228409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507365" indent="0" algn="r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400" b="1">
                <a:latin typeface="나눔고딕" charset="0"/>
                <a:ea typeface="나눔고딕" charset="0"/>
              </a:rPr>
              <a:t>미디어학부</a:t>
            </a:r>
          </a:p>
          <a:p>
            <a:pPr marL="507365" indent="0" algn="r" defTabSz="3658235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400" b="1">
                <a:latin typeface="나눔고딕" charset="0"/>
                <a:ea typeface="나눔고딕" charset="0"/>
              </a:rPr>
              <a:t>배문규</a:t>
            </a:r>
          </a:p>
        </p:txBody>
      </p:sp>
      <p:grpSp>
        <p:nvGrpSpPr>
          <p:cNvPr id="92" name="그룹 91"/>
          <p:cNvGrpSpPr/>
          <p:nvPr/>
        </p:nvGrpSpPr>
        <p:grpSpPr>
          <a:xfrm rot="0">
            <a:off x="639445" y="16509365"/>
            <a:ext cx="12314555" cy="18199735"/>
            <a:chOff x="639445" y="16509365"/>
            <a:chExt cx="12314555" cy="18199735"/>
          </a:xfrm>
        </p:grpSpPr>
        <p:pic>
          <p:nvPicPr>
            <p:cNvPr id="40" name="그림 39" descr="C:/Users/user/AppData/Roaming/PolarisOffice/ETemp/2816_15783232/fImage60368341.png"/>
            <p:cNvPicPr>
              <a:picLocks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268095" y="16529050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36" name="텍스트 상자 35"/>
            <p:cNvSpPr txBox="1">
              <a:spLocks/>
            </p:cNvSpPr>
            <p:nvPr/>
          </p:nvSpPr>
          <p:spPr>
            <a:xfrm rot="0">
              <a:off x="1824355" y="34063940"/>
              <a:ext cx="10363200" cy="64516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ctr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1">
                  <a:latin typeface="나눔고딕" charset="0"/>
                  <a:ea typeface="나눔고딕" charset="0"/>
                </a:rPr>
                <a:t>BMI                      체지방률                 허리둘레</a:t>
              </a:r>
              <a:endParaRPr lang="ko-KR" altLang="en-US" sz="2800" b="1">
                <a:latin typeface="나눔고딕" charset="0"/>
                <a:ea typeface="나눔고딕" charset="0"/>
              </a:endParaRPr>
            </a:p>
          </p:txBody>
        </p:sp>
        <p:pic>
          <p:nvPicPr>
            <p:cNvPr id="49" name="그림 48" descr="C:/Users/user/AppData/Roaming/PolarisOffice/ETemp/2816_15783232/fImage54981108467.png"/>
            <p:cNvPicPr>
              <a:picLocks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270000" y="20008215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2" name="그림 51" descr="C:/Users/user/AppData/Roaming/PolarisOffice/ETemp/2816_15783232/fImage67291196334.png"/>
            <p:cNvPicPr>
              <a:picLocks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268730" y="23465790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5" name="그림 54" descr="C:/Users/user/AppData/Roaming/PolarisOffice/ETemp/2816_15783232/fImage68301286500.png"/>
            <p:cNvPicPr>
              <a:picLocks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266825" y="26932890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8" name="그림 57" descr="C:/Users/user/AppData/Roaming/PolarisOffice/ETemp/2816_15783232/fImage49251379169.png"/>
            <p:cNvPicPr>
              <a:picLocks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277620" y="30376495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41" name="그림 40" descr="C:/Users/user/AppData/Roaming/PolarisOffice/ETemp/2816_15783232/fImage7276865724.png"/>
            <p:cNvPicPr>
              <a:picLocks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949190" y="16509365"/>
              <a:ext cx="431038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0" name="그림 49" descr="C:/Users/user/AppData/Roaming/PolarisOffice/ETemp/2816_15783232/fImage60551131478.png"/>
            <p:cNvPicPr>
              <a:picLocks/>
            </p:cNvPicPr>
            <p:nvPr/>
          </p:nvPicPr>
          <p:blipFill rotWithShape="1"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931410" y="20005675"/>
              <a:ext cx="431038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3" name="그림 52" descr="C:/Users/user/AppData/Roaming/PolarisOffice/ETemp/2816_15783232/fImage79811229358.png"/>
            <p:cNvPicPr>
              <a:picLocks/>
            </p:cNvPicPr>
            <p:nvPr/>
          </p:nvPicPr>
          <p:blipFill rotWithShape="1"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947285" y="23491825"/>
              <a:ext cx="431038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6" name="그림 55" descr="C:/Users/user/AppData/Roaming/PolarisOffice/ETemp/2816_15783232/fImage83871316962.png"/>
            <p:cNvPicPr>
              <a:picLocks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954905" y="26929715"/>
              <a:ext cx="431038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9" name="그림 58" descr="C:/Users/user/AppData/Roaming/PolarisOffice/ETemp/2816_15783232/fImage49641404464.png"/>
            <p:cNvPicPr>
              <a:picLocks/>
            </p:cNvPicPr>
            <p:nvPr/>
          </p:nvPicPr>
          <p:blipFill rotWithShape="1"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026025" y="30361255"/>
              <a:ext cx="431038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42" name="그림 41" descr="C:/Users/user/AppData/Roaming/PolarisOffice/ETemp/2816_15783232/fImage7796895705.png"/>
            <p:cNvPicPr>
              <a:picLocks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636635" y="16517620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1" name="그림 50" descr="C:/Users/user/AppData/Roaming/PolarisOffice/ETemp/2816_15783232/fImage67891168145.png"/>
            <p:cNvPicPr>
              <a:picLocks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629650" y="19999325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4" name="그림 53" descr="C:/Users/user/AppData/Roaming/PolarisOffice/ETemp/2816_15783232/fImage82241253281.png"/>
            <p:cNvPicPr>
              <a:picLocks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601710" y="23479125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57" name="그림 56" descr="C:/Users/user/AppData/Roaming/PolarisOffice/ETemp/2816_15783232/fImage84141346827.png"/>
            <p:cNvPicPr>
              <a:picLocks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594090" y="26917015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60" name="그림 59" descr="C:/Users/user/AppData/Roaming/PolarisOffice/ETemp/2816_15783232/fImage52411439961.png"/>
            <p:cNvPicPr>
              <a:picLocks/>
            </p:cNvPicPr>
            <p:nvPr/>
          </p:nvPicPr>
          <p:blipFill rotWithShape="1">
            <a:blip r:embed="rId2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644890" y="30357445"/>
              <a:ext cx="4309110" cy="369189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70" name="텍스트 상자 69"/>
            <p:cNvSpPr txBox="1">
              <a:spLocks/>
            </p:cNvSpPr>
            <p:nvPr/>
          </p:nvSpPr>
          <p:spPr>
            <a:xfrm rot="0">
              <a:off x="692150" y="16681450"/>
              <a:ext cx="728980" cy="307848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ctr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>
                  <a:latin typeface="나눔고딕" charset="0"/>
                  <a:ea typeface="나눔고딕" charset="0"/>
                </a:rPr>
                <a:t>윗몸일으키기</a:t>
              </a:r>
              <a:endParaRPr lang="ko-KR" altLang="en-US" sz="280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71" name="텍스트 상자 70"/>
            <p:cNvSpPr txBox="1">
              <a:spLocks/>
            </p:cNvSpPr>
            <p:nvPr/>
          </p:nvSpPr>
          <p:spPr>
            <a:xfrm rot="0">
              <a:off x="663575" y="20159345"/>
              <a:ext cx="728980" cy="307848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ctr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0">
                  <a:latin typeface="나눔고딕" charset="0"/>
                  <a:ea typeface="나눔고딕" charset="0"/>
                </a:rPr>
                <a:t>좌전굴</a:t>
              </a:r>
              <a:endParaRPr lang="ko-KR" altLang="en-US" sz="7830">
                <a:latin typeface="Calibri" charset="0"/>
                <a:ea typeface="Calibri" charset="0"/>
              </a:endParaRPr>
            </a:p>
          </p:txBody>
        </p:sp>
        <p:sp>
          <p:nvSpPr>
            <p:cNvPr id="72" name="텍스트 상자 71"/>
            <p:cNvSpPr txBox="1">
              <a:spLocks/>
            </p:cNvSpPr>
            <p:nvPr/>
          </p:nvSpPr>
          <p:spPr>
            <a:xfrm rot="0">
              <a:off x="701675" y="23562945"/>
              <a:ext cx="689610" cy="307848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ctr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b="0">
                  <a:latin typeface="나눔고딕" charset="0"/>
                  <a:ea typeface="나눔고딕" charset="0"/>
                </a:rPr>
                <a:t>제자리멀리뛰기</a:t>
              </a:r>
              <a:endParaRPr lang="ko-KR" altLang="en-US" sz="7200">
                <a:latin typeface="나눔고딕" charset="0"/>
                <a:ea typeface="나눔고딕" charset="0"/>
              </a:endParaRPr>
            </a:p>
          </p:txBody>
        </p:sp>
        <p:sp>
          <p:nvSpPr>
            <p:cNvPr id="73" name="텍스트 상자 72"/>
            <p:cNvSpPr txBox="1">
              <a:spLocks/>
            </p:cNvSpPr>
            <p:nvPr/>
          </p:nvSpPr>
          <p:spPr>
            <a:xfrm rot="0">
              <a:off x="763905" y="27149425"/>
              <a:ext cx="594360" cy="309753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ctr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>
                  <a:latin typeface="나눔고딕" charset="0"/>
                  <a:ea typeface="나눔고딕" charset="0"/>
                </a:rPr>
                <a:t>20m 오래달리기</a:t>
              </a:r>
              <a:endParaRPr lang="ko-KR" altLang="en-US" sz="2400" b="0">
                <a:latin typeface="나눔고딕" charset="0"/>
                <a:ea typeface="나눔고딕" charset="0"/>
              </a:endParaRPr>
            </a:p>
          </p:txBody>
        </p:sp>
        <p:sp>
          <p:nvSpPr>
            <p:cNvPr id="74" name="텍스트 상자 73"/>
            <p:cNvSpPr txBox="1">
              <a:spLocks/>
            </p:cNvSpPr>
            <p:nvPr/>
          </p:nvSpPr>
          <p:spPr>
            <a:xfrm rot="0">
              <a:off x="639445" y="30518100"/>
              <a:ext cx="654050" cy="309372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eaVert" anchor="t">
              <a:spAutoFit/>
            </a:bodyPr>
            <a:lstStyle/>
            <a:p>
              <a:pPr marL="0" indent="0" algn="ctr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>
                  <a:latin typeface="나눔고딕" charset="0"/>
                  <a:ea typeface="나눔고딕" charset="0"/>
                </a:rPr>
                <a:t>10m 빨리달리기</a:t>
              </a:r>
              <a:endParaRPr lang="ko-KR" altLang="en-US" sz="2400" b="0"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 rot="0">
            <a:off x="13632180" y="19232880"/>
            <a:ext cx="15318105" cy="5140325"/>
            <a:chOff x="13632180" y="19232880"/>
            <a:chExt cx="15318105" cy="5140325"/>
          </a:xfrm>
        </p:grpSpPr>
        <p:pic>
          <p:nvPicPr>
            <p:cNvPr id="37" name="그림 36" descr="C:/Users/user/AppData/Roaming/PolarisOffice/ETemp/2816_15783232/fImage493474491.png"/>
            <p:cNvPicPr>
              <a:picLocks/>
            </p:cNvPicPr>
            <p:nvPr/>
          </p:nvPicPr>
          <p:blipFill rotWithShape="1">
            <a:blip r:embed="rId2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3632180" y="19232880"/>
              <a:ext cx="5768340" cy="469138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39" name="그림 38" descr="C:/Users/user/AppData/Roaming/PolarisOffice/ETemp/2816_15783232/fImage5932802995.png"/>
            <p:cNvPicPr>
              <a:picLocks/>
            </p:cNvPicPr>
            <p:nvPr/>
          </p:nvPicPr>
          <p:blipFill rotWithShape="1">
            <a:blip r:embed="rId2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8381345" y="19244945"/>
              <a:ext cx="5819140" cy="471678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38" name="그림 37" descr="C:/Users/user/AppData/Roaming/PolarisOffice/ETemp/2816_15783232/fImage5540771942.png"/>
            <p:cNvPicPr>
              <a:picLocks/>
            </p:cNvPicPr>
            <p:nvPr/>
          </p:nvPicPr>
          <p:blipFill rotWithShape="1">
            <a:blip r:embed="rId2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3142575" y="19246215"/>
              <a:ext cx="5807710" cy="473456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76" name="텍스트 상자 75"/>
            <p:cNvSpPr txBox="1">
              <a:spLocks/>
            </p:cNvSpPr>
            <p:nvPr/>
          </p:nvSpPr>
          <p:spPr>
            <a:xfrm rot="0">
              <a:off x="17915890" y="23880445"/>
              <a:ext cx="6277610" cy="492760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b="1">
                  <a:latin typeface="나눔고딕" charset="0"/>
                  <a:ea typeface="나눔고딕" charset="0"/>
                </a:rPr>
                <a:t> BMI, 체지방률, 허리둘레 서로간 상관관계 그래프</a:t>
              </a:r>
              <a:endParaRPr lang="ko-KR" altLang="en-US" sz="2600" b="1">
                <a:latin typeface="나눔고딕" charset="0"/>
                <a:ea typeface="나눔고딕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 rot="0">
            <a:off x="13448030" y="24509730"/>
            <a:ext cx="14840585" cy="6467475"/>
            <a:chOff x="13448030" y="24509730"/>
            <a:chExt cx="14840585" cy="6467475"/>
          </a:xfrm>
        </p:grpSpPr>
        <p:pic>
          <p:nvPicPr>
            <p:cNvPr id="64" name="그림 63" descr="C:/Users/user/AppData/Roaming/PolarisOffice/ETemp/2816_15783232/fImage153681514827.png"/>
            <p:cNvPicPr>
              <a:picLocks/>
            </p:cNvPicPr>
            <p:nvPr/>
          </p:nvPicPr>
          <p:blipFill rotWithShape="1">
            <a:blip r:embed="rId2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0625435" y="24509730"/>
              <a:ext cx="7663180" cy="6162040"/>
            </a:xfrm>
            <a:prstGeom prst="rect"/>
            <a:noFill/>
            <a:ln w="0">
              <a:noFill/>
              <a:prstDash/>
            </a:ln>
          </p:spPr>
        </p:pic>
        <p:pic>
          <p:nvPicPr>
            <p:cNvPr id="63" name="그림 62" descr="C:/Users/user/AppData/Roaming/PolarisOffice/ETemp/2816_15783232/fImage154561485436.png"/>
            <p:cNvPicPr>
              <a:picLocks/>
            </p:cNvPicPr>
            <p:nvPr/>
          </p:nvPicPr>
          <p:blipFill rotWithShape="1">
            <a:blip r:embed="rId2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3448030" y="24564975"/>
              <a:ext cx="7637780" cy="6096000"/>
            </a:xfrm>
            <a:prstGeom prst="rect"/>
            <a:noFill/>
            <a:ln w="0">
              <a:noFill/>
              <a:prstDash/>
            </a:ln>
          </p:spPr>
        </p:pic>
        <p:sp>
          <p:nvSpPr>
            <p:cNvPr id="78" name="텍스트 상자 77"/>
            <p:cNvSpPr txBox="1">
              <a:spLocks/>
            </p:cNvSpPr>
            <p:nvPr/>
          </p:nvSpPr>
          <p:spPr>
            <a:xfrm rot="0">
              <a:off x="16388080" y="30485715"/>
              <a:ext cx="4470400" cy="49149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1">
                  <a:latin typeface="나눔고딕" charset="0"/>
                  <a:ea typeface="나눔고딕" charset="0"/>
                </a:rPr>
                <a:t>상관분석  PIE 그래프 - 남성</a:t>
              </a:r>
              <a:endParaRPr lang="ko-KR" altLang="en-US" sz="2800" b="1">
                <a:latin typeface="나눔고딕" charset="0"/>
                <a:ea typeface="나눔고딕" charset="0"/>
              </a:endParaRPr>
            </a:p>
          </p:txBody>
        </p:sp>
        <p:sp>
          <p:nvSpPr>
            <p:cNvPr id="79" name="텍스트 상자 78"/>
            <p:cNvSpPr txBox="1">
              <a:spLocks/>
            </p:cNvSpPr>
            <p:nvPr/>
          </p:nvSpPr>
          <p:spPr>
            <a:xfrm rot="0">
              <a:off x="23573740" y="30482540"/>
              <a:ext cx="4364990" cy="49149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800" b="1">
                  <a:latin typeface="나눔고딕" charset="0"/>
                  <a:ea typeface="나눔고딕" charset="0"/>
                </a:rPr>
                <a:t>상관분석  PIE 그래프 - 여성</a:t>
              </a:r>
              <a:endParaRPr lang="ko-KR" altLang="en-US" sz="2800" b="1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82" name="텍스트 상자 81"/>
          <p:cNvSpPr txBox="1">
            <a:spLocks/>
          </p:cNvSpPr>
          <p:nvPr/>
        </p:nvSpPr>
        <p:spPr>
          <a:xfrm rot="0">
            <a:off x="13016865" y="31346140"/>
            <a:ext cx="262763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atin typeface="나눔고딕" charset="0"/>
                <a:ea typeface="나눔고딕" charset="0"/>
              </a:rPr>
              <a:t>남성 </a:t>
            </a:r>
            <a:r>
              <a:rPr lang="en-US" altLang="ko-KR" sz="1600">
                <a:latin typeface="나눔고딕" charset="0"/>
                <a:ea typeface="나눔고딕" charset="0"/>
              </a:rPr>
              <a:t>의 체질별 신체등급 </a:t>
            </a:r>
            <a:endParaRPr lang="ko-KR" altLang="en-US" sz="1600">
              <a:latin typeface="나눔고딕" charset="0"/>
              <a:ea typeface="나눔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16162655" y="35237420"/>
            <a:ext cx="11471910" cy="4927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latin typeface="나눔고딕" charset="0"/>
                <a:ea typeface="나눔고딕" charset="0"/>
              </a:rPr>
              <a:t>연관분석 테이블</a:t>
            </a:r>
            <a:r>
              <a:rPr lang="en-US" altLang="ko-KR" sz="3200" b="1">
                <a:latin typeface="나눔고딕" charset="0"/>
                <a:ea typeface="나눔고딕" charset="0"/>
              </a:rPr>
              <a:t> </a:t>
            </a:r>
            <a:r>
              <a:rPr lang="en-US" altLang="ko-KR" sz="2000" b="0">
                <a:solidFill>
                  <a:schemeClr val="tx1"/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2000" i="1" b="0">
                <a:solidFill>
                  <a:schemeClr val="tx1"/>
                </a:solidFill>
                <a:latin typeface="나눔고딕" charset="0"/>
                <a:ea typeface="나눔고딕" charset="0"/>
              </a:rPr>
              <a:t>조건 : support=0.04, confidence=0.01, minlen=1, maxlen=2)</a:t>
            </a:r>
            <a:r>
              <a:rPr lang="en-US" altLang="ko-KR" sz="2000" i="1" b="1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2000" b="1">
                <a:latin typeface="나눔고딕" charset="0"/>
                <a:ea typeface="나눔고딕" charset="0"/>
              </a:rPr>
              <a:t>  </a:t>
            </a:r>
            <a:endParaRPr lang="ko-KR" altLang="en-US" sz="2400" b="1">
              <a:latin typeface="나눔고딕" charset="0"/>
              <a:ea typeface="나눔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 rot="0">
            <a:off x="12980670" y="33220660"/>
            <a:ext cx="2627630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398462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>
                <a:latin typeface="나눔고딕" charset="0"/>
                <a:ea typeface="나눔고딕" charset="0"/>
              </a:rPr>
              <a:t>여성</a:t>
            </a:r>
            <a:r>
              <a:rPr lang="en-US" altLang="ko-KR" sz="1600">
                <a:latin typeface="나눔고딕" charset="0"/>
                <a:ea typeface="나눔고딕" charset="0"/>
              </a:rPr>
              <a:t> 의 체질별 신체등급 </a:t>
            </a:r>
            <a:endParaRPr lang="ko-KR" altLang="en-US" sz="1600">
              <a:latin typeface="나눔고딕" charset="0"/>
              <a:ea typeface="나눔고딕" charset="0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13001625" y="31692215"/>
          <a:ext cx="157727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180"/>
                <a:gridCol w="939165"/>
                <a:gridCol w="1224280"/>
                <a:gridCol w="884555"/>
                <a:gridCol w="1782445"/>
                <a:gridCol w="768985"/>
                <a:gridCol w="1116965"/>
                <a:gridCol w="1053465"/>
                <a:gridCol w="843280"/>
                <a:gridCol w="1764030"/>
                <a:gridCol w="944245"/>
                <a:gridCol w="1264920"/>
                <a:gridCol w="1619250"/>
              </a:tblGrid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BMI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lnTlToB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경도비만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체지방률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lnTlToB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낮음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경도비만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허리둘레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lnTlToB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복부비만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고도복부비만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중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.0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13003530" y="33592135"/>
          <a:ext cx="15739110" cy="149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899160"/>
                <a:gridCol w="1238250"/>
                <a:gridCol w="892175"/>
                <a:gridCol w="1764030"/>
                <a:gridCol w="1099185"/>
                <a:gridCol w="1790065"/>
                <a:gridCol w="915035"/>
                <a:gridCol w="1731010"/>
                <a:gridCol w="815975"/>
                <a:gridCol w="1325880"/>
                <a:gridCol w="1698625"/>
              </a:tblGrid>
              <a:tr h="38227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 BMI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lnTlToB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경도비만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체지방률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lnTlToB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경도비만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허리둘레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lnTlToB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정상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복부비만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고도복부비만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중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.0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398462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나눔고딕" charset="0"/>
                          <a:ea typeface="나눔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1" name="그룹 90"/>
          <p:cNvGrpSpPr/>
          <p:nvPr/>
        </p:nvGrpSpPr>
        <p:grpSpPr>
          <a:xfrm rot="0">
            <a:off x="13634720" y="14159230"/>
            <a:ext cx="15226030" cy="4893310"/>
            <a:chOff x="13634720" y="14159230"/>
            <a:chExt cx="15226030" cy="4893310"/>
          </a:xfrm>
        </p:grpSpPr>
        <p:grpSp>
          <p:nvGrpSpPr>
            <p:cNvPr id="89" name="그룹 88"/>
            <p:cNvGrpSpPr/>
            <p:nvPr/>
          </p:nvGrpSpPr>
          <p:grpSpPr>
            <a:xfrm rot="0">
              <a:off x="13634720" y="14159230"/>
              <a:ext cx="15226030" cy="4530090"/>
              <a:chOff x="13634720" y="14159230"/>
              <a:chExt cx="15226030" cy="4530090"/>
            </a:xfrm>
          </p:grpSpPr>
          <p:pic>
            <p:nvPicPr>
              <p:cNvPr id="8" name="그림 8" descr="C:/Users/user/AppData/Roaming/PolarisOffice/ETemp/2816_15783232/image5.pn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13634085" y="14158595"/>
                <a:ext cx="5654040" cy="4504690"/>
              </a:xfrm>
              <a:prstGeom prst="rect"/>
              <a:noFill/>
            </p:spPr>
          </p:pic>
          <p:pic>
            <p:nvPicPr>
              <p:cNvPr id="2" name="그림 2" descr="C:/Users/user/AppData/Roaming/PolarisOffice/ETemp/2816_15783232/image4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18352770" y="14174470"/>
                <a:ext cx="5641340" cy="4504690"/>
              </a:xfrm>
              <a:prstGeom prst="rect"/>
              <a:noFill/>
            </p:spPr>
          </p:pic>
          <p:pic>
            <p:nvPicPr>
              <p:cNvPr id="10" name="그림 11" descr="C:/Users/user/AppData/Roaming/PolarisOffice/ETemp/2816_15783232/image6.png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0">
                <a:off x="23189565" y="14183995"/>
                <a:ext cx="5670550" cy="4504690"/>
              </a:xfrm>
              <a:prstGeom prst="rect"/>
              <a:noFill/>
            </p:spPr>
          </p:pic>
        </p:grpSp>
        <p:sp>
          <p:nvSpPr>
            <p:cNvPr id="90" name="텍스트 상자 89"/>
            <p:cNvSpPr txBox="1">
              <a:spLocks/>
            </p:cNvSpPr>
            <p:nvPr/>
          </p:nvSpPr>
          <p:spPr>
            <a:xfrm rot="0">
              <a:off x="18191480" y="18577560"/>
              <a:ext cx="6183630" cy="47498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3984625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600" b="1">
                  <a:latin typeface="나눔고딕" charset="0"/>
                  <a:ea typeface="나눔고딕" charset="0"/>
                </a:rPr>
                <a:t>연령별 평균 BMI, 체지방률, 허리둘레 그래프</a:t>
              </a:r>
              <a:endParaRPr lang="ko-KR" altLang="en-US" sz="7830">
                <a:latin typeface="Calibri" charset="0"/>
                <a:ea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92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  <a:scene3d>
          <a:camera prst="orthographicFront"/>
          <a:lightRig rig="threePt" dir="t"/>
        </a:scene3d>
        <a:sp3d prstMaterial="matte"/>
      </a:spPr>
      <a:bodyPr rtlCol="0" anchor="t" anchorCtr="0"/>
      <a:lstStyle>
        <a:defPPr>
          <a:defRPr sz="12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18</Paragraphs>
  <Words>85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syslight</dc:creator>
  <cp:lastModifiedBy>배 문규</cp:lastModifiedBy>
  <dc:title>PowerPoint 프레젠테이션</dc:title>
  <dcterms:modified xsi:type="dcterms:W3CDTF">2019-11-26T13:42:31Z</dcterms:modified>
</cp:coreProperties>
</file>