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trictFirstAndLastChars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3444" r:id="rId2"/>
    <p:sldId id="3443" r:id="rId3"/>
    <p:sldId id="3404" r:id="rId4"/>
    <p:sldId id="3411" r:id="rId5"/>
    <p:sldId id="3407" r:id="rId6"/>
    <p:sldId id="3409" r:id="rId7"/>
    <p:sldId id="3420" r:id="rId8"/>
    <p:sldId id="3421" r:id="rId9"/>
    <p:sldId id="3410" r:id="rId10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새굴림" panose="02030600000101010101" pitchFamily="18" charset="-127"/>
        <a:ea typeface="새굴림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pos="1367" userDrawn="1">
          <p15:clr>
            <a:srgbClr val="A4A3A4"/>
          </p15:clr>
        </p15:guide>
        <p15:guide id="9" pos="652" userDrawn="1">
          <p15:clr>
            <a:srgbClr val="A4A3A4"/>
          </p15:clr>
        </p15:guide>
        <p15:guide id="11" pos="890" userDrawn="1">
          <p15:clr>
            <a:srgbClr val="A4A3A4"/>
          </p15:clr>
        </p15:guide>
        <p15:guide id="12" pos="2921" userDrawn="1">
          <p15:clr>
            <a:srgbClr val="A4A3A4"/>
          </p15:clr>
        </p15:guide>
        <p15:guide id="13" orient="horz" pos="2273" userDrawn="1">
          <p15:clr>
            <a:srgbClr val="A4A3A4"/>
          </p15:clr>
        </p15:guide>
        <p15:guide id="14" orient="horz" pos="73" userDrawn="1">
          <p15:clr>
            <a:srgbClr val="A4A3A4"/>
          </p15:clr>
        </p15:guide>
        <p15:guide id="15" orient="horz" pos="504" userDrawn="1">
          <p15:clr>
            <a:srgbClr val="A4A3A4"/>
          </p15:clr>
        </p15:guide>
        <p15:guide id="16" orient="horz" pos="845" userDrawn="1">
          <p15:clr>
            <a:srgbClr val="A4A3A4"/>
          </p15:clr>
        </p15:guide>
        <p15:guide id="17" orient="horz" pos="1230" userDrawn="1">
          <p15:clr>
            <a:srgbClr val="A4A3A4"/>
          </p15:clr>
        </p15:guide>
        <p15:guide id="18" pos="227" userDrawn="1">
          <p15:clr>
            <a:srgbClr val="A4A3A4"/>
          </p15:clr>
        </p15:guide>
        <p15:guide id="19" pos="737" userDrawn="1">
          <p15:clr>
            <a:srgbClr val="A4A3A4"/>
          </p15:clr>
        </p15:guide>
        <p15:guide id="20" pos="5551" userDrawn="1">
          <p15:clr>
            <a:srgbClr val="A4A3A4"/>
          </p15:clr>
        </p15:guide>
        <p15:guide id="21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orient="horz" pos="728" userDrawn="1">
          <p15:clr>
            <a:srgbClr val="A4A3A4"/>
          </p15:clr>
        </p15:guide>
        <p15:guide id="3" orient="horz" pos="1015" userDrawn="1">
          <p15:clr>
            <a:srgbClr val="A4A3A4"/>
          </p15:clr>
        </p15:guide>
        <p15:guide id="4" orient="horz" pos="5942" userDrawn="1">
          <p15:clr>
            <a:srgbClr val="A4A3A4"/>
          </p15:clr>
        </p15:guide>
        <p15:guide id="5" orient="horz" pos="1256" userDrawn="1">
          <p15:clr>
            <a:srgbClr val="A4A3A4"/>
          </p15:clr>
        </p15:guide>
        <p15:guide id="6" orient="horz" pos="1169" userDrawn="1">
          <p15:clr>
            <a:srgbClr val="A4A3A4"/>
          </p15:clr>
        </p15:guide>
        <p15:guide id="7" orient="horz" pos="1894" userDrawn="1">
          <p15:clr>
            <a:srgbClr val="A4A3A4"/>
          </p15:clr>
        </p15:guide>
        <p15:guide id="8" orient="horz" pos="2" userDrawn="1">
          <p15:clr>
            <a:srgbClr val="A4A3A4"/>
          </p15:clr>
        </p15:guide>
        <p15:guide id="9" pos="2141" userDrawn="1">
          <p15:clr>
            <a:srgbClr val="A4A3A4"/>
          </p15:clr>
        </p15:guide>
        <p15:guide id="10" pos="4117" userDrawn="1">
          <p15:clr>
            <a:srgbClr val="A4A3A4"/>
          </p15:clr>
        </p15:guide>
        <p15:guide id="11" pos="3792" userDrawn="1">
          <p15:clr>
            <a:srgbClr val="A4A3A4"/>
          </p15:clr>
        </p15:guide>
        <p15:guide id="12" pos="490" userDrawn="1">
          <p15:clr>
            <a:srgbClr val="A4A3A4"/>
          </p15:clr>
        </p15:guide>
        <p15:guide id="13" pos="165" userDrawn="1">
          <p15:clr>
            <a:srgbClr val="A4A3A4"/>
          </p15:clr>
        </p15:guide>
        <p15:guide id="14" pos="3770" userDrawn="1">
          <p15:clr>
            <a:srgbClr val="A4A3A4"/>
          </p15:clr>
        </p15:guide>
        <p15:guide id="15" pos="5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2B800"/>
    <a:srgbClr val="FF5050"/>
    <a:srgbClr val="F2DCDB"/>
    <a:srgbClr val="F2F2F2"/>
    <a:srgbClr val="CCCCCC"/>
    <a:srgbClr val="DCE6F2"/>
    <a:srgbClr val="7F7F7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97" autoAdjust="0"/>
    <p:restoredTop sz="90149" autoAdjust="0"/>
  </p:normalViewPr>
  <p:slideViewPr>
    <p:cSldViewPr snapToObjects="1">
      <p:cViewPr varScale="1">
        <p:scale>
          <a:sx n="61" d="100"/>
          <a:sy n="61" d="100"/>
        </p:scale>
        <p:origin x="1542" y="72"/>
      </p:cViewPr>
      <p:guideLst>
        <p:guide orient="horz" pos="2614"/>
        <p:guide orient="horz" pos="119"/>
        <p:guide orient="horz" pos="867"/>
        <p:guide orient="horz" pos="414"/>
        <p:guide orient="horz" pos="1049"/>
        <p:guide pos="1367"/>
        <p:guide pos="652"/>
        <p:guide pos="890"/>
        <p:guide pos="2921"/>
        <p:guide orient="horz" pos="2273"/>
        <p:guide orient="horz" pos="73"/>
        <p:guide orient="horz" pos="504"/>
        <p:guide orient="horz" pos="845"/>
        <p:guide orient="horz" pos="1230"/>
        <p:guide pos="227"/>
        <p:guide pos="737"/>
        <p:guide pos="5551"/>
        <p:guide orient="horz" pos="40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04"/>
    </p:cViewPr>
  </p:sorterViewPr>
  <p:notesViewPr>
    <p:cSldViewPr snapToObjects="1">
      <p:cViewPr>
        <p:scale>
          <a:sx n="70" d="100"/>
          <a:sy n="70" d="100"/>
        </p:scale>
        <p:origin x="-2406" y="198"/>
      </p:cViewPr>
      <p:guideLst>
        <p:guide orient="horz" pos="3126"/>
        <p:guide orient="horz" pos="728"/>
        <p:guide orient="horz" pos="1015"/>
        <p:guide orient="horz" pos="5942"/>
        <p:guide orient="horz" pos="1256"/>
        <p:guide orient="horz" pos="1169"/>
        <p:guide orient="horz" pos="1894"/>
        <p:guide orient="horz" pos="2"/>
        <p:guide pos="2141"/>
        <p:guide pos="4117"/>
        <p:guide pos="3792"/>
        <p:guide pos="490"/>
        <p:guide pos="165"/>
        <p:guide pos="3770"/>
        <p:guide pos="5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t" anchorCtr="0" compatLnSpc="1">
            <a:prstTxWarp prst="textNoShape">
              <a:avLst/>
            </a:prstTxWarp>
          </a:bodyPr>
          <a:lstStyle>
            <a:lvl1pPr algn="r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l" defTabSz="924616" eaLnBrk="1" fontAlgn="base" latinLnBrk="1" hangingPunct="1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KoPubWorld돋움체 Bold" panose="00000800000000000000" pitchFamily="2" charset="-127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1" tIns="46289" rIns="92581" bIns="46289" numCol="1" anchor="b" anchorCtr="0" compatLnSpc="1">
            <a:prstTxWarp prst="textNoShape">
              <a:avLst/>
            </a:prstTxWarp>
          </a:bodyPr>
          <a:lstStyle>
            <a:lvl1pPr algn="r" defTabSz="923567" eaLnBrk="1" latinLnBrk="1" hangingPunct="1">
              <a:defRPr sz="11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5CEC04A-8A8C-4DE9-BC91-7743E91E1C56}" type="slidenum">
              <a:rPr lang="ko-KR" altLang="en-US">
                <a:ea typeface="KoPubWorld돋움체 Bold" panose="00000800000000000000" pitchFamily="2" charset="-127"/>
              </a:rPr>
              <a:pPr>
                <a:defRPr/>
              </a:pPr>
              <a:t>‹#›</a:t>
            </a:fld>
            <a:endParaRPr lang="en-US" altLang="ko-KR" dirty="0"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252329" y="452680"/>
            <a:ext cx="6273257" cy="8973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2869859" y="8822652"/>
            <a:ext cx="1057957" cy="2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117" tIns="43058" rIns="86117" bIns="43058">
            <a:spAutoFit/>
          </a:bodyPr>
          <a:lstStyle>
            <a:lvl1pPr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defTabSz="892175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algn="ctr">
              <a:defRPr/>
            </a:pPr>
            <a:fld id="{CB98CE06-7D92-4B10-B61E-87F570A9E602}" type="slidenum">
              <a:rPr kumimoji="0" lang="en-US" altLang="ko-KR" sz="1100" smtClean="0">
                <a:latin typeface="Garamond" panose="02020404030301010803" pitchFamily="18" charset="0"/>
                <a:ea typeface="KoPubWorld돋움체 Bold" panose="00000800000000000000" pitchFamily="2" charset="-127"/>
              </a:rPr>
              <a:pPr algn="ctr">
                <a:defRPr/>
              </a:pPr>
              <a:t>‹#›</a:t>
            </a:fld>
            <a:endParaRPr kumimoji="0" lang="en-US" altLang="ko-KR" sz="1100" dirty="0">
              <a:latin typeface="Garamond" panose="02020404030301010803" pitchFamily="18" charset="0"/>
              <a:ea typeface="KoPubWorld돋움체 Bold" panose="00000800000000000000" pitchFamily="2" charset="-127"/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836029" y="1157877"/>
            <a:ext cx="852798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en-US" altLang="ko-KR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UX/UI </a:t>
            </a:r>
            <a:r>
              <a:rPr lang="ko-KR" altLang="en-US" sz="8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기획 및 설계</a:t>
            </a:r>
            <a:endParaRPr lang="en-US" altLang="ko-KR" sz="8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9147" y="5001043"/>
            <a:ext cx="5259382" cy="438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프로젝트관리 입문과정</a:t>
            </a:r>
            <a:endParaRPr lang="en-US" altLang="ko-KR" noProof="0" dirty="0"/>
          </a:p>
          <a:p>
            <a:pPr lvl="1"/>
            <a:r>
              <a:rPr lang="ko-KR" altLang="en-US" noProof="0" dirty="0" err="1"/>
              <a:t>맑은고딕</a:t>
            </a:r>
            <a:r>
              <a:rPr lang="ko-KR" altLang="en-US" noProof="0" dirty="0"/>
              <a:t> </a:t>
            </a:r>
            <a:r>
              <a:rPr lang="en-US" altLang="ko-KR" noProof="0" dirty="0"/>
              <a:t>10pt </a:t>
            </a:r>
            <a:r>
              <a:rPr lang="ko-KR" altLang="en-US" noProof="0" dirty="0"/>
              <a:t>또는 </a:t>
            </a:r>
            <a:r>
              <a:rPr lang="en-US" altLang="ko-KR" noProof="0" dirty="0"/>
              <a:t>9pt</a:t>
            </a:r>
          </a:p>
          <a:p>
            <a:pPr lvl="2"/>
            <a:r>
              <a:rPr lang="ko-KR" altLang="en-US" noProof="0" dirty="0"/>
              <a:t> 입문 </a:t>
            </a:r>
            <a:r>
              <a:rPr lang="ko-KR" altLang="en-US" noProof="0" dirty="0" err="1"/>
              <a:t>첫번째</a:t>
            </a:r>
            <a:r>
              <a:rPr lang="ko-KR" altLang="en-US" noProof="0" dirty="0"/>
              <a:t> </a:t>
            </a:r>
          </a:p>
        </p:txBody>
      </p:sp>
      <p:sp>
        <p:nvSpPr>
          <p:cNvPr id="51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5213" y="1444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4884" y="4517567"/>
            <a:ext cx="656662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221" tIns="44111" rIns="88221" bIns="44111"/>
          <a:lstStyle/>
          <a:p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129" name="Picture 10" descr="T academy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47" y="1137861"/>
            <a:ext cx="542659" cy="13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직선 연결선 20"/>
          <p:cNvCxnSpPr/>
          <p:nvPr/>
        </p:nvCxnSpPr>
        <p:spPr bwMode="auto">
          <a:xfrm>
            <a:off x="814749" y="1322628"/>
            <a:ext cx="5171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79788" y="1145559"/>
            <a:ext cx="5238101" cy="79265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88221" tIns="44111" rIns="88221" bIns="44111" anchor="ctr"/>
          <a:lstStyle/>
          <a:p>
            <a:pPr algn="ctr" eaLnBrk="1" fontAlgn="b" latinLnBrk="1" hangingPunct="1">
              <a:defRPr/>
            </a:pPr>
            <a:endParaRPr lang="ko-KR" altLang="en-US" dirty="0">
              <a:ln>
                <a:solidFill>
                  <a:srgbClr val="FF0000"/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1545895" y="706737"/>
            <a:ext cx="1361181" cy="227583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종이가 잘리는 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검정색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  <a:endParaRPr lang="ko-KR" altLang="en-US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126359" y="686719"/>
            <a:ext cx="419535" cy="16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>
            <a:off x="3998071" y="919581"/>
            <a:ext cx="304866" cy="17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7"/>
          <p:cNvSpPr txBox="1">
            <a:spLocks noChangeArrowheads="1"/>
          </p:cNvSpPr>
          <p:nvPr/>
        </p:nvSpPr>
        <p:spPr bwMode="auto">
          <a:xfrm>
            <a:off x="4237906" y="706737"/>
            <a:ext cx="2079327" cy="366082"/>
          </a:xfrm>
          <a:prstGeom prst="rect">
            <a:avLst/>
          </a:prstGeom>
          <a:noFill/>
          <a:ln>
            <a:noFill/>
          </a:ln>
        </p:spPr>
        <p:txBody>
          <a:bodyPr wrap="none" lIns="88221" tIns="44111" rIns="88221" bIns="44111">
            <a:spAutoFit/>
          </a:bodyPr>
          <a:lstStyle>
            <a:lvl1pPr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1pPr>
            <a:lvl2pPr marL="742950" indent="-28575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2pPr>
            <a:lvl3pPr marL="11430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3pPr>
            <a:lvl4pPr marL="16002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4pPr>
            <a:lvl5pPr marL="2057400" indent="-228600" latinLnBrk="1"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새굴림" panose="02030600000101010101" pitchFamily="18" charset="-127"/>
                <a:ea typeface="새굴림" panose="02030600000101010101" pitchFamily="18" charset="-127"/>
              </a:defRPr>
            </a:lvl9pPr>
          </a:lstStyle>
          <a:p>
            <a:pPr eaLnBrk="1" fontAlgn="b" hangingPunct="1">
              <a:defRPr/>
            </a:pP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내용이 들어가는 선</a:t>
            </a:r>
            <a:endParaRPr lang="en-US" altLang="ko-KR" sz="9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  <a:p>
            <a:pPr eaLnBrk="1" fontAlgn="b" hangingPunct="1">
              <a:defRPr/>
            </a:pP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,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빨간선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안에만 </a:t>
            </a:r>
            <a:r>
              <a:rPr lang="ko-KR" altLang="en-US" sz="9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글짜</a:t>
            </a:r>
            <a:r>
              <a:rPr lang="ko-KR" altLang="en-US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들어가야함</a:t>
            </a:r>
            <a:r>
              <a:rPr lang="en-US" altLang="ko-KR" sz="9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3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5738" indent="-1857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Wingdings" panose="05000000000000000000" pitchFamily="2" charset="2"/>
      <a:buChar char="§"/>
      <a:defRPr kumimoji="1" sz="1200" b="1" i="1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1pPr>
    <a:lvl2pPr marL="361950" indent="-180975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Arial" panose="020B0604020202020204" pitchFamily="34" charset="0"/>
      <a:buChar char="•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2pPr>
    <a:lvl3pPr marL="446088" indent="-84138" algn="l" rtl="0" eaLnBrk="0" fontAlgn="base" hangingPunct="0">
      <a:lnSpc>
        <a:spcPct val="120000"/>
      </a:lnSpc>
      <a:spcBef>
        <a:spcPct val="0"/>
      </a:spcBef>
      <a:spcAft>
        <a:spcPct val="20000"/>
      </a:spcAft>
      <a:buFont typeface="맑은 고딕" panose="020B0503020000020004" pitchFamily="50" charset="-127"/>
      <a:buChar char="–"/>
      <a:defRPr kumimoji="1" sz="1000" kern="1200">
        <a:solidFill>
          <a:schemeClr val="tx1"/>
        </a:solidFill>
        <a:latin typeface="KoPubWorld돋움체 Bold" panose="00000800000000000000" pitchFamily="2" charset="-127"/>
        <a:ea typeface="KoPubWorld돋움체 Bold" panose="00000800000000000000" pitchFamily="2" charset="-127"/>
        <a:cs typeface="+mn-cs"/>
      </a:defRPr>
    </a:lvl3pPr>
    <a:lvl4pPr marL="1600200" indent="-228600" algn="l" rtl="0" eaLnBrk="0" fontAlgn="base" hangingPunct="0">
      <a:lnSpc>
        <a:spcPct val="120000"/>
      </a:lnSpc>
      <a:spcBef>
        <a:spcPct val="0"/>
      </a:spcBef>
      <a:spcAft>
        <a:spcPct val="20000"/>
      </a:spcAft>
      <a:defRPr kumimoji="1" sz="10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hangingPunct="0">
      <a:lnSpc>
        <a:spcPct val="130000"/>
      </a:lnSpc>
      <a:spcBef>
        <a:spcPct val="0"/>
      </a:spcBef>
      <a:spcAft>
        <a:spcPct val="6000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8" y="402967"/>
            <a:ext cx="985881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154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97" y="487808"/>
            <a:ext cx="825679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997" y="1480398"/>
            <a:ext cx="833013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5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675" y="1097407"/>
            <a:ext cx="9144587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61218" y="6370194"/>
            <a:ext cx="8311076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 sz="900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7956686" y="121922"/>
            <a:ext cx="986145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61216" y="6384042"/>
            <a:ext cx="11811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825" dirty="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111295"/>
      </p:ext>
    </p:extLst>
  </p:cSld>
  <p:clrMapOvr>
    <a:masterClrMapping/>
  </p:clrMapOvr>
  <p:transition>
    <p:push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&amp; Sub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406FFB6D-C8A9-4B9F-A76C-CB1080E65360}"/>
              </a:ext>
            </a:extLst>
          </p:cNvPr>
          <p:cNvCxnSpPr/>
          <p:nvPr userDrawn="1"/>
        </p:nvCxnSpPr>
        <p:spPr>
          <a:xfrm>
            <a:off x="526197" y="6438029"/>
            <a:ext cx="81045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41985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144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59" y="404874"/>
            <a:ext cx="985881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5905179" y="3492799"/>
            <a:ext cx="2056029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633062" latinLnBrk="1">
              <a:defRPr/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71" y="2907770"/>
            <a:ext cx="1779280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1114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209016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1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9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E737-2D0E-4EAE-9CCB-2C815568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9DC96-4435-46B3-825C-C6462642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95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61321" y="6417333"/>
            <a:ext cx="52547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46FBF1BE-995A-4A14-824E-939478982A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0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52417"/>
            <a:ext cx="7704122" cy="33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44563"/>
            <a:ext cx="852414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  <p:sldLayoutId id="2147484418" r:id="rId4"/>
    <p:sldLayoutId id="2147484346" r:id="rId5"/>
    <p:sldLayoutId id="2147484350" r:id="rId6"/>
    <p:sldLayoutId id="2147484383" r:id="rId7"/>
    <p:sldLayoutId id="2147484414" r:id="rId8"/>
  </p:sldLayoutIdLst>
  <p:transition>
    <p:push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33350" indent="-1333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n-cs"/>
        </a:defRPr>
      </a:lvl1pPr>
      <a:lvl2pPr marL="338138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2pPr>
      <a:lvl3pPr marL="534591" indent="-19645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3pPr>
      <a:lvl4pPr marL="739379" indent="-2047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4pPr>
      <a:lvl5pPr marL="872729" indent="-1333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05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1]– </a:t>
            </a:r>
            <a:r>
              <a:rPr lang="ko-KR" altLang="en-US" dirty="0"/>
              <a:t>컨설팅 제안서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457200" y="1457781"/>
            <a:ext cx="8057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컨설팅 제안서의 형태로 정의해 봅니다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51971"/>
              </p:ext>
            </p:extLst>
          </p:nvPr>
        </p:nvGraphicFramePr>
        <p:xfrm>
          <a:off x="899592" y="2324100"/>
          <a:ext cx="7416824" cy="348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927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고객기대사항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역할과 책임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예상시간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금전적 약속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27849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2]– PREP </a:t>
            </a:r>
            <a:r>
              <a:rPr lang="ko-KR" altLang="en-US" dirty="0"/>
              <a:t>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C350-2C32-378B-FA78-47BCEA51D012}"/>
              </a:ext>
            </a:extLst>
          </p:cNvPr>
          <p:cNvSpPr txBox="1"/>
          <p:nvPr/>
        </p:nvSpPr>
        <p:spPr>
          <a:xfrm>
            <a:off x="457200" y="1457781"/>
            <a:ext cx="80572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본인이 수행하고 있는 과제를 대상으로 </a:t>
            </a:r>
            <a:r>
              <a:rPr lang="en-US" altLang="ko-KR" sz="1500" b="1" dirty="0"/>
              <a:t>PREP</a:t>
            </a:r>
            <a:r>
              <a:rPr lang="ko-KR" altLang="en-US" sz="1500" b="1" dirty="0"/>
              <a:t>를 정의합니다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2D1191-43B5-0409-2B64-9ADB55EF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9260"/>
              </p:ext>
            </p:extLst>
          </p:nvPr>
        </p:nvGraphicFramePr>
        <p:xfrm>
          <a:off x="899592" y="2324100"/>
          <a:ext cx="7416824" cy="3373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3616">
                  <a:extLst>
                    <a:ext uri="{9D8B030D-6E8A-4147-A177-3AD203B41FA5}">
                      <a16:colId xmlns:a16="http://schemas.microsoft.com/office/drawing/2014/main" val="594306085"/>
                    </a:ext>
                  </a:extLst>
                </a:gridCol>
                <a:gridCol w="5533208">
                  <a:extLst>
                    <a:ext uri="{9D8B030D-6E8A-4147-A177-3AD203B41FA5}">
                      <a16:colId xmlns:a16="http://schemas.microsoft.com/office/drawing/2014/main" val="1760350422"/>
                    </a:ext>
                  </a:extLst>
                </a:gridCol>
              </a:tblGrid>
              <a:tr h="681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18388"/>
                  </a:ext>
                </a:extLst>
              </a:tr>
              <a:tr h="423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6898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Reason(3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4701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Example(3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27525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2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7643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F65A-1ABB-3CEB-0B13-9FB056A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3]– </a:t>
            </a:r>
            <a:r>
              <a:rPr lang="ko-KR" altLang="en-US" dirty="0"/>
              <a:t>이슈발굴 및 차별화 요소 도출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C2EE1-C6FC-46D1-9C7F-4B7186337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B85B657-5C54-4333-1CF8-F622194CB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49999"/>
              </p:ext>
            </p:extLst>
          </p:nvPr>
        </p:nvGraphicFramePr>
        <p:xfrm>
          <a:off x="457200" y="1781817"/>
          <a:ext cx="8003234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414">
                  <a:extLst>
                    <a:ext uri="{9D8B030D-6E8A-4147-A177-3AD203B41FA5}">
                      <a16:colId xmlns:a16="http://schemas.microsoft.com/office/drawing/2014/main" val="893671653"/>
                    </a:ext>
                  </a:extLst>
                </a:gridCol>
                <a:gridCol w="957916">
                  <a:extLst>
                    <a:ext uri="{9D8B030D-6E8A-4147-A177-3AD203B41FA5}">
                      <a16:colId xmlns:a16="http://schemas.microsoft.com/office/drawing/2014/main" val="2202132462"/>
                    </a:ext>
                  </a:extLst>
                </a:gridCol>
                <a:gridCol w="772513">
                  <a:extLst>
                    <a:ext uri="{9D8B030D-6E8A-4147-A177-3AD203B41FA5}">
                      <a16:colId xmlns:a16="http://schemas.microsoft.com/office/drawing/2014/main" val="3911199001"/>
                    </a:ext>
                  </a:extLst>
                </a:gridCol>
                <a:gridCol w="1174220">
                  <a:extLst>
                    <a:ext uri="{9D8B030D-6E8A-4147-A177-3AD203B41FA5}">
                      <a16:colId xmlns:a16="http://schemas.microsoft.com/office/drawing/2014/main" val="3374727387"/>
                    </a:ext>
                  </a:extLst>
                </a:gridCol>
                <a:gridCol w="2008533">
                  <a:extLst>
                    <a:ext uri="{9D8B030D-6E8A-4147-A177-3AD203B41FA5}">
                      <a16:colId xmlns:a16="http://schemas.microsoft.com/office/drawing/2014/main" val="2290512831"/>
                    </a:ext>
                  </a:extLst>
                </a:gridCol>
                <a:gridCol w="882482">
                  <a:extLst>
                    <a:ext uri="{9D8B030D-6E8A-4147-A177-3AD203B41FA5}">
                      <a16:colId xmlns:a16="http://schemas.microsoft.com/office/drawing/2014/main" val="186888915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23336766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역할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성명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직책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포지션파워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영향력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핵심이슈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중요도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파워등급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영향력</a:t>
                      </a:r>
                      <a:r>
                        <a:rPr lang="en-US" altLang="ko-KR" sz="1100" b="1" dirty="0"/>
                        <a:t>X</a:t>
                      </a:r>
                      <a:r>
                        <a:rPr lang="ko-KR" altLang="en-US" sz="1100" b="1" dirty="0"/>
                        <a:t>중요도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09657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7559566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666864"/>
                  </a:ext>
                </a:extLst>
              </a:tr>
              <a:tr h="2286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4019734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2290121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8124303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13027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86058413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E929F3B-14AE-B740-C799-24DEE6A0E8F3}"/>
              </a:ext>
            </a:extLst>
          </p:cNvPr>
          <p:cNvCxnSpPr/>
          <p:nvPr/>
        </p:nvCxnSpPr>
        <p:spPr bwMode="auto">
          <a:xfrm>
            <a:off x="1034607" y="5817458"/>
            <a:ext cx="7126715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6C00EC-1DD4-462F-932F-461FFCAF2AEA}"/>
              </a:ext>
            </a:extLst>
          </p:cNvPr>
          <p:cNvCxnSpPr>
            <a:cxnSpLocks/>
          </p:cNvCxnSpPr>
          <p:nvPr/>
        </p:nvCxnSpPr>
        <p:spPr bwMode="auto">
          <a:xfrm>
            <a:off x="1034607" y="4062263"/>
            <a:ext cx="0" cy="175519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4162A3-F714-ED72-F6F9-4A16E94335FD}"/>
              </a:ext>
            </a:extLst>
          </p:cNvPr>
          <p:cNvSpPr txBox="1"/>
          <p:nvPr/>
        </p:nvSpPr>
        <p:spPr>
          <a:xfrm>
            <a:off x="1426548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D45C3-3073-BE00-2AE1-7AD2187A0EE7}"/>
              </a:ext>
            </a:extLst>
          </p:cNvPr>
          <p:cNvSpPr txBox="1"/>
          <p:nvPr/>
        </p:nvSpPr>
        <p:spPr>
          <a:xfrm>
            <a:off x="3235749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B</a:t>
            </a:r>
            <a:endParaRPr lang="ko-KR" alt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142AC-6EDF-FD84-11AC-2DA4E0868EB3}"/>
              </a:ext>
            </a:extLst>
          </p:cNvPr>
          <p:cNvSpPr txBox="1"/>
          <p:nvPr/>
        </p:nvSpPr>
        <p:spPr>
          <a:xfrm>
            <a:off x="4882932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</a:t>
            </a:r>
            <a:endParaRPr lang="ko-KR" alt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8E452-5E34-3543-3CC8-DE6C94DB4560}"/>
              </a:ext>
            </a:extLst>
          </p:cNvPr>
          <p:cNvSpPr txBox="1"/>
          <p:nvPr/>
        </p:nvSpPr>
        <p:spPr>
          <a:xfrm>
            <a:off x="6530115" y="5871464"/>
            <a:ext cx="1120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</a:t>
            </a:r>
            <a:endParaRPr lang="ko-KR" altLang="en-US" sz="105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3C3174-6163-436E-03CC-A757A9F30817}"/>
              </a:ext>
            </a:extLst>
          </p:cNvPr>
          <p:cNvCxnSpPr/>
          <p:nvPr/>
        </p:nvCxnSpPr>
        <p:spPr bwMode="auto">
          <a:xfrm>
            <a:off x="1034608" y="5169386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78C8BDF-702F-952E-6EBA-24516101D7A4}"/>
              </a:ext>
            </a:extLst>
          </p:cNvPr>
          <p:cNvCxnSpPr/>
          <p:nvPr/>
        </p:nvCxnSpPr>
        <p:spPr bwMode="auto">
          <a:xfrm>
            <a:off x="1034608" y="4845350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CB460C-1557-55EE-4F69-52BE589221AB}"/>
              </a:ext>
            </a:extLst>
          </p:cNvPr>
          <p:cNvCxnSpPr/>
          <p:nvPr/>
        </p:nvCxnSpPr>
        <p:spPr bwMode="auto">
          <a:xfrm>
            <a:off x="1034608" y="4521314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64EF4AF-1219-F1BC-154E-733CC026CD73}"/>
              </a:ext>
            </a:extLst>
          </p:cNvPr>
          <p:cNvCxnSpPr/>
          <p:nvPr/>
        </p:nvCxnSpPr>
        <p:spPr bwMode="auto">
          <a:xfrm>
            <a:off x="1034608" y="4197278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D587EC6-8E77-BC4A-BFC8-5A428488D23F}"/>
              </a:ext>
            </a:extLst>
          </p:cNvPr>
          <p:cNvCxnSpPr/>
          <p:nvPr/>
        </p:nvCxnSpPr>
        <p:spPr bwMode="auto">
          <a:xfrm>
            <a:off x="1034608" y="5493422"/>
            <a:ext cx="6862115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24027242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4-Box</a:t>
            </a:r>
            <a:r>
              <a:rPr lang="ko-KR" altLang="en-US" dirty="0"/>
              <a:t>를 활용한 제안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DC2BF-BDF7-6077-62A1-D5CF18BB3F6C}"/>
              </a:ext>
            </a:extLst>
          </p:cNvPr>
          <p:cNvSpPr txBox="1"/>
          <p:nvPr/>
        </p:nvSpPr>
        <p:spPr>
          <a:xfrm>
            <a:off x="1250631" y="1592796"/>
            <a:ext cx="669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endParaRPr lang="ko-KR" altLang="en-US" sz="15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9A134A-77DB-55E3-F346-7F955322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96561"/>
              </p:ext>
            </p:extLst>
          </p:nvPr>
        </p:nvGraphicFramePr>
        <p:xfrm>
          <a:off x="845586" y="2051847"/>
          <a:ext cx="7344816" cy="353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91">
                  <a:extLst>
                    <a:ext uri="{9D8B030D-6E8A-4147-A177-3AD203B41FA5}">
                      <a16:colId xmlns:a16="http://schemas.microsoft.com/office/drawing/2014/main" val="1017519828"/>
                    </a:ext>
                  </a:extLst>
                </a:gridCol>
                <a:gridCol w="6534725">
                  <a:extLst>
                    <a:ext uri="{9D8B030D-6E8A-4147-A177-3AD203B41FA5}">
                      <a16:colId xmlns:a16="http://schemas.microsoft.com/office/drawing/2014/main" val="759540263"/>
                    </a:ext>
                  </a:extLst>
                </a:gridCol>
              </a:tblGrid>
              <a:tr h="2514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1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주제문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246"/>
                  </a:ext>
                </a:extLst>
              </a:tr>
              <a:tr h="39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66409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고객의 비전과 연결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153125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en-US" altLang="ko-KR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8063128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2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개요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52978796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3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본문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574381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4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088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7899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5-1]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30B0BB8-3D45-4B7D-9D73-27EAB36F6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1943835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 err="1"/>
              <a:t>주제문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2591907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비전과 연결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11615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1</a:t>
            </a:r>
            <a:endParaRPr lang="ko-KR" altLang="en-US" sz="105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6DEBC0-D63A-B8DD-6787-45DDE54E9E2B}"/>
              </a:ext>
            </a:extLst>
          </p:cNvPr>
          <p:cNvSpPr/>
          <p:nvPr/>
        </p:nvSpPr>
        <p:spPr bwMode="auto">
          <a:xfrm>
            <a:off x="1169622" y="3752636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1: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3CC76E-9C53-8C6D-08B9-27D8E20C3857}"/>
              </a:ext>
            </a:extLst>
          </p:cNvPr>
          <p:cNvSpPr/>
          <p:nvPr/>
        </p:nvSpPr>
        <p:spPr bwMode="auto">
          <a:xfrm>
            <a:off x="1169622" y="4400708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2: 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E9A600-6EBD-FF84-F63D-605048DD64E7}"/>
              </a:ext>
            </a:extLst>
          </p:cNvPr>
          <p:cNvSpPr/>
          <p:nvPr/>
        </p:nvSpPr>
        <p:spPr bwMode="auto">
          <a:xfrm>
            <a:off x="467544" y="3752635"/>
            <a:ext cx="540060" cy="18096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2</a:t>
            </a:r>
            <a:endParaRPr lang="ko-KR" altLang="en-US" sz="105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E65EF-7080-10C7-3680-9E764D19DC4E}"/>
              </a:ext>
            </a:extLst>
          </p:cNvPr>
          <p:cNvSpPr/>
          <p:nvPr/>
        </p:nvSpPr>
        <p:spPr bwMode="auto">
          <a:xfrm>
            <a:off x="1169622" y="5049180"/>
            <a:ext cx="7101789" cy="51305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핵심이슈 </a:t>
            </a:r>
            <a:r>
              <a:rPr lang="en-US" altLang="ko-KR" sz="1200" b="1" dirty="0"/>
              <a:t>3: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55988196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DB5113-C196-4E97-8F23-BCB5DB222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35373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2"/>
            <a:ext cx="6966774" cy="11881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고객효용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3452863"/>
            <a:ext cx="6966774" cy="20283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비주얼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1(</a:t>
            </a:r>
            <a:r>
              <a:rPr lang="ko-KR" altLang="en-US" sz="1050" b="1" dirty="0"/>
              <a:t>표제</a:t>
            </a:r>
            <a:r>
              <a:rPr lang="en-US" altLang="ko-KR" sz="1050" b="1" dirty="0"/>
              <a:t>)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705C5-FAB0-65BD-B79A-D19D5462116B}"/>
              </a:ext>
            </a:extLst>
          </p:cNvPr>
          <p:cNvSpPr txBox="1"/>
          <p:nvPr/>
        </p:nvSpPr>
        <p:spPr>
          <a:xfrm>
            <a:off x="1169622" y="5667821"/>
            <a:ext cx="4023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</a:t>
            </a:r>
            <a:r>
              <a:rPr lang="ko-KR" altLang="en-US" sz="1050" b="1" dirty="0" err="1"/>
              <a:t>핵심이슈별</a:t>
            </a:r>
            <a:r>
              <a:rPr lang="ko-KR" altLang="en-US" sz="1050" b="1" dirty="0"/>
              <a:t> 각 </a:t>
            </a:r>
            <a:r>
              <a:rPr lang="en-US" altLang="ko-KR" sz="1050" b="1" dirty="0"/>
              <a:t>1page</a:t>
            </a:r>
            <a:r>
              <a:rPr lang="ko-KR" altLang="en-US" sz="1050" b="1" dirty="0"/>
              <a:t>씩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253282571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6EBDEF3-6F5E-4294-850B-2B5DE10C9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35373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2"/>
            <a:ext cx="6966774" cy="11881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고객효용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3452863"/>
            <a:ext cx="6966774" cy="20283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비주얼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2(</a:t>
            </a:r>
            <a:r>
              <a:rPr lang="ko-KR" altLang="en-US" sz="1050" b="1" dirty="0"/>
              <a:t>표제</a:t>
            </a:r>
            <a:r>
              <a:rPr lang="en-US" altLang="ko-KR" sz="1050" b="1" dirty="0"/>
              <a:t>)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705C5-FAB0-65BD-B79A-D19D5462116B}"/>
              </a:ext>
            </a:extLst>
          </p:cNvPr>
          <p:cNvSpPr txBox="1"/>
          <p:nvPr/>
        </p:nvSpPr>
        <p:spPr>
          <a:xfrm>
            <a:off x="1169622" y="5667821"/>
            <a:ext cx="4023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</a:t>
            </a:r>
            <a:r>
              <a:rPr lang="ko-KR" altLang="en-US" sz="1050" b="1" dirty="0" err="1"/>
              <a:t>핵심이슈별</a:t>
            </a:r>
            <a:r>
              <a:rPr lang="ko-KR" altLang="en-US" sz="1050" b="1" dirty="0"/>
              <a:t> 각 </a:t>
            </a:r>
            <a:r>
              <a:rPr lang="en-US" altLang="ko-KR" sz="1050" b="1" dirty="0"/>
              <a:t>1page</a:t>
            </a:r>
            <a:r>
              <a:rPr lang="ko-KR" altLang="en-US" sz="1050" b="1" dirty="0"/>
              <a:t>씩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53418355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5-2]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1A6653-4E87-4AC4-B231-82FA0401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35373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3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2"/>
            <a:ext cx="6966774" cy="118813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솔루션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고객효용</a:t>
            </a:r>
            <a:r>
              <a:rPr lang="en-US" altLang="ko-KR" sz="1200" b="1" dirty="0"/>
              <a:t>:</a:t>
            </a:r>
          </a:p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근거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3452863"/>
            <a:ext cx="6966774" cy="202836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비주얼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핵심이슈 </a:t>
            </a:r>
            <a:r>
              <a:rPr lang="en-US" altLang="ko-KR" sz="1050" b="1" dirty="0"/>
              <a:t>3(</a:t>
            </a:r>
            <a:r>
              <a:rPr lang="ko-KR" altLang="en-US" sz="1050" b="1" dirty="0"/>
              <a:t>표제</a:t>
            </a:r>
            <a:r>
              <a:rPr lang="en-US" altLang="ko-KR" sz="1050" b="1" dirty="0"/>
              <a:t>)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705C5-FAB0-65BD-B79A-D19D5462116B}"/>
              </a:ext>
            </a:extLst>
          </p:cNvPr>
          <p:cNvSpPr txBox="1"/>
          <p:nvPr/>
        </p:nvSpPr>
        <p:spPr>
          <a:xfrm>
            <a:off x="1169622" y="5667821"/>
            <a:ext cx="4023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※ </a:t>
            </a:r>
            <a:r>
              <a:rPr lang="ko-KR" altLang="en-US" sz="1050" b="1" dirty="0" err="1"/>
              <a:t>핵심이슈별</a:t>
            </a:r>
            <a:r>
              <a:rPr lang="ko-KR" altLang="en-US" sz="1050" b="1" dirty="0"/>
              <a:t> 각 </a:t>
            </a:r>
            <a:r>
              <a:rPr lang="en-US" altLang="ko-KR" sz="1050" b="1" dirty="0"/>
              <a:t>1page</a:t>
            </a:r>
            <a:r>
              <a:rPr lang="ko-KR" altLang="en-US" sz="1050" b="1" dirty="0"/>
              <a:t>씩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433880937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5-3] </a:t>
            </a:r>
            <a:r>
              <a:rPr lang="ko-KR" altLang="en-US" dirty="0"/>
              <a:t>제안서 목차 및 작성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032E21-2AE0-4349-A3C1-4EF2392D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7A8E86-4118-0CAF-07B4-CE6138FDE995}"/>
              </a:ext>
            </a:extLst>
          </p:cNvPr>
          <p:cNvSpPr/>
          <p:nvPr/>
        </p:nvSpPr>
        <p:spPr bwMode="auto">
          <a:xfrm>
            <a:off x="467544" y="1943835"/>
            <a:ext cx="540060" cy="34023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1" fontAlgn="b" latinLnBrk="1" hangingPunct="1"/>
            <a:r>
              <a:rPr lang="en-US" altLang="ko-KR" sz="1050" b="1" dirty="0"/>
              <a:t>Box 4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4E4B94-0522-F6FB-88B7-AAF194674A8C}"/>
              </a:ext>
            </a:extLst>
          </p:cNvPr>
          <p:cNvSpPr/>
          <p:nvPr/>
        </p:nvSpPr>
        <p:spPr bwMode="auto">
          <a:xfrm>
            <a:off x="1169622" y="2186862"/>
            <a:ext cx="6588732" cy="164718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>
              <a:lnSpc>
                <a:spcPct val="200000"/>
              </a:lnSpc>
            </a:pPr>
            <a:r>
              <a:rPr lang="ko-KR" altLang="en-US" sz="1200" b="1" dirty="0"/>
              <a:t>도표로 요약 설명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67F3A-5DFD-7F76-9CFA-4537094CFCB3}"/>
              </a:ext>
            </a:extLst>
          </p:cNvPr>
          <p:cNvSpPr/>
          <p:nvPr/>
        </p:nvSpPr>
        <p:spPr bwMode="auto">
          <a:xfrm>
            <a:off x="1169622" y="4063696"/>
            <a:ext cx="6588732" cy="127228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eaLnBrk="1" fontAlgn="b" latinLnBrk="1" hangingPunct="1"/>
            <a:r>
              <a:rPr lang="ko-KR" altLang="en-US" sz="1200" b="1" dirty="0"/>
              <a:t>다음단계 제시</a:t>
            </a:r>
            <a:r>
              <a:rPr lang="en-US" altLang="ko-KR" sz="1200" b="1" dirty="0"/>
              <a:t>: 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C59C0-7F67-CB60-34F2-CFDAE4DE1A64}"/>
              </a:ext>
            </a:extLst>
          </p:cNvPr>
          <p:cNvSpPr txBox="1"/>
          <p:nvPr/>
        </p:nvSpPr>
        <p:spPr>
          <a:xfrm>
            <a:off x="1262389" y="1889829"/>
            <a:ext cx="2319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비용</a:t>
            </a:r>
          </a:p>
        </p:txBody>
      </p:sp>
    </p:spTree>
    <p:extLst>
      <p:ext uri="{BB962C8B-B14F-4D97-AF65-F5344CB8AC3E}">
        <p14:creationId xmlns:p14="http://schemas.microsoft.com/office/powerpoint/2010/main" val="31120989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SMC_mCare_Flow_Screen_Rev.1.2">
  <a:themeElements>
    <a:clrScheme name="SMC_mCare_Flow_Screen_Rev.1.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MC_mCare_Flow_Screen_Rev.1.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/>
        </a:defPPr>
      </a:lstStyle>
    </a:spDef>
    <a:lnDef>
      <a:spPr bwMode="auto">
        <a:solidFill>
          <a:schemeClr val="bg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MC_mCare_Flow_Screen_Rev.1.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66311</TotalTime>
  <Words>248</Words>
  <Application>Microsoft Office PowerPoint</Application>
  <PresentationFormat>화면 슬라이드 쇼(4:3)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KoPubWorld돋움체 Bold</vt:lpstr>
      <vt:lpstr>KoPubWorld돋움체 Light</vt:lpstr>
      <vt:lpstr>Noto Sans CJK KR Regular</vt:lpstr>
      <vt:lpstr>굴림</vt:lpstr>
      <vt:lpstr>나눔고딕</vt:lpstr>
      <vt:lpstr>나눔스퀘어 Bold</vt:lpstr>
      <vt:lpstr>나눔스퀘어 ExtraBold</vt:lpstr>
      <vt:lpstr>맑은 고딕</vt:lpstr>
      <vt:lpstr>새굴림</vt:lpstr>
      <vt:lpstr>Arial</vt:lpstr>
      <vt:lpstr>Garamond</vt:lpstr>
      <vt:lpstr>Times New Roman</vt:lpstr>
      <vt:lpstr>Wingdings</vt:lpstr>
      <vt:lpstr>SMC_mCare_Flow_Screen_Rev.1.2</vt:lpstr>
      <vt:lpstr>[양식 1]– 컨설팅 제안서 작성</vt:lpstr>
      <vt:lpstr>[양식 2]– PREP 정의</vt:lpstr>
      <vt:lpstr>[양식 3]– 이슈발굴 및 차별화 요소 도출 </vt:lpstr>
      <vt:lpstr>[양식 4] 4-Box를 활용한 제안</vt:lpstr>
      <vt:lpstr>[양식 5-1] 제안서 목차 및 작성</vt:lpstr>
      <vt:lpstr>[양식 5-2] 제안서 목차 및 작성</vt:lpstr>
      <vt:lpstr>[양식 5-2] 제안서 목차 및 작성</vt:lpstr>
      <vt:lpstr>[양식 5-2] 제안서 목차 및 작성</vt:lpstr>
      <vt:lpstr>[양식 5-3] 제안서 목차 및 작성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Datasheet of UbiAccess ServerSet</dc:title>
  <dc:subject>DataSheet</dc:subject>
  <dc:creator>jjun</dc:creator>
  <cp:keywords>모바일마케팅기획</cp:keywords>
  <cp:lastModifiedBy>Yongpil Shin</cp:lastModifiedBy>
  <cp:revision>5306</cp:revision>
  <cp:lastPrinted>2018-03-15T16:31:36Z</cp:lastPrinted>
  <dcterms:modified xsi:type="dcterms:W3CDTF">2024-05-25T02:38:31Z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C:\Users\multicampus\Desktop\DX추진 전략 및 접근방법(20190320)_SK이노베이션(공유용).pptx</vt:lpwstr>
  </property>
</Properties>
</file>