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1"/>
  </p:notesMasterIdLst>
  <p:sldIdLst>
    <p:sldId id="256" r:id="rId2"/>
    <p:sldId id="3322" r:id="rId3"/>
    <p:sldId id="3342" r:id="rId4"/>
    <p:sldId id="2299" r:id="rId5"/>
    <p:sldId id="3326" r:id="rId6"/>
    <p:sldId id="2302" r:id="rId7"/>
    <p:sldId id="3329" r:id="rId8"/>
    <p:sldId id="3299" r:id="rId9"/>
    <p:sldId id="3301" r:id="rId10"/>
    <p:sldId id="2275" r:id="rId11"/>
    <p:sldId id="3335" r:id="rId12"/>
    <p:sldId id="3303" r:id="rId13"/>
    <p:sldId id="3336" r:id="rId14"/>
    <p:sldId id="3338" r:id="rId15"/>
    <p:sldId id="3337" r:id="rId16"/>
    <p:sldId id="3341" r:id="rId17"/>
    <p:sldId id="3339" r:id="rId18"/>
    <p:sldId id="2341" r:id="rId19"/>
    <p:sldId id="3075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D9C8EBB-498D-4573-9E41-01AE5FD5EA14}">
          <p14:sldIdLst>
            <p14:sldId id="256"/>
            <p14:sldId id="3322"/>
            <p14:sldId id="3342"/>
            <p14:sldId id="2299"/>
            <p14:sldId id="3326"/>
            <p14:sldId id="2302"/>
            <p14:sldId id="3329"/>
            <p14:sldId id="3299"/>
            <p14:sldId id="3301"/>
            <p14:sldId id="2275"/>
            <p14:sldId id="3335"/>
            <p14:sldId id="3303"/>
            <p14:sldId id="3336"/>
            <p14:sldId id="3338"/>
            <p14:sldId id="3337"/>
            <p14:sldId id="3341"/>
            <p14:sldId id="3339"/>
            <p14:sldId id="2341"/>
            <p14:sldId id="30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  <p15:guide id="4" orient="horz" pos="550" userDrawn="1">
          <p15:clr>
            <a:srgbClr val="A4A3A4"/>
          </p15:clr>
        </p15:guide>
        <p15:guide id="6" pos="308" userDrawn="1">
          <p15:clr>
            <a:srgbClr val="A4A3A4"/>
          </p15:clr>
        </p15:guide>
        <p15:guide id="7" pos="1532" userDrawn="1">
          <p15:clr>
            <a:srgbClr val="A4A3A4"/>
          </p15:clr>
        </p15:guide>
        <p15:guide id="8" orient="horz" pos="1888" userDrawn="1">
          <p15:clr>
            <a:srgbClr val="A4A3A4"/>
          </p15:clr>
        </p15:guide>
        <p15:guide id="9" orient="horz" pos="958" userDrawn="1">
          <p15:clr>
            <a:srgbClr val="A4A3A4"/>
          </p15:clr>
        </p15:guide>
        <p15:guide id="10" pos="739" userDrawn="1">
          <p15:clr>
            <a:srgbClr val="A4A3A4"/>
          </p15:clr>
        </p15:guide>
        <p15:guide id="11" orient="horz" pos="1230" userDrawn="1">
          <p15:clr>
            <a:srgbClr val="A4A3A4"/>
          </p15:clr>
        </p15:guide>
        <p15:guide id="12" pos="5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  <a:srgbClr val="1F497D"/>
    <a:srgbClr val="A6B9DA"/>
    <a:srgbClr val="EEECE1"/>
    <a:srgbClr val="BB3531"/>
    <a:srgbClr val="3A7CCB"/>
    <a:srgbClr val="3C7BC7"/>
    <a:srgbClr val="2C5D98"/>
    <a:srgbClr val="A6BADC"/>
    <a:srgbClr val="7E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>
        <p:guide orient="horz" pos="2137"/>
        <p:guide pos="3143"/>
        <p:guide orient="horz" pos="550"/>
        <p:guide pos="308"/>
        <p:guide pos="1532"/>
        <p:guide orient="horz" pos="1888"/>
        <p:guide orient="horz" pos="958"/>
        <p:guide pos="739"/>
        <p:guide orient="horz" pos="1230"/>
        <p:guide pos="5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회용" userId="3356ecfe-1717-486b-b34b-fa11a8c8249d" providerId="ADAL" clId="{C30D69E7-0F79-4F47-937B-77C9ECB5AECB}"/>
    <pc:docChg chg="modSld">
      <pc:chgData name="정 회용" userId="3356ecfe-1717-486b-b34b-fa11a8c8249d" providerId="ADAL" clId="{C30D69E7-0F79-4F47-937B-77C9ECB5AECB}" dt="2023-11-22T01:46:04.123" v="0" actId="20577"/>
      <pc:docMkLst>
        <pc:docMk/>
      </pc:docMkLst>
      <pc:sldChg chg="modSp mod">
        <pc:chgData name="정 회용" userId="3356ecfe-1717-486b-b34b-fa11a8c8249d" providerId="ADAL" clId="{C30D69E7-0F79-4F47-937B-77C9ECB5AECB}" dt="2023-11-22T01:46:04.123" v="0" actId="20577"/>
        <pc:sldMkLst>
          <pc:docMk/>
          <pc:sldMk cId="2118860525" sldId="256"/>
        </pc:sldMkLst>
        <pc:spChg chg="mod">
          <ac:chgData name="정 회용" userId="3356ecfe-1717-486b-b34b-fa11a8c8249d" providerId="ADAL" clId="{C30D69E7-0F79-4F47-937B-77C9ECB5AECB}" dt="2023-11-22T01:46:04.123" v="0" actId="20577"/>
          <ac:spMkLst>
            <pc:docMk/>
            <pc:sldMk cId="2118860525" sldId="256"/>
            <ac:spMk id="11" creationId="{CC1F6A50-BBC0-462D-8DA9-7C7FC38270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D09C-9C3D-409E-A81B-E14E15F2029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1F0A3-875C-4102-B7ED-8780EB38A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45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1538" y="1444625"/>
            <a:ext cx="504190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0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71538" y="1444625"/>
            <a:ext cx="5041900" cy="34909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F4FD1-6402-44EA-AE72-1E99F74AF28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_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6141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3" y="402965"/>
            <a:ext cx="1068038" cy="2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4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Noto Sans CJK KR Regular"/>
                <a:ea typeface="KoPub돋움체 Bold" panose="02020603020101020101" pitchFamily="18" charset="-127"/>
                <a:cs typeface="Noto Sans CJK KR 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580" y="1480396"/>
            <a:ext cx="90243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Noto Sans CJK KR Regular"/>
                <a:ea typeface="KoPub돋움체 Medium" panose="02020603020101020101" pitchFamily="18" charset="-127"/>
                <a:cs typeface="Noto Sans CJK KR Regular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bk object 16">
            <a:extLst>
              <a:ext uri="{FF2B5EF4-FFF2-40B4-BE49-F238E27FC236}">
                <a16:creationId xmlns:a16="http://schemas.microsoft.com/office/drawing/2014/main" id="{F3CAEA8A-C75B-45C7-BB6D-1E516F561087}"/>
              </a:ext>
            </a:extLst>
          </p:cNvPr>
          <p:cNvSpPr/>
          <p:nvPr userDrawn="1"/>
        </p:nvSpPr>
        <p:spPr>
          <a:xfrm>
            <a:off x="731" y="1097407"/>
            <a:ext cx="9906635" cy="49530"/>
          </a:xfrm>
          <a:custGeom>
            <a:avLst/>
            <a:gdLst/>
            <a:ahLst/>
            <a:cxnLst/>
            <a:rect l="l" t="t" r="r" b="b"/>
            <a:pathLst>
              <a:path w="9906635" h="49530">
                <a:moveTo>
                  <a:pt x="37" y="11429"/>
                </a:moveTo>
                <a:lnTo>
                  <a:pt x="0" y="28575"/>
                </a:lnTo>
                <a:lnTo>
                  <a:pt x="9906030" y="49402"/>
                </a:lnTo>
                <a:lnTo>
                  <a:pt x="9906030" y="32257"/>
                </a:lnTo>
                <a:lnTo>
                  <a:pt x="37" y="11429"/>
                </a:lnTo>
                <a:close/>
              </a:path>
              <a:path w="9906635" h="49530">
                <a:moveTo>
                  <a:pt x="60" y="0"/>
                </a:moveTo>
                <a:lnTo>
                  <a:pt x="49" y="5714"/>
                </a:lnTo>
                <a:lnTo>
                  <a:pt x="9906030" y="26542"/>
                </a:lnTo>
                <a:lnTo>
                  <a:pt x="9906030" y="20827"/>
                </a:lnTo>
                <a:lnTo>
                  <a:pt x="60" y="0"/>
                </a:lnTo>
                <a:close/>
              </a:path>
            </a:pathLst>
          </a:custGeom>
          <a:solidFill>
            <a:srgbClr val="01B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bk object 18">
            <a:extLst>
              <a:ext uri="{FF2B5EF4-FFF2-40B4-BE49-F238E27FC236}">
                <a16:creationId xmlns:a16="http://schemas.microsoft.com/office/drawing/2014/main" id="{F2CD1EC6-6B31-4616-AC62-9A09971AD644}"/>
              </a:ext>
            </a:extLst>
          </p:cNvPr>
          <p:cNvSpPr/>
          <p:nvPr userDrawn="1"/>
        </p:nvSpPr>
        <p:spPr>
          <a:xfrm>
            <a:off x="391319" y="6370194"/>
            <a:ext cx="9003665" cy="0"/>
          </a:xfrm>
          <a:custGeom>
            <a:avLst/>
            <a:gdLst/>
            <a:ahLst/>
            <a:cxnLst/>
            <a:rect l="l" t="t" r="r" b="b"/>
            <a:pathLst>
              <a:path w="9003665">
                <a:moveTo>
                  <a:pt x="0" y="0"/>
                </a:moveTo>
                <a:lnTo>
                  <a:pt x="9003538" y="0"/>
                </a:lnTo>
              </a:path>
            </a:pathLst>
          </a:custGeom>
          <a:ln w="6350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A11B7B7D-B349-49B8-9B15-B7FF4475CC6C}"/>
              </a:ext>
            </a:extLst>
          </p:cNvPr>
          <p:cNvSpPr txBox="1">
            <a:spLocks/>
          </p:cNvSpPr>
          <p:nvPr userDrawn="1"/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7DDEF-0A09-4DD2-99C7-C1356A712C22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맑은 고딕" panose="020F0502020204030204"/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  <a:latin typeface="맑은 고딕" panose="020F0502020204030204"/>
            </a:endParaRPr>
          </a:p>
        </p:txBody>
      </p:sp>
      <p:sp>
        <p:nvSpPr>
          <p:cNvPr id="16" name="bk object 17">
            <a:extLst>
              <a:ext uri="{FF2B5EF4-FFF2-40B4-BE49-F238E27FC236}">
                <a16:creationId xmlns:a16="http://schemas.microsoft.com/office/drawing/2014/main" id="{89093554-6BB7-4B7C-861D-474B28153E47}"/>
              </a:ext>
            </a:extLst>
          </p:cNvPr>
          <p:cNvSpPr/>
          <p:nvPr userDrawn="1"/>
        </p:nvSpPr>
        <p:spPr>
          <a:xfrm>
            <a:off x="8619743" y="121920"/>
            <a:ext cx="1068324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9FFA2-B907-FE43-865F-6C6F336D0B6D}"/>
              </a:ext>
            </a:extLst>
          </p:cNvPr>
          <p:cNvSpPr txBox="1"/>
          <p:nvPr userDrawn="1"/>
        </p:nvSpPr>
        <p:spPr>
          <a:xfrm>
            <a:off x="391318" y="6384041"/>
            <a:ext cx="127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KT AIVLE School</a:t>
            </a:r>
            <a:endParaRPr lang="ko-KR" altLang="en-US" sz="1100">
              <a:solidFill>
                <a:srgbClr val="34AEAA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7224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저성장&amp;#39;에 발목 잡힌 &amp;#39;한국 제조업&amp;#39;… &amp;#39;AI&amp;#39;와 사랑에 빠질 수 있을까 - 인더스트리뉴스">
            <a:extLst>
              <a:ext uri="{FF2B5EF4-FFF2-40B4-BE49-F238E27FC236}">
                <a16:creationId xmlns:a16="http://schemas.microsoft.com/office/drawing/2014/main" id="{A4C99A35-8E4F-4EC3-9042-6B8920FBA1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1"/>
          <a:stretch/>
        </p:blipFill>
        <p:spPr bwMode="auto">
          <a:xfrm>
            <a:off x="1" y="0"/>
            <a:ext cx="990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77EA86-2F50-420C-BAA4-3E33D7D290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64" y="404872"/>
            <a:ext cx="1068038" cy="243241"/>
          </a:xfrm>
          <a:prstGeom prst="rect">
            <a:avLst/>
          </a:prstGeom>
        </p:spPr>
      </p:pic>
      <p:sp>
        <p:nvSpPr>
          <p:cNvPr id="17" name="직사각형 133">
            <a:extLst>
              <a:ext uri="{FF2B5EF4-FFF2-40B4-BE49-F238E27FC236}">
                <a16:creationId xmlns:a16="http://schemas.microsoft.com/office/drawing/2014/main" id="{7B9F9331-E9A0-433F-8E7A-5D27186705C5}"/>
              </a:ext>
            </a:extLst>
          </p:cNvPr>
          <p:cNvSpPr/>
          <p:nvPr userDrawn="1"/>
        </p:nvSpPr>
        <p:spPr>
          <a:xfrm>
            <a:off x="6397277" y="3492798"/>
            <a:ext cx="222736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844083" latinLnBrk="1">
              <a:defRPr/>
            </a:pPr>
            <a:r>
              <a:rPr lang="en-US" altLang="ko-KR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pic>
        <p:nvPicPr>
          <p:cNvPr id="18" name="그림 1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74F2A6-DC20-48BF-9C71-A52CD08F5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26" y="2907768"/>
            <a:ext cx="1927553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61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7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33">
            <a:extLst>
              <a:ext uri="{FF2B5EF4-FFF2-40B4-BE49-F238E27FC236}">
                <a16:creationId xmlns:a16="http://schemas.microsoft.com/office/drawing/2014/main" id="{CC1F6A50-BBC0-462D-8DA9-7C7FC38270A1}"/>
              </a:ext>
            </a:extLst>
          </p:cNvPr>
          <p:cNvSpPr/>
          <p:nvPr/>
        </p:nvSpPr>
        <p:spPr>
          <a:xfrm>
            <a:off x="976506" y="2205373"/>
            <a:ext cx="370246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844083" latinLnBrk="1">
              <a:defRPr/>
            </a:pPr>
            <a:r>
              <a:rPr lang="en-US" altLang="ko-KR" sz="2000" b="1">
                <a:solidFill>
                  <a:srgbClr val="34AEA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KT AIVLE School</a:t>
            </a:r>
          </a:p>
        </p:txBody>
      </p:sp>
      <p:sp>
        <p:nvSpPr>
          <p:cNvPr id="17" name="직사각형 133">
            <a:extLst>
              <a:ext uri="{FF2B5EF4-FFF2-40B4-BE49-F238E27FC236}">
                <a16:creationId xmlns:a16="http://schemas.microsoft.com/office/drawing/2014/main" id="{13BEDB0C-C1B7-4C69-A9F9-6833299347CD}"/>
              </a:ext>
            </a:extLst>
          </p:cNvPr>
          <p:cNvSpPr/>
          <p:nvPr/>
        </p:nvSpPr>
        <p:spPr>
          <a:xfrm>
            <a:off x="7292137" y="6204683"/>
            <a:ext cx="222736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ctr" defTabSz="844083" latinLnBrk="1">
              <a:defRPr/>
            </a:pPr>
            <a:r>
              <a:rPr lang="en-US" altLang="ko-KR" sz="16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amsung Sharp Sans Regular" pitchFamily="2" charset="0"/>
              </a:rPr>
              <a:t>Make it possible</a:t>
            </a:r>
          </a:p>
        </p:txBody>
      </p:sp>
      <p:sp>
        <p:nvSpPr>
          <p:cNvPr id="11" name="직사각형 133">
            <a:extLst>
              <a:ext uri="{FF2B5EF4-FFF2-40B4-BE49-F238E27FC236}">
                <a16:creationId xmlns:a16="http://schemas.microsoft.com/office/drawing/2014/main" id="{CC1F6A50-BBC0-462D-8DA9-7C7FC38270A1}"/>
              </a:ext>
            </a:extLst>
          </p:cNvPr>
          <p:cNvSpPr/>
          <p:nvPr/>
        </p:nvSpPr>
        <p:spPr>
          <a:xfrm>
            <a:off x="1301047" y="2855329"/>
            <a:ext cx="7445387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844083">
              <a:defRPr/>
            </a:pPr>
            <a:r>
              <a:rPr lang="ko-KR" altLang="en-US" sz="4400" dirty="0">
                <a:solidFill>
                  <a:schemeClr val="tx1"/>
                </a:solidFill>
                <a:latin typeface="나눔스퀘어_ac ExtraBold"/>
                <a:ea typeface="나눔고딕" panose="020D0604000000000000" pitchFamily="50" charset="-127"/>
                <a:cs typeface="Samsung Sharp Sans Regular" pitchFamily="2" charset="0"/>
              </a:rPr>
              <a:t>제안 전략 수립</a:t>
            </a:r>
            <a:endParaRPr lang="en-US" altLang="ko-KR" sz="4400" dirty="0">
              <a:solidFill>
                <a:schemeClr val="tx1"/>
              </a:solidFill>
              <a:latin typeface="나눔스퀘어_ac ExtraBold"/>
              <a:ea typeface="나눔고딕" panose="020D0604000000000000" pitchFamily="50" charset="-127"/>
              <a:cs typeface="Samsung Sharp Sans Regular" pitchFamily="2" charset="0"/>
            </a:endParaRPr>
          </a:p>
        </p:txBody>
      </p:sp>
      <p:cxnSp>
        <p:nvCxnSpPr>
          <p:cNvPr id="14" name="직선 연결선 13"/>
          <p:cNvCxnSpPr>
            <a:cxnSpLocks/>
          </p:cNvCxnSpPr>
          <p:nvPr/>
        </p:nvCxnSpPr>
        <p:spPr>
          <a:xfrm>
            <a:off x="976506" y="2849436"/>
            <a:ext cx="0" cy="768407"/>
          </a:xfrm>
          <a:prstGeom prst="line">
            <a:avLst/>
          </a:prstGeom>
          <a:ln w="28575">
            <a:solidFill>
              <a:srgbClr val="02BD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9DED839-A3BD-43EE-B4DE-92290892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86" y="5619653"/>
            <a:ext cx="1927553" cy="4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5C20-E7A2-42CC-8BA2-DDA57089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포지셔닝 정의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6DB3B47-C6A1-430C-8F14-02A5F98FB8A8}"/>
              </a:ext>
            </a:extLst>
          </p:cNvPr>
          <p:cNvGraphicFramePr>
            <a:graphicFrameLocks noGrp="1"/>
          </p:cNvGraphicFramePr>
          <p:nvPr/>
        </p:nvGraphicFramePr>
        <p:xfrm>
          <a:off x="1226586" y="1943836"/>
          <a:ext cx="7506834" cy="3267363"/>
        </p:xfrm>
        <a:graphic>
          <a:graphicData uri="http://schemas.openxmlformats.org/drawingml/2006/table">
            <a:tbl>
              <a:tblPr firstRow="1" bandRow="1"/>
              <a:tblGrid>
                <a:gridCol w="108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0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24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니즈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489"/>
                  </a:ext>
                </a:extLst>
              </a:tr>
              <a:tr h="480020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en-US" altLang="ko-KR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자사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차별점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동등점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범주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12700" cmpd="sng">
                      <a:solidFill>
                        <a:srgbClr val="000000"/>
                      </a:solidFill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2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Reason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Believe</a:t>
                      </a:r>
                      <a:endParaRPr lang="ko-KR" altLang="en-US" sz="14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5] </a:t>
            </a:r>
            <a:r>
              <a:rPr lang="ko-KR" altLang="en-US" dirty="0"/>
              <a:t>가치제안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/>
        </p:nvGraphicFramePr>
        <p:xfrm>
          <a:off x="1037566" y="2051847"/>
          <a:ext cx="7830871" cy="3236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668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(4) </a:t>
                      </a:r>
                      <a:r>
                        <a:rPr lang="ko-KR" altLang="en-US" sz="1000" b="1" dirty="0"/>
                        <a:t>경제적가치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환산</a:t>
                      </a:r>
                      <a:r>
                        <a:rPr lang="en-US" altLang="ko-KR" sz="1000" b="1" dirty="0"/>
                        <a:t>)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※ </a:t>
                      </a:r>
                      <a:r>
                        <a:rPr lang="ko-KR" altLang="en-US" sz="1000" b="1" dirty="0"/>
                        <a:t>환산근거</a:t>
                      </a:r>
                      <a:r>
                        <a:rPr lang="en-US" altLang="ko-KR" sz="1000" b="1" dirty="0"/>
                        <a:t>&amp;</a:t>
                      </a:r>
                      <a:r>
                        <a:rPr lang="ko-KR" altLang="en-US" sz="10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899807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0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9991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(2) </a:t>
                      </a:r>
                      <a:r>
                        <a:rPr lang="ko-KR" altLang="en-US" sz="10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668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(3) </a:t>
                      </a:r>
                      <a:r>
                        <a:rPr lang="ko-KR" altLang="en-US" sz="10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98BD19-B875-43E8-8E40-BF275EC8B292}"/>
              </a:ext>
            </a:extLst>
          </p:cNvPr>
          <p:cNvSpPr txBox="1"/>
          <p:nvPr/>
        </p:nvSpPr>
        <p:spPr>
          <a:xfrm>
            <a:off x="1037566" y="1592796"/>
            <a:ext cx="74798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※ </a:t>
            </a:r>
            <a:r>
              <a:rPr lang="ko-KR" altLang="en-US" sz="1050" b="1" dirty="0">
                <a:solidFill>
                  <a:srgbClr val="FF0000"/>
                </a:solidFill>
              </a:rPr>
              <a:t>양식</a:t>
            </a:r>
            <a:r>
              <a:rPr lang="en-US" altLang="ko-KR" sz="1050" b="1" dirty="0">
                <a:solidFill>
                  <a:srgbClr val="FF0000"/>
                </a:solidFill>
              </a:rPr>
              <a:t>5</a:t>
            </a:r>
            <a:r>
              <a:rPr lang="ko-KR" altLang="en-US" sz="1050" b="1" dirty="0">
                <a:solidFill>
                  <a:srgbClr val="FF0000"/>
                </a:solidFill>
              </a:rPr>
              <a:t>는 양식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의 가치제안서의 내용을 합친 후</a:t>
            </a:r>
            <a:r>
              <a:rPr lang="en-US" altLang="ko-KR" sz="1050" b="1" dirty="0">
                <a:solidFill>
                  <a:srgbClr val="FF0000"/>
                </a:solidFill>
              </a:rPr>
              <a:t>, </a:t>
            </a:r>
            <a:r>
              <a:rPr lang="ko-KR" altLang="en-US" sz="1050" b="1" dirty="0">
                <a:solidFill>
                  <a:srgbClr val="FF0000"/>
                </a:solidFill>
              </a:rPr>
              <a:t>양식 </a:t>
            </a:r>
            <a:r>
              <a:rPr lang="en-US" altLang="ko-KR" sz="1050" b="1" dirty="0">
                <a:solidFill>
                  <a:srgbClr val="FF0000"/>
                </a:solidFill>
              </a:rPr>
              <a:t>6</a:t>
            </a:r>
            <a:r>
              <a:rPr lang="ko-KR" altLang="en-US" sz="1050" b="1" dirty="0">
                <a:solidFill>
                  <a:srgbClr val="FF0000"/>
                </a:solidFill>
              </a:rPr>
              <a:t>을 제출합니다</a:t>
            </a:r>
            <a:r>
              <a:rPr lang="en-US" altLang="ko-KR" sz="1050" b="1" dirty="0">
                <a:solidFill>
                  <a:srgbClr val="FF0000"/>
                </a:solidFill>
              </a:rPr>
              <a:t>.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4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2A84CC0-6159-4602-8D1D-7E7597D9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6] </a:t>
            </a:r>
            <a:r>
              <a:rPr lang="ko-KR" altLang="en-US" dirty="0"/>
              <a:t>가치제안 정의서 작성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812346-8666-4959-80A3-797583DA337A}"/>
              </a:ext>
            </a:extLst>
          </p:cNvPr>
          <p:cNvGraphicFramePr>
            <a:graphicFrameLocks noGrp="1"/>
          </p:cNvGraphicFramePr>
          <p:nvPr/>
        </p:nvGraphicFramePr>
        <p:xfrm>
          <a:off x="1037566" y="1457783"/>
          <a:ext cx="7830871" cy="1839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5016">
                  <a:extLst>
                    <a:ext uri="{9D8B030D-6E8A-4147-A177-3AD203B41FA5}">
                      <a16:colId xmlns:a16="http://schemas.microsoft.com/office/drawing/2014/main" val="3977362118"/>
                    </a:ext>
                  </a:extLst>
                </a:gridCol>
                <a:gridCol w="3864416">
                  <a:extLst>
                    <a:ext uri="{9D8B030D-6E8A-4147-A177-3AD203B41FA5}">
                      <a16:colId xmlns:a16="http://schemas.microsoft.com/office/drawing/2014/main" val="134218762"/>
                    </a:ext>
                  </a:extLst>
                </a:gridCol>
                <a:gridCol w="2301439">
                  <a:extLst>
                    <a:ext uri="{9D8B030D-6E8A-4147-A177-3AD203B41FA5}">
                      <a16:colId xmlns:a16="http://schemas.microsoft.com/office/drawing/2014/main" val="292140607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(4) </a:t>
                      </a:r>
                      <a:r>
                        <a:rPr lang="ko-KR" altLang="en-US" sz="1100" b="1" dirty="0"/>
                        <a:t>경제적가치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환산</a:t>
                      </a:r>
                      <a:r>
                        <a:rPr lang="en-US" altLang="ko-KR" sz="1100" b="1" dirty="0"/>
                        <a:t>)</a:t>
                      </a:r>
                      <a:br>
                        <a:rPr lang="en-US" altLang="ko-KR" sz="1100" b="1" dirty="0"/>
                      </a:br>
                      <a:r>
                        <a:rPr lang="en-US" altLang="ko-KR" sz="1100" b="1" dirty="0"/>
                        <a:t>※ </a:t>
                      </a:r>
                      <a:r>
                        <a:rPr lang="ko-KR" altLang="en-US" sz="1100" b="1" dirty="0"/>
                        <a:t>환산근거</a:t>
                      </a:r>
                      <a:r>
                        <a:rPr lang="en-US" altLang="ko-KR" sz="1100" b="1" dirty="0"/>
                        <a:t>&amp;</a:t>
                      </a:r>
                      <a:r>
                        <a:rPr lang="ko-KR" altLang="en-US" sz="1100" b="1" dirty="0"/>
                        <a:t>방법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69369"/>
                  </a:ext>
                </a:extLst>
              </a:tr>
              <a:tr h="502934">
                <a:tc>
                  <a:txBody>
                    <a:bodyPr/>
                    <a:lstStyle/>
                    <a:p>
                      <a:pPr marL="342900" indent="-342900" latinLnBrk="1">
                        <a:buAutoNum type="arabicParenBoth"/>
                      </a:pPr>
                      <a:r>
                        <a:rPr lang="ko-KR" altLang="en-US" sz="1100" dirty="0"/>
                        <a:t>기능가치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7180559"/>
                  </a:ext>
                </a:extLst>
              </a:tr>
              <a:tr h="5584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(2) </a:t>
                      </a:r>
                      <a:r>
                        <a:rPr lang="ko-KR" altLang="en-US" sz="1100" dirty="0"/>
                        <a:t>사용가치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638164"/>
                  </a:ext>
                </a:extLst>
              </a:tr>
              <a:tr h="3739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(3) </a:t>
                      </a:r>
                      <a:r>
                        <a:rPr lang="ko-KR" altLang="en-US" sz="1100" dirty="0"/>
                        <a:t>정서가치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3348555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2E9D951-D2C8-476D-99A6-8DC5C097B571}"/>
              </a:ext>
            </a:extLst>
          </p:cNvPr>
          <p:cNvSpPr/>
          <p:nvPr/>
        </p:nvSpPr>
        <p:spPr>
          <a:xfrm>
            <a:off x="1037565" y="3374994"/>
            <a:ext cx="7830870" cy="2268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고객사명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총투자비용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자사 솔루션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구입함으로써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>
                <a:solidFill>
                  <a:schemeClr val="tx1"/>
                </a:solidFill>
              </a:rPr>
              <a:t>계량화된</a:t>
            </a:r>
            <a:r>
              <a:rPr lang="ko-KR" altLang="en-US" sz="1200" b="1" dirty="0">
                <a:solidFill>
                  <a:schemeClr val="tx1"/>
                </a:solidFill>
              </a:rPr>
              <a:t> 비즈니스 향상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을 얻게 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실행날짜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 자사는 서비스를 시작할 것이고</a:t>
            </a:r>
            <a:r>
              <a:rPr lang="en-US" altLang="ko-KR" sz="1200" b="1" dirty="0">
                <a:solidFill>
                  <a:schemeClr val="tx1"/>
                </a:solidFill>
              </a:rPr>
              <a:t>, (</a:t>
            </a:r>
            <a:r>
              <a:rPr lang="ko-KR" altLang="en-US" sz="1200" b="1" dirty="0">
                <a:solidFill>
                  <a:schemeClr val="tx1"/>
                </a:solidFill>
              </a:rPr>
              <a:t>특정 사업 프로세스 또는 특정 영역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에서의 실행은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언제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까지 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얼마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의 경제적 소득을 가져다 줄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chemeClr val="tx1"/>
                </a:solidFill>
              </a:rPr>
              <a:t>자사는 자사 솔루션의 효과를 문서화된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</a:rPr>
              <a:t>측정 결과와 추적 과정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으로 보고할 것이다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3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79EA72D-053B-41B4-97D7-3957112B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7] </a:t>
            </a:r>
            <a:r>
              <a:rPr lang="ko-KR" altLang="en-US" dirty="0" err="1"/>
              <a:t>컨셉정의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2D33E2-84A6-4EA4-B88A-C667E2444AE1}"/>
              </a:ext>
            </a:extLst>
          </p:cNvPr>
          <p:cNvGraphicFramePr>
            <a:graphicFrameLocks noGrp="1"/>
          </p:cNvGraphicFramePr>
          <p:nvPr/>
        </p:nvGraphicFramePr>
        <p:xfrm>
          <a:off x="1037566" y="2078850"/>
          <a:ext cx="7506835" cy="33335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78">
                  <a:extLst>
                    <a:ext uri="{9D8B030D-6E8A-4147-A177-3AD203B41FA5}">
                      <a16:colId xmlns:a16="http://schemas.microsoft.com/office/drawing/2014/main" val="824487537"/>
                    </a:ext>
                  </a:extLst>
                </a:gridCol>
                <a:gridCol w="1457773">
                  <a:extLst>
                    <a:ext uri="{9D8B030D-6E8A-4147-A177-3AD203B41FA5}">
                      <a16:colId xmlns:a16="http://schemas.microsoft.com/office/drawing/2014/main" val="3824869454"/>
                    </a:ext>
                  </a:extLst>
                </a:gridCol>
                <a:gridCol w="3546784">
                  <a:extLst>
                    <a:ext uri="{9D8B030D-6E8A-4147-A177-3AD203B41FA5}">
                      <a16:colId xmlns:a16="http://schemas.microsoft.com/office/drawing/2014/main" val="1764930816"/>
                    </a:ext>
                  </a:extLst>
                </a:gridCol>
              </a:tblGrid>
              <a:tr h="373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고객가치 정의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감각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고객이 지각할 수 있는 구현방법</a:t>
                      </a:r>
                    </a:p>
                  </a:txBody>
                  <a:tcPr marL="68580" marR="68580" marT="34290" marB="3429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244356"/>
                  </a:ext>
                </a:extLst>
              </a:tr>
              <a:tr h="701288">
                <a:tc rowSpan="4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고객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사</a:t>
                      </a:r>
                      <a:r>
                        <a:rPr lang="en-US" altLang="ko-KR" sz="1100" b="1" dirty="0"/>
                        <a:t>) :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혜택 </a:t>
                      </a:r>
                      <a:r>
                        <a:rPr lang="en-US" altLang="ko-KR" sz="1100" b="1" dirty="0"/>
                        <a:t>: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/>
                        <a:t>속성 </a:t>
                      </a:r>
                      <a:r>
                        <a:rPr lang="en-US" altLang="ko-KR" sz="1100" b="1" dirty="0"/>
                        <a:t>: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dirty="0"/>
                        <a:t>RTB :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시각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48257013"/>
                  </a:ext>
                </a:extLst>
              </a:tr>
              <a:tr h="70128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청각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23545338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운동감각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업무단계 감소 등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8809099"/>
                  </a:ext>
                </a:extLst>
              </a:tr>
              <a:tr h="75715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기타</a:t>
                      </a:r>
                      <a:endParaRPr lang="ko-KR" altLang="en-US" sz="16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8826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44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A68A-1859-4982-AAB5-B7FF763F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8] </a:t>
            </a:r>
            <a:r>
              <a:rPr lang="ko-KR" altLang="en-US" dirty="0"/>
              <a:t>역가치사슬 분석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328364-4B46-4D0A-8F64-C6C5BBC543BC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051847"/>
          <a:ext cx="8111245" cy="3208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249">
                  <a:extLst>
                    <a:ext uri="{9D8B030D-6E8A-4147-A177-3AD203B41FA5}">
                      <a16:colId xmlns:a16="http://schemas.microsoft.com/office/drawing/2014/main" val="3366035766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196528784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3448584275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97585263"/>
                    </a:ext>
                  </a:extLst>
                </a:gridCol>
                <a:gridCol w="1622249">
                  <a:extLst>
                    <a:ext uri="{9D8B030D-6E8A-4147-A177-3AD203B41FA5}">
                      <a16:colId xmlns:a16="http://schemas.microsoft.com/office/drawing/2014/main" val="2349681574"/>
                    </a:ext>
                  </a:extLst>
                </a:gridCol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가치사슬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(4) </a:t>
                      </a:r>
                      <a:r>
                        <a:rPr lang="ko-KR" altLang="en-US" sz="1050" b="1" dirty="0"/>
                        <a:t>필요기술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설비 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(3) </a:t>
                      </a:r>
                      <a:r>
                        <a:rPr lang="ko-KR" altLang="en-US" sz="1050" b="1" dirty="0"/>
                        <a:t>생산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개발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(2) </a:t>
                      </a:r>
                      <a:r>
                        <a:rPr lang="ko-KR" altLang="en-US" sz="1050" b="1" dirty="0"/>
                        <a:t>마케팅</a:t>
                      </a:r>
                      <a:r>
                        <a:rPr lang="en-US" altLang="ko-KR" sz="1050" b="1" dirty="0"/>
                        <a:t>/</a:t>
                      </a:r>
                      <a:r>
                        <a:rPr lang="ko-KR" altLang="en-US" sz="1050" b="1" dirty="0"/>
                        <a:t>세일즈</a:t>
                      </a:r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(</a:t>
                      </a:r>
                      <a:r>
                        <a:rPr lang="ko-KR" altLang="en-US" sz="1050" b="1" dirty="0"/>
                        <a:t>고객 인지</a:t>
                      </a:r>
                      <a:r>
                        <a:rPr lang="en-US" altLang="ko-KR" sz="1050" b="1" dirty="0"/>
                        <a:t>)</a:t>
                      </a:r>
                      <a:endParaRPr lang="ko-KR" altLang="en-US" sz="105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(1)</a:t>
                      </a:r>
                      <a:r>
                        <a:rPr lang="ko-KR" altLang="en-US" sz="1050" b="1" dirty="0"/>
                        <a:t>고객니즈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555297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내용</a:t>
                      </a:r>
                      <a:r>
                        <a:rPr lang="en-US" altLang="ko-KR" sz="1400" b="1" dirty="0"/>
                        <a:t>(To-Be)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4333196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필수</a:t>
                      </a:r>
                      <a:r>
                        <a:rPr lang="en-US" altLang="ko-KR" sz="1400" b="1" dirty="0"/>
                        <a:t> </a:t>
                      </a:r>
                      <a:br>
                        <a:rPr lang="en-US" altLang="ko-KR" sz="1400" b="1" dirty="0"/>
                      </a:br>
                      <a:r>
                        <a:rPr lang="ko-KR" altLang="en-US" sz="1400" b="1" dirty="0"/>
                        <a:t>경쟁우위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622538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/>
                        <a:t>현상황</a:t>
                      </a:r>
                      <a:r>
                        <a:rPr lang="en-US" altLang="ko-KR" sz="1400" b="1" dirty="0"/>
                        <a:t>(As-Is)</a:t>
                      </a:r>
                      <a:endParaRPr lang="ko-KR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946544"/>
                  </a:ext>
                </a:extLst>
              </a:tr>
              <a:tr h="680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필요 요소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57475657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17AAC9D-CDD5-4B71-AF1A-5F85AF5754DF}"/>
              </a:ext>
            </a:extLst>
          </p:cNvPr>
          <p:cNvSpPr/>
          <p:nvPr/>
        </p:nvSpPr>
        <p:spPr bwMode="auto">
          <a:xfrm>
            <a:off x="7167247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807C2FA-B003-4622-920F-DAF1193A4B64}"/>
              </a:ext>
            </a:extLst>
          </p:cNvPr>
          <p:cNvSpPr/>
          <p:nvPr/>
        </p:nvSpPr>
        <p:spPr bwMode="auto">
          <a:xfrm>
            <a:off x="5520064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BB57599-6C28-458F-906B-99797451DA5B}"/>
              </a:ext>
            </a:extLst>
          </p:cNvPr>
          <p:cNvSpPr/>
          <p:nvPr/>
        </p:nvSpPr>
        <p:spPr bwMode="auto">
          <a:xfrm>
            <a:off x="3980893" y="2132856"/>
            <a:ext cx="297033" cy="324036"/>
          </a:xfrm>
          <a:prstGeom prst="leftArrow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</p:spTree>
    <p:extLst>
      <p:ext uri="{BB962C8B-B14F-4D97-AF65-F5344CB8AC3E}">
        <p14:creationId xmlns:p14="http://schemas.microsoft.com/office/powerpoint/2010/main" val="246861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9] </a:t>
            </a:r>
            <a:r>
              <a:rPr lang="ko-KR" altLang="en-US" dirty="0"/>
              <a:t>가치제안을 위한 필요사항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9" y="1916832"/>
          <a:ext cx="7641848" cy="3685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453">
                  <a:extLst>
                    <a:ext uri="{9D8B030D-6E8A-4147-A177-3AD203B41FA5}">
                      <a16:colId xmlns:a16="http://schemas.microsoft.com/office/drawing/2014/main" val="2464913684"/>
                    </a:ext>
                  </a:extLst>
                </a:gridCol>
              </a:tblGrid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목표고객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RTB/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근거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세일즈툴킷</a:t>
                      </a:r>
                      <a:endParaRPr lang="en-US" altLang="ko-KR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</a:t>
                      </a:r>
                      <a:r>
                        <a:rPr lang="en-US" altLang="ko-KR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사용자가 지각할 수 있도록 하는 것</a:t>
                      </a:r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속성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속성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제시혜택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경쟁우위 혜택 근거</a:t>
                      </a:r>
                      <a:r>
                        <a:rPr lang="ko-KR" altLang="en-US" sz="1200" b="0" i="1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가치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범주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2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Statement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AF1D0C6-A85C-4D94-A621-D3CF84AABE5C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0630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10] </a:t>
            </a:r>
            <a:r>
              <a:rPr lang="ko-KR" altLang="en-US" dirty="0"/>
              <a:t>비즈니스 모델 정의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1F8627-F476-4D43-9EF5-0C7A689362A4}"/>
              </a:ext>
            </a:extLst>
          </p:cNvPr>
          <p:cNvGrpSpPr/>
          <p:nvPr/>
        </p:nvGrpSpPr>
        <p:grpSpPr>
          <a:xfrm>
            <a:off x="632521" y="1542616"/>
            <a:ext cx="8724356" cy="4191930"/>
            <a:chOff x="0" y="0"/>
            <a:chExt cx="12192000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613C7FC-2608-47E9-AAB6-FE569258AE7F}"/>
                </a:ext>
              </a:extLst>
            </p:cNvPr>
            <p:cNvCxnSpPr/>
            <p:nvPr/>
          </p:nvCxnSpPr>
          <p:spPr>
            <a:xfrm flipV="1">
              <a:off x="0" y="4879818"/>
              <a:ext cx="12192000" cy="543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3D68F1D-F4D4-47F6-A724-787B2C48A048}"/>
                </a:ext>
              </a:extLst>
            </p:cNvPr>
            <p:cNvCxnSpPr/>
            <p:nvPr/>
          </p:nvCxnSpPr>
          <p:spPr>
            <a:xfrm>
              <a:off x="10094607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B36EADD-C411-4562-AF0C-695AD712A10C}"/>
                </a:ext>
              </a:extLst>
            </p:cNvPr>
            <p:cNvCxnSpPr/>
            <p:nvPr/>
          </p:nvCxnSpPr>
          <p:spPr>
            <a:xfrm>
              <a:off x="7956485" y="0"/>
              <a:ext cx="36214" cy="48798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322408A-2599-48B4-A2EF-35BC570E4354}"/>
                </a:ext>
              </a:extLst>
            </p:cNvPr>
            <p:cNvCxnSpPr/>
            <p:nvPr/>
          </p:nvCxnSpPr>
          <p:spPr>
            <a:xfrm>
              <a:off x="5320429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85DD86C-D9E8-42CA-8455-CC1A00489533}"/>
                </a:ext>
              </a:extLst>
            </p:cNvPr>
            <p:cNvCxnSpPr/>
            <p:nvPr/>
          </p:nvCxnSpPr>
          <p:spPr>
            <a:xfrm>
              <a:off x="2420302" y="0"/>
              <a:ext cx="36214" cy="490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FBCDA2E-9EE1-48E3-954F-857393E61DF5}"/>
                </a:ext>
              </a:extLst>
            </p:cNvPr>
            <p:cNvCxnSpPr/>
            <p:nvPr/>
          </p:nvCxnSpPr>
          <p:spPr>
            <a:xfrm>
              <a:off x="7974593" y="2308634"/>
              <a:ext cx="2138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CCD5A11-4328-4365-A788-45DC8A26150A}"/>
                </a:ext>
              </a:extLst>
            </p:cNvPr>
            <p:cNvCxnSpPr/>
            <p:nvPr/>
          </p:nvCxnSpPr>
          <p:spPr>
            <a:xfrm>
              <a:off x="2438407" y="2308634"/>
              <a:ext cx="291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74F4B19-C6B0-4FC3-BADA-30BBE500CED1}"/>
                </a:ext>
              </a:extLst>
            </p:cNvPr>
            <p:cNvCxnSpPr/>
            <p:nvPr/>
          </p:nvCxnSpPr>
          <p:spPr>
            <a:xfrm>
              <a:off x="5861254" y="4934139"/>
              <a:ext cx="23498" cy="1923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078605-C964-4B67-8E7A-E92A4D6D8656}"/>
                </a:ext>
              </a:extLst>
            </p:cNvPr>
            <p:cNvSpPr txBox="1"/>
            <p:nvPr/>
          </p:nvSpPr>
          <p:spPr>
            <a:xfrm>
              <a:off x="10211118" y="161100"/>
              <a:ext cx="1145161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고객세그먼트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94A189-BE79-420F-8EC0-D89769484CF1}"/>
                </a:ext>
              </a:extLst>
            </p:cNvPr>
            <p:cNvSpPr txBox="1"/>
            <p:nvPr/>
          </p:nvSpPr>
          <p:spPr>
            <a:xfrm>
              <a:off x="8111905" y="162962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고객 관계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727FD-9140-4B2E-95AC-2B02085EA4C7}"/>
                </a:ext>
              </a:extLst>
            </p:cNvPr>
            <p:cNvSpPr txBox="1"/>
            <p:nvPr/>
          </p:nvSpPr>
          <p:spPr>
            <a:xfrm>
              <a:off x="8111905" y="2471596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유통 채널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9CAF7C-8A04-4376-82B5-A3E6A59F374C}"/>
                </a:ext>
              </a:extLst>
            </p:cNvPr>
            <p:cNvSpPr txBox="1"/>
            <p:nvPr/>
          </p:nvSpPr>
          <p:spPr>
            <a:xfrm>
              <a:off x="5523972" y="162962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가치 제안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6EFA3-E61C-489F-A2AD-9AF23B6326AA}"/>
                </a:ext>
              </a:extLst>
            </p:cNvPr>
            <p:cNvSpPr txBox="1"/>
            <p:nvPr/>
          </p:nvSpPr>
          <p:spPr>
            <a:xfrm>
              <a:off x="2574394" y="165858"/>
              <a:ext cx="88978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 활동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A8B0E4-392F-44E8-A5E1-526D86770169}"/>
                </a:ext>
              </a:extLst>
            </p:cNvPr>
            <p:cNvSpPr txBox="1"/>
            <p:nvPr/>
          </p:nvSpPr>
          <p:spPr>
            <a:xfrm>
              <a:off x="2574394" y="2521389"/>
              <a:ext cx="849463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핵심자원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C48F22-EEDA-4446-AD7C-19336FDF5AFC}"/>
                </a:ext>
              </a:extLst>
            </p:cNvPr>
            <p:cNvSpPr txBox="1"/>
            <p:nvPr/>
          </p:nvSpPr>
          <p:spPr>
            <a:xfrm>
              <a:off x="67400" y="162962"/>
              <a:ext cx="997312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핵심파트너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FB5F74-3988-4ABC-8F14-EA732430F016}"/>
                </a:ext>
              </a:extLst>
            </p:cNvPr>
            <p:cNvSpPr txBox="1"/>
            <p:nvPr/>
          </p:nvSpPr>
          <p:spPr>
            <a:xfrm>
              <a:off x="67400" y="5095767"/>
              <a:ext cx="849463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비용구조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31FF9-0EE0-4422-9DBB-5EA7814D659B}"/>
                </a:ext>
              </a:extLst>
            </p:cNvPr>
            <p:cNvSpPr txBox="1"/>
            <p:nvPr/>
          </p:nvSpPr>
          <p:spPr>
            <a:xfrm>
              <a:off x="5968966" y="5095767"/>
              <a:ext cx="103763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NanumSquare" charset="-127"/>
                  <a:ea typeface="NanumSquare" charset="-127"/>
                  <a:cs typeface="NanumSquare" charset="-127"/>
                </a:rPr>
                <a:t>수입의 흐름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1132B-8BDD-4EDF-989B-91C6D22F7385}"/>
                </a:ext>
              </a:extLst>
            </p:cNvPr>
            <p:cNvSpPr txBox="1"/>
            <p:nvPr/>
          </p:nvSpPr>
          <p:spPr>
            <a:xfrm>
              <a:off x="5676522" y="802036"/>
              <a:ext cx="258155" cy="37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900">
                <a:latin typeface="NanumSquare" charset="-127"/>
                <a:ea typeface="NanumSquare" charset="-127"/>
                <a:cs typeface="NanumSquare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A5254AC-9F5A-437C-9596-33F9B38DA3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E8FBDD-56F4-4FB0-AFDD-128DF886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322" y="5100073"/>
              <a:ext cx="540000" cy="5400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CF3F795-677C-4026-9CF8-8FF79BFD9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3953" y="161102"/>
              <a:ext cx="540000" cy="540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CDC48EE-9BD8-4C8F-8658-E8EC682EC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2453489"/>
              <a:ext cx="540000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6C5FE75-BCD2-4224-B29A-46697F437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1494" y="161391"/>
              <a:ext cx="540000" cy="54000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B41946A-EEB4-421A-9E08-0453BE8F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2475" y="161102"/>
              <a:ext cx="540000" cy="5400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E66A8D2-A0EA-4546-9943-8BAF287D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52" y="2520460"/>
              <a:ext cx="540000" cy="5400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0024373-C223-499F-9916-DFF615F9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82" y="5100073"/>
              <a:ext cx="540000" cy="5400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ED76AF2-C603-42B6-B283-85838309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169" y="161102"/>
              <a:ext cx="540000" cy="5400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221B927-D3FC-4D5D-A81C-6B1243A93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236" y="161102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844F9CA-1441-4528-9C88-E98D3F8C379E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841100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1CA63E-7505-4DF6-9B08-CE4DDAE4A3CC}"/>
              </a:ext>
            </a:extLst>
          </p:cNvPr>
          <p:cNvGraphicFramePr>
            <a:graphicFrameLocks noGrp="1"/>
          </p:cNvGraphicFramePr>
          <p:nvPr/>
        </p:nvGraphicFramePr>
        <p:xfrm>
          <a:off x="1226587" y="2562483"/>
          <a:ext cx="7479830" cy="2864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07">
                  <a:extLst>
                    <a:ext uri="{9D8B030D-6E8A-4147-A177-3AD203B41FA5}">
                      <a16:colId xmlns:a16="http://schemas.microsoft.com/office/drawing/2014/main" val="1638323667"/>
                    </a:ext>
                  </a:extLst>
                </a:gridCol>
                <a:gridCol w="509193">
                  <a:extLst>
                    <a:ext uri="{9D8B030D-6E8A-4147-A177-3AD203B41FA5}">
                      <a16:colId xmlns:a16="http://schemas.microsoft.com/office/drawing/2014/main" val="1105711894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3470950035"/>
                    </a:ext>
                  </a:extLst>
                </a:gridCol>
                <a:gridCol w="1596615">
                  <a:extLst>
                    <a:ext uri="{9D8B030D-6E8A-4147-A177-3AD203B41FA5}">
                      <a16:colId xmlns:a16="http://schemas.microsoft.com/office/drawing/2014/main" val="495392713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896997858"/>
                    </a:ext>
                  </a:extLst>
                </a:gridCol>
                <a:gridCol w="1627450">
                  <a:extLst>
                    <a:ext uri="{9D8B030D-6E8A-4147-A177-3AD203B41FA5}">
                      <a16:colId xmlns:a16="http://schemas.microsoft.com/office/drawing/2014/main" val="2943296722"/>
                    </a:ext>
                  </a:extLst>
                </a:gridCol>
              </a:tblGrid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관계자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입장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이익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손해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창의적 대안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24161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0704569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25277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공급자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37451959"/>
                  </a:ext>
                </a:extLst>
              </a:tr>
              <a:tr h="32508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</a:t>
                      </a:r>
                      <a:b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</a:t>
                      </a: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7284163"/>
                  </a:ext>
                </a:extLst>
              </a:tr>
              <a:tr h="3250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441733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종업원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76922425"/>
                  </a:ext>
                </a:extLst>
              </a:tr>
              <a:tr h="3766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정부</a:t>
                      </a:r>
                      <a:r>
                        <a:rPr lang="en-US" altLang="ko-KR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지자체</a:t>
                      </a: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7665149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2D802667-BFCB-441C-BD61-3D42F911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11] </a:t>
            </a:r>
            <a:r>
              <a:rPr lang="ko-KR" altLang="en-US" dirty="0"/>
              <a:t>이해관계자 분석 및 창의적 대안 도출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772C68F-A845-4458-90C3-05239EFD4658}"/>
              </a:ext>
            </a:extLst>
          </p:cNvPr>
          <p:cNvGraphicFramePr>
            <a:graphicFrameLocks noGrp="1"/>
          </p:cNvGraphicFramePr>
          <p:nvPr/>
        </p:nvGraphicFramePr>
        <p:xfrm>
          <a:off x="1226587" y="1514490"/>
          <a:ext cx="7479830" cy="834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3">
                  <a:extLst>
                    <a:ext uri="{9D8B030D-6E8A-4147-A177-3AD203B41FA5}">
                      <a16:colId xmlns:a16="http://schemas.microsoft.com/office/drawing/2014/main" val="119266974"/>
                    </a:ext>
                  </a:extLst>
                </a:gridCol>
                <a:gridCol w="5103567">
                  <a:extLst>
                    <a:ext uri="{9D8B030D-6E8A-4147-A177-3AD203B41FA5}">
                      <a16:colId xmlns:a16="http://schemas.microsoft.com/office/drawing/2014/main" val="315339613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16045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자사 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938362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목표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니즈 달성을 위해 필요한 요소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962102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67AF0F2-DF77-4490-8AA1-1EC98D207C3B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4811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12] </a:t>
            </a:r>
            <a:r>
              <a:rPr lang="ko-KR" altLang="en-US" dirty="0"/>
              <a:t>보도자료 작성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4ABCB-1341-49B3-98D4-D600FACB9C27}"/>
              </a:ext>
            </a:extLst>
          </p:cNvPr>
          <p:cNvSpPr txBox="1"/>
          <p:nvPr/>
        </p:nvSpPr>
        <p:spPr>
          <a:xfrm>
            <a:off x="1443039" y="1540096"/>
            <a:ext cx="70199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/>
              <a:t>본인이 제시하고자 한 내용에 대해 보도자료를 작성합니다</a:t>
            </a:r>
            <a:r>
              <a:rPr lang="en-US" altLang="ko-KR" sz="1350" b="1" dirty="0"/>
              <a:t>.</a:t>
            </a:r>
            <a:endParaRPr lang="ko-KR" altLang="en-US" sz="135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FF66A2-322F-4E69-94A6-546F9127842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35823"/>
          <a:ext cx="8111244" cy="220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9966">
                  <a:extLst>
                    <a:ext uri="{9D8B030D-6E8A-4147-A177-3AD203B41FA5}">
                      <a16:colId xmlns:a16="http://schemas.microsoft.com/office/drawing/2014/main" val="80118807"/>
                    </a:ext>
                  </a:extLst>
                </a:gridCol>
                <a:gridCol w="1993770">
                  <a:extLst>
                    <a:ext uri="{9D8B030D-6E8A-4147-A177-3AD203B41FA5}">
                      <a16:colId xmlns:a16="http://schemas.microsoft.com/office/drawing/2014/main" val="1158782538"/>
                    </a:ext>
                  </a:extLst>
                </a:gridCol>
                <a:gridCol w="1993770">
                  <a:extLst>
                    <a:ext uri="{9D8B030D-6E8A-4147-A177-3AD203B41FA5}">
                      <a16:colId xmlns:a16="http://schemas.microsoft.com/office/drawing/2014/main" val="3909537365"/>
                    </a:ext>
                  </a:extLst>
                </a:gridCol>
                <a:gridCol w="1148577">
                  <a:extLst>
                    <a:ext uri="{9D8B030D-6E8A-4147-A177-3AD203B41FA5}">
                      <a16:colId xmlns:a16="http://schemas.microsoft.com/office/drawing/2014/main" val="2453003460"/>
                    </a:ext>
                  </a:extLst>
                </a:gridCol>
                <a:gridCol w="1015161">
                  <a:extLst>
                    <a:ext uri="{9D8B030D-6E8A-4147-A177-3AD203B41FA5}">
                      <a16:colId xmlns:a16="http://schemas.microsoft.com/office/drawing/2014/main" val="2363508259"/>
                    </a:ext>
                  </a:extLst>
                </a:gridCol>
              </a:tblGrid>
              <a:tr h="2043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구분</a:t>
                      </a:r>
                    </a:p>
                  </a:txBody>
                  <a:tcPr marL="55721" marR="55721" marT="27861" marB="27861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  <a:endParaRPr lang="en-US" altLang="ko-KR" sz="1000" b="1" dirty="0"/>
                    </a:p>
                  </a:txBody>
                  <a:tcPr marL="55721" marR="55721" marT="27861" marB="278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문장</a:t>
                      </a:r>
                      <a:endParaRPr lang="en-US" altLang="ko-KR" sz="1000" b="1" dirty="0"/>
                    </a:p>
                  </a:txBody>
                  <a:tcPr marL="55721" marR="55721" marT="27861" marB="2786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00392"/>
                  </a:ext>
                </a:extLst>
              </a:tr>
              <a:tr h="352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고객의 고객</a:t>
                      </a:r>
                      <a:br>
                        <a:rPr lang="en-US" altLang="ko-KR" sz="1000" b="1" dirty="0"/>
                      </a:b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고객사가 제시하는 가치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고객사 내부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고객사내 효율성</a:t>
                      </a:r>
                      <a:r>
                        <a:rPr lang="en-US" altLang="ko-KR" sz="1000" b="1" dirty="0"/>
                        <a:t> </a:t>
                      </a:r>
                      <a:r>
                        <a:rPr lang="ko-KR" altLang="en-US" sz="1000" b="1" dirty="0"/>
                        <a:t>향상</a:t>
                      </a:r>
                      <a:r>
                        <a:rPr lang="en-US" altLang="ko-KR" sz="1000" b="1" dirty="0"/>
                        <a:t>)</a:t>
                      </a:r>
                      <a:endParaRPr lang="ko-KR" altLang="en-US" sz="1000" b="1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고객의 고객</a:t>
                      </a:r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고객사 내부</a:t>
                      </a:r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215505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고객혜택 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(Pain Point 3</a:t>
                      </a:r>
                      <a:r>
                        <a:rPr lang="ko-KR" altLang="en-US" sz="800" b="1" dirty="0"/>
                        <a:t>가지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7540758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기능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특징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고객혜택 구현 기능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특징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125082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고객 사업에 대한 시사점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시장지위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고객의 고객 관계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505341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고객활동 유도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방문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등록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65290"/>
                  </a:ext>
                </a:extLst>
              </a:tr>
              <a:tr h="3269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기타</a:t>
                      </a:r>
                      <a:endParaRPr lang="en-US" altLang="ko-KR" sz="800" b="1" dirty="0"/>
                    </a:p>
                    <a:p>
                      <a:pPr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시기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향후 개선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55721" marR="55721" marT="27861" marB="2786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55721" marR="55721" marT="27861" marB="278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8374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7BA7C90-02EF-4469-A7F5-E0F0569CD5FD}"/>
              </a:ext>
            </a:extLst>
          </p:cNvPr>
          <p:cNvSpPr/>
          <p:nvPr/>
        </p:nvSpPr>
        <p:spPr bwMode="auto">
          <a:xfrm>
            <a:off x="838200" y="4082021"/>
            <a:ext cx="8111244" cy="16422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200" i="1" dirty="0">
                <a:solidFill>
                  <a:srgbClr val="FF0000"/>
                </a:solidFill>
              </a:rPr>
              <a:t>보도자료 작성</a:t>
            </a:r>
            <a:endParaRPr lang="en-US" altLang="ko-KR" sz="1200" i="1" dirty="0">
              <a:solidFill>
                <a:srgbClr val="FF0000"/>
              </a:solidFill>
            </a:endParaRPr>
          </a:p>
          <a:p>
            <a:pPr defTabSz="685800" fontAlgn="b"/>
            <a:endParaRPr lang="en-US" altLang="ko-KR" sz="1200" i="1" dirty="0">
              <a:solidFill>
                <a:srgbClr val="FF0000"/>
              </a:solidFill>
            </a:endParaRPr>
          </a:p>
          <a:p>
            <a:pPr defTabSz="685800" fontAlgn="b"/>
            <a:endParaRPr lang="ko-KR" altLang="en-US" sz="135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303F433-8CE6-47C0-80A1-9CF7AC1B5FA2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93722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0] </a:t>
            </a:r>
            <a:r>
              <a:rPr lang="ko-KR" altLang="en-US" dirty="0"/>
              <a:t>산업</a:t>
            </a:r>
            <a:r>
              <a:rPr lang="en-US" altLang="ko-KR" dirty="0"/>
              <a:t>/</a:t>
            </a:r>
            <a:r>
              <a:rPr lang="ko-KR" altLang="en-US" dirty="0"/>
              <a:t>고객사 선정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BD1B01F5-BE24-7ACC-C973-111014E76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35304"/>
              </p:ext>
            </p:extLst>
          </p:nvPr>
        </p:nvGraphicFramePr>
        <p:xfrm>
          <a:off x="1651000" y="2083633"/>
          <a:ext cx="6604000" cy="2638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993">
                  <a:extLst>
                    <a:ext uri="{9D8B030D-6E8A-4147-A177-3AD203B41FA5}">
                      <a16:colId xmlns:a16="http://schemas.microsoft.com/office/drawing/2014/main" val="3000750790"/>
                    </a:ext>
                  </a:extLst>
                </a:gridCol>
                <a:gridCol w="5197007">
                  <a:extLst>
                    <a:ext uri="{9D8B030D-6E8A-4147-A177-3AD203B41FA5}">
                      <a16:colId xmlns:a16="http://schemas.microsoft.com/office/drawing/2014/main" val="1441297491"/>
                    </a:ext>
                  </a:extLst>
                </a:gridCol>
              </a:tblGrid>
              <a:tr h="879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60401"/>
                  </a:ext>
                </a:extLst>
              </a:tr>
              <a:tr h="879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고객사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331981"/>
                  </a:ext>
                </a:extLst>
              </a:tr>
              <a:tr h="879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선택 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00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3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127EF-BAF8-450C-9D07-D0AFE9E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1] </a:t>
            </a:r>
            <a:r>
              <a:rPr lang="ko-KR" altLang="en-US" dirty="0"/>
              <a:t>문제정의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81EB-EF85-423B-9B34-C41A4B1C085B}"/>
              </a:ext>
            </a:extLst>
          </p:cNvPr>
          <p:cNvSpPr txBox="1"/>
          <p:nvPr/>
        </p:nvSpPr>
        <p:spPr>
          <a:xfrm>
            <a:off x="1199584" y="1592796"/>
            <a:ext cx="72638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본인이 알고 있거나 관심있는 특정 산업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기업에서 문제라고 생각하는 것이 무엇인지 정의합니다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43819B3-1F86-499F-BAF4-D9B7E5064702}"/>
              </a:ext>
            </a:extLst>
          </p:cNvPr>
          <p:cNvGraphicFramePr>
            <a:graphicFrameLocks noGrp="1"/>
          </p:cNvGraphicFramePr>
          <p:nvPr/>
        </p:nvGraphicFramePr>
        <p:xfrm>
          <a:off x="1199583" y="2726922"/>
          <a:ext cx="7614846" cy="2943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5399">
                  <a:extLst>
                    <a:ext uri="{9D8B030D-6E8A-4147-A177-3AD203B41FA5}">
                      <a16:colId xmlns:a16="http://schemas.microsoft.com/office/drawing/2014/main" val="1884485554"/>
                    </a:ext>
                  </a:extLst>
                </a:gridCol>
                <a:gridCol w="3764961">
                  <a:extLst>
                    <a:ext uri="{9D8B030D-6E8A-4147-A177-3AD203B41FA5}">
                      <a16:colId xmlns:a16="http://schemas.microsoft.com/office/drawing/2014/main" val="848466027"/>
                    </a:ext>
                  </a:extLst>
                </a:gridCol>
                <a:gridCol w="2434486">
                  <a:extLst>
                    <a:ext uri="{9D8B030D-6E8A-4147-A177-3AD203B41FA5}">
                      <a16:colId xmlns:a16="http://schemas.microsoft.com/office/drawing/2014/main" val="3117589553"/>
                    </a:ext>
                  </a:extLst>
                </a:gridCol>
              </a:tblGrid>
              <a:tr h="735832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내용</a:t>
                      </a:r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문제종류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발생형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탐색형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설정형 중 선택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27000" marR="2700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04236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(2) To-Be</a:t>
                      </a:r>
                      <a:endParaRPr lang="ko-KR" altLang="en-US" sz="10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27000" marR="27000" marT="34290" marB="34290"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27000" marR="27000" marT="34290" marB="34290" anchor="ctr"/>
                </a:tc>
                <a:extLst>
                  <a:ext uri="{0D108BD9-81ED-4DB2-BD59-A6C34878D82A}">
                    <a16:rowId xmlns:a16="http://schemas.microsoft.com/office/drawing/2014/main" val="3429716581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(3) Problem</a:t>
                      </a:r>
                      <a:endParaRPr lang="ko-KR" altLang="en-US" sz="10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31027"/>
                  </a:ext>
                </a:extLst>
              </a:tr>
              <a:tr h="735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(1) As-Is</a:t>
                      </a:r>
                      <a:endParaRPr lang="ko-KR" altLang="en-US" sz="1000" b="1" dirty="0"/>
                    </a:p>
                  </a:txBody>
                  <a:tcPr marL="27000" marR="2700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27000" marR="27000" marT="34290" marB="3429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417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0C831A-ABC9-1E60-965B-CE7CE5746261}"/>
              </a:ext>
            </a:extLst>
          </p:cNvPr>
          <p:cNvSpPr txBox="1"/>
          <p:nvPr/>
        </p:nvSpPr>
        <p:spPr>
          <a:xfrm>
            <a:off x="1199583" y="1862827"/>
            <a:ext cx="5724636" cy="68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/>
              <a:t>산업</a:t>
            </a:r>
            <a:r>
              <a:rPr lang="en-US" altLang="ko-KR" sz="1350" b="1" dirty="0"/>
              <a:t>: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/>
              <a:t>대표기업명</a:t>
            </a:r>
            <a:r>
              <a:rPr lang="en-US" altLang="ko-KR" sz="1350" b="1" dirty="0"/>
              <a:t>: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41398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토론양식</a:t>
            </a:r>
            <a:r>
              <a:rPr lang="en-US" altLang="ko-KR" dirty="0"/>
              <a:t>] </a:t>
            </a:r>
            <a:r>
              <a:rPr lang="ko-KR" altLang="en-US" dirty="0" err="1"/>
              <a:t>실버시장</a:t>
            </a:r>
            <a:r>
              <a:rPr lang="ko-KR" altLang="en-US" dirty="0"/>
              <a:t> 추정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/>
        </p:nvGraphicFramePr>
        <p:xfrm>
          <a:off x="1766648" y="2024845"/>
          <a:ext cx="6426713" cy="2916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8101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1913732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2884880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5715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1172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실버시장 형성 시기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연도</a:t>
                      </a:r>
                      <a:endParaRPr lang="en-US" altLang="ko-KR" sz="12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이유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11723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실버시장 고객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고객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i="1" dirty="0"/>
                        <a:t>이유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52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FF44-85BE-4774-98F6-563DDD70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2] </a:t>
            </a:r>
            <a:r>
              <a:rPr lang="ko-KR" altLang="en-US" dirty="0"/>
              <a:t>고객산업의 변화와 시장형성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42775A7-2145-47FC-B2D9-B3766CF136F6}"/>
              </a:ext>
            </a:extLst>
          </p:cNvPr>
          <p:cNvGraphicFramePr>
            <a:graphicFrameLocks noGrp="1"/>
          </p:cNvGraphicFramePr>
          <p:nvPr/>
        </p:nvGraphicFramePr>
        <p:xfrm>
          <a:off x="929554" y="1835824"/>
          <a:ext cx="7884877" cy="3448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17368504"/>
                    </a:ext>
                  </a:extLst>
                </a:gridCol>
                <a:gridCol w="2617251">
                  <a:extLst>
                    <a:ext uri="{9D8B030D-6E8A-4147-A177-3AD203B41FA5}">
                      <a16:colId xmlns:a16="http://schemas.microsoft.com/office/drawing/2014/main" val="3128443249"/>
                    </a:ext>
                  </a:extLst>
                </a:gridCol>
                <a:gridCol w="3539434">
                  <a:extLst>
                    <a:ext uri="{9D8B030D-6E8A-4147-A177-3AD203B41FA5}">
                      <a16:colId xmlns:a16="http://schemas.microsoft.com/office/drawing/2014/main" val="914398304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내용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(3) </a:t>
                      </a:r>
                      <a:r>
                        <a:rPr lang="ko-KR" altLang="en-US" sz="1400" b="1" dirty="0"/>
                        <a:t>예상되는 산업의 변화와 시장형성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13022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(1) </a:t>
                      </a:r>
                      <a:r>
                        <a:rPr lang="ko-KR" altLang="en-US" sz="1200" b="1" dirty="0"/>
                        <a:t>고객사의 고객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소비자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이용자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491706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86175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413728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i="1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9097158"/>
                  </a:ext>
                </a:extLst>
              </a:tr>
              <a:tr h="387131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(2) </a:t>
                      </a:r>
                      <a:r>
                        <a:rPr lang="ko-KR" altLang="en-US" sz="1200" b="1" dirty="0"/>
                        <a:t>고객사의 주요 니즈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84814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293369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763463"/>
                  </a:ext>
                </a:extLst>
              </a:tr>
              <a:tr h="387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i="1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i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009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5EE829-02D8-4060-8B7F-0EA12FEA7C21}"/>
              </a:ext>
            </a:extLst>
          </p:cNvPr>
          <p:cNvSpPr txBox="1"/>
          <p:nvPr/>
        </p:nvSpPr>
        <p:spPr>
          <a:xfrm>
            <a:off x="1550622" y="5400219"/>
            <a:ext cx="5724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(1)</a:t>
            </a:r>
            <a:r>
              <a:rPr lang="ko-KR" altLang="en-US" sz="1050" dirty="0"/>
              <a:t>내용을 조사</a:t>
            </a:r>
            <a:r>
              <a:rPr lang="en-US" altLang="ko-KR" sz="1050" dirty="0"/>
              <a:t>/</a:t>
            </a:r>
            <a:r>
              <a:rPr lang="ko-KR" altLang="en-US" sz="1050" dirty="0"/>
              <a:t>추정한 후</a:t>
            </a:r>
            <a:r>
              <a:rPr lang="en-US" altLang="ko-KR" sz="1050" dirty="0"/>
              <a:t>, (2) </a:t>
            </a:r>
            <a:r>
              <a:rPr lang="ko-KR" altLang="en-US" sz="1050" dirty="0"/>
              <a:t>내용을 추정합니다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3C5A26-7FEE-4107-8F8B-ABDE29CC4D15}"/>
              </a:ext>
            </a:extLst>
          </p:cNvPr>
          <p:cNvSpPr/>
          <p:nvPr/>
        </p:nvSpPr>
        <p:spPr bwMode="auto">
          <a:xfrm>
            <a:off x="944526" y="1417277"/>
            <a:ext cx="2374527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350" b="1" dirty="0"/>
              <a:t>과제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산업</a:t>
            </a:r>
            <a:r>
              <a:rPr lang="en-US" altLang="ko-KR" sz="1350" b="1" dirty="0"/>
              <a:t> : </a:t>
            </a:r>
            <a:endParaRPr lang="ko-KR" altLang="en-US" sz="135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BCFC2-31C2-4E5C-ABAF-5AF70DC81CA8}"/>
              </a:ext>
            </a:extLst>
          </p:cNvPr>
          <p:cNvSpPr/>
          <p:nvPr/>
        </p:nvSpPr>
        <p:spPr bwMode="auto">
          <a:xfrm>
            <a:off x="3548844" y="1418747"/>
            <a:ext cx="3049602" cy="3645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r>
              <a:rPr lang="ko-KR" altLang="en-US" sz="1350" b="1" dirty="0"/>
              <a:t>고객사명 </a:t>
            </a:r>
            <a:r>
              <a:rPr lang="en-US" altLang="ko-KR" sz="1350" b="1" dirty="0"/>
              <a:t>:</a:t>
            </a:r>
            <a:endParaRPr lang="ko-KR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25634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 양식</a:t>
            </a:r>
            <a:r>
              <a:rPr lang="en-US" altLang="ko-KR" dirty="0"/>
              <a:t>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/>
        </p:nvGraphicFramePr>
        <p:xfrm>
          <a:off x="1010563" y="1889830"/>
          <a:ext cx="7695855" cy="29412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24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3644645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2565286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</a:tblGrid>
              <a:tr h="350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기본질문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전략요소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370078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Where to Compete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37007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What to Compete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37007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How to Compete</a:t>
                      </a:r>
                      <a:endParaRPr lang="ko-KR" altLang="en-US" sz="12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37007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A1FDB-477C-46A1-B87A-0B302A372B33}"/>
              </a:ext>
            </a:extLst>
          </p:cNvPr>
          <p:cNvSpPr txBox="1"/>
          <p:nvPr/>
        </p:nvSpPr>
        <p:spPr>
          <a:xfrm>
            <a:off x="2630743" y="5346213"/>
            <a:ext cx="4959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4F81BD"/>
                </a:solidFill>
              </a:rPr>
              <a:t>시간</a:t>
            </a:r>
            <a:r>
              <a:rPr lang="en-US" altLang="ko-KR" sz="1050" b="1" dirty="0">
                <a:solidFill>
                  <a:srgbClr val="4F81BD"/>
                </a:solidFill>
              </a:rPr>
              <a:t>: 5~7</a:t>
            </a:r>
            <a:r>
              <a:rPr lang="ko-KR" altLang="en-US" sz="1050" b="1" dirty="0">
                <a:solidFill>
                  <a:srgbClr val="4F81BD"/>
                </a:solidFill>
              </a:rPr>
              <a:t>분</a:t>
            </a:r>
            <a:endParaRPr lang="en-US" altLang="ko-KR" sz="1050" b="1" dirty="0">
              <a:solidFill>
                <a:srgbClr val="4F81BD"/>
              </a:solidFill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4F81BD"/>
                </a:solidFill>
              </a:rPr>
              <a:t>방법</a:t>
            </a:r>
            <a:r>
              <a:rPr lang="en-US" altLang="ko-KR" sz="1050" b="1" dirty="0">
                <a:solidFill>
                  <a:srgbClr val="4F81BD"/>
                </a:solidFill>
              </a:rPr>
              <a:t>: </a:t>
            </a:r>
            <a:r>
              <a:rPr lang="ko-KR" altLang="en-US" sz="1050" b="1" dirty="0">
                <a:solidFill>
                  <a:srgbClr val="4F81BD"/>
                </a:solidFill>
              </a:rPr>
              <a:t>노트에 필기구를 활용하여 본인의 생각을 </a:t>
            </a:r>
            <a:r>
              <a:rPr lang="ko-KR" altLang="en-US" sz="1050" b="1" dirty="0" err="1">
                <a:solidFill>
                  <a:srgbClr val="4F81BD"/>
                </a:solidFill>
              </a:rPr>
              <a:t>적으시길</a:t>
            </a:r>
            <a:r>
              <a:rPr lang="ko-KR" altLang="en-US" sz="1050" b="1" dirty="0">
                <a:solidFill>
                  <a:srgbClr val="4F81BD"/>
                </a:solidFill>
              </a:rPr>
              <a:t> 바랍니다</a:t>
            </a:r>
            <a:r>
              <a:rPr lang="en-US" altLang="ko-KR" sz="1050" b="1" dirty="0">
                <a:solidFill>
                  <a:srgbClr val="4F81BD"/>
                </a:solidFill>
              </a:rPr>
              <a:t>.</a:t>
            </a:r>
            <a:endParaRPr lang="ko-KR" altLang="en-US" sz="1050" b="1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9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3] </a:t>
            </a:r>
            <a:r>
              <a:rPr lang="ko-KR" altLang="en-US" dirty="0"/>
              <a:t>전략요소 정의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F2FB64-A9E4-47AB-9520-AB85CF033523}"/>
              </a:ext>
            </a:extLst>
          </p:cNvPr>
          <p:cNvGraphicFramePr>
            <a:graphicFrameLocks noGrp="1"/>
          </p:cNvGraphicFramePr>
          <p:nvPr/>
        </p:nvGraphicFramePr>
        <p:xfrm>
          <a:off x="1172581" y="2112614"/>
          <a:ext cx="7560841" cy="2872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4892">
                  <a:extLst>
                    <a:ext uri="{9D8B030D-6E8A-4147-A177-3AD203B41FA5}">
                      <a16:colId xmlns:a16="http://schemas.microsoft.com/office/drawing/2014/main" val="2937158613"/>
                    </a:ext>
                  </a:extLst>
                </a:gridCol>
                <a:gridCol w="2685527">
                  <a:extLst>
                    <a:ext uri="{9D8B030D-6E8A-4147-A177-3AD203B41FA5}">
                      <a16:colId xmlns:a16="http://schemas.microsoft.com/office/drawing/2014/main" val="3381083328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653837976"/>
                    </a:ext>
                  </a:extLst>
                </a:gridCol>
                <a:gridCol w="1890211">
                  <a:extLst>
                    <a:ext uri="{9D8B030D-6E8A-4147-A177-3AD203B41FA5}">
                      <a16:colId xmlns:a16="http://schemas.microsoft.com/office/drawing/2014/main" val="1173391129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산업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고객사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649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변화목표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0" i="1" dirty="0"/>
                    </a:p>
                  </a:txBody>
                  <a:tcPr marL="68580" marR="68580" marT="34290" marB="3429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4452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기본질문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전략요소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정보원</a:t>
                      </a:r>
                    </a:p>
                  </a:txBody>
                  <a:tcPr marL="68580" marR="68580" marT="34290" marB="3429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25183"/>
                  </a:ext>
                </a:extLst>
              </a:tr>
              <a:tr h="609593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Where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06390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i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i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736069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2171048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What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3400490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42310472"/>
                  </a:ext>
                </a:extLst>
              </a:tr>
              <a:tr h="25146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1" dirty="0"/>
                        <a:t>How to Compete</a:t>
                      </a:r>
                      <a:endParaRPr lang="ko-KR" altLang="en-US" sz="1200" b="0" i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52743691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0861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1172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앞에서 정의한 산업분석을 하기 위한 전략요소는 무엇이며 이와 관련된 정보는 어느 곳에서 찾을 수 있는지 정보원을 작성합니다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95C70CE-7879-405D-830F-7213AE4D0E13}"/>
              </a:ext>
            </a:extLst>
          </p:cNvPr>
          <p:cNvSpPr/>
          <p:nvPr/>
        </p:nvSpPr>
        <p:spPr bwMode="auto">
          <a:xfrm>
            <a:off x="8895439" y="998731"/>
            <a:ext cx="297033" cy="297033"/>
          </a:xfrm>
          <a:prstGeom prst="rightArrow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85800" fontAlgn="b"/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1190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1" y="487807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토론</a:t>
            </a:r>
            <a:r>
              <a:rPr lang="en-US" altLang="ko-KR" dirty="0"/>
              <a:t>] </a:t>
            </a:r>
            <a:r>
              <a:rPr lang="ko-KR" altLang="en-US" dirty="0"/>
              <a:t>구매센터 분석 </a:t>
            </a:r>
            <a:r>
              <a:rPr lang="en-US" altLang="ko-KR" dirty="0"/>
              <a:t>– </a:t>
            </a:r>
            <a:r>
              <a:rPr lang="ko-KR" altLang="en-US" sz="2000" dirty="0"/>
              <a:t>강사의 코칭에 따라 칸을 채웁니다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1172580" y="1550985"/>
            <a:ext cx="79928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기업을 선정한 후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구매센터의 구조와 니즈를 </a:t>
            </a:r>
            <a:r>
              <a:rPr lang="ko-KR" altLang="en-US" sz="1350" b="1" dirty="0">
                <a:solidFill>
                  <a:srgbClr val="FF0000"/>
                </a:solidFill>
              </a:rPr>
              <a:t>추정</a:t>
            </a:r>
            <a:r>
              <a:rPr lang="ko-KR" altLang="en-US" sz="1050" b="1" dirty="0"/>
              <a:t>합니다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9DAD4-9A2B-4E96-A1CE-392DBC44D6F7}"/>
              </a:ext>
            </a:extLst>
          </p:cNvPr>
          <p:cNvGraphicFramePr>
            <a:graphicFrameLocks noGrp="1"/>
          </p:cNvGraphicFramePr>
          <p:nvPr/>
        </p:nvGraphicFramePr>
        <p:xfrm>
          <a:off x="740533" y="2267872"/>
          <a:ext cx="8424939" cy="2646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8551">
                  <a:extLst>
                    <a:ext uri="{9D8B030D-6E8A-4147-A177-3AD203B41FA5}">
                      <a16:colId xmlns:a16="http://schemas.microsoft.com/office/drawing/2014/main" val="376575590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63917420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1040005785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56445731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175842233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3899663431"/>
                    </a:ext>
                  </a:extLst>
                </a:gridCol>
                <a:gridCol w="1259398">
                  <a:extLst>
                    <a:ext uri="{9D8B030D-6E8A-4147-A177-3AD203B41FA5}">
                      <a16:colId xmlns:a16="http://schemas.microsoft.com/office/drawing/2014/main" val="2099722442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제안자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검토자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영향력자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승인자</a:t>
                      </a:r>
                      <a:r>
                        <a:rPr lang="en-US" altLang="ko-KR" sz="1100" b="1" dirty="0"/>
                        <a:t>/</a:t>
                      </a:r>
                      <a:r>
                        <a:rPr lang="ko-KR" altLang="en-US" sz="1100" b="1" dirty="0"/>
                        <a:t>결정자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구매자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사용자</a:t>
                      </a:r>
                    </a:p>
                  </a:txBody>
                  <a:tcPr marL="27000" marR="27000" marT="27000" marB="27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03957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참여자</a:t>
                      </a:r>
                      <a:endParaRPr lang="en-US" altLang="ko-KR" sz="9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부서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직급</a:t>
                      </a:r>
                      <a:r>
                        <a:rPr lang="en-US" altLang="ko-KR" sz="800" b="1" dirty="0"/>
                        <a:t>/</a:t>
                      </a:r>
                      <a:r>
                        <a:rPr lang="ko-KR" altLang="en-US" sz="800" b="1" dirty="0"/>
                        <a:t>이름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67857648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724884386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주요 업무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2055511892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미표출 니즈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610977015"/>
                  </a:ext>
                </a:extLst>
              </a:tr>
              <a:tr h="4465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기타</a:t>
                      </a: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404271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0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96D54-BFB2-4EC8-A4B2-CF80B9FC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487806"/>
            <a:ext cx="8944863" cy="38805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양식 </a:t>
            </a:r>
            <a:r>
              <a:rPr lang="en-US" altLang="ko-KR" dirty="0"/>
              <a:t>4] </a:t>
            </a:r>
            <a:r>
              <a:rPr lang="ko-KR" altLang="en-US" dirty="0"/>
              <a:t>세분화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1F1DE3-AFD6-4CC3-B419-DE263A79C235}"/>
              </a:ext>
            </a:extLst>
          </p:cNvPr>
          <p:cNvSpPr txBox="1"/>
          <p:nvPr/>
        </p:nvSpPr>
        <p:spPr>
          <a:xfrm>
            <a:off x="1172580" y="1550985"/>
            <a:ext cx="799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관심있는 산업내 주요 기업들을 리스트로 작성하고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이들을 대상으로 기준을 정의한 후 세분화를 실시합니다</a:t>
            </a:r>
            <a:r>
              <a:rPr lang="en-US" altLang="ko-KR" sz="1050" b="1" dirty="0"/>
              <a:t>.</a:t>
            </a:r>
            <a:endParaRPr lang="ko-KR" altLang="en-US" sz="105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5AB02B4-CE74-4741-96D8-BE84E4EA9E47}"/>
              </a:ext>
            </a:extLst>
          </p:cNvPr>
          <p:cNvGraphicFramePr>
            <a:graphicFrameLocks noGrp="1"/>
          </p:cNvGraphicFramePr>
          <p:nvPr/>
        </p:nvGraphicFramePr>
        <p:xfrm>
          <a:off x="1091572" y="2132857"/>
          <a:ext cx="2835315" cy="3456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126">
                  <a:extLst>
                    <a:ext uri="{9D8B030D-6E8A-4147-A177-3AD203B41FA5}">
                      <a16:colId xmlns:a16="http://schemas.microsoft.com/office/drawing/2014/main" val="2882085637"/>
                    </a:ext>
                  </a:extLst>
                </a:gridCol>
                <a:gridCol w="1701189">
                  <a:extLst>
                    <a:ext uri="{9D8B030D-6E8A-4147-A177-3AD203B41FA5}">
                      <a16:colId xmlns:a16="http://schemas.microsoft.com/office/drawing/2014/main" val="2199098245"/>
                    </a:ext>
                  </a:extLst>
                </a:gridCol>
              </a:tblGrid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구분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내용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968877179"/>
                  </a:ext>
                </a:extLst>
              </a:tr>
              <a:tr h="348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산업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433533"/>
                  </a:ext>
                </a:extLst>
              </a:tr>
              <a:tr h="1874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고객사</a:t>
                      </a:r>
                      <a:r>
                        <a:rPr lang="en-US" altLang="ko-KR" sz="1100" b="1" dirty="0"/>
                        <a:t>(Players) </a:t>
                      </a:r>
                      <a:br>
                        <a:rPr lang="en-US" altLang="ko-KR" sz="1100" b="1" dirty="0"/>
                      </a:br>
                      <a:r>
                        <a:rPr lang="ko-KR" altLang="en-US" sz="1100" b="1" dirty="0"/>
                        <a:t>리스트</a:t>
                      </a:r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31064684"/>
                  </a:ext>
                </a:extLst>
              </a:tr>
              <a:tr h="8846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/>
                        <a:t>세분화 기준</a:t>
                      </a:r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(4</a:t>
                      </a:r>
                      <a:r>
                        <a:rPr lang="ko-KR" altLang="en-US" sz="1100" b="1" dirty="0"/>
                        <a:t>개 이상</a:t>
                      </a:r>
                      <a:r>
                        <a:rPr lang="en-US" altLang="ko-KR" sz="1100" b="1" dirty="0"/>
                        <a:t>)</a:t>
                      </a:r>
                      <a:endParaRPr lang="ko-KR" altLang="en-US" sz="1100" b="1" dirty="0"/>
                    </a:p>
                  </a:txBody>
                  <a:tcPr marL="68580" marR="68580"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9713211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9F7B17-AEC8-4C0F-8DAA-BFE8C9293341}"/>
              </a:ext>
            </a:extLst>
          </p:cNvPr>
          <p:cNvSpPr/>
          <p:nvPr/>
        </p:nvSpPr>
        <p:spPr bwMode="auto">
          <a:xfrm>
            <a:off x="5466057" y="2159860"/>
            <a:ext cx="3348372" cy="32133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44E800-2A99-4F62-9F05-A5B3769D1198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 bwMode="auto">
          <a:xfrm>
            <a:off x="5466057" y="3766538"/>
            <a:ext cx="3348372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37FD00-04E7-4B80-B282-9CB4F03A5B61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 bwMode="auto">
          <a:xfrm>
            <a:off x="7140243" y="2159860"/>
            <a:ext cx="0" cy="3213357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3FE259-7C6A-4B91-9502-F7BE69A0C241}"/>
              </a:ext>
            </a:extLst>
          </p:cNvPr>
          <p:cNvSpPr txBox="1"/>
          <p:nvPr/>
        </p:nvSpPr>
        <p:spPr>
          <a:xfrm>
            <a:off x="4412940" y="3672027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</a:t>
            </a:r>
            <a:r>
              <a:rPr lang="en-US" altLang="ko-KR" sz="1050" i="1" dirty="0">
                <a:solidFill>
                  <a:srgbClr val="FF0000"/>
                </a:solidFill>
              </a:rPr>
              <a:t>1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52ABF-B920-4637-919D-EF9C4696B97E}"/>
              </a:ext>
            </a:extLst>
          </p:cNvPr>
          <p:cNvSpPr txBox="1"/>
          <p:nvPr/>
        </p:nvSpPr>
        <p:spPr>
          <a:xfrm>
            <a:off x="6654189" y="5439416"/>
            <a:ext cx="9721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i="1" dirty="0">
                <a:solidFill>
                  <a:srgbClr val="FF0000"/>
                </a:solidFill>
              </a:rPr>
              <a:t>세분화 기준 </a:t>
            </a:r>
            <a:r>
              <a:rPr lang="en-US" altLang="ko-KR" sz="1050" i="1" dirty="0">
                <a:solidFill>
                  <a:srgbClr val="FF0000"/>
                </a:solidFill>
              </a:rPr>
              <a:t>2</a:t>
            </a:r>
            <a:endParaRPr lang="ko-KR" altLang="en-US" sz="1050" i="1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D20BCAB-423F-4C68-8568-D3FE6CF58A4B}"/>
              </a:ext>
            </a:extLst>
          </p:cNvPr>
          <p:cNvSpPr/>
          <p:nvPr/>
        </p:nvSpPr>
        <p:spPr bwMode="auto">
          <a:xfrm>
            <a:off x="7356267" y="2483895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8FF0D0A-66CA-4769-B795-1896A8F50F02}"/>
              </a:ext>
            </a:extLst>
          </p:cNvPr>
          <p:cNvSpPr/>
          <p:nvPr/>
        </p:nvSpPr>
        <p:spPr bwMode="auto">
          <a:xfrm>
            <a:off x="7626297" y="283493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662823-E0B6-4560-B5A2-2904AA48DAF8}"/>
              </a:ext>
            </a:extLst>
          </p:cNvPr>
          <p:cNvSpPr/>
          <p:nvPr/>
        </p:nvSpPr>
        <p:spPr bwMode="auto">
          <a:xfrm>
            <a:off x="7437276" y="323997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662C99D-C54D-407E-8FF5-671D355757C2}"/>
              </a:ext>
            </a:extLst>
          </p:cNvPr>
          <p:cNvSpPr/>
          <p:nvPr/>
        </p:nvSpPr>
        <p:spPr bwMode="auto">
          <a:xfrm>
            <a:off x="5925108" y="2834934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6175C95-19E7-4308-8445-75F327155633}"/>
              </a:ext>
            </a:extLst>
          </p:cNvPr>
          <p:cNvSpPr/>
          <p:nvPr/>
        </p:nvSpPr>
        <p:spPr bwMode="auto">
          <a:xfrm>
            <a:off x="6249144" y="323997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278818-F8DD-4648-AE6A-4FE8DD31ADB0}"/>
              </a:ext>
            </a:extLst>
          </p:cNvPr>
          <p:cNvSpPr/>
          <p:nvPr/>
        </p:nvSpPr>
        <p:spPr bwMode="auto">
          <a:xfrm>
            <a:off x="5970107" y="4779150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1FCD7B7-0B94-4B5B-9C1C-0314918DB598}"/>
              </a:ext>
            </a:extLst>
          </p:cNvPr>
          <p:cNvSpPr/>
          <p:nvPr/>
        </p:nvSpPr>
        <p:spPr bwMode="auto">
          <a:xfrm>
            <a:off x="7599294" y="4320099"/>
            <a:ext cx="162018" cy="162018"/>
          </a:xfrm>
          <a:prstGeom prst="ellipse">
            <a:avLst/>
          </a:prstGeom>
          <a:solidFill>
            <a:srgbClr val="FFFF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3D4AE-50FD-4F91-B97D-1E6B3CF73CEE}"/>
              </a:ext>
            </a:extLst>
          </p:cNvPr>
          <p:cNvSpPr txBox="1"/>
          <p:nvPr/>
        </p:nvSpPr>
        <p:spPr>
          <a:xfrm>
            <a:off x="7626297" y="2402886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FF0000"/>
                </a:solidFill>
              </a:rPr>
              <a:t>A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253D4C-05A0-4740-B0FD-83356E50E546}"/>
              </a:ext>
            </a:extLst>
          </p:cNvPr>
          <p:cNvSpPr txBox="1"/>
          <p:nvPr/>
        </p:nvSpPr>
        <p:spPr>
          <a:xfrm>
            <a:off x="7842321" y="2766119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B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83D8EF-5B67-4745-A633-76E0312F2935}"/>
              </a:ext>
            </a:extLst>
          </p:cNvPr>
          <p:cNvSpPr txBox="1"/>
          <p:nvPr/>
        </p:nvSpPr>
        <p:spPr>
          <a:xfrm>
            <a:off x="7634884" y="318073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C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A45D63-EBCC-482B-A89F-2F1C90AE6594}"/>
              </a:ext>
            </a:extLst>
          </p:cNvPr>
          <p:cNvSpPr txBox="1"/>
          <p:nvPr/>
        </p:nvSpPr>
        <p:spPr>
          <a:xfrm>
            <a:off x="6160177" y="2766119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D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DF7F2-5F9F-4B41-903A-FEB4D6166B95}"/>
              </a:ext>
            </a:extLst>
          </p:cNvPr>
          <p:cNvSpPr txBox="1"/>
          <p:nvPr/>
        </p:nvSpPr>
        <p:spPr>
          <a:xfrm>
            <a:off x="6241921" y="3380390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E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5AB65-3B40-44E3-A677-5BEBCE5DCA76}"/>
              </a:ext>
            </a:extLst>
          </p:cNvPr>
          <p:cNvSpPr txBox="1"/>
          <p:nvPr/>
        </p:nvSpPr>
        <p:spPr>
          <a:xfrm>
            <a:off x="5981546" y="4941168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F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0676F-F9E0-4880-BFF9-1861370513A6}"/>
              </a:ext>
            </a:extLst>
          </p:cNvPr>
          <p:cNvSpPr txBox="1"/>
          <p:nvPr/>
        </p:nvSpPr>
        <p:spPr>
          <a:xfrm>
            <a:off x="7599294" y="4482117"/>
            <a:ext cx="9721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G</a:t>
            </a:r>
            <a:r>
              <a:rPr lang="ko-KR" altLang="en-US" sz="1050" dirty="0">
                <a:solidFill>
                  <a:srgbClr val="FF0000"/>
                </a:solidFill>
              </a:rPr>
              <a:t>사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2FBC9165-10D0-456C-B277-949428E3BCAE}"/>
              </a:ext>
            </a:extLst>
          </p:cNvPr>
          <p:cNvSpPr/>
          <p:nvPr/>
        </p:nvSpPr>
        <p:spPr bwMode="auto">
          <a:xfrm>
            <a:off x="4007896" y="3537013"/>
            <a:ext cx="351039" cy="573861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7500" tIns="35100" rIns="67500" bIns="35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fontAlgn="b"/>
            <a:endParaRPr lang="ko-KR" altLang="en-US" sz="135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97A3-8484-486A-9623-44BAC9CA7B4B}"/>
              </a:ext>
            </a:extLst>
          </p:cNvPr>
          <p:cNvSpPr txBox="1"/>
          <p:nvPr/>
        </p:nvSpPr>
        <p:spPr>
          <a:xfrm>
            <a:off x="5169024" y="2159859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2034DC-6556-4DFF-85FF-D457F0D73819}"/>
              </a:ext>
            </a:extLst>
          </p:cNvPr>
          <p:cNvSpPr txBox="1"/>
          <p:nvPr/>
        </p:nvSpPr>
        <p:spPr>
          <a:xfrm>
            <a:off x="5169024" y="514238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7729FD-B352-4E4A-8DDA-6CC2A6ED78BC}"/>
              </a:ext>
            </a:extLst>
          </p:cNvPr>
          <p:cNvSpPr txBox="1"/>
          <p:nvPr/>
        </p:nvSpPr>
        <p:spPr>
          <a:xfrm>
            <a:off x="5466057" y="5439416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저</a:t>
            </a:r>
            <a:endParaRPr lang="ko-KR" altLang="en-US" sz="10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96067-8C8F-499F-9701-BA743EECC3F4}"/>
              </a:ext>
            </a:extLst>
          </p:cNvPr>
          <p:cNvSpPr txBox="1"/>
          <p:nvPr/>
        </p:nvSpPr>
        <p:spPr>
          <a:xfrm>
            <a:off x="8563243" y="5430653"/>
            <a:ext cx="2160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고</a:t>
            </a:r>
          </a:p>
        </p:txBody>
      </p:sp>
    </p:spTree>
    <p:extLst>
      <p:ext uri="{BB962C8B-B14F-4D97-AF65-F5344CB8AC3E}">
        <p14:creationId xmlns:p14="http://schemas.microsoft.com/office/powerpoint/2010/main" val="32481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751</Words>
  <Application>Microsoft Office PowerPoint</Application>
  <PresentationFormat>A4 용지(210x297mm)</PresentationFormat>
  <Paragraphs>210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NanumSquare</vt:lpstr>
      <vt:lpstr>Noto Sans CJK KR Regular</vt:lpstr>
      <vt:lpstr>나눔고딕</vt:lpstr>
      <vt:lpstr>나눔스퀘어_ac ExtraBold</vt:lpstr>
      <vt:lpstr>맑은 고딕</vt:lpstr>
      <vt:lpstr>Arial</vt:lpstr>
      <vt:lpstr>Calibri</vt:lpstr>
      <vt:lpstr>Office 테마</vt:lpstr>
      <vt:lpstr>PowerPoint 프레젠테이션</vt:lpstr>
      <vt:lpstr>[양식 0] 산업/고객사 선정</vt:lpstr>
      <vt:lpstr>[양식 1] 문제정의</vt:lpstr>
      <vt:lpstr>[토론양식] 실버시장 추정</vt:lpstr>
      <vt:lpstr>[양식 2] 고객산업의 변화와 시장형성</vt:lpstr>
      <vt:lpstr>[토론 양식] 전략요소 정의</vt:lpstr>
      <vt:lpstr>[양식 3] 전략요소 정의</vt:lpstr>
      <vt:lpstr>[토론] 구매센터 분석 – 강사의 코칭에 따라 칸을 채웁니다. </vt:lpstr>
      <vt:lpstr>[양식 4] 세분화</vt:lpstr>
      <vt:lpstr>[토론] 포지셔닝 정의</vt:lpstr>
      <vt:lpstr>[양식 5] 가치제안 정의</vt:lpstr>
      <vt:lpstr>[양식 6] 가치제안 정의서 작성</vt:lpstr>
      <vt:lpstr>[양식 7] 컨셉정의</vt:lpstr>
      <vt:lpstr>[양식 8] 역가치사슬 분석</vt:lpstr>
      <vt:lpstr>[양식 9] 가치제안을 위한 필요사항</vt:lpstr>
      <vt:lpstr>[양식 10] 비즈니스 모델 정의</vt:lpstr>
      <vt:lpstr>[양식 11] 이해관계자 분석 및 창의적 대안 도출</vt:lpstr>
      <vt:lpstr>[양식 12] 보도자료 작성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sangmi</dc:creator>
  <cp:lastModifiedBy>정 회용</cp:lastModifiedBy>
  <cp:revision>2</cp:revision>
  <dcterms:created xsi:type="dcterms:W3CDTF">2021-11-15T08:09:37Z</dcterms:created>
  <dcterms:modified xsi:type="dcterms:W3CDTF">2023-11-22T01:46:09Z</dcterms:modified>
</cp:coreProperties>
</file>