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58" r:id="rId6"/>
    <p:sldId id="259" r:id="rId7"/>
    <p:sldId id="270" r:id="rId8"/>
    <p:sldId id="271" r:id="rId9"/>
    <p:sldId id="261" r:id="rId10"/>
    <p:sldId id="262" r:id="rId11"/>
    <p:sldId id="27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9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830F9-A062-49BA-8B01-636840A9DA1C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8B5C-CCE4-4D08-BBDD-52471AEB7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6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4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2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6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1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2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5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8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6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3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3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0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1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073-1D70-4858-93B4-DF65BFEF106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9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4938" y="4763632"/>
            <a:ext cx="4136979" cy="4136979"/>
            <a:chOff x="10972406" y="7145447"/>
            <a:chExt cx="6205469" cy="6205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406" y="7145447"/>
              <a:ext cx="6205469" cy="6205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5476" y="5105950"/>
            <a:ext cx="2475953" cy="2475953"/>
            <a:chOff x="15143214" y="7658925"/>
            <a:chExt cx="3713929" cy="37139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3214" y="7658925"/>
              <a:ext cx="3713929" cy="3713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20662" y="-773827"/>
            <a:ext cx="3592039" cy="3592039"/>
            <a:chOff x="-2430992" y="-1160740"/>
            <a:chExt cx="5388058" cy="5388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30992" y="-1160740"/>
              <a:ext cx="5388058" cy="53880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270000" y="3070173"/>
            <a:ext cx="9942857" cy="1272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76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DX 7</a:t>
            </a:r>
            <a:r>
              <a:rPr lang="ko-KR" altLang="en-US" sz="76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 </a:t>
            </a:r>
            <a:r>
              <a:rPr lang="en-US" altLang="ko-KR" sz="76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</a:t>
            </a:r>
            <a:r>
              <a:rPr lang="ko-KR" altLang="en-US" sz="76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en-US" sz="7667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1378" y="2351292"/>
            <a:ext cx="84367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미니프로젝트 </a:t>
            </a:r>
            <a:r>
              <a:rPr lang="en-US" altLang="ko-KR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7</a:t>
            </a:r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차 </a:t>
            </a:r>
            <a:r>
              <a:rPr 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1~2</a:t>
            </a:r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일차 </a:t>
            </a:r>
            <a:endParaRPr lang="en-US" sz="4800" i="1" kern="0" spc="-667" dirty="0">
              <a:solidFill>
                <a:srgbClr val="FF6F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HEFACESHOP INKLIPQUID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03268" y="-655813"/>
            <a:ext cx="2109431" cy="2109431"/>
            <a:chOff x="1654901" y="-983720"/>
            <a:chExt cx="3164147" cy="3164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901" y="-983720"/>
              <a:ext cx="3164147" cy="3164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4938" y="791025"/>
            <a:ext cx="5789825" cy="611799"/>
            <a:chOff x="10972406" y="1186538"/>
            <a:chExt cx="8684737" cy="917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972406" y="1186538"/>
              <a:ext cx="8684737" cy="9176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스쿨 미니프로젝트 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7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차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(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제안전략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)</a:t>
            </a:r>
            <a:endParaRPr lang="ko-KR" altLang="en-US" sz="2000" i="1" kern="0" spc="-67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5 Medium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-1840542" y="3151512"/>
            <a:ext cx="4193095" cy="4193095"/>
            <a:chOff x="-2760813" y="4727267"/>
            <a:chExt cx="6289643" cy="6289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60813" y="4727267"/>
              <a:ext cx="6289643" cy="6289643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74" y="4209014"/>
            <a:ext cx="2673350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1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36" name="Object 3"/>
          <p:cNvSpPr txBox="1"/>
          <p:nvPr/>
        </p:nvSpPr>
        <p:spPr>
          <a:xfrm>
            <a:off x="708768" y="234648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2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676642" y="-46853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7049" y="708886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636073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9914468" y="10552357"/>
            <a:ext cx="127294" cy="2298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1005"/>
              </p:ext>
            </p:extLst>
          </p:nvPr>
        </p:nvGraphicFramePr>
        <p:xfrm>
          <a:off x="6070661" y="2015067"/>
          <a:ext cx="5727365" cy="4366900"/>
        </p:xfrm>
        <a:graphic>
          <a:graphicData uri="http://schemas.openxmlformats.org/drawingml/2006/table">
            <a:tbl>
              <a:tblPr/>
              <a:tblGrid>
                <a:gridCol w="129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핵심전략에 따른 기대효과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0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재무적 효과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정량적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300" b="1" i="0" u="none" strike="noStrike" baseline="0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0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비재무적 효과</a:t>
                      </a:r>
                      <a:endParaRPr lang="en-US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13519"/>
              </p:ext>
            </p:extLst>
          </p:nvPr>
        </p:nvGraphicFramePr>
        <p:xfrm>
          <a:off x="672826" y="2015067"/>
          <a:ext cx="5232400" cy="4268221"/>
        </p:xfrm>
        <a:graphic>
          <a:graphicData uri="http://schemas.openxmlformats.org/drawingml/2006/table">
            <a:tbl>
              <a:tblPr/>
              <a:tblGrid>
                <a:gridCol w="2476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고객의 숨은 요구사항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제안항목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추가 제안 내용</a:t>
                      </a:r>
                      <a:endParaRPr lang="en-US" altLang="ko-KR" sz="1300" b="0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Object 14"/>
          <p:cNvSpPr txBox="1"/>
          <p:nvPr/>
        </p:nvSpPr>
        <p:spPr>
          <a:xfrm>
            <a:off x="4212509" y="1453786"/>
            <a:ext cx="3716303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추가제안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19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4938" y="4763632"/>
            <a:ext cx="4136979" cy="4136979"/>
            <a:chOff x="10972406" y="7145447"/>
            <a:chExt cx="6205469" cy="6205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406" y="7145447"/>
              <a:ext cx="6205469" cy="6205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5476" y="5105950"/>
            <a:ext cx="2475953" cy="2475953"/>
            <a:chOff x="15143214" y="7658925"/>
            <a:chExt cx="3713929" cy="37139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3214" y="7658925"/>
              <a:ext cx="3713929" cy="3713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20662" y="-773827"/>
            <a:ext cx="3592039" cy="3592039"/>
            <a:chOff x="-2430992" y="-1160740"/>
            <a:chExt cx="5388058" cy="5388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30992" y="-1160740"/>
              <a:ext cx="5388058" cy="53880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71429" y="2908559"/>
            <a:ext cx="9942857" cy="16621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1" i="1" kern="0" spc="-4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8 Heavy" pitchFamily="34" charset="0"/>
              </a:rPr>
              <a:t>감사합니다.</a:t>
            </a:r>
            <a:endParaRPr 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 rot="21081412">
            <a:off x="438666" y="1998155"/>
            <a:ext cx="8436739" cy="1097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534" i="1" kern="0" spc="-667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Thank you !</a:t>
            </a:r>
            <a:endParaRPr lang="en-US" sz="933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03268" y="-655813"/>
            <a:ext cx="2109431" cy="2109431"/>
            <a:chOff x="1654901" y="-983720"/>
            <a:chExt cx="3164147" cy="3164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901" y="-983720"/>
              <a:ext cx="3164147" cy="3164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4938" y="791025"/>
            <a:ext cx="5789825" cy="611799"/>
            <a:chOff x="10972406" y="1186538"/>
            <a:chExt cx="8684737" cy="917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972406" y="1186538"/>
              <a:ext cx="8684737" cy="9176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스쿨 미니프로젝트 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7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차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(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제안전략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)</a:t>
            </a:r>
            <a:endParaRPr lang="ko-KR" altLang="en-US" sz="2000" i="1" kern="0" spc="-67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5 Medium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-1840542" y="3151512"/>
            <a:ext cx="4193095" cy="4193095"/>
            <a:chOff x="-2760813" y="4727267"/>
            <a:chExt cx="6289643" cy="6289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60813" y="4727267"/>
              <a:ext cx="6289643" cy="6289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14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85474" y="390405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사업관리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AD383EA-A114-4C5A-9C54-AA0EEECC6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80582"/>
              </p:ext>
            </p:extLst>
          </p:nvPr>
        </p:nvGraphicFramePr>
        <p:xfrm>
          <a:off x="846057" y="1232539"/>
          <a:ext cx="10701134" cy="4663186"/>
        </p:xfrm>
        <a:graphic>
          <a:graphicData uri="http://schemas.openxmlformats.org/drawingml/2006/table">
            <a:tbl>
              <a:tblPr firstRow="1" firstCol="1" bandRow="1"/>
              <a:tblGrid>
                <a:gridCol w="79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제안요청서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페이지</a:t>
                      </a: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요구사항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분류</a:t>
                      </a: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해결방안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계약기간은 사업 완료일 기준으로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년간 계약한다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계약기간서 작성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궁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개인 별로 적용 서비스 사용을 구분할 수 있어야 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 별 구분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제안사의 일반현황 및 사업과 관련된 기술 현황을 제시한다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일반 및 기술 현황서 작성</a:t>
                      </a: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경쟁사 대비 제안 특장점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차별화 전략 포함한다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일반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경쟁사 전략보고서 작성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본 사업을 통하여 실현되는 기대효과를 제시한다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일반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추후 기대효과 제시</a:t>
                      </a: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향후 서비스 추가에 대한 방안을 제시한다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일반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추가 방안 제시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218304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P.9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긴급 고장대응 및 지원체계를 제시한다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고장 대응 지원체계 제시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P.9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지속적인 관리 방안을 제시해야 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주기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방식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관리체계 및 방안 제시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9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P.9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제안사에게 재무적 책임을 포함한 법적 책임이 있음을 명시해야 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 서약서 작성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P.9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제안사는 요구사항 및 추진일정 협의를 실시하고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일일 산출물을 제출한다</a:t>
                      </a:r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사업관리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형상 관리 체계 수립 </a:t>
                      </a:r>
                      <a:endParaRPr lang="ko-KR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6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85474" y="463352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46D3AE-7C8C-4226-8163-D97776F12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3430"/>
              </p:ext>
            </p:extLst>
          </p:nvPr>
        </p:nvGraphicFramePr>
        <p:xfrm>
          <a:off x="154854" y="1423747"/>
          <a:ext cx="11734800" cy="5223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04203099"/>
                    </a:ext>
                  </a:extLst>
                </a:gridCol>
                <a:gridCol w="5888123">
                  <a:extLst>
                    <a:ext uri="{9D8B030D-6E8A-4147-A177-3AD203B41FA5}">
                      <a16:colId xmlns:a16="http://schemas.microsoft.com/office/drawing/2014/main" val="3875348477"/>
                    </a:ext>
                  </a:extLst>
                </a:gridCol>
                <a:gridCol w="1713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9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4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6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궁 상황에 맞는 음성 길안내 네비게이션 서비스 방안을 제시해야 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내비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기가지니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음성인식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"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지니야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"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부르면 목적지 검색부터 경로정보 확인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경유지 추가까지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7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서비스는 사용자가 음성명령을 통해 실행 및 제어 되어야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내비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기가지니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음성인식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궁 내부 목적지 검색 및 경유지추가 음성설명 및 음악제공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7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디바이스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디바이스는 사용자에게 진행방향의 장애물에 대해 인지할 수 있도록 알림을 제공해야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Smart Cane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디바이스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GiGAeyes</a:t>
                      </a: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기업전용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5G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Smart Cane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디바이스 사용할 것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시각장애인이 안전하게 관람을 하도록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support BYOD (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개인형 단말기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블루투스로 연동되어 위치서비스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길 찾기 등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GPS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기반 활용성 보장 사용자의 진행방향에 장애물이 있으면 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음성알림과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진동 제공 일정 시간 이동이 감지되지 않을 경우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관제시스템에 보고 스마트 공간을 활용해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GPS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기반으로 특정 지역을 벗어나거나 움직임이 감지되지 않으면 관제센터로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 는 일정 시간동안 이동이 감지되지 않을 경우 관제 시스템으로 알람을 주어야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25402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 통신은 블루투스를 통해 시각장애인 소유의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BYOD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연동한다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디바이스의 데이터는 사용자의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BYOD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통해 관제 서비스 시스템과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5G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통신으로 연동 되어야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73888"/>
                  </a:ext>
                </a:extLst>
              </a:tr>
              <a:tr h="322806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 등록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변경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위치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접속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Log/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 사용 서비스 등이 모니터링 되어야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GiGAeyes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Pro (</a:t>
                      </a:r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모니터링 서비스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활용하여 이벤트 알람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실시간 모니터링 등 안전성 제고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Local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관제시스템과 상호작용하여 시각장애인의 디바이스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IoT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센서 등을 실시간 모니터링하고 클라이언트 별 상황 수집 ‘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 click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관제시스템’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‘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요약 대시보드’ 제시 기업 내 장비 </a:t>
                      </a:r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플랫폼과 연동하여 관제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긴급상황 발생시 관제 모니터링으로 사용자의 위치 및 알림이 전송되어야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GiGAeyes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44549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 디바이스가 궁 외부로 이동시 관제 시스템으로 알람 기능을 제공해야 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GiGAeyes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 디바이스는 관제 시스템에서 사용이 통제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관리 되어야 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GiGAeyes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661866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경복궁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덕수궁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창경궁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창덕궁 각각 모니터링 환경을 별도로 구성해야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7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8" y="511360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C26C616-0596-49B1-BDDA-A18754363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21386"/>
              </p:ext>
            </p:extLst>
          </p:nvPr>
        </p:nvGraphicFramePr>
        <p:xfrm>
          <a:off x="220174" y="1423990"/>
          <a:ext cx="11734801" cy="49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83">
                  <a:extLst>
                    <a:ext uri="{9D8B030D-6E8A-4147-A177-3AD203B41FA5}">
                      <a16:colId xmlns:a16="http://schemas.microsoft.com/office/drawing/2014/main" val="1099417220"/>
                    </a:ext>
                  </a:extLst>
                </a:gridCol>
                <a:gridCol w="5056393">
                  <a:extLst>
                    <a:ext uri="{9D8B030D-6E8A-4147-A177-3AD203B41FA5}">
                      <a16:colId xmlns:a16="http://schemas.microsoft.com/office/drawing/2014/main" val="3875348477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46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네트워크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라우터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스위치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방화벽 등을 이중화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네트워크 장비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라우터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스위치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방화벽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이중화 구성하여 장애 발생 시 자동으로 대체 경로로 전환될 수 있도록 설정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중요한 서비스의 경우 서버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스토리지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스토리지 네트워크 등을 이중화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고가용성 클러스터 구성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데이터 복제 및 스토리지 네트워크 이중화 설정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제안사에 설치된 웹서버의 보안 방안을 제시해야 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SSL </a:t>
                      </a:r>
                      <a:r>
                        <a:rPr lang="ko-KR" altLang="en-US" sz="1200" dirty="0"/>
                        <a:t>인증서 적용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웹 애플리케이션 방화벽</a:t>
                      </a:r>
                      <a:r>
                        <a:rPr lang="en-US" altLang="ko-KR" sz="1200" dirty="0"/>
                        <a:t>(WAF) </a:t>
                      </a:r>
                      <a:r>
                        <a:rPr lang="ko-KR" altLang="en-US" sz="1200" dirty="0"/>
                        <a:t>설치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보안 패치 및 업데이트 정기적 적용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DDoS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등의 해킹을 방어할 수 있는 솔루션을 제시한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DDoS </a:t>
                      </a:r>
                      <a:r>
                        <a:rPr lang="ko-KR" altLang="en-US" sz="1200" dirty="0"/>
                        <a:t>방어 솔루션 도입 및 </a:t>
                      </a:r>
                      <a:r>
                        <a:rPr lang="en-US" altLang="ko-KR" sz="1200" dirty="0"/>
                        <a:t>CDN </a:t>
                      </a:r>
                      <a:r>
                        <a:rPr lang="ko-KR" altLang="en-US" sz="1200" dirty="0"/>
                        <a:t>활용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트래픽 모니터링 및 이상 징후 감지 시스템 구축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25402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인프라 제안사 서비스 와 관제 시스템 인프라 고객사 설치를 구분하여 인프라 구성도를 제시해야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네트워크 분할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분리된 </a:t>
                      </a:r>
                      <a:r>
                        <a:rPr lang="en-US" altLang="ko-KR" sz="1200" dirty="0"/>
                        <a:t>VLAN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구체적인 인프라 다이어그램 작성 및 관리 시스템 적용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7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서비스형 시스템은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3Tier (WEB/WAS/DB)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구성으로 하되 웹서버는 모든 서비스를 통틀어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대로 통합하여 제시한다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3Tier </a:t>
                      </a:r>
                      <a:r>
                        <a:rPr lang="ko-KR" altLang="en-US" sz="1200" dirty="0"/>
                        <a:t>구조 설계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웹서버 통합 운영 및 </a:t>
                      </a:r>
                      <a:r>
                        <a:rPr lang="ko-KR" altLang="en-US" sz="1200" dirty="0" err="1"/>
                        <a:t>로드밸런서</a:t>
                      </a:r>
                      <a:r>
                        <a:rPr lang="ko-KR" altLang="en-US" sz="1200" dirty="0"/>
                        <a:t> 적용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73888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웹서버는 방화벽과 함께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DMZ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배치한다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DMZ </a:t>
                      </a:r>
                      <a:r>
                        <a:rPr lang="ko-KR" altLang="en-US" sz="1200" dirty="0"/>
                        <a:t>구성하여 웹서버 배치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외부 접근 통제 및 방화벽 규칙 설정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궁궐 지도 정보는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NAS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저장할 수 있도록 구성을 제시한다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내비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NAS </a:t>
                      </a:r>
                      <a:r>
                        <a:rPr lang="ko-KR" altLang="en-US" sz="1200" dirty="0"/>
                        <a:t>구축 및 공정 지도 정보 저장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정기 백업 스케줄링 및 접근 권한 관리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44549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 인프라 및 관제 모니터링 인프라의 네트워크는 이중화로 구성한다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매니지드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모니터링 시스템 이중화 구성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네트워크 트래픽 이중화 및 분산 처리 설정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9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85474" y="372126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5E57AB0-5E1F-48A2-831F-7C038624C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6156"/>
              </p:ext>
            </p:extLst>
          </p:nvPr>
        </p:nvGraphicFramePr>
        <p:xfrm>
          <a:off x="228600" y="1522166"/>
          <a:ext cx="11734801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724">
                  <a:extLst>
                    <a:ext uri="{9D8B030D-6E8A-4147-A177-3AD203B41FA5}">
                      <a16:colId xmlns:a16="http://schemas.microsoft.com/office/drawing/2014/main" val="3644059263"/>
                    </a:ext>
                  </a:extLst>
                </a:gridCol>
                <a:gridCol w="5183352">
                  <a:extLst>
                    <a:ext uri="{9D8B030D-6E8A-4147-A177-3AD203B41FA5}">
                      <a16:colId xmlns:a16="http://schemas.microsoft.com/office/drawing/2014/main" val="3875348477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4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클라우드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갑작스러운 사용자 증가 즉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특정 시기에 트래픽이 폭주하는 상황에서도 서비스 수요 변화 패턴에 유연하게 대처할 수 있어야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AWS auto scaling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오토스케일링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기능을 통해 사용량 증가에 따라 자동으로 자원을 확장하고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사용량 감소 시 자원을 축소하여 효율적인 자원 관리를 지원한다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특성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확장성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장애 대비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비용 등을 종합적으로 고려한 후 적합한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선정하여 제시해야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DBaaS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데이터베이스 옵션을 제공하여 서비스 특성에 맞는 데이터베이스를 선택할 수 있도록 하고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복제 및 백업 기능을 통해 장애 대비를 강화하며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비용 최적화 도구를 제공한다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장애 발생 시 영향을 최소화하도록 고가용성을 지원할 수 있어야 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고가용성 아키텍처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이중화된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서버 및 데이터센터 구성을 통해 장애 발생 시에도 서비스가 지속될 수 있도록 하며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장애 자동 감지 및 복구 기능을 통해 다운타임을 최소화한다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아키텍처는 내결함성을 갖도록 설계한다</a:t>
                      </a: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내결함성 아키텍처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내결함성 설계를 통해 시스템의 일부 구성 요소가 실패하더라도 전체 시스템이 정상적으로 작동할 수 있도록 하며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정기적인 테스트 및 모니터링을 통해 시스템 안정성을 유지한다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2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69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grpSp>
        <p:nvGrpSpPr>
          <p:cNvPr id="13" name="그룹 1003"/>
          <p:cNvGrpSpPr/>
          <p:nvPr/>
        </p:nvGrpSpPr>
        <p:grpSpPr>
          <a:xfrm>
            <a:off x="874941" y="4196400"/>
            <a:ext cx="313607" cy="368722"/>
            <a:chOff x="17138096" y="503840"/>
            <a:chExt cx="562826" cy="562826"/>
          </a:xfrm>
        </p:grpSpPr>
        <p:pic>
          <p:nvPicPr>
            <p:cNvPr id="14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1977049" y="882770"/>
            <a:ext cx="2321184" cy="337475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범위</a:t>
            </a:r>
            <a:r>
              <a: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목표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76642" y="3061883"/>
            <a:ext cx="11285213" cy="1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89600" y="980793"/>
            <a:ext cx="0" cy="473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17297"/>
              </p:ext>
            </p:extLst>
          </p:nvPr>
        </p:nvGraphicFramePr>
        <p:xfrm>
          <a:off x="254000" y="1286652"/>
          <a:ext cx="5312404" cy="1665147"/>
        </p:xfrm>
        <a:graphic>
          <a:graphicData uri="http://schemas.openxmlformats.org/drawingml/2006/table">
            <a:tbl>
              <a:tblPr firstRow="1" firstCol="1" bandRow="1"/>
              <a:tblGrid>
                <a:gridCol w="94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사업범위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대궁 별 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 이상 방문객 사용 가능 스마트 환경 및 스마트 기기 구축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각 궁 상황에 맞는 음성 길안내 서비스 제공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차별화된 디지털 문화재 해설 서비스 제공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사업목표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시각장애인의 자유로운 문화재 관람을 위한 보행 개선 및 충돌 사고 예방을 위한 스마트 환경 구축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비상알람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추출 등 환경 관리를 위한 관제시스템 환경 구축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7669824" y="847376"/>
            <a:ext cx="2528276" cy="318533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제안사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42546"/>
              </p:ext>
            </p:extLst>
          </p:nvPr>
        </p:nvGraphicFramePr>
        <p:xfrm>
          <a:off x="5812796" y="1233065"/>
          <a:ext cx="6045200" cy="1698621"/>
        </p:xfrm>
        <a:graphic>
          <a:graphicData uri="http://schemas.openxmlformats.org/drawingml/2006/table">
            <a:tbl>
              <a:tblPr firstRow="1" firstCol="1" bandRow="1"/>
              <a:tblGrid>
                <a:gridCol w="111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4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보유 기술</a:t>
                      </a: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솔루션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기가아이즈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프로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(IoT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센서 컨트롤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관제 시스템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원내비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내비게이션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기가지니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(AI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스피커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Genie TTS API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4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주요 참여 사업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1200" b="1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및 고객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시각장애인 관련 </a:t>
                      </a:r>
                      <a:r>
                        <a:rPr lang="en-US" altLang="ko-KR" sz="1100" dirty="0"/>
                        <a:t>IT </a:t>
                      </a:r>
                      <a:r>
                        <a:rPr lang="ko-KR" altLang="en-US" sz="1100" dirty="0"/>
                        <a:t>서비스를 제공해 시각장애인들의 다양한 문화적 경험기회 제공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977049" y="3194502"/>
            <a:ext cx="2199688" cy="401797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고객사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48805"/>
              </p:ext>
            </p:extLst>
          </p:nvPr>
        </p:nvGraphicFramePr>
        <p:xfrm>
          <a:off x="254000" y="3718080"/>
          <a:ext cx="5312404" cy="3079291"/>
        </p:xfrm>
        <a:graphic>
          <a:graphicData uri="http://schemas.openxmlformats.org/drawingml/2006/table">
            <a:tbl>
              <a:tblPr firstRow="1" firstCol="1" bandRow="1"/>
              <a:tblGrid>
                <a:gridCol w="94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0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고객사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관련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정책 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문화재청 시행 문화재 디지털 대전환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2030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정책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2030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년까지 문화재 보존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활용하는 방식을 디지털로 대전환 하는 계획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디지털 취약계층인 노인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어린이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장애인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이주 외국인 등에게도 차별 없는 문화재 디지털 향유 서비스를 제공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문화재청 장애우를 위한 기존 편의시설문화재청 장애우를 위한 공간 조성 사업 진행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2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고객사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관련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환경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디지털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비대면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전환으로 궁 서비스 제공범위 확대로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비대면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콘텐츠 운영 등 진행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궁중문화축전 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찾아가는 국가유산 디지털 체험관 등 일상 속 향유 확대 통합 데이터베이스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(DB)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 구축하여 국가유산 보존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복원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향유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콘텐츠 산업 등 다양한 분야에 활용될 수 있도록 민간 개방을 확대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업무 중 사회적 가치 실현에 취약계층의 문화유산 향유 확대 및 장애인 안내 홍보물 제작 및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무장애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공간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배리어프리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조성 사업 진행중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669824" y="3226290"/>
            <a:ext cx="2528276" cy="399483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경쟁사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03324"/>
              </p:ext>
            </p:extLst>
          </p:nvPr>
        </p:nvGraphicFramePr>
        <p:xfrm>
          <a:off x="5812796" y="3718080"/>
          <a:ext cx="6045200" cy="2051559"/>
        </p:xfrm>
        <a:graphic>
          <a:graphicData uri="http://schemas.openxmlformats.org/drawingml/2006/table">
            <a:tbl>
              <a:tblPr firstRow="1" firstCol="1" bandRow="1"/>
              <a:tblGrid>
                <a:gridCol w="89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경쟁솔루션 특징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자사와의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차별점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0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</a:t>
                      </a: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측위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기존 위치 측정 솔루션 장비 가격이 높아 농기계 등 적용이 어려웠으나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RTK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활용하여 비용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절감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시각장애인용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MWC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수상 등 시각장애인용 관련 사업 다수 진행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3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측위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서버가 미국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러시아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일본에서 제공하는 가용 가능한 모든 글로벌 위성 지원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터널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교각 아래 등 수신이 어려운 환경에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측위가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가능하도록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IMU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확보 및 개발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977049" y="162156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</a:t>
            </a:r>
            <a:r>
              <a:rPr lang="en-US" altLang="ko-KR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사업현황 분석 정리</a:t>
            </a:r>
          </a:p>
        </p:txBody>
      </p:sp>
    </p:spTree>
    <p:extLst>
      <p:ext uri="{BB962C8B-B14F-4D97-AF65-F5344CB8AC3E}">
        <p14:creationId xmlns:p14="http://schemas.microsoft.com/office/powerpoint/2010/main" val="260088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9" y="90818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4498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590202" y="673764"/>
            <a:ext cx="4419600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 경쟁 우위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열위 분석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67781"/>
              </p:ext>
            </p:extLst>
          </p:nvPr>
        </p:nvGraphicFramePr>
        <p:xfrm>
          <a:off x="97367" y="1434343"/>
          <a:ext cx="11997266" cy="4177715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60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017"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-Core Dream 6 Bold" panose="020B0703030302020204" pitchFamily="34" charset="-127"/>
                        <a:ea typeface="S-Core Dream 6 Bold" panose="020B0703030302020204" pitchFamily="34" charset="-127"/>
                      </a:endParaRP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솔루션명</a:t>
                      </a:r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해결방안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비교분석</a:t>
                      </a:r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우위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대안방안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보안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 인프라 및 관제 모니터링 인프라의 네트워크는 이중화로 구성한다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기업인터넷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 이중화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/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 장비를 이중화로 구성하고 네트워크 회신은 기업인터넷을 사용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이중화 구성은 동등이나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기업인터넷 자사가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10G,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경쟁사는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5G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제공하여 경쟁사보다 더 빠른 속도를 제공하는 것 강조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50" b="0" dirty="0"/>
                        <a:t>CSAP(</a:t>
                      </a:r>
                      <a:r>
                        <a:rPr lang="ko-KR" altLang="en-US" sz="1050" b="0" dirty="0"/>
                        <a:t>클라우드 서비스 보안 인증</a:t>
                      </a:r>
                      <a:r>
                        <a:rPr lang="en-US" altLang="ko-KR" sz="1050" b="0" dirty="0"/>
                        <a:t>) </a:t>
                      </a:r>
                      <a:r>
                        <a:rPr lang="ko-KR" altLang="en-US" sz="1050" b="0" dirty="0"/>
                        <a:t>국내 </a:t>
                      </a:r>
                      <a:r>
                        <a:rPr lang="en-US" altLang="ko-KR" sz="1050" b="0" dirty="0"/>
                        <a:t>1</a:t>
                      </a:r>
                      <a:r>
                        <a:rPr lang="ko-KR" altLang="en-US" sz="1050" b="0" dirty="0"/>
                        <a:t>호 획득 </a:t>
                      </a:r>
                      <a:r>
                        <a:rPr lang="en-US" altLang="ko-KR" sz="1050" b="0" dirty="0"/>
                        <a:t>ISMS, ISMS-P </a:t>
                      </a:r>
                      <a:r>
                        <a:rPr lang="ko-KR" altLang="en-US" sz="1050" b="0" dirty="0"/>
                        <a:t>인증 </a:t>
                      </a:r>
                      <a:endParaRPr lang="en-US" altLang="ko-KR" sz="1050" b="0" dirty="0"/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dirty="0"/>
                        <a:t>방화벽</a:t>
                      </a:r>
                      <a:r>
                        <a:rPr lang="en-US" altLang="ko-KR" sz="1050" b="0" dirty="0"/>
                        <a:t>, VPN, </a:t>
                      </a:r>
                      <a:r>
                        <a:rPr lang="ko-KR" altLang="en-US" sz="1050" b="0" dirty="0"/>
                        <a:t>클라우드 보안</a:t>
                      </a:r>
                      <a:r>
                        <a:rPr lang="en-US" altLang="ko-KR" sz="1050" b="0" dirty="0"/>
                        <a:t>(FW, VPN, SWG, CASB, DLP, SD-WAN), </a:t>
                      </a:r>
                      <a:r>
                        <a:rPr lang="ko-KR" altLang="en-US" sz="1050" b="0" dirty="0"/>
                        <a:t>웹방화벽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양자 키 활용 보안</a:t>
                      </a:r>
                      <a:r>
                        <a:rPr lang="en-US" altLang="ko-KR" sz="1050" b="0" dirty="0"/>
                        <a:t>, 24</a:t>
                      </a:r>
                      <a:r>
                        <a:rPr lang="ko-KR" altLang="en-US" sz="1050" b="0" dirty="0"/>
                        <a:t>시간</a:t>
                      </a:r>
                      <a:r>
                        <a:rPr lang="en-US" altLang="ko-KR" sz="1050" b="0" dirty="0"/>
                        <a:t>/7</a:t>
                      </a:r>
                      <a:r>
                        <a:rPr lang="ko-KR" altLang="en-US" sz="1050" b="0" dirty="0"/>
                        <a:t>일 보안 관제를 제공 </a:t>
                      </a:r>
                      <a:endParaRPr lang="en-US" altLang="ko-KR" sz="1050" b="0" dirty="0"/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dirty="0"/>
                        <a:t>국내 최대 네트워크 트래픽 및 데이터를 보유한 자사의 </a:t>
                      </a:r>
                      <a:r>
                        <a:rPr lang="en-US" altLang="ko-KR" sz="1050" b="0" dirty="0"/>
                        <a:t>AI</a:t>
                      </a:r>
                      <a:r>
                        <a:rPr lang="ko-KR" altLang="en-US" sz="1050" b="0" dirty="0"/>
                        <a:t>기반 보안분석 솔루션 활용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 err="1"/>
                        <a:t>신변종</a:t>
                      </a:r>
                      <a:r>
                        <a:rPr lang="ko-KR" altLang="en-US" sz="1050" b="0" dirty="0"/>
                        <a:t> 악성코드 탐지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 err="1"/>
                        <a:t>관제력</a:t>
                      </a:r>
                      <a:r>
                        <a:rPr lang="ko-KR" altLang="en-US" sz="1050" b="0" dirty="0"/>
                        <a:t> 강화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위협정보 분석 및 알림 </a:t>
                      </a:r>
                      <a:endParaRPr lang="en-US" altLang="ko-KR" sz="1050" b="0" dirty="0"/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50" b="0" dirty="0"/>
                        <a:t>DDoS </a:t>
                      </a:r>
                      <a:r>
                        <a:rPr lang="ko-KR" altLang="en-US" sz="1050" b="0" dirty="0"/>
                        <a:t>차단 스위치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모니터링 시스템을 갖춘 </a:t>
                      </a:r>
                      <a:r>
                        <a:rPr lang="ko-KR" altLang="en-US" sz="1050" b="0" dirty="0" err="1"/>
                        <a:t>클린존</a:t>
                      </a:r>
                      <a:r>
                        <a:rPr lang="ko-KR" altLang="en-US" sz="1050" b="0" dirty="0"/>
                        <a:t> 활용하여 유해 트래픽 탐지 및 차단</a:t>
                      </a:r>
                      <a:endParaRPr lang="ko-KR" altLang="en-US" sz="1050" b="0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기기등록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변경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위치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접속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Log/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사용서비스 등이 모니터링 되어야 한다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매니지드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GiGAeyes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/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매니지드는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다양한 기기와 플랫폼을 통합해 관리 가능하고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실시간 모니터링과 자동화된 보고 기능을 통해 효율적 관리 가능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GiGAeyes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는 기기 위치 추적과 접속 로그 모니터링을 강화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고해상도 카메라와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AI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분석기술로 실시간 상황 감지하고 경고 발송 가능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u="none" dirty="0" err="1"/>
                        <a:t>GiGAeyes</a:t>
                      </a:r>
                      <a:r>
                        <a:rPr lang="ko-KR" altLang="en-US" sz="1050" u="none" dirty="0"/>
                        <a:t>의 </a:t>
                      </a:r>
                      <a:r>
                        <a:rPr lang="en-US" altLang="ko-KR" sz="1050" u="none" dirty="0"/>
                        <a:t>AI </a:t>
                      </a:r>
                      <a:r>
                        <a:rPr lang="ko-KR" altLang="en-US" sz="1050" u="none" dirty="0"/>
                        <a:t>분석 기능과 고해상도 카메라를 활용한 실시간 상황 감지와 경고 시스템을 강조하여 경쟁사 대비 우위성을 부각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u="none" dirty="0" err="1"/>
                        <a:t>매니지드와</a:t>
                      </a:r>
                      <a:r>
                        <a:rPr lang="ko-KR" altLang="en-US" sz="1050" u="none" dirty="0"/>
                        <a:t> </a:t>
                      </a:r>
                      <a:r>
                        <a:rPr lang="en-US" altLang="ko-KR" sz="1050" u="none" dirty="0" err="1"/>
                        <a:t>GiGAeyes</a:t>
                      </a:r>
                      <a:r>
                        <a:rPr lang="ko-KR" altLang="en-US" sz="1050" u="none" dirty="0"/>
                        <a:t>의 통합 솔루션을 제안하여</a:t>
                      </a:r>
                      <a:r>
                        <a:rPr lang="en-US" altLang="ko-KR" sz="1050" u="none" dirty="0"/>
                        <a:t>, </a:t>
                      </a:r>
                      <a:r>
                        <a:rPr lang="ko-KR" altLang="en-US" sz="1050" u="none" dirty="0"/>
                        <a:t>하나의 플랫폼에서 모든 모니터링과 관제를 수행할 수 있는 통합 관리의 효율성을 강조</a:t>
                      </a:r>
                      <a:endParaRPr lang="en-US" altLang="ko-KR" sz="1050" u="none" dirty="0"/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u="none" dirty="0" err="1"/>
                        <a:t>매니지드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ON Switch: </a:t>
                      </a:r>
                      <a:r>
                        <a:rPr lang="ko-KR" altLang="en-US" sz="1050" dirty="0"/>
                        <a:t>직관적인 인터페이스로 간편하게 구내 스위치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포트 네트워크 관리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대시보드 하나로 통합적인 네트워크 모니터링 및 제어 </a:t>
                      </a:r>
                      <a:endParaRPr lang="en-US" altLang="ko-KR" sz="1050" dirty="0"/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dirty="0"/>
                        <a:t>타 서비스와는 달리 모든 서비스는 중앙 플랫폼과 연동하여 제공되고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웹 기반 통합 원격제어 시스템을 제공하며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고객사가 웹 환경에서 모니터링 할 수 있다는 장점이 있음</a:t>
                      </a:r>
                      <a:r>
                        <a:rPr lang="en-US" altLang="ko-KR" sz="1050" dirty="0"/>
                        <a:t>. 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82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9" y="90818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4498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590202" y="673764"/>
            <a:ext cx="4419600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 경쟁 우위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열위 분석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6833"/>
              </p:ext>
            </p:extLst>
          </p:nvPr>
        </p:nvGraphicFramePr>
        <p:xfrm>
          <a:off x="133680" y="1135049"/>
          <a:ext cx="11924639" cy="5050998"/>
        </p:xfrm>
        <a:graphic>
          <a:graphicData uri="http://schemas.openxmlformats.org/drawingml/2006/table">
            <a:tbl>
              <a:tblPr/>
              <a:tblGrid>
                <a:gridCol w="587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5202"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-Core Dream 6 Bold" panose="020B0703030302020204" pitchFamily="34" charset="-127"/>
                        <a:ea typeface="S-Core Dream 6 Bold" panose="020B0703030302020204" pitchFamily="34" charset="-127"/>
                      </a:endParaRP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솔루션명</a:t>
                      </a:r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해결방안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비교분석</a:t>
                      </a:r>
                      <a:endParaRPr lang="en-US" altLang="ko-KR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우위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  <a:r>
                        <a:rPr lang="en-US" altLang="ko-K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대안방안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1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궁 상황에 맞는 음성 길안내 서비스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네비게이션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방안을 제시해야 한다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ONE</a:t>
                      </a:r>
                      <a:r>
                        <a:rPr lang="ko-KR" altLang="en-US" sz="1050" dirty="0" err="1"/>
                        <a:t>내비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기가지니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/ ONE</a:t>
                      </a:r>
                      <a:r>
                        <a:rPr lang="ko-KR" altLang="en-US" sz="1050" dirty="0" err="1"/>
                        <a:t>내비와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기가지니</a:t>
                      </a:r>
                      <a:r>
                        <a:rPr lang="ko-KR" altLang="en-US" sz="1050" dirty="0"/>
                        <a:t> 음성인식을 통합하여 사용자가 음성 명령을 통해 네비게이션을 실행하고 제어할 수 있도록 한다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이 솔루션은 </a:t>
                      </a:r>
                      <a:r>
                        <a:rPr lang="en-US" altLang="ko-KR" sz="1050" dirty="0"/>
                        <a:t>AI </a:t>
                      </a:r>
                      <a:r>
                        <a:rPr lang="ko-KR" altLang="en-US" sz="1050" dirty="0"/>
                        <a:t>음성 인식 기술을 사용하여 사용자의 명령을 정확하게 인식하고 실시간으로 교통 상황을 분석하여 최적의 경로를 제시한다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5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05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사의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맵이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자사의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ONE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내비보다 시장 점유율과 인지도가 높다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그렇지만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KT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의 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기가지니와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ONE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내비의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통합으로 우수한 음성 서비스를 제공할 수 있다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더불어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SK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텔레콤의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맵과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차별화된 서비스 제공해야만 함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7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서비스는 사용자가 음성명령을 통해 실행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제어 되어야 한다</a:t>
                      </a:r>
                      <a:r>
                        <a:rPr lang="en-US" altLang="ko-KR" sz="105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기가지니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빅데이터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기가지니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음성인식 서비스를 통한 음성명령 및 음성제어 기능 구현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음성인식 서비스를 활용한 사업은 타사 대비 사업 수주율이 높다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관련 경험 강조하고 음성 인식률 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높은거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강조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1" dirty="0"/>
                        <a:t>음성인식 서비스를 활용한 사업은 타사 대비 사업 수주율이 높음</a:t>
                      </a:r>
                      <a:r>
                        <a:rPr lang="en-US" altLang="ko-KR" sz="1050" b="1" dirty="0"/>
                        <a:t>. 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050" b="1" dirty="0"/>
                        <a:t>AI</a:t>
                      </a:r>
                      <a:r>
                        <a:rPr lang="ko-KR" altLang="en-US" sz="1050" b="1" dirty="0"/>
                        <a:t>음성인식 서비스 관련 경험 다수 강조</a:t>
                      </a:r>
                      <a:r>
                        <a:rPr lang="en-US" altLang="ko-KR" sz="1050" b="1" dirty="0"/>
                        <a:t>. 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1" dirty="0"/>
                        <a:t>점유율 언급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국내 동종업계 </a:t>
                      </a:r>
                      <a:r>
                        <a:rPr lang="en-US" altLang="ko-KR" sz="1050" b="1" dirty="0"/>
                        <a:t>1</a:t>
                      </a:r>
                      <a:r>
                        <a:rPr lang="ko-KR" altLang="en-US" sz="1050" b="1" dirty="0"/>
                        <a:t>위</a:t>
                      </a:r>
                      <a:r>
                        <a:rPr lang="en-US" altLang="ko-KR" sz="1050" b="1" dirty="0"/>
                        <a:t>) 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1" dirty="0" err="1"/>
                        <a:t>기가지니의</a:t>
                      </a:r>
                      <a:r>
                        <a:rPr lang="ko-KR" altLang="en-US" sz="1050" b="1" dirty="0"/>
                        <a:t> 음성 인식률 높음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표준어</a:t>
                      </a:r>
                      <a:r>
                        <a:rPr lang="en-US" altLang="ko-KR" sz="1050" b="1" dirty="0"/>
                        <a:t>99%, </a:t>
                      </a:r>
                      <a:r>
                        <a:rPr lang="ko-KR" altLang="en-US" sz="1050" b="1" dirty="0"/>
                        <a:t>사투리 </a:t>
                      </a:r>
                      <a:r>
                        <a:rPr lang="en-US" altLang="ko-KR" sz="1050" b="1" dirty="0"/>
                        <a:t>93%) </a:t>
                      </a:r>
                      <a:r>
                        <a:rPr lang="ko-KR" altLang="en-US" sz="1050" b="1" dirty="0"/>
                        <a:t>강조 </a:t>
                      </a:r>
                      <a:endParaRPr lang="en-US" altLang="ko-KR" sz="1050" b="1" dirty="0"/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1" dirty="0"/>
                        <a:t>문제 발생 시 음성 상담 가능 </a:t>
                      </a:r>
                      <a:r>
                        <a:rPr lang="en-US" altLang="ko-KR" sz="1050" b="1" dirty="0"/>
                        <a:t>KT IS, KT CS</a:t>
                      </a:r>
                      <a:r>
                        <a:rPr lang="ko-KR" altLang="en-US" sz="1050" b="1" dirty="0"/>
                        <a:t>와 함께 </a:t>
                      </a:r>
                      <a:r>
                        <a:rPr lang="en-US" altLang="ko-KR" sz="1050" b="1" dirty="0"/>
                        <a:t>AI</a:t>
                      </a:r>
                      <a:r>
                        <a:rPr lang="ko-KR" altLang="en-US" sz="1050" b="1" dirty="0" err="1"/>
                        <a:t>컨택</a:t>
                      </a:r>
                      <a:r>
                        <a:rPr lang="ko-KR" altLang="en-US" sz="1050" b="1" dirty="0"/>
                        <a:t> 센터의 노하우로 최적화된 상담 서비스를 제공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1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클라우드</a:t>
                      </a:r>
                      <a:endParaRPr lang="en-US" altLang="ko-KR" sz="105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(AICC)</a:t>
                      </a:r>
                      <a:endParaRPr lang="ko-KR" alt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갑작스러운 사용자 증가 즉</a:t>
                      </a:r>
                      <a:r>
                        <a:rPr lang="en-US" altLang="ko-KR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특정 시기에 트래픽이 폭주하는 상황에서도 서비스 수요 변화 패턴에 유연하게 대처할 수 있어야 한다</a:t>
                      </a:r>
                      <a:r>
                        <a:rPr lang="en-US" altLang="ko-KR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KT Cloud Auto Scaling /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트래픽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폭주시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자동으로 인스턴스 추가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미리 정의된 정책에 따라 자원을 동적으로 할당해 서비스 중단 되지 않게 안정적으로 제공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 KT Cloud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의 통합 모니터링 서비스를 활용하여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인프라 전반의 성능을 실시간으로 모니터링하고 문제를 사전에 예방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재해 복구 계획을 마련하여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클라우드 서비스 장애 시 신속하게 복구할 수 있는 체계 구축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디바이스</a:t>
                      </a: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디바이스는 사용자에게 진행방향의 장애물에 대해 인지할 수 있도록 알림을 제공해야 한다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Smart Cane, </a:t>
                      </a:r>
                      <a:r>
                        <a:rPr lang="en-US" altLang="ko-KR" sz="1050" dirty="0"/>
                        <a:t>KT </a:t>
                      </a:r>
                      <a:r>
                        <a:rPr lang="en-US" altLang="ko-KR" sz="1050" dirty="0" err="1"/>
                        <a:t>GiGA</a:t>
                      </a:r>
                      <a:r>
                        <a:rPr lang="en-US" altLang="ko-KR" sz="1050" dirty="0"/>
                        <a:t> Genie AI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050" dirty="0"/>
                        <a:t>초음파 센서 및 기타 감지 기술을 이용하여 사용자의 진행방향에 있는 장애물을 탐지하고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진동이나 음성 알림을 통해 사용자에게 장애물의 존재를 알린다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실시간으로 장애물을 감지하며</a:t>
                      </a:r>
                      <a:r>
                        <a:rPr lang="en-US" altLang="ko-KR" sz="1050" dirty="0"/>
                        <a:t>, KT </a:t>
                      </a:r>
                      <a:r>
                        <a:rPr lang="en-US" altLang="ko-KR" sz="1050" dirty="0" err="1"/>
                        <a:t>GiGA</a:t>
                      </a:r>
                      <a:r>
                        <a:rPr lang="en-US" altLang="ko-KR" sz="1050" dirty="0"/>
                        <a:t> Genie AI</a:t>
                      </a:r>
                      <a:r>
                        <a:rPr lang="ko-KR" altLang="en-US" sz="1050" dirty="0"/>
                        <a:t>를 활용하여 음성 명령을 통해 설정을 변경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  <a:endParaRPr lang="ko-KR" altLang="en-US" sz="105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 명령으로 사용자의 선호도와 요구에 맞춰 알림 강도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빈도 등을 조절할 수 있는 맞춤형 피드백 설정 기능 제공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</a:t>
                      </a: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시각장애인을 위한 맞춤형 음성안내 서비스 제공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GiGA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Genie TTS API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맞춤형 음성안내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음성안내 시스템 우위 사용자 맞춤형 음성안내의 정확성과 다양성 개선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29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9" y="717345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441340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9914468" y="10552357"/>
            <a:ext cx="127294" cy="2298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14"/>
          <p:cNvSpPr txBox="1"/>
          <p:nvPr/>
        </p:nvSpPr>
        <p:spPr>
          <a:xfrm>
            <a:off x="4114801" y="1355887"/>
            <a:ext cx="3716303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제안 전략 도출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2756"/>
              </p:ext>
            </p:extLst>
          </p:nvPr>
        </p:nvGraphicFramePr>
        <p:xfrm>
          <a:off x="320092" y="1503865"/>
          <a:ext cx="11551816" cy="4901996"/>
        </p:xfrm>
        <a:graphic>
          <a:graphicData uri="http://schemas.openxmlformats.org/drawingml/2006/table">
            <a:tbl>
              <a:tblPr/>
              <a:tblGrid>
                <a:gridCol w="84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2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567"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-Core Dream 6 Bold" panose="020B0703030302020204" pitchFamily="34" charset="-127"/>
                        <a:ea typeface="S-Core Dream 6 Bold" panose="020B0703030302020204" pitchFamily="34" charset="-127"/>
                      </a:endParaRP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4989" marR="4989" marT="49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4989" marR="4989" marT="49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비교수준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대안방안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 전략 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(3</a:t>
                      </a: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 전략 선정 이유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보안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 인프라 및 관제 모니터링 인프라의 네트워크는 이중화로 구성한다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기기등록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변경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위치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접속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Log/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사용서비스 등이 모니터링 되어야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altLang="ko-KR" sz="1200" b="1" i="0" u="none" strike="noStrike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0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궁 상황에 맞는 음성 길안내 서비스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네비게이션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방안을 제시해야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ko-KR" altLang="en-US" sz="12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서비스는 사용자가 음성명령을 통해 실행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제어 되어야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1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클라우드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(AICC)</a:t>
                      </a:r>
                      <a:endParaRPr lang="ko-KR" alt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갑작스러운 사용자 증가 즉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특정 시기에 트래픽이 폭주하는 상황에서도 서비스 수요 변화 패턴에 유연하게 대처할 수 있어야 한다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50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3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3">
            <a:extLst>
              <a:ext uri="{FF2B5EF4-FFF2-40B4-BE49-F238E27FC236}">
                <a16:creationId xmlns:a16="http://schemas.microsoft.com/office/drawing/2014/main" id="{28E0FBDC-5A8D-4995-BCFF-93A5EAB31803}"/>
              </a:ext>
            </a:extLst>
          </p:cNvPr>
          <p:cNvSpPr txBox="1"/>
          <p:nvPr/>
        </p:nvSpPr>
        <p:spPr>
          <a:xfrm>
            <a:off x="708768" y="243107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2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DA02C0C-E9B7-4F68-B8A1-6956FEA10D9D}"/>
              </a:ext>
            </a:extLst>
          </p:cNvPr>
          <p:cNvSpPr txBox="1"/>
          <p:nvPr/>
        </p:nvSpPr>
        <p:spPr>
          <a:xfrm>
            <a:off x="676642" y="-38394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64062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5F91075-7626-4BE1-B227-323717B67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8A526C-D80C-46F5-AB70-6FD07383D3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2B8FF-D05D-403F-A645-F849DC868C23}">
  <ds:schemaRefs>
    <ds:schemaRef ds:uri="1857a468-9f2d-455b-8425-136ceb0ac253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9114dcef-bd0d-459c-b9d7-fc63398cdbee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2262</Words>
  <Application>Microsoft Office PowerPoint</Application>
  <PresentationFormat>와이드스크린</PresentationFormat>
  <Paragraphs>363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S-Core Dream 5 Medium</vt:lpstr>
      <vt:lpstr>S-Core Dream 7 ExtraBold</vt:lpstr>
      <vt:lpstr>S-Core Dream 8 Heavy</vt:lpstr>
      <vt:lpstr>THEFACESHOP INKLIPQUID</vt:lpstr>
      <vt:lpstr>나눔스퀘어</vt:lpstr>
      <vt:lpstr>나눔스퀘어 Bold</vt:lpstr>
      <vt:lpstr>나눔스퀘어 ExtraBold</vt:lpstr>
      <vt:lpstr>나눔스퀘어_ac Bold</vt:lpstr>
      <vt:lpstr>나눔스퀘어라운드 Bold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석지혜(유통정책팀)</dc:creator>
  <cp:lastModifiedBy>이가원</cp:lastModifiedBy>
  <cp:revision>40</cp:revision>
  <dcterms:created xsi:type="dcterms:W3CDTF">2022-11-15T07:36:32Z</dcterms:created>
  <dcterms:modified xsi:type="dcterms:W3CDTF">2024-06-10T07:05:20Z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