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258" r:id="rId6"/>
    <p:sldId id="259" r:id="rId7"/>
    <p:sldId id="270" r:id="rId8"/>
    <p:sldId id="271" r:id="rId9"/>
    <p:sldId id="261" r:id="rId10"/>
    <p:sldId id="262" r:id="rId11"/>
    <p:sldId id="272" r:id="rId12"/>
    <p:sldId id="263" r:id="rId13"/>
    <p:sldId id="273" r:id="rId14"/>
    <p:sldId id="264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28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830F9-A062-49BA-8B01-636840A9DA1C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C8B5C-CCE4-4D08-BBDD-52471AEB7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36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56A0-15C3-4786-BE00-13223D85892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041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56A0-15C3-4786-BE00-13223D85892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23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56A0-15C3-4786-BE00-13223D85892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66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56A0-15C3-4786-BE00-13223D85892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612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56A0-15C3-4786-BE00-13223D85892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32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56A0-15C3-4786-BE00-13223D85892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154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56A0-15C3-4786-BE00-13223D85892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782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56A0-15C3-4786-BE00-13223D85892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762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56A0-15C3-4786-BE00-13223D85892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38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39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73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3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0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9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30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71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23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49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7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8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7073-1D70-4858-93B4-DF65BFEF106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19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daily.com/NewsView/26CAON42DP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14938" y="4763632"/>
            <a:ext cx="4136979" cy="4136979"/>
            <a:chOff x="10972406" y="7145447"/>
            <a:chExt cx="6205469" cy="62054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72406" y="7145447"/>
              <a:ext cx="6205469" cy="62054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95476" y="5105950"/>
            <a:ext cx="2475953" cy="2475953"/>
            <a:chOff x="15143214" y="7658925"/>
            <a:chExt cx="3713929" cy="37139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3214" y="7658925"/>
              <a:ext cx="3713929" cy="37139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620662" y="-773827"/>
            <a:ext cx="3592039" cy="3592039"/>
            <a:chOff x="-2430992" y="-1160740"/>
            <a:chExt cx="5388058" cy="53880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430992" y="-1160740"/>
              <a:ext cx="5388058" cy="538805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1270000" y="3070173"/>
            <a:ext cx="9942857" cy="12722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7667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DX 7</a:t>
            </a:r>
            <a:r>
              <a:rPr lang="ko-KR" altLang="en-US" sz="7667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 </a:t>
            </a:r>
            <a:r>
              <a:rPr lang="en-US" altLang="ko-KR" sz="7667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25</a:t>
            </a:r>
            <a:r>
              <a:rPr lang="ko-KR" altLang="en-US" sz="7667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endParaRPr lang="en-US" sz="7667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1378" y="2351292"/>
            <a:ext cx="843673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i="1" kern="0" spc="-667" dirty="0">
                <a:solidFill>
                  <a:srgbClr val="FF6F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HEFACESHOP INKLIPQUID" pitchFamily="34" charset="0"/>
              </a:rPr>
              <a:t>미니프로젝트 </a:t>
            </a:r>
            <a:r>
              <a:rPr lang="en-US" altLang="ko-KR" sz="4800" i="1" kern="0" spc="-667" dirty="0">
                <a:solidFill>
                  <a:srgbClr val="FF6F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HEFACESHOP INKLIPQUID" pitchFamily="34" charset="0"/>
              </a:rPr>
              <a:t>7</a:t>
            </a:r>
            <a:r>
              <a:rPr lang="ko-KR" altLang="en-US" sz="4800" i="1" kern="0" spc="-667" dirty="0">
                <a:solidFill>
                  <a:srgbClr val="FF6F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HEFACESHOP INKLIPQUID" pitchFamily="34" charset="0"/>
              </a:rPr>
              <a:t>차 </a:t>
            </a:r>
            <a:r>
              <a:rPr lang="en-US" sz="4800" i="1" kern="0" spc="-667" dirty="0">
                <a:solidFill>
                  <a:srgbClr val="FF6F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HEFACESHOP INKLIPQUID" pitchFamily="34" charset="0"/>
              </a:rPr>
              <a:t>1~2</a:t>
            </a:r>
            <a:r>
              <a:rPr lang="ko-KR" altLang="en-US" sz="4800" i="1" kern="0" spc="-667" dirty="0">
                <a:solidFill>
                  <a:srgbClr val="FF6F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HEFACESHOP INKLIPQUID" pitchFamily="34" charset="0"/>
              </a:rPr>
              <a:t>일차 </a:t>
            </a:r>
            <a:endParaRPr lang="en-US" sz="4800" i="1" kern="0" spc="-667" dirty="0">
              <a:solidFill>
                <a:srgbClr val="FF6F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HEFACESHOP INKLIPQUID" pitchFamily="34" charset="0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03268" y="-655813"/>
            <a:ext cx="2109431" cy="2109431"/>
            <a:chOff x="1654901" y="-983720"/>
            <a:chExt cx="3164147" cy="316414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901" y="-983720"/>
              <a:ext cx="3164147" cy="31641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14938" y="791025"/>
            <a:ext cx="5789825" cy="611799"/>
            <a:chOff x="10972406" y="1186538"/>
            <a:chExt cx="8684737" cy="9176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0972406" y="1186538"/>
              <a:ext cx="8684737" cy="91769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830524" y="926053"/>
            <a:ext cx="627326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AIVLE</a:t>
            </a:r>
            <a:r>
              <a:rPr lang="ko-KR" altLang="en-US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스쿨 미니프로젝트 </a:t>
            </a:r>
            <a:r>
              <a:rPr lang="en-US" altLang="ko-KR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 7</a:t>
            </a:r>
            <a:r>
              <a:rPr lang="ko-KR" altLang="en-US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차</a:t>
            </a:r>
            <a:r>
              <a:rPr lang="en-US" altLang="ko-KR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(</a:t>
            </a:r>
            <a:r>
              <a:rPr lang="ko-KR" altLang="en-US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제안전략</a:t>
            </a:r>
            <a:r>
              <a:rPr lang="en-US" altLang="ko-KR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)</a:t>
            </a:r>
            <a:endParaRPr lang="ko-KR" altLang="en-US" sz="2000" i="1" kern="0" spc="-67" dirty="0"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-Core Dream 5 Medium" pitchFamily="34" charset="0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-1840542" y="3151512"/>
            <a:ext cx="4193095" cy="4193095"/>
            <a:chOff x="-2760813" y="4727267"/>
            <a:chExt cx="6289643" cy="628964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760813" y="4727267"/>
              <a:ext cx="6289643" cy="6289643"/>
            </a:xfrm>
            <a:prstGeom prst="rect">
              <a:avLst/>
            </a:prstGeom>
          </p:spPr>
        </p:pic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174" y="4209014"/>
            <a:ext cx="2673350" cy="267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16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920363" y="5007692"/>
            <a:ext cx="3700617" cy="3700617"/>
            <a:chOff x="14769878" y="-959433"/>
            <a:chExt cx="5550926" cy="55509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9878" y="-959433"/>
              <a:ext cx="5550926" cy="5550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25235" y="-1164826"/>
            <a:ext cx="2653965" cy="2653965"/>
            <a:chOff x="-2917796" y="5180952"/>
            <a:chExt cx="3980948" cy="39809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17796" y="5180952"/>
              <a:ext cx="3980948" cy="3980948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2591995" y="65992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제안전략수립서</a:t>
            </a:r>
            <a:endParaRPr lang="ko-KR" altLang="en-US" sz="53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1003"/>
          <p:cNvGrpSpPr/>
          <p:nvPr/>
        </p:nvGrpSpPr>
        <p:grpSpPr>
          <a:xfrm>
            <a:off x="658449" y="5441340"/>
            <a:ext cx="375217" cy="375217"/>
            <a:chOff x="17138096" y="503840"/>
            <a:chExt cx="562826" cy="562826"/>
          </a:xfrm>
        </p:grpSpPr>
        <p:pic>
          <p:nvPicPr>
            <p:cNvPr id="11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cxnSp>
        <p:nvCxnSpPr>
          <p:cNvPr id="19" name="직선 연결선 18"/>
          <p:cNvCxnSpPr/>
          <p:nvPr/>
        </p:nvCxnSpPr>
        <p:spPr>
          <a:xfrm>
            <a:off x="9914468" y="10552357"/>
            <a:ext cx="127294" cy="22989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14"/>
          <p:cNvSpPr txBox="1"/>
          <p:nvPr/>
        </p:nvSpPr>
        <p:spPr>
          <a:xfrm>
            <a:off x="4105836" y="615390"/>
            <a:ext cx="3716303" cy="543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제안 전략 도출</a:t>
            </a:r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28E0FBDC-5A8D-4995-BCFF-93A5EAB31803}"/>
              </a:ext>
            </a:extLst>
          </p:cNvPr>
          <p:cNvSpPr txBox="1"/>
          <p:nvPr/>
        </p:nvSpPr>
        <p:spPr>
          <a:xfrm>
            <a:off x="708768" y="243107"/>
            <a:ext cx="4218832" cy="4412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2</a:t>
            </a:r>
            <a:r>
              <a:rPr lang="ko-KR" altLang="en-US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일차 산출물</a:t>
            </a:r>
            <a:endParaRPr lang="en-US" sz="2267" kern="0" spc="-67" dirty="0">
              <a:solidFill>
                <a:srgbClr val="3D3D3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-Core Dream 7 ExtraBold" pitchFamily="34" charset="0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CDA02C0C-E9B7-4F68-B8A1-6956FEA10D9D}"/>
              </a:ext>
            </a:extLst>
          </p:cNvPr>
          <p:cNvSpPr txBox="1"/>
          <p:nvPr/>
        </p:nvSpPr>
        <p:spPr>
          <a:xfrm>
            <a:off x="676642" y="-38394"/>
            <a:ext cx="2908847" cy="379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67" i="1" dirty="0">
                <a:solidFill>
                  <a:srgbClr val="FF6F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HEFACESHOP INKLIPQUID" pitchFamily="34" charset="0"/>
              </a:rPr>
              <a:t>Document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C3B2B07-B30A-4A85-9BAF-37E684A94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51134"/>
              </p:ext>
            </p:extLst>
          </p:nvPr>
        </p:nvGraphicFramePr>
        <p:xfrm>
          <a:off x="320092" y="1230604"/>
          <a:ext cx="11551816" cy="5194904"/>
        </p:xfrm>
        <a:graphic>
          <a:graphicData uri="http://schemas.openxmlformats.org/drawingml/2006/table">
            <a:tbl>
              <a:tblPr/>
              <a:tblGrid>
                <a:gridCol w="847948">
                  <a:extLst>
                    <a:ext uri="{9D8B030D-6E8A-4147-A177-3AD203B41FA5}">
                      <a16:colId xmlns:a16="http://schemas.microsoft.com/office/drawing/2014/main" val="1736783435"/>
                    </a:ext>
                  </a:extLst>
                </a:gridCol>
                <a:gridCol w="2612511">
                  <a:extLst>
                    <a:ext uri="{9D8B030D-6E8A-4147-A177-3AD203B41FA5}">
                      <a16:colId xmlns:a16="http://schemas.microsoft.com/office/drawing/2014/main" val="1702408435"/>
                    </a:ext>
                  </a:extLst>
                </a:gridCol>
                <a:gridCol w="832281">
                  <a:extLst>
                    <a:ext uri="{9D8B030D-6E8A-4147-A177-3AD203B41FA5}">
                      <a16:colId xmlns:a16="http://schemas.microsoft.com/office/drawing/2014/main" val="3613563504"/>
                    </a:ext>
                  </a:extLst>
                </a:gridCol>
                <a:gridCol w="3430812">
                  <a:extLst>
                    <a:ext uri="{9D8B030D-6E8A-4147-A177-3AD203B41FA5}">
                      <a16:colId xmlns:a16="http://schemas.microsoft.com/office/drawing/2014/main" val="1470432219"/>
                    </a:ext>
                  </a:extLst>
                </a:gridCol>
                <a:gridCol w="955683">
                  <a:extLst>
                    <a:ext uri="{9D8B030D-6E8A-4147-A177-3AD203B41FA5}">
                      <a16:colId xmlns:a16="http://schemas.microsoft.com/office/drawing/2014/main" val="3694380747"/>
                    </a:ext>
                  </a:extLst>
                </a:gridCol>
                <a:gridCol w="2872581">
                  <a:extLst>
                    <a:ext uri="{9D8B030D-6E8A-4147-A177-3AD203B41FA5}">
                      <a16:colId xmlns:a16="http://schemas.microsoft.com/office/drawing/2014/main" val="3610855927"/>
                    </a:ext>
                  </a:extLst>
                </a:gridCol>
              </a:tblGrid>
              <a:tr h="6670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서비스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각 궁 상황에 맞는 음성 길안내 서비스</a:t>
                      </a:r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네비게이션</a:t>
                      </a:r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 </a:t>
                      </a:r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방안을 제시해야 한다</a:t>
                      </a:r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 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동등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-S</a:t>
                      </a:r>
                      <a:r>
                        <a:rPr lang="ko-KR" altLang="en-US" sz="1100" dirty="0"/>
                        <a:t>사의 </a:t>
                      </a:r>
                      <a:r>
                        <a:rPr lang="en-US" altLang="ko-KR" sz="1100" dirty="0"/>
                        <a:t>T</a:t>
                      </a:r>
                      <a:r>
                        <a:rPr lang="ko-KR" altLang="en-US" sz="1100" dirty="0" err="1"/>
                        <a:t>맵이</a:t>
                      </a:r>
                      <a:r>
                        <a:rPr lang="ko-KR" altLang="en-US" sz="1100" dirty="0"/>
                        <a:t> 자사의 </a:t>
                      </a:r>
                      <a:r>
                        <a:rPr lang="en-US" altLang="ko-KR" sz="1100" dirty="0"/>
                        <a:t>ONE</a:t>
                      </a:r>
                      <a:r>
                        <a:rPr lang="ko-KR" altLang="en-US" sz="1100" dirty="0"/>
                        <a:t>내비보다 시장 점유율과 인지도가 높다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그렇지만 </a:t>
                      </a:r>
                      <a:r>
                        <a:rPr lang="en-US" altLang="ko-KR" sz="1100" dirty="0"/>
                        <a:t>KT</a:t>
                      </a:r>
                      <a:r>
                        <a:rPr lang="ko-KR" altLang="en-US" sz="1100" dirty="0"/>
                        <a:t>의 </a:t>
                      </a:r>
                      <a:r>
                        <a:rPr lang="ko-KR" altLang="en-US" sz="1100" dirty="0" err="1"/>
                        <a:t>기가지니와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ONE</a:t>
                      </a:r>
                      <a:r>
                        <a:rPr lang="ko-KR" altLang="en-US" sz="1100" dirty="0" err="1"/>
                        <a:t>내비의</a:t>
                      </a:r>
                      <a:r>
                        <a:rPr lang="ko-KR" altLang="en-US" sz="1100" dirty="0"/>
                        <a:t> 통합으로 우수한 음성 서비스를 제공할 수 있다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더불어 </a:t>
                      </a:r>
                      <a:r>
                        <a:rPr lang="en-US" altLang="ko-KR" sz="1100" dirty="0"/>
                        <a:t>SK</a:t>
                      </a:r>
                      <a:r>
                        <a:rPr lang="ko-KR" altLang="en-US" sz="1100" dirty="0"/>
                        <a:t>텔레콤의 </a:t>
                      </a:r>
                      <a:r>
                        <a:rPr lang="en-US" altLang="ko-KR" sz="1100" dirty="0"/>
                        <a:t>T</a:t>
                      </a:r>
                      <a:r>
                        <a:rPr lang="ko-KR" altLang="en-US" sz="1100" dirty="0" err="1"/>
                        <a:t>맵과</a:t>
                      </a:r>
                      <a:r>
                        <a:rPr lang="ko-KR" altLang="en-US" sz="1100" dirty="0"/>
                        <a:t> 차별화된 서비스 제공해야만 함</a:t>
                      </a:r>
                      <a:endParaRPr lang="ko-KR" altLang="en-US" sz="11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100" dirty="0">
                          <a:effectLst/>
                        </a:rPr>
                        <a:t>-</a:t>
                      </a:r>
                      <a:r>
                        <a:rPr lang="ko-KR" altLang="en-US" sz="1100" dirty="0">
                          <a:effectLst/>
                        </a:rPr>
                        <a:t>관광객을 </a:t>
                      </a:r>
                      <a:r>
                        <a:rPr lang="ko-KR" altLang="en-US" sz="1100" dirty="0" err="1">
                          <a:effectLst/>
                        </a:rPr>
                        <a:t>스마트케인</a:t>
                      </a:r>
                      <a:r>
                        <a:rPr lang="ko-KR" altLang="en-US" sz="1100" dirty="0">
                          <a:effectLst/>
                        </a:rPr>
                        <a:t> </a:t>
                      </a:r>
                      <a:r>
                        <a:rPr lang="ko-KR" altLang="en-US" sz="1100" dirty="0" err="1">
                          <a:effectLst/>
                        </a:rPr>
                        <a:t>디바이스를가기지니</a:t>
                      </a:r>
                      <a:r>
                        <a:rPr lang="ko-KR" altLang="en-US" sz="1100" dirty="0">
                          <a:effectLst/>
                        </a:rPr>
                        <a:t> 인사이드 플랫폼을 통해 음성명령으로 제어할 수 있음을  강조 가능</a:t>
                      </a:r>
                    </a:p>
                    <a:p>
                      <a:pPr rtl="0"/>
                      <a:r>
                        <a:rPr lang="en-US" altLang="ko-KR" sz="1100" dirty="0">
                          <a:effectLst/>
                        </a:rPr>
                        <a:t>-</a:t>
                      </a:r>
                      <a:r>
                        <a:rPr lang="ko-KR" altLang="en-US" sz="1100" dirty="0">
                          <a:effectLst/>
                        </a:rPr>
                        <a:t>차별화를 위해 산업에 특화된 음성서비스 제공 그리고 다국어 지원을 강조하여 국제적인 시장에서 경쟁력 확보 가능</a:t>
                      </a:r>
                    </a:p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133182"/>
                  </a:ext>
                </a:extLst>
              </a:tr>
              <a:tr h="5427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서비스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모든 서비스는 사용자가 음성명령을 통해 실행</a:t>
                      </a:r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제어 되어야 한다</a:t>
                      </a:r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우위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음성인식 서비스를 활용한 사업은 타사 대비 사업 수주율이 높다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관련 경험 강조하고 음성 인식률 </a:t>
                      </a:r>
                      <a:r>
                        <a:rPr lang="ko-KR" alt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높은거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강조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음성인식 서비스를 활용한 사업은 타사 대비 사업 수주율이 높음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.  </a:t>
                      </a: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AI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음성인식 서비스 관련 경험 다수 강조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.  </a:t>
                      </a: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점유율 언급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국내 동종업계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위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기가지니의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음성 인식률 높음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표준어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99%,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사투리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93%)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강조 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문제 발생 시 음성 상담 가능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KT IS, KT CS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와 함께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AI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컨택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센터의 노하우로 최적화된 상담 서비스를 제공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l" fontAlgn="ctr"/>
                      <a:endParaRPr lang="ko-KR" altLang="en-US" sz="11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핵심전략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Pretendard Light" panose="02000403000000020004" pitchFamily="50" charset="-127"/>
                        </a:rPr>
                        <a:t>✓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기가지니의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높은 음성 인식률을 통한 디지털 해설 서비스의 교체에 대한 효율성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accent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-</a:t>
                      </a:r>
                    </a:p>
                    <a:p>
                      <a:pPr algn="ctr" fontAlgn="ctr"/>
                      <a:r>
                        <a:rPr lang="en-US" altLang="ko-KR" sz="1100" b="1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AISE(AI Speech Enhancement)</a:t>
                      </a:r>
                      <a:r>
                        <a:rPr lang="ko-KR" altLang="en-US" sz="1100" b="1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적용돼 음성인식율을 업계 최고 수준인 </a:t>
                      </a:r>
                      <a:r>
                        <a:rPr lang="en-US" altLang="ko-KR" sz="1100" b="1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97.5%</a:t>
                      </a:r>
                      <a:endParaRPr lang="en-US" altLang="ko-KR" sz="1100" b="1" i="0" u="none" strike="noStrike" dirty="0">
                        <a:solidFill>
                          <a:schemeClr val="accent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97184"/>
                  </a:ext>
                </a:extLst>
              </a:tr>
              <a:tr h="51361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 클라우드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(AICC)</a:t>
                      </a:r>
                      <a:endParaRPr lang="ko-KR" altLang="en-US" sz="1100" u="none" strike="noStrike" kern="120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74" marR="3374" marT="3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갑작스러운 사용자 증가 즉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특정 시기에 트래픽이 폭주하는 상황에서도 서비스 수요 변화 패턴에 유연하게 대처할 수 있어야 한다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3374" marR="3374" marT="3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우위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- KT Cloud</a:t>
                      </a:r>
                      <a:r>
                        <a:rPr lang="ko-KR" altLang="en-US" sz="1100" dirty="0"/>
                        <a:t>의 통합 모니터링 서비스를 활용하여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인프라 전반의 성능을 실시간으로 모니터링하고 문제를 사전에 예방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재해 복구 계획을 마련하여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클라우드 서비스 장애 시 신속하게 복구할 수 있는 체계 구축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급격한 트래픽 증가에도 안정적인 서비스 제공 가능</a:t>
                      </a:r>
                      <a:endParaRPr lang="en-US" altLang="ko-KR" sz="1100" dirty="0"/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100" dirty="0"/>
                        <a:t>자동 확장 가능한 클라우드 인프라 구축</a:t>
                      </a:r>
                      <a:endParaRPr lang="en-US" altLang="ko-KR" sz="1100" dirty="0"/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100" dirty="0"/>
                        <a:t>트래픽 관리 시스템 도입</a:t>
                      </a:r>
                      <a:endParaRPr lang="en-US" altLang="ko-KR" sz="1100" dirty="0"/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1100" dirty="0"/>
                        <a:t>3. </a:t>
                      </a:r>
                      <a:r>
                        <a:rPr lang="ko-KR" altLang="en-US" sz="1100" dirty="0"/>
                        <a:t>자원 최적화 솔루션 도입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20097"/>
                  </a:ext>
                </a:extLst>
              </a:tr>
              <a:tr h="4282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디바이스</a:t>
                      </a: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서비스 디바이스는 사용자에게 진행방향의 장애물에 대해 인지할 수 있도록 알림을 제공해야 한다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우위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음성 명령으로 사용자의 선호도와 요구에 맞춰 알림 강도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빈도 등을 조절할 수 있는 맞춤형 피드백 설정 기능 제공</a:t>
                      </a:r>
                      <a:endParaRPr lang="ko-KR" altLang="en-US" sz="11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핵심전략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Pretendard Light" panose="02000403000000020004" pitchFamily="50" charset="-127"/>
                        </a:rPr>
                        <a:t>✓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Smart Cane, </a:t>
                      </a:r>
                      <a:r>
                        <a:rPr lang="en-US" altLang="ko-KR" sz="1100" b="1" dirty="0"/>
                        <a:t>KT </a:t>
                      </a:r>
                      <a:r>
                        <a:rPr lang="en-US" altLang="ko-KR" sz="1100" b="1" dirty="0" err="1"/>
                        <a:t>GiGA</a:t>
                      </a:r>
                      <a:r>
                        <a:rPr lang="en-US" altLang="ko-KR" sz="1100" b="1" dirty="0"/>
                        <a:t> Genie AI </a:t>
                      </a:r>
                    </a:p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100" b="1" dirty="0"/>
                        <a:t>초음파 센서 및 기타 감지 기술을 이용하여 현 사업에서 중점을 두고있는 스마트 기기를 통한 장애물 인식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응급상황 알림에 대하여 경쟁사와의 우위성</a:t>
                      </a:r>
                      <a:endParaRPr lang="en-US" altLang="ko-KR" sz="1100" b="1" dirty="0"/>
                    </a:p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- </a:t>
                      </a:r>
                      <a:r>
                        <a:rPr lang="en-US" altLang="ko-KR" sz="10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 </a:t>
                      </a:r>
                      <a:r>
                        <a:rPr lang="en-US" altLang="ko-KR" sz="1000" b="1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"KT </a:t>
                      </a:r>
                      <a:r>
                        <a:rPr lang="ko-KR" altLang="en-US" sz="1000" b="1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교통</a:t>
                      </a:r>
                      <a:r>
                        <a:rPr lang="en-US" altLang="ko-KR" sz="1000" b="1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DX </a:t>
                      </a:r>
                      <a:r>
                        <a:rPr lang="ko-KR" altLang="en-US" sz="1000" b="1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솔루션 </a:t>
                      </a:r>
                      <a:r>
                        <a:rPr lang="en-US" altLang="ko-KR" sz="1000" b="1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000" b="1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최고 등급</a:t>
                      </a:r>
                      <a:r>
                        <a:rPr lang="en-US" altLang="ko-KR" sz="1000" b="1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ko-KR" alt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801415"/>
                  </a:ext>
                </a:extLst>
              </a:tr>
            </a:tbl>
          </a:graphicData>
        </a:graphic>
      </p:graphicFrame>
      <p:sp>
        <p:nvSpPr>
          <p:cNvPr id="3" name="AutoShape 2" descr="https://krc-powerpoint.officeapps.live.com/pods/GetClipboardImage.ashx?Id=ec61a17c-b229-4248-81c3-0f69f7da6801&amp;DC=KR3&amp;pkey=a6d2679a-69f9-45c1-8ca0-d6a214b412fa&amp;wdwaccluster=KR3">
            <a:extLst>
              <a:ext uri="{FF2B5EF4-FFF2-40B4-BE49-F238E27FC236}">
                <a16:creationId xmlns:a16="http://schemas.microsoft.com/office/drawing/2014/main" id="{15B6D3CD-548C-47E3-AE74-55442C4ABE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932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920363" y="5007692"/>
            <a:ext cx="3700617" cy="3700617"/>
            <a:chOff x="14769878" y="-959433"/>
            <a:chExt cx="5550926" cy="55509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69878" y="-959433"/>
              <a:ext cx="5550926" cy="5550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25235" y="-1164826"/>
            <a:ext cx="2653965" cy="2653965"/>
            <a:chOff x="-2917796" y="5180952"/>
            <a:chExt cx="3980948" cy="39809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917796" y="5180952"/>
              <a:ext cx="3980948" cy="3980948"/>
            </a:xfrm>
            <a:prstGeom prst="rect">
              <a:avLst/>
            </a:prstGeom>
          </p:spPr>
        </p:pic>
      </p:grpSp>
      <p:sp>
        <p:nvSpPr>
          <p:cNvPr id="36" name="Object 3"/>
          <p:cNvSpPr txBox="1"/>
          <p:nvPr/>
        </p:nvSpPr>
        <p:spPr>
          <a:xfrm>
            <a:off x="708768" y="234648"/>
            <a:ext cx="4218832" cy="4412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2</a:t>
            </a:r>
            <a:r>
              <a:rPr lang="ko-KR" altLang="en-US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일차 산출물</a:t>
            </a:r>
            <a:endParaRPr lang="en-US" sz="2267" kern="0" spc="-67" dirty="0">
              <a:solidFill>
                <a:srgbClr val="3D3D3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-Core Dream 7 ExtraBold" pitchFamily="34" charset="0"/>
            </a:endParaRPr>
          </a:p>
        </p:txBody>
      </p:sp>
      <p:sp>
        <p:nvSpPr>
          <p:cNvPr id="38" name="Object 4"/>
          <p:cNvSpPr txBox="1"/>
          <p:nvPr/>
        </p:nvSpPr>
        <p:spPr>
          <a:xfrm>
            <a:off x="676642" y="-46853"/>
            <a:ext cx="2908847" cy="379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67" i="1" dirty="0">
                <a:solidFill>
                  <a:srgbClr val="FF6F4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HEFACESHOP INKLIPQUID" pitchFamily="34" charset="0"/>
              </a:rPr>
              <a:t>Document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853155" y="152696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제안전략수립서</a:t>
            </a:r>
            <a:endParaRPr lang="ko-KR" altLang="en-US" sz="53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1003"/>
          <p:cNvGrpSpPr/>
          <p:nvPr/>
        </p:nvGrpSpPr>
        <p:grpSpPr>
          <a:xfrm>
            <a:off x="658449" y="5636073"/>
            <a:ext cx="375217" cy="375217"/>
            <a:chOff x="17138096" y="503840"/>
            <a:chExt cx="562826" cy="562826"/>
          </a:xfrm>
        </p:grpSpPr>
        <p:pic>
          <p:nvPicPr>
            <p:cNvPr id="11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cxnSp>
        <p:nvCxnSpPr>
          <p:cNvPr id="19" name="직선 연결선 18"/>
          <p:cNvCxnSpPr/>
          <p:nvPr/>
        </p:nvCxnSpPr>
        <p:spPr>
          <a:xfrm>
            <a:off x="9914468" y="10552357"/>
            <a:ext cx="127294" cy="22989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14"/>
          <p:cNvSpPr txBox="1"/>
          <p:nvPr/>
        </p:nvSpPr>
        <p:spPr>
          <a:xfrm>
            <a:off x="4657756" y="617227"/>
            <a:ext cx="3716303" cy="543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추가제안</a:t>
            </a:r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기대효과</a:t>
            </a:r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CD5C7D-2B37-4F73-82C7-82198734E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957114"/>
              </p:ext>
            </p:extLst>
          </p:nvPr>
        </p:nvGraphicFramePr>
        <p:xfrm>
          <a:off x="357029" y="1160900"/>
          <a:ext cx="7022827" cy="5599540"/>
        </p:xfrm>
        <a:graphic>
          <a:graphicData uri="http://schemas.openxmlformats.org/drawingml/2006/table">
            <a:tbl>
              <a:tblPr/>
              <a:tblGrid>
                <a:gridCol w="2445148">
                  <a:extLst>
                    <a:ext uri="{9D8B030D-6E8A-4147-A177-3AD203B41FA5}">
                      <a16:colId xmlns:a16="http://schemas.microsoft.com/office/drawing/2014/main" val="52110294"/>
                    </a:ext>
                  </a:extLst>
                </a:gridCol>
                <a:gridCol w="1607128">
                  <a:extLst>
                    <a:ext uri="{9D8B030D-6E8A-4147-A177-3AD203B41FA5}">
                      <a16:colId xmlns:a16="http://schemas.microsoft.com/office/drawing/2014/main" val="793016758"/>
                    </a:ext>
                  </a:extLst>
                </a:gridCol>
                <a:gridCol w="2970551">
                  <a:extLst>
                    <a:ext uri="{9D8B030D-6E8A-4147-A177-3AD203B41FA5}">
                      <a16:colId xmlns:a16="http://schemas.microsoft.com/office/drawing/2014/main" val="958348848"/>
                    </a:ext>
                  </a:extLst>
                </a:gridCol>
              </a:tblGrid>
              <a:tr h="343368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0" i="0" u="none" strike="noStrike">
                          <a:solidFill>
                            <a:srgbClr val="FFFFFF"/>
                          </a:solidFill>
                          <a:effectLst/>
                          <a:ea typeface="나눔스퀘어 ExtraBold" panose="020B0600000101010101"/>
                        </a:rPr>
                        <a:t>고객의 숨은 요구사항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/>
                        </a:rPr>
                        <a:t>​</a:t>
                      </a:r>
                      <a:endParaRPr lang="ko-KR" alt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35" marR="58935" marT="29467" marB="29467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0" i="0" u="none" strike="noStrike" dirty="0">
                          <a:solidFill>
                            <a:srgbClr val="FFFFFF"/>
                          </a:solidFill>
                          <a:effectLst/>
                          <a:ea typeface="나눔스퀘어 ExtraBold" panose="020B0600000101010101"/>
                        </a:rPr>
                        <a:t>제안항목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/>
                        </a:rPr>
                        <a:t>​</a:t>
                      </a:r>
                      <a:endParaRPr lang="ko-KR" alt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35" marR="58935" marT="29467" marB="29467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0" i="0" u="none" strike="noStrike" dirty="0">
                          <a:solidFill>
                            <a:srgbClr val="FFFFFF"/>
                          </a:solidFill>
                          <a:effectLst/>
                          <a:ea typeface="나눔스퀘어 ExtraBold" panose="020B0600000101010101"/>
                        </a:rPr>
                        <a:t>추가 제안 내용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/>
                        </a:rPr>
                        <a:t>​</a:t>
                      </a:r>
                      <a:endParaRPr lang="ko-KR" alt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35" marR="58935" marT="29467" marB="29467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40722"/>
                  </a:ext>
                </a:extLst>
              </a:tr>
              <a:tr h="688828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서비스의 안정성 확보​</a:t>
                      </a:r>
                      <a:endParaRPr lang="ko-KR" alt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35" marR="58935" marT="29467" marB="29467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네트워크 이중화 및 상시 모니터링​</a:t>
                      </a:r>
                      <a:endParaRPr lang="ko-KR" alt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35" marR="58935" marT="29467" marB="29467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주요 네트워크 장비의 이중화 구성과 실시간 모니터링 시스템 도입을 통해 네트워크의 안정성을 확보하고 장애 발생 시 빠르게 대응할 수 있는 체계를 마련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​</a:t>
                      </a:r>
                      <a:endParaRPr lang="ko-KR" alt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35" marR="58935" marT="29467" marB="29467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746163"/>
                  </a:ext>
                </a:extLst>
              </a:tr>
              <a:tr h="717503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 맞춤형 서비스 제공</a:t>
                      </a:r>
                      <a:r>
                        <a:rPr lang="ko-KR" altLang="en-US" sz="1000" b="1" i="0" u="none" strike="noStrike" dirty="0">
                          <a:solidFill>
                            <a:srgbClr val="0070C0"/>
                          </a:solidFill>
                          <a:effectLst/>
                          <a:ea typeface="나눔스퀘어 ExtraBold" panose="020B0600000101010101"/>
                        </a:rPr>
                        <a:t>　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/>
                        </a:rPr>
                        <a:t>​</a:t>
                      </a:r>
                      <a:endParaRPr lang="ko-KR" alt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35" marR="58935" marT="29467" marB="29467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맞춤형 음성 안내 서비스</a:t>
                      </a:r>
                      <a:r>
                        <a:rPr lang="ko-KR" altLang="en-US" sz="1000" b="1" i="0" u="none" strike="noStrike" dirty="0">
                          <a:solidFill>
                            <a:srgbClr val="0070C0"/>
                          </a:solidFill>
                          <a:effectLst/>
                          <a:ea typeface="나눔스퀘어 ExtraBold" panose="020B0600000101010101"/>
                        </a:rPr>
                        <a:t>　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/>
                        </a:rPr>
                        <a:t>​</a:t>
                      </a:r>
                      <a:endParaRPr lang="ko-KR" alt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35" marR="58935" marT="29467" marB="29467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000" b="1" i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GiGA</a:t>
                      </a:r>
                      <a:r>
                        <a:rPr lang="en-US" altLang="ko-KR" sz="1000" b="1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 Genie TTS API</a:t>
                      </a:r>
                      <a:r>
                        <a:rPr lang="ko-KR" altLang="en-US" sz="1000" b="1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를 활용하여 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사용자의 선호도와 요구에 맞춘 음성 안내 서비스 제공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 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 맞춤형 피드백 설정 기능을 도입하여 안내 내용의 정확성과 다양성 개선</a:t>
                      </a:r>
                      <a:r>
                        <a:rPr lang="ko-KR" altLang="en-US" sz="1000" b="1" i="0" u="none" strike="noStrike" dirty="0">
                          <a:solidFill>
                            <a:srgbClr val="0070C0"/>
                          </a:solidFill>
                          <a:effectLst/>
                          <a:ea typeface="나눔스퀘어 ExtraBold" panose="020B0600000101010101"/>
                        </a:rPr>
                        <a:t>　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/>
                        </a:rPr>
                        <a:t>​</a:t>
                      </a:r>
                      <a:endParaRPr lang="ko-KR" alt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35" marR="58935" marT="29467" marB="29467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514171"/>
                  </a:ext>
                </a:extLst>
              </a:tr>
              <a:tr h="1170378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데이터 암호화</a:t>
                      </a:r>
                      <a:endParaRPr lang="ko-KR" alt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35" marR="58935" marT="29467" marB="29467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1" i="0" u="none" strike="noStrike" dirty="0">
                          <a:solidFill>
                            <a:srgbClr val="0070C0"/>
                          </a:solidFill>
                          <a:effectLst/>
                          <a:ea typeface="나눔스퀘어 ExtraBold" panose="020B0600000101010101"/>
                        </a:rPr>
                        <a:t>　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통합 보안 시스템​</a:t>
                      </a:r>
                      <a:endParaRPr lang="ko-KR" alt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35" marR="58935" marT="29467" marB="29467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방화벽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VPN, 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클라우드 보안 솔루션을 포함한 통합 보안 시스템 구축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 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정기적인 보안 패치와 업데이트를 통해 최신 보안 위협에 대응</a:t>
                      </a:r>
                      <a:endParaRPr lang="en-US" altLang="ko-KR" sz="1000" b="0" i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algn="ctr" fontAlgn="base"/>
                      <a:r>
                        <a:rPr lang="en-US" altLang="ko-KR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KT GWS(Global Work Smart)</a:t>
                      </a:r>
                      <a:r>
                        <a:rPr lang="ko-KR" altLang="ko-KR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보안 기능 중 하나인 데이터 암호화를 통한 전송 데이터와 저장 데이터의 암호화 진행</a:t>
                      </a:r>
                      <a:endParaRPr lang="ko-KR" alt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35" marR="58935" marT="29467" marB="29467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717579"/>
                  </a:ext>
                </a:extLst>
              </a:tr>
              <a:tr h="688828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서비스 연속성 보장​</a:t>
                      </a:r>
                      <a:endParaRPr lang="ko-KR" alt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35" marR="58935" marT="29467" marB="29467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장애 복구 체계 마련​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나눔스퀘어 ExtraBold" panose="020B0600000101010101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35" marR="58935" marT="29467" marB="29467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데이터 백업 및 복구 시스템을 통해 장애 발생 시 데이터 손실을 방지하고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신속한 복구로 서비스 가용성을 높임</a:t>
                      </a:r>
                      <a:endParaRPr lang="ko-KR" alt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35" marR="58935" marT="29467" marB="29467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08340"/>
                  </a:ext>
                </a:extLst>
              </a:tr>
              <a:tr h="688828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운영 비용 절감​</a:t>
                      </a:r>
                      <a:endParaRPr lang="ko-KR" alt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35" marR="58935" marT="29467" marB="29467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클라우드 자원 최적화​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35" marR="58935" marT="29467" marB="29467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000" b="1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KT Cloud Auto Scaling </a:t>
                      </a:r>
                      <a:r>
                        <a:rPr lang="ko-KR" altLang="en-US" sz="1000" b="1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및 비용 최적화 도구를 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통해 클라우드 자원의 효율적인 사용과 운영 비용 절감을 동시에 달성</a:t>
                      </a:r>
                      <a:endParaRPr lang="ko-KR" alt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나눔스퀘어 ExtraBold" panose="020B0600000101010101"/>
                        </a:rPr>
                        <a:t>​</a:t>
                      </a:r>
                      <a:endParaRPr lang="ko-KR" alt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35" marR="58935" marT="29467" marB="29467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902470"/>
                  </a:ext>
                </a:extLst>
              </a:tr>
              <a:tr h="717503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효율적 관리 및 운영​</a:t>
                      </a:r>
                      <a:endParaRPr lang="ko-KR" alt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35" marR="58935" marT="29467" marB="29467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통합 관제 플랫폼 도입​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35" marR="58935" marT="29467" marB="29467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000" b="1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KT</a:t>
                      </a:r>
                      <a:r>
                        <a:rPr lang="ko-KR" altLang="en-US" sz="1000" b="1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 </a:t>
                      </a:r>
                      <a:r>
                        <a:rPr lang="ko-KR" altLang="en-US" sz="1000" b="1" i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매니지드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 서비스와 </a:t>
                      </a:r>
                      <a:r>
                        <a:rPr lang="en-US" altLang="ko-KR" sz="1000" b="1" i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GiGAeyes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를 통해 모든 기기와 서비스를 중앙에서 통합 관리할 수 있는 플랫폼 제공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 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실시간 모니터링 및 경고 시스템 도입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​</a:t>
                      </a:r>
                      <a:endParaRPr lang="ko-KR" alt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나눔스퀘어 ExtraBold" panose="020B0600000101010101"/>
                        </a:rPr>
                        <a:t>​</a:t>
                      </a:r>
                      <a:endParaRPr lang="ko-KR" alt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35" marR="58935" marT="29467" marB="29467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357327"/>
                  </a:ext>
                </a:extLst>
              </a:tr>
              <a:tr h="58430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 안전성 강화​</a:t>
                      </a:r>
                      <a:endParaRPr lang="ko-KR" alt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35" marR="58935" marT="29467" marB="29467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장애물 감지 및 음성 알림 시스템​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35" marR="58935" marT="29467" marB="29467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000" b="1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Smart Cane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과 같은 장치를 통해 장애물을 실시간으로 감지하고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음성 및 진동 알림을 통해 사용자에게 장애물 정보를 제공하여 안전한 이동을 지원​</a:t>
                      </a:r>
                      <a:endParaRPr lang="ko-KR" alt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35" marR="58935" marT="29467" marB="29467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87200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9BAE6E8-6264-4D72-8388-7E127ED72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1671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28B6B8B-217E-418D-BBF8-FEEF11719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193505"/>
              </p:ext>
            </p:extLst>
          </p:nvPr>
        </p:nvGraphicFramePr>
        <p:xfrm>
          <a:off x="7616354" y="1145309"/>
          <a:ext cx="4427864" cy="5646114"/>
        </p:xfrm>
        <a:graphic>
          <a:graphicData uri="http://schemas.openxmlformats.org/drawingml/2006/table">
            <a:tbl>
              <a:tblPr/>
              <a:tblGrid>
                <a:gridCol w="1001636">
                  <a:extLst>
                    <a:ext uri="{9D8B030D-6E8A-4147-A177-3AD203B41FA5}">
                      <a16:colId xmlns:a16="http://schemas.microsoft.com/office/drawing/2014/main" val="4131710255"/>
                    </a:ext>
                  </a:extLst>
                </a:gridCol>
                <a:gridCol w="3426228">
                  <a:extLst>
                    <a:ext uri="{9D8B030D-6E8A-4147-A177-3AD203B41FA5}">
                      <a16:colId xmlns:a16="http://schemas.microsoft.com/office/drawing/2014/main" val="1946704013"/>
                    </a:ext>
                  </a:extLst>
                </a:gridCol>
              </a:tblGrid>
              <a:tr h="322849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effectLst/>
                          <a:ea typeface="나눔스퀘어 ExtraBold" panose="020B0600000101010101"/>
                        </a:rPr>
                        <a:t>구분</a:t>
                      </a:r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927" marR="72927" marT="36464" marB="36464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ea typeface="나눔스퀘어 ExtraBold" panose="020B0600000101010101"/>
                        </a:rPr>
                        <a:t>핵심전략에 따른 기대효과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/>
                        </a:rPr>
                        <a:t>​</a:t>
                      </a:r>
                      <a:endParaRPr lang="ko-KR" alt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927" marR="72927" marT="36464" marB="36464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357812"/>
                  </a:ext>
                </a:extLst>
              </a:tr>
              <a:tr h="2013091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ea typeface="나눔스퀘어 ExtraBold" panose="020B0600000101010101"/>
                        </a:rPr>
                        <a:t> 재무적 효과</a:t>
                      </a:r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/>
                        </a:rPr>
                        <a:t>(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ea typeface="나눔스퀘어 ExtraBold" panose="020B0600000101010101"/>
                        </a:rPr>
                        <a:t>정량적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/>
                        </a:rPr>
                        <a:t>)</a:t>
                      </a:r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나눔스퀘어 ExtraBold" panose="020B0600000101010101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927" marR="72927" marT="36464" marB="36464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000" b="1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운영 비용 절감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 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클라우드 자원 최적화와 자동 스케일링을 통해 불필요한 자원 낭비를 줄이고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데이터 암호화와 취약점 진단을 통해서 보안 사고 발생 위험을 낮춤 </a:t>
                      </a:r>
                      <a:endParaRPr lang="en-US" altLang="ko-KR" sz="1000" b="0" i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algn="l" fontAlgn="base"/>
                      <a:r>
                        <a:rPr lang="ko-KR" altLang="ko-KR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절감</a:t>
                      </a:r>
                      <a:r>
                        <a:rPr lang="en-US" altLang="ko-KR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예상 사례 </a:t>
                      </a:r>
                      <a:r>
                        <a:rPr lang="en-US" altLang="ko-KR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 인텔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/AMD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저전력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고효율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기반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전환 지원해 비용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40%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절감</a:t>
                      </a:r>
                      <a:endParaRPr lang="ko-KR" alt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​</a:t>
                      </a:r>
                      <a:endParaRPr lang="ko-KR" alt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ko-KR" altLang="en-US" sz="1000" b="1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서비스 중단 비용 절감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 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네트워크 이중화 및 실시간 모니터링을 통해 장애 발생 시 평균 복구 시간을 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50% 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단축</a:t>
                      </a:r>
                      <a:endParaRPr lang="en-US" altLang="ko-KR" sz="1000" b="0" i="0" dirty="0">
                        <a:solidFill>
                          <a:srgbClr val="000000"/>
                        </a:solidFill>
                        <a:effectLst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절감</a:t>
                      </a:r>
                      <a:r>
                        <a:rPr lang="en-US" altLang="ko-KR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예상 사례 </a:t>
                      </a:r>
                      <a:r>
                        <a:rPr lang="en-US" altLang="ko-KR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ko-KR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 정부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이중화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'Multi-Region'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 방식을 적용해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장애 </a:t>
                      </a:r>
                      <a:r>
                        <a:rPr lang="ko-KR" altLang="en-US" sz="1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격벽</a:t>
                      </a: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 간 확산 방지</a:t>
                      </a:r>
                    </a:p>
                    <a:p>
                      <a:pPr algn="l" fontAlgn="base"/>
                      <a:endParaRPr lang="ko-KR" alt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927" marR="72927" marT="36464" marB="36464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625541"/>
                  </a:ext>
                </a:extLst>
              </a:tr>
              <a:tr h="331017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ea typeface="나눔스퀘어 ExtraBold" panose="020B0600000101010101"/>
                        </a:rPr>
                        <a:t> 비재무적 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ea typeface="나눔스퀘어 ExtraBold" panose="020B0600000101010101"/>
                      </a:endParaRPr>
                    </a:p>
                    <a:p>
                      <a:pPr algn="ctr" fontAlgn="base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ea typeface="나눔스퀘어 ExtraBold" panose="020B0600000101010101"/>
                        </a:rPr>
                        <a:t>효과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/>
                        </a:rPr>
                        <a:t>​</a:t>
                      </a:r>
                      <a:endParaRPr lang="ko-KR" alt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ea typeface="나눔스퀘어 ExtraBold" panose="020B0600000101010101"/>
                        </a:rPr>
                        <a:t>정성적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/>
                        </a:rPr>
                        <a:t>)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ea typeface="나눔스퀘어 ExtraBold" panose="020B0600000101010101"/>
                        </a:rPr>
                        <a:t>　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/>
                        </a:rPr>
                        <a:t>​</a:t>
                      </a:r>
                      <a:endParaRPr lang="ko-KR" alt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927" marR="72927" marT="36464" marB="36464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000" b="1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고객 만족도 향상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 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맞춤형 서비스와 안정적인 네트워크 제공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보안적 요소 추가제안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을 통해 고객 신뢰도를 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25% 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증가시킴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 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 경험이 개선되어 고객의 재방문율과 서비스 추천율이 상승함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.​</a:t>
                      </a:r>
                      <a:endParaRPr lang="ko-KR" alt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​</a:t>
                      </a:r>
                      <a:endParaRPr lang="ko-KR" alt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ko-KR" altLang="en-US" sz="1000" b="1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업무 효율적 운영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 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통합 관제 플랫폼을 통한 중앙 </a:t>
                      </a:r>
                      <a:r>
                        <a:rPr lang="ko-KR" altLang="en-US" sz="1000" b="0" i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집중식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 관리로 운영 효율성을 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30% 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향상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 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관리 비용을 절감하고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인력 자원의 활용도를 극대화함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 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이를 통해 전반적인 운영 효율성을 높이고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서비스 품질을 유지함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.​</a:t>
                      </a:r>
                      <a:endParaRPr lang="ko-KR" alt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​</a:t>
                      </a:r>
                      <a:endParaRPr lang="ko-KR" altLang="en-US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ko-KR" altLang="en-US" sz="1000" b="1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 안전성 강화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 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장애물 감지 및 음성 안내 시스템을 통해 사용자의 안전을 보장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특히 시각장애인의 안전한 이용을 보장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 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 안전성 향상으로 인한 서비스 신뢰도 증대와 함께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 만족도가 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20% 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이상 상승함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fontAlgn="base"/>
                      <a:endParaRPr lang="en-US" altLang="ko-KR" sz="1000" b="0" i="0" dirty="0">
                        <a:solidFill>
                          <a:srgbClr val="000000"/>
                        </a:solidFill>
                        <a:effectLst/>
                        <a:ea typeface="맑은 고딕" panose="020B0503020000020004" pitchFamily="50" charset="-127"/>
                      </a:endParaRPr>
                    </a:p>
                    <a:p>
                      <a:pPr algn="l" fontAlgn="base"/>
                      <a:r>
                        <a:rPr lang="en-US" altLang="ko-KR" sz="1000" dirty="0"/>
                        <a:t>1. </a:t>
                      </a:r>
                      <a:r>
                        <a:rPr lang="ko-KR" altLang="en-US" sz="1000" dirty="0"/>
                        <a:t>문화재관리본부의 </a:t>
                      </a:r>
                      <a:r>
                        <a:rPr lang="en-US" altLang="ko-KR" sz="1000" dirty="0"/>
                        <a:t>23</a:t>
                      </a:r>
                      <a:r>
                        <a:rPr lang="ko-KR" altLang="en-US" sz="1000" dirty="0"/>
                        <a:t>년 주요 업무 계획 내 </a:t>
                      </a:r>
                      <a:r>
                        <a:rPr lang="en-US" altLang="ko-KR" sz="1000" dirty="0"/>
                        <a:t>'</a:t>
                      </a:r>
                      <a:r>
                        <a:rPr lang="ko-KR" altLang="en-US" sz="1000" dirty="0"/>
                        <a:t>궁무장애 공간 조성 사업</a:t>
                      </a:r>
                      <a:r>
                        <a:rPr lang="en-US" altLang="ko-KR" sz="1000" dirty="0"/>
                        <a:t>' </a:t>
                      </a:r>
                      <a:r>
                        <a:rPr lang="ko-KR" altLang="en-US" sz="1000" dirty="0"/>
                        <a:t>목표 달성</a:t>
                      </a:r>
                      <a:br>
                        <a:rPr lang="ko-KR" altLang="en-US" sz="1000" dirty="0"/>
                      </a:br>
                      <a:r>
                        <a:rPr lang="en-US" altLang="ko-KR" sz="1000" dirty="0"/>
                        <a:t>2. </a:t>
                      </a:r>
                      <a:r>
                        <a:rPr lang="ko-KR" altLang="en-US" sz="1000" dirty="0"/>
                        <a:t>장애인 대상 차별화된 프로그램으로 현장 대응력 개선</a:t>
                      </a:r>
                      <a:br>
                        <a:rPr lang="ko-KR" altLang="en-US" sz="1000" dirty="0"/>
                      </a:b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문화재청 문화재디지털대전환 </a:t>
                      </a:r>
                      <a:r>
                        <a:rPr lang="en-US" altLang="ko-KR" sz="1000" dirty="0"/>
                        <a:t>2024 </a:t>
                      </a:r>
                      <a:r>
                        <a:rPr lang="ko-KR" altLang="en-US" sz="1000" dirty="0"/>
                        <a:t>정책 기조에 맞는 서비스 개선</a:t>
                      </a:r>
                      <a:br>
                        <a:rPr lang="ko-KR" altLang="en-US" sz="1000" dirty="0"/>
                      </a:br>
                      <a:r>
                        <a:rPr lang="en-US" altLang="ko-KR" sz="1000" dirty="0"/>
                        <a:t>3. </a:t>
                      </a:r>
                      <a:r>
                        <a:rPr lang="ko-KR" altLang="en-US" sz="1000" dirty="0"/>
                        <a:t>디지털 기술 활용한 </a:t>
                      </a:r>
                      <a:r>
                        <a:rPr lang="en-US" altLang="ko-KR" sz="1000" dirty="0"/>
                        <a:t>ESG </a:t>
                      </a:r>
                      <a:r>
                        <a:rPr lang="ko-KR" altLang="en-US" sz="1000" dirty="0"/>
                        <a:t>경영 적극 실천 가능</a:t>
                      </a:r>
                      <a:endParaRPr lang="en-US" altLang="ko-KR" sz="1000" b="0" i="0" dirty="0">
                        <a:solidFill>
                          <a:srgbClr val="000000"/>
                        </a:solidFill>
                        <a:effectLst/>
                        <a:ea typeface="맑은 고딕" panose="020B0503020000020004" pitchFamily="50" charset="-127"/>
                      </a:endParaRPr>
                    </a:p>
                  </a:txBody>
                  <a:tcPr marL="72927" marR="72927" marT="36464" marB="36464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39940"/>
                  </a:ext>
                </a:extLst>
              </a:tr>
            </a:tbl>
          </a:graphicData>
        </a:graphic>
      </p:graphicFrame>
      <p:sp>
        <p:nvSpPr>
          <p:cNvPr id="12" name="Rectangle 3">
            <a:extLst>
              <a:ext uri="{FF2B5EF4-FFF2-40B4-BE49-F238E27FC236}">
                <a16:creationId xmlns:a16="http://schemas.microsoft.com/office/drawing/2014/main" id="{363D92B0-54D6-47D5-82F8-0C9A2BEA2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388" y="1545964"/>
            <a:ext cx="201264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AF1AD769-BB38-4BA8-B196-4D32B724F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788" y="14889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90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14938" y="4763632"/>
            <a:ext cx="4136979" cy="4136979"/>
            <a:chOff x="10972406" y="7145447"/>
            <a:chExt cx="6205469" cy="62054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72406" y="7145447"/>
              <a:ext cx="6205469" cy="62054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95476" y="5105950"/>
            <a:ext cx="2475953" cy="2475953"/>
            <a:chOff x="15143214" y="7658925"/>
            <a:chExt cx="3713929" cy="37139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3214" y="7658925"/>
              <a:ext cx="3713929" cy="37139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620662" y="-773827"/>
            <a:ext cx="3592039" cy="3592039"/>
            <a:chOff x="-2430992" y="-1160740"/>
            <a:chExt cx="5388058" cy="53880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430992" y="-1160740"/>
              <a:ext cx="5388058" cy="538805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171429" y="2908559"/>
            <a:ext cx="9942857" cy="16621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201" i="1" kern="0" spc="-4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8 Heavy" pitchFamily="34" charset="0"/>
              </a:rPr>
              <a:t>감사합니다.</a:t>
            </a:r>
            <a:endParaRPr 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 rot="21081412">
            <a:off x="438666" y="1998155"/>
            <a:ext cx="8436739" cy="1097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534" i="1" kern="0" spc="-667" dirty="0">
                <a:solidFill>
                  <a:srgbClr val="FF6F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HEFACESHOP INKLIPQUID" pitchFamily="34" charset="0"/>
              </a:rPr>
              <a:t>Thank you !</a:t>
            </a:r>
            <a:endParaRPr lang="en-US" sz="933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03268" y="-655813"/>
            <a:ext cx="2109431" cy="2109431"/>
            <a:chOff x="1654901" y="-983720"/>
            <a:chExt cx="3164147" cy="316414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901" y="-983720"/>
              <a:ext cx="3164147" cy="31641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14938" y="791025"/>
            <a:ext cx="5789825" cy="611799"/>
            <a:chOff x="10972406" y="1186538"/>
            <a:chExt cx="8684737" cy="9176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0972406" y="1186538"/>
              <a:ext cx="8684737" cy="91769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830524" y="926053"/>
            <a:ext cx="627326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AIVLE</a:t>
            </a:r>
            <a:r>
              <a:rPr lang="ko-KR" altLang="en-US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스쿨 미니프로젝트 </a:t>
            </a:r>
            <a:r>
              <a:rPr lang="en-US" altLang="ko-KR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 7</a:t>
            </a:r>
            <a:r>
              <a:rPr lang="ko-KR" altLang="en-US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차</a:t>
            </a:r>
            <a:r>
              <a:rPr lang="en-US" altLang="ko-KR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 (</a:t>
            </a:r>
            <a:r>
              <a:rPr lang="ko-KR" altLang="en-US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제안전략</a:t>
            </a:r>
            <a:r>
              <a:rPr lang="en-US" altLang="ko-KR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)</a:t>
            </a:r>
            <a:endParaRPr lang="ko-KR" altLang="en-US" sz="2000" i="1" kern="0" spc="-67" dirty="0"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-Core Dream 5 Medium" pitchFamily="34" charset="0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-1840542" y="3151512"/>
            <a:ext cx="4193095" cy="4193095"/>
            <a:chOff x="-2760813" y="4727267"/>
            <a:chExt cx="6289643" cy="628964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760813" y="4727267"/>
              <a:ext cx="6289643" cy="62896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2142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920363" y="5007692"/>
            <a:ext cx="3700617" cy="3700617"/>
            <a:chOff x="14769878" y="-959433"/>
            <a:chExt cx="5550926" cy="55509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9878" y="-959433"/>
              <a:ext cx="5550926" cy="5550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25235" y="-1164826"/>
            <a:ext cx="2653965" cy="2653965"/>
            <a:chOff x="-2917796" y="5180952"/>
            <a:chExt cx="3980948" cy="39809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17796" y="5180952"/>
              <a:ext cx="3980948" cy="3980948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1985474" y="390405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 요구사항 조견표</a:t>
            </a:r>
            <a:r>
              <a:rPr lang="en-US" altLang="ko-KR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일반</a:t>
            </a:r>
            <a:r>
              <a:rPr lang="en-US" altLang="ko-KR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사업관리</a:t>
            </a:r>
            <a:r>
              <a:rPr lang="en-US" altLang="ko-KR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53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1003"/>
          <p:cNvGrpSpPr/>
          <p:nvPr/>
        </p:nvGrpSpPr>
        <p:grpSpPr>
          <a:xfrm>
            <a:off x="658449" y="5983207"/>
            <a:ext cx="375217" cy="375217"/>
            <a:chOff x="17138096" y="503840"/>
            <a:chExt cx="562826" cy="562826"/>
          </a:xfrm>
        </p:grpSpPr>
        <p:pic>
          <p:nvPicPr>
            <p:cNvPr id="11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AD383EA-A114-4C5A-9C54-AA0EEECC6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080582"/>
              </p:ext>
            </p:extLst>
          </p:nvPr>
        </p:nvGraphicFramePr>
        <p:xfrm>
          <a:off x="846057" y="1232539"/>
          <a:ext cx="10701134" cy="4663186"/>
        </p:xfrm>
        <a:graphic>
          <a:graphicData uri="http://schemas.openxmlformats.org/drawingml/2006/table">
            <a:tbl>
              <a:tblPr firstRow="1" firstCol="1" bandRow="1"/>
              <a:tblGrid>
                <a:gridCol w="79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9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39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구분</a:t>
                      </a:r>
                      <a:endParaRPr lang="ko-KR" sz="1300" b="1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제안요청서</a:t>
                      </a:r>
                    </a:p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페이지</a:t>
                      </a: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요구사항</a:t>
                      </a:r>
                      <a:endParaRPr lang="ko-KR" sz="1300" b="1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분류</a:t>
                      </a: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해결방안</a:t>
                      </a:r>
                      <a:endParaRPr lang="ko-KR" sz="1300" b="1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9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P.6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계약기간은 사업 완료일 기준으로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년간 계약한다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일반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계약기간서 작성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9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</a:t>
                      </a:r>
                      <a:endParaRPr lang="ko-KR" alt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P.6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궁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개인 별로 적용 서비스 사용을 구분할 수 있어야 한다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일반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서비스 별 구분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9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3</a:t>
                      </a:r>
                      <a:endParaRPr lang="ko-KR" sz="1300" b="1" i="0" u="none" strike="noStrike" kern="12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P.6</a:t>
                      </a:r>
                      <a:endParaRPr lang="ko-KR" alt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제안사의 일반현황 및 사업과 관련된 기술 현황을 제시한다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일반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일반 및 기술 현황서 작성</a:t>
                      </a: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9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4</a:t>
                      </a:r>
                      <a:endParaRPr lang="ko-KR" sz="1300" b="1" i="0" u="none" strike="noStrike" kern="12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P.6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경쟁사 대비 제안 특장점</a:t>
                      </a:r>
                      <a:r>
                        <a:rPr lang="en-US" altLang="ko-KR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차별화 전략 포함한다</a:t>
                      </a:r>
                      <a:r>
                        <a:rPr lang="en-US" altLang="ko-KR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.</a:t>
                      </a: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일반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경쟁사 전략보고서 작성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9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</a:t>
                      </a:r>
                      <a:endParaRPr lang="ko-KR" sz="1300" b="1" i="0" u="none" strike="noStrike" kern="12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P.6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본 사업을 통하여 실현되는 기대효과를 제시한다</a:t>
                      </a:r>
                      <a:r>
                        <a:rPr lang="en-US" altLang="ko-KR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.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일반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추후 기대효과 제시</a:t>
                      </a: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9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6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P.6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향후 서비스 추가에 대한 방안을 제시한다</a:t>
                      </a:r>
                      <a:r>
                        <a:rPr lang="en-US" altLang="ko-KR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.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일반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추가 방안 제시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218304"/>
                  </a:ext>
                </a:extLst>
              </a:tr>
              <a:tr h="4239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7</a:t>
                      </a:r>
                      <a:endParaRPr lang="ko-KR" sz="1300" b="1" i="0" u="none" strike="noStrike" kern="12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P.9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긴급 고장대응 및 지원체계를 제시한다</a:t>
                      </a:r>
                      <a:r>
                        <a:rPr lang="en-US" altLang="ko-KR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.</a:t>
                      </a: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사업관리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고장 대응 지원체계 제시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9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8</a:t>
                      </a:r>
                      <a:endParaRPr lang="ko-KR" sz="1300" b="1" i="0" u="none" strike="noStrike" kern="12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P.9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지속적인 관리 방안을 제시해야 한다</a:t>
                      </a:r>
                      <a:r>
                        <a:rPr lang="en-US" altLang="ko-KR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주기</a:t>
                      </a:r>
                      <a:r>
                        <a:rPr lang="en-US" altLang="ko-KR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방식</a:t>
                      </a:r>
                      <a:r>
                        <a:rPr lang="en-US" altLang="ko-KR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)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사업관리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관리체계 및 방안 제시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9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9</a:t>
                      </a:r>
                      <a:endParaRPr lang="ko-KR" sz="1300" b="1" i="0" u="none" strike="noStrike" kern="12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P.9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제안사에게 재무적 책임을 포함한 법적 책임이 있음을 명시해야 한다</a:t>
                      </a:r>
                      <a:r>
                        <a:rPr lang="en-US" altLang="ko-KR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.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사업관리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사업 서약서 작성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9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P.9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제안사는 요구사항 및 추진일정 협의를 실시하고</a:t>
                      </a:r>
                      <a:r>
                        <a:rPr lang="en-US" altLang="ko-KR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일일 산출물을 제출한다</a:t>
                      </a:r>
                      <a:r>
                        <a:rPr lang="en-US" altLang="ko-KR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.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사업관리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형상 관리 체계 수립 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067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920363" y="5007692"/>
            <a:ext cx="3700617" cy="3700617"/>
            <a:chOff x="14769878" y="-959433"/>
            <a:chExt cx="5550926" cy="55509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9878" y="-959433"/>
              <a:ext cx="5550926" cy="5550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25235" y="-1164826"/>
            <a:ext cx="2653965" cy="2653965"/>
            <a:chOff x="-2917796" y="5180952"/>
            <a:chExt cx="3980948" cy="39809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17796" y="5180952"/>
              <a:ext cx="3980948" cy="3980948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1985474" y="463352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 요구사항 조견표</a:t>
            </a:r>
            <a:r>
              <a:rPr lang="en-US" altLang="ko-KR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</a:t>
            </a:r>
            <a:r>
              <a:rPr lang="en-US" altLang="ko-KR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53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1003"/>
          <p:cNvGrpSpPr/>
          <p:nvPr/>
        </p:nvGrpSpPr>
        <p:grpSpPr>
          <a:xfrm>
            <a:off x="658449" y="5983207"/>
            <a:ext cx="375217" cy="375217"/>
            <a:chOff x="17138096" y="503840"/>
            <a:chExt cx="562826" cy="562826"/>
          </a:xfrm>
        </p:grpSpPr>
        <p:pic>
          <p:nvPicPr>
            <p:cNvPr id="11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F46D3AE-7C8C-4226-8163-D97776F12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3430"/>
              </p:ext>
            </p:extLst>
          </p:nvPr>
        </p:nvGraphicFramePr>
        <p:xfrm>
          <a:off x="154854" y="1423747"/>
          <a:ext cx="11734800" cy="5223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04203099"/>
                    </a:ext>
                  </a:extLst>
                </a:gridCol>
                <a:gridCol w="5888123">
                  <a:extLst>
                    <a:ext uri="{9D8B030D-6E8A-4147-A177-3AD203B41FA5}">
                      <a16:colId xmlns:a16="http://schemas.microsoft.com/office/drawing/2014/main" val="3875348477"/>
                    </a:ext>
                  </a:extLst>
                </a:gridCol>
                <a:gridCol w="1713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9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솔루션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및 해결방법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04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서비스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6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궁 상황에 맞는 음성 길안내 네비게이션 서비스 방안을 제시해야 한다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ONE</a:t>
                      </a:r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내비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기가지니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음성인식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"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지니야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"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부르면 목적지 검색부터 경로정보 확인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경유지 추가까지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47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모든 서비스는 사용자가 음성명령을 통해 실행 및 제어 되어야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ONE</a:t>
                      </a:r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내비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기가지니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음성인식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궁 내부 목적지 검색 및 경유지추가 음성설명 및 음악제공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770"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디바이스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서비스 디바이스는 사용자에게 진행방향의 장애물에 대해 인지할 수 있도록 알림을 제공해야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Smart Cane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디바이스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매니지드</a:t>
                      </a:r>
                      <a:endParaRPr lang="en-US" altLang="ko-KR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GiGAeyes</a:t>
                      </a:r>
                      <a:endParaRPr lang="en-US" altLang="ko-KR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기업전용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5G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Smart Cane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디바이스 사용할 것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시각장애인이 안전하게 관람을 하도록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support BYOD (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개인형 단말기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 블루투스로 연동되어 위치서비스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길 찾기 등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GPS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기반 활용성 보장 사용자의 진행방향에 장애물이 있으면 </a:t>
                      </a:r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음성알림과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진동 제공 일정 시간 이동이 감지되지 않을 경우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관제시스템에 보고 스마트 공간을 활용해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GPS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기반으로 특정 지역을 벗어나거나 움직임이 감지되지 않으면 관제센터로 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806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서비스 디바이스 는 일정 시간동안 이동이 감지되지 않을 경우 관제 시스템으로 알람을 주어야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025402"/>
                  </a:ext>
                </a:extLst>
              </a:tr>
              <a:tr h="322806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서비스 디바이스 통신은 블루투스를 통해 시각장애인 소유의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BYOD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 연동한다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806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서비스 디바이스의 데이터는 사용자의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BYOD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통해 관제 서비스 시스템과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5G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통신으로 연동 되어야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173888"/>
                  </a:ext>
                </a:extLst>
              </a:tr>
              <a:tr h="322806">
                <a:tc rowSpan="5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서비스 디바이스 등록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변경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위치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접속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Log/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관제 사용 서비스 등이 모니터링 되어야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매니지드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GiGAeyes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Pro (</a:t>
                      </a:r>
                      <a:r>
                        <a:rPr lang="en-US" altLang="ko-KR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kt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모니터링 서비스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활용하여 이벤트 알람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실시간 모니터링 등 안전성 제고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Local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관제시스템과 상호작용하여 시각장애인의 디바이스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IoT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센서 등을 실시간 모니터링하고 클라이언트 별 상황 수집 ‘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One click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관제시스템’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‘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요약 대시보드’ 제시 기업 내 장비 </a:t>
                      </a:r>
                      <a:r>
                        <a:rPr lang="en-US" altLang="ko-KR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kt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플랫폼과 연동하여 관제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806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 긴급상황 발생시 관제 모니터링으로 사용자의 위치 및 알림이 전송되어야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GiGAeyes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644549"/>
                  </a:ext>
                </a:extLst>
              </a:tr>
              <a:tr h="32280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7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서비스 디바이스가 궁 외부로 이동시 관제 시스템으로 알람 기능을 제공해야 한다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GiGAeyes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80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7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서비스 디바이스는 관제 시스템에서 사용이 통제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관리 되어야 한다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GiGAeyes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661866"/>
                  </a:ext>
                </a:extLst>
              </a:tr>
              <a:tr h="322806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경복궁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덕수궁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창경궁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창덕궁 각각 모니터링 환경을 별도로 구성해야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매니지드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572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920363" y="5007692"/>
            <a:ext cx="3700617" cy="3700617"/>
            <a:chOff x="14769878" y="-959433"/>
            <a:chExt cx="5550926" cy="55509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9878" y="-959433"/>
              <a:ext cx="5550926" cy="5550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25235" y="-1164826"/>
            <a:ext cx="2653965" cy="2653965"/>
            <a:chOff x="-2917796" y="5180952"/>
            <a:chExt cx="3980948" cy="39809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17796" y="5180952"/>
              <a:ext cx="3980948" cy="3980948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1977048" y="511360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 요구사항 조견표</a:t>
            </a:r>
            <a:r>
              <a:rPr lang="en-US" altLang="ko-KR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</a:t>
            </a:r>
            <a:r>
              <a:rPr lang="en-US" altLang="ko-KR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53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1003"/>
          <p:cNvGrpSpPr/>
          <p:nvPr/>
        </p:nvGrpSpPr>
        <p:grpSpPr>
          <a:xfrm>
            <a:off x="658449" y="5983207"/>
            <a:ext cx="375217" cy="375217"/>
            <a:chOff x="17138096" y="503840"/>
            <a:chExt cx="562826" cy="562826"/>
          </a:xfrm>
        </p:grpSpPr>
        <p:pic>
          <p:nvPicPr>
            <p:cNvPr id="11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C26C616-0596-49B1-BDDA-A18754363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521386"/>
              </p:ext>
            </p:extLst>
          </p:nvPr>
        </p:nvGraphicFramePr>
        <p:xfrm>
          <a:off x="220174" y="1423990"/>
          <a:ext cx="11734801" cy="4922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683">
                  <a:extLst>
                    <a:ext uri="{9D8B030D-6E8A-4147-A177-3AD203B41FA5}">
                      <a16:colId xmlns:a16="http://schemas.microsoft.com/office/drawing/2014/main" val="1099417220"/>
                    </a:ext>
                  </a:extLst>
                </a:gridCol>
                <a:gridCol w="5056393">
                  <a:extLst>
                    <a:ext uri="{9D8B030D-6E8A-4147-A177-3AD203B41FA5}">
                      <a16:colId xmlns:a16="http://schemas.microsoft.com/office/drawing/2014/main" val="3875348477"/>
                    </a:ext>
                  </a:extLst>
                </a:gridCol>
                <a:gridCol w="1271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1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솔루션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및 해결방법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046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네트워크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라우터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스위치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방화벽 등을 이중화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매니지드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주요 네트워크 장비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라우터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스위치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방화벽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이중화 구성하여 장애 발생 시 자동으로 대체 경로로 전환될 수 있도록 설정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중요한 서비스의 경우 서버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스토리지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스토리지 네트워크 등을 이중화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매니지드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고가용성 클러스터 구성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데이터 복제 및 스토리지 네트워크 이중화 설정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77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9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제안사에 설치된 웹서버의 보안 방안을 제시해야 한다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정보보안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SSL </a:t>
                      </a:r>
                      <a:r>
                        <a:rPr lang="ko-KR" altLang="en-US" sz="1200" dirty="0"/>
                        <a:t>인증서 적용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웹 애플리케이션 방화벽</a:t>
                      </a:r>
                      <a:r>
                        <a:rPr lang="en-US" altLang="ko-KR" sz="1200" dirty="0"/>
                        <a:t>(WAF) </a:t>
                      </a:r>
                      <a:r>
                        <a:rPr lang="ko-KR" altLang="en-US" sz="1200" dirty="0"/>
                        <a:t>설치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보안 패치 및 업데이트 정기적 적용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80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9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DDoS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등의 해킹을 방어할 수 있는 솔루션을 제시한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다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정보보안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DDoS </a:t>
                      </a:r>
                      <a:r>
                        <a:rPr lang="ko-KR" altLang="en-US" sz="1200" dirty="0"/>
                        <a:t>방어 솔루션 도입 및 </a:t>
                      </a:r>
                      <a:r>
                        <a:rPr lang="en-US" altLang="ko-KR" sz="1200" dirty="0"/>
                        <a:t>CDN </a:t>
                      </a:r>
                      <a:r>
                        <a:rPr lang="ko-KR" altLang="en-US" sz="1200" dirty="0"/>
                        <a:t>활용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트래픽 모니터링 및 이상 징후 감지 시스템 구축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025402"/>
                  </a:ext>
                </a:extLst>
              </a:tr>
              <a:tr h="322806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서비스 인프라 제안사 서비스 와 관제 시스템 인프라 고객사 설치를 구분하여 인프라 구성도를 제시해야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매니지드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네트워크 분할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분리된 </a:t>
                      </a:r>
                      <a:r>
                        <a:rPr lang="en-US" altLang="ko-KR" sz="1200" dirty="0"/>
                        <a:t>VLAN </a:t>
                      </a:r>
                      <a:r>
                        <a:rPr lang="ko-KR" altLang="en-US" sz="1200" dirty="0"/>
                        <a:t>사용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구체적인 인프라 다이어그램 작성 및 관리 시스템 적용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676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모든 서비스형 시스템은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3Tier (WEB/WAS/DB)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구성으로 하되 웹서버는 모든 서비스를 통틀어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대로 통합하여 제시한다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매니지드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3Tier </a:t>
                      </a:r>
                      <a:r>
                        <a:rPr lang="ko-KR" altLang="en-US" sz="1200" dirty="0"/>
                        <a:t>구조 설계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웹서버 통합 운영 및 </a:t>
                      </a:r>
                      <a:r>
                        <a:rPr lang="ko-KR" altLang="en-US" sz="1200" dirty="0" err="1"/>
                        <a:t>로드밸런서</a:t>
                      </a:r>
                      <a:r>
                        <a:rPr lang="ko-KR" altLang="en-US" sz="1200" dirty="0"/>
                        <a:t> 적용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173888"/>
                  </a:ext>
                </a:extLst>
              </a:tr>
              <a:tr h="322806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웹서버는 방화벽과 함께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DMZ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배치한다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정보보안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DMZ </a:t>
                      </a:r>
                      <a:r>
                        <a:rPr lang="ko-KR" altLang="en-US" sz="1200" dirty="0"/>
                        <a:t>구성하여 웹서버 배치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외부 접근 통제 및 방화벽 규칙 설정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806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각 궁궐 지도 정보는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NAS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저장할 수 있도록 구성을 제시한다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ONE</a:t>
                      </a:r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내비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매니지드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NAS </a:t>
                      </a:r>
                      <a:r>
                        <a:rPr lang="ko-KR" altLang="en-US" sz="1200" dirty="0"/>
                        <a:t>구축 및 공정 지도 정보 저장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정기 백업 스케줄링 및 접근 권한 관리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644549"/>
                  </a:ext>
                </a:extLst>
              </a:tr>
              <a:tr h="32280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8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서비스 인프라 및 관제 모니터링 인프라의 네트워크는 이중화로 구성한다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매니지드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모니터링 시스템 이중화 구성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네트워크 트래픽 이중화 및 분산 처리 설정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97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920363" y="5007692"/>
            <a:ext cx="3700617" cy="3700617"/>
            <a:chOff x="14769878" y="-959433"/>
            <a:chExt cx="5550926" cy="55509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9878" y="-959433"/>
              <a:ext cx="5550926" cy="5550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25235" y="-1164826"/>
            <a:ext cx="2653965" cy="2653965"/>
            <a:chOff x="-2917796" y="5180952"/>
            <a:chExt cx="3980948" cy="39809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17796" y="5180952"/>
              <a:ext cx="3980948" cy="3980948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1985474" y="372126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 요구사항 조견표</a:t>
            </a:r>
            <a:r>
              <a:rPr lang="en-US" altLang="ko-KR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</a:t>
            </a:r>
            <a:r>
              <a:rPr lang="en-US" altLang="ko-KR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53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1003"/>
          <p:cNvGrpSpPr/>
          <p:nvPr/>
        </p:nvGrpSpPr>
        <p:grpSpPr>
          <a:xfrm>
            <a:off x="658449" y="5983207"/>
            <a:ext cx="375217" cy="375217"/>
            <a:chOff x="17138096" y="503840"/>
            <a:chExt cx="562826" cy="562826"/>
          </a:xfrm>
        </p:grpSpPr>
        <p:pic>
          <p:nvPicPr>
            <p:cNvPr id="11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5E57AB0-5E1F-48A2-831F-7C038624C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676156"/>
              </p:ext>
            </p:extLst>
          </p:nvPr>
        </p:nvGraphicFramePr>
        <p:xfrm>
          <a:off x="228600" y="1522166"/>
          <a:ext cx="11734801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724">
                  <a:extLst>
                    <a:ext uri="{9D8B030D-6E8A-4147-A177-3AD203B41FA5}">
                      <a16:colId xmlns:a16="http://schemas.microsoft.com/office/drawing/2014/main" val="3644059263"/>
                    </a:ext>
                  </a:extLst>
                </a:gridCol>
                <a:gridCol w="5183352">
                  <a:extLst>
                    <a:ext uri="{9D8B030D-6E8A-4147-A177-3AD203B41FA5}">
                      <a16:colId xmlns:a16="http://schemas.microsoft.com/office/drawing/2014/main" val="3875348477"/>
                    </a:ext>
                  </a:extLst>
                </a:gridCol>
                <a:gridCol w="1271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1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솔루션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및 해결방법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04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클라우드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갑작스러운 사용자 증가 즉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특정 시기에 트래픽이 폭주하는 상황에서도 서비스 수요 변화 패턴에 유연하게 대처할 수 있어야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AWS auto scaling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오토스케일링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기능을 통해 사용량 증가에 따라 자동으로 자원을 확장하고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사용량 감소 시 자원을 축소하여 효율적인 자원 관리를 지원한다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서비스 특성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확장성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장애 대비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비용 등을 종합적으로 고려한 후 적합한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선정하여 제시해야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DBaaS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다양한 데이터베이스 옵션을 제공하여 서비스 특성에 맞는 데이터베이스를 선택할 수 있도록 하고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복제 및 백업 기능을 통해 장애 대비를 강화하며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비용 최적화 도구를 제공한다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77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8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장애 발생 시 영향을 최소화하도록 고가용성을 지원할 수 있어야 한다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고가용성 아키텍처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이중화된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서버 및 데이터센터 구성을 통해 장애 발생 시에도 서비스가 지속될 수 있도록 하며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장애 자동 감지 및 복구 기능을 통해 다운타임을 최소화한다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80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8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아키텍처는 내결함성을 갖도록 설계한다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내결함성 아키텍처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내결함성 설계를 통해 시스템의 일부 구성 요소가 실패하더라도 전체 시스템이 정상적으로 작동할 수 있도록 하며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정기적인 테스트 및 모니터링을 통해 시스템 안정성을 유지한다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025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692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920363" y="5007692"/>
            <a:ext cx="3700617" cy="3700617"/>
            <a:chOff x="14769878" y="-959433"/>
            <a:chExt cx="5550926" cy="55509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9878" y="-959433"/>
              <a:ext cx="5550926" cy="5550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25235" y="-1164826"/>
            <a:ext cx="2653965" cy="2653965"/>
            <a:chOff x="-2917796" y="5180952"/>
            <a:chExt cx="3980948" cy="39809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17796" y="5180952"/>
              <a:ext cx="3980948" cy="3980948"/>
            </a:xfrm>
            <a:prstGeom prst="rect">
              <a:avLst/>
            </a:prstGeom>
          </p:spPr>
        </p:pic>
      </p:grpSp>
      <p:grpSp>
        <p:nvGrpSpPr>
          <p:cNvPr id="13" name="그룹 1003"/>
          <p:cNvGrpSpPr/>
          <p:nvPr/>
        </p:nvGrpSpPr>
        <p:grpSpPr>
          <a:xfrm>
            <a:off x="874941" y="4780604"/>
            <a:ext cx="313607" cy="368722"/>
            <a:chOff x="17138096" y="503840"/>
            <a:chExt cx="562826" cy="562826"/>
          </a:xfrm>
        </p:grpSpPr>
        <p:pic>
          <p:nvPicPr>
            <p:cNvPr id="14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sp>
        <p:nvSpPr>
          <p:cNvPr id="15" name="직사각형 14"/>
          <p:cNvSpPr/>
          <p:nvPr/>
        </p:nvSpPr>
        <p:spPr>
          <a:xfrm>
            <a:off x="1977049" y="1466974"/>
            <a:ext cx="2321184" cy="337475"/>
          </a:xfrm>
          <a:prstGeom prst="rect">
            <a:avLst/>
          </a:prstGeom>
          <a:solidFill>
            <a:srgbClr val="C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사업 범위</a:t>
            </a:r>
            <a:r>
              <a:rPr lang="en-US" altLang="ko-KR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사업 목표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76642" y="3646087"/>
            <a:ext cx="11285213" cy="19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89600" y="1564997"/>
            <a:ext cx="0" cy="4736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549166"/>
              </p:ext>
            </p:extLst>
          </p:nvPr>
        </p:nvGraphicFramePr>
        <p:xfrm>
          <a:off x="254000" y="1870856"/>
          <a:ext cx="5312404" cy="1665147"/>
        </p:xfrm>
        <a:graphic>
          <a:graphicData uri="http://schemas.openxmlformats.org/drawingml/2006/table">
            <a:tbl>
              <a:tblPr firstRow="1" firstCol="1" bandRow="1"/>
              <a:tblGrid>
                <a:gridCol w="945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66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구분</a:t>
                      </a:r>
                      <a:endParaRPr lang="ko-KR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7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사업범위</a:t>
                      </a:r>
                      <a:endParaRPr lang="ko-KR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0320" marR="20320" marT="20320" marB="203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대궁 별 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 이상 방문객 사용 가능 스마트 환경 및 스마트 기기 구축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각 궁 상황에 맞는 음성 길안내 서비스 제공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차별화된 디지털 문화재 해설 서비스 제공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7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사업목표</a:t>
                      </a:r>
                      <a:endParaRPr lang="ko-KR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시각장애인의 자유로운 문화재 관람을 위한 보행 개선 및 충돌 사고 예방을 위한 스마트 환경 구축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비상알람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 추출 등 환경 관리를 위한 관제시스템 환경 구축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7669824" y="1431580"/>
            <a:ext cx="2528276" cy="318533"/>
          </a:xfrm>
          <a:prstGeom prst="rect">
            <a:avLst/>
          </a:prstGeom>
          <a:solidFill>
            <a:srgbClr val="C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제안사</a:t>
            </a:r>
            <a:endParaRPr lang="ko-KR" altLang="en-US" sz="16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10980"/>
              </p:ext>
            </p:extLst>
          </p:nvPr>
        </p:nvGraphicFramePr>
        <p:xfrm>
          <a:off x="5812796" y="1817269"/>
          <a:ext cx="6045200" cy="1698621"/>
        </p:xfrm>
        <a:graphic>
          <a:graphicData uri="http://schemas.openxmlformats.org/drawingml/2006/table">
            <a:tbl>
              <a:tblPr firstRow="1" firstCol="1" bandRow="1"/>
              <a:tblGrid>
                <a:gridCol w="1117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66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구분</a:t>
                      </a:r>
                      <a:endParaRPr lang="ko-KR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4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보유 기술</a:t>
                      </a:r>
                      <a:r>
                        <a:rPr lang="en-US" altLang="ko-K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솔루션</a:t>
                      </a:r>
                      <a:endParaRPr lang="ko-KR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0320" marR="20320" marT="20320" marB="203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기가아이즈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프로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(IoT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센서 컨트롤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관제 시스템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원내비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내비게이션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기가지니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(AI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스피커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GiGA</a:t>
                      </a:r>
                      <a:r>
                        <a:rPr lang="en-US" altLang="ko-KR" sz="11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Genie TTS API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4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주요 참여 사업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</a:t>
                      </a:r>
                      <a:endParaRPr lang="en-US" altLang="ko-KR" sz="1200" b="1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및 고객</a:t>
                      </a:r>
                      <a:endParaRPr lang="ko-KR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시청각장애인 관련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IT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서비스 제공을 통해 고객에 대한 이해와 관련 사업 경험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977049" y="3778706"/>
            <a:ext cx="2199688" cy="401797"/>
          </a:xfrm>
          <a:prstGeom prst="rect">
            <a:avLst/>
          </a:prstGeom>
          <a:solidFill>
            <a:srgbClr val="C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고객사</a:t>
            </a:r>
            <a:endParaRPr lang="ko-KR" altLang="en-US" sz="16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94898"/>
              </p:ext>
            </p:extLst>
          </p:nvPr>
        </p:nvGraphicFramePr>
        <p:xfrm>
          <a:off x="254000" y="4302284"/>
          <a:ext cx="5312404" cy="3079291"/>
        </p:xfrm>
        <a:graphic>
          <a:graphicData uri="http://schemas.openxmlformats.org/drawingml/2006/table">
            <a:tbl>
              <a:tblPr firstRow="1" firstCol="1" bandRow="1"/>
              <a:tblGrid>
                <a:gridCol w="945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90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구분</a:t>
                      </a:r>
                      <a:endParaRPr lang="ko-KR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20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고객사</a:t>
                      </a: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관련</a:t>
                      </a:r>
                      <a:endParaRPr lang="en-US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정책 </a:t>
                      </a:r>
                      <a:endParaRPr lang="ko-KR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0320" marR="20320" marT="20320" marB="203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문화재청 시행 문화재 디지털 대전환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2030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정책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2030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년까지 문화재 보존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관리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활용하는 방식을 디지털로 대전환 하는 계획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디지털 취약계층인 노인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어린이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장애인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이주 외국인 등에게도 차별 없는 문화재 디지털 향유 서비스를 제공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문화재청 장애우를 위한 기존 편의시설문화재청 장애우를 위한 공간 조성 사업 진행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29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고객사</a:t>
                      </a: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관련</a:t>
                      </a:r>
                      <a:endParaRPr lang="en-US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환경</a:t>
                      </a:r>
                      <a:endParaRPr lang="en-US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디지털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비대면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전환으로 궁 서비스 제공범위 확대로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비대면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콘텐츠 운영 등 진행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궁중문화축전 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주년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찾아가는 국가유산 디지털 체험관 등 일상 속 향유 확대 통합 데이터베이스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(DB)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 구축하여 국가유산 보존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복원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향유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콘텐츠 산업 등 다양한 분야에 활용될 수 있도록 민간 개방을 확대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 업무 중 사회적 가치 실현에 취약계층의 문화유산 향유 확대 및 장애인 안내 홍보물 제작 및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무장애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공간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배리어프리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조성 사업 진행중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669824" y="3810494"/>
            <a:ext cx="2528276" cy="399483"/>
          </a:xfrm>
          <a:prstGeom prst="rect">
            <a:avLst/>
          </a:prstGeom>
          <a:solidFill>
            <a:srgbClr val="C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경쟁사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161522"/>
              </p:ext>
            </p:extLst>
          </p:nvPr>
        </p:nvGraphicFramePr>
        <p:xfrm>
          <a:off x="5812796" y="4302284"/>
          <a:ext cx="6045200" cy="2051559"/>
        </p:xfrm>
        <a:graphic>
          <a:graphicData uri="http://schemas.openxmlformats.org/drawingml/2006/table">
            <a:tbl>
              <a:tblPr firstRow="1" firstCol="1" bandRow="1"/>
              <a:tblGrid>
                <a:gridCol w="89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1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1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구분</a:t>
                      </a:r>
                      <a:endParaRPr lang="ko-KR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경쟁솔루션 특징</a:t>
                      </a: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자사와의 </a:t>
                      </a:r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차별점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00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S</a:t>
                      </a: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</a:t>
                      </a:r>
                    </a:p>
                  </a:txBody>
                  <a:tcPr marL="20320" marR="20320" marT="20320" marB="203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고정밀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측위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기존 위치 측정 솔루션 장비 가격이 높아 농기계 등 적용이 어려웠으나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RTK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기술 활용하여 비용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절감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시각장애인용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AI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서비스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MWC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수상 등 시각장애인용 관련 사업 다수 진행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3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L</a:t>
                      </a: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</a:t>
                      </a: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고정밀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측위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서버가 미국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러시아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유럽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중국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일본에서 제공하는 가용 가능한 모든 글로벌 위성 지원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터널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교각 아래 등 수신이 어려운 환경에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측위가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가능하도록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IMU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DR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기술 확보 및 개발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1985474" y="416381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933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2933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</a:t>
            </a:r>
            <a:r>
              <a:rPr lang="en-US" altLang="ko-KR" sz="2933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 </a:t>
            </a:r>
            <a:r>
              <a:rPr lang="ko-KR" altLang="en-US" sz="2933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사업현황 분석 정리</a:t>
            </a:r>
          </a:p>
        </p:txBody>
      </p:sp>
    </p:spTree>
    <p:extLst>
      <p:ext uri="{BB962C8B-B14F-4D97-AF65-F5344CB8AC3E}">
        <p14:creationId xmlns:p14="http://schemas.microsoft.com/office/powerpoint/2010/main" val="2600886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920363" y="5007692"/>
            <a:ext cx="3700617" cy="3700617"/>
            <a:chOff x="14769878" y="-959433"/>
            <a:chExt cx="5550926" cy="55509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9878" y="-959433"/>
              <a:ext cx="5550926" cy="5550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25235" y="-1164826"/>
            <a:ext cx="2653965" cy="2653965"/>
            <a:chOff x="-2917796" y="5180952"/>
            <a:chExt cx="3980948" cy="39809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17796" y="5180952"/>
              <a:ext cx="3980948" cy="3980948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1977049" y="90818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제안전략수립서</a:t>
            </a:r>
            <a:endParaRPr lang="ko-KR" altLang="en-US" sz="53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1003"/>
          <p:cNvGrpSpPr/>
          <p:nvPr/>
        </p:nvGrpSpPr>
        <p:grpSpPr>
          <a:xfrm>
            <a:off x="658449" y="5449807"/>
            <a:ext cx="375217" cy="375217"/>
            <a:chOff x="17138096" y="503840"/>
            <a:chExt cx="562826" cy="562826"/>
          </a:xfrm>
        </p:grpSpPr>
        <p:pic>
          <p:nvPicPr>
            <p:cNvPr id="11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590202" y="673764"/>
            <a:ext cx="4419600" cy="543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기업 경쟁 우위</a:t>
            </a:r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열위 분석</a:t>
            </a:r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85060"/>
              </p:ext>
            </p:extLst>
          </p:nvPr>
        </p:nvGraphicFramePr>
        <p:xfrm>
          <a:off x="97367" y="1032976"/>
          <a:ext cx="11997266" cy="5777915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4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3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5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017">
                <a:tc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3326" marR="3326" marT="33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경쟁사</a:t>
                      </a:r>
                    </a:p>
                  </a:txBody>
                  <a:tcPr marL="3326" marR="3326" marT="33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3326" marR="3326" marT="33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-Core Dream 6 Bold" panose="020B0703030302020204" pitchFamily="34" charset="-127"/>
                        <a:ea typeface="S-Core Dream 6 Bold" panose="020B0703030302020204" pitchFamily="34" charset="-127"/>
                      </a:endParaRPr>
                    </a:p>
                  </a:txBody>
                  <a:tcPr marL="7483" marR="7483" marT="7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분류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요구사항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솔루션명</a:t>
                      </a:r>
                      <a:r>
                        <a:rPr lang="en-US" altLang="ko-K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해결방안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자사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경쟁사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비교분석</a:t>
                      </a:r>
                      <a:endParaRPr lang="en-US" altLang="ko-KR" sz="11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우위</a:t>
                      </a:r>
                      <a:r>
                        <a:rPr lang="en-US" altLang="ko-K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열위</a:t>
                      </a:r>
                      <a:r>
                        <a:rPr lang="en-US" altLang="ko-K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동등</a:t>
                      </a:r>
                      <a:r>
                        <a:rPr lang="en-US" altLang="ko-K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</a:t>
                      </a:r>
                      <a:endParaRPr lang="ko-KR" alt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요구사항 대안방안</a:t>
                      </a:r>
                      <a:endParaRPr lang="ko-KR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네트워크</a:t>
                      </a:r>
                      <a:r>
                        <a:rPr lang="en-US" altLang="ko-KR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보안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서비스 인프라 및 관제 모니터링 인프라의 네트워크는 이중화로 구성한다</a:t>
                      </a:r>
                      <a:r>
                        <a:rPr lang="en-US" altLang="ko-KR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기업인터넷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네트워크 이중화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 /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네트워크 장비를 이중화로 구성하고 네트워크 회신은 기업인터넷을 사용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동등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이중화 구성은 동등이나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기업인터넷 자사가 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10G, 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경쟁사는 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5G 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제공하여 경쟁사보다 더 빠른 속도를 제공하는 것 강조</a:t>
                      </a:r>
                      <a:endParaRPr lang="en-US" altLang="ko-KR" sz="1050" b="0" i="0" u="none" strike="noStrike" kern="120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en-US" altLang="ko-KR" sz="1050" b="0" dirty="0"/>
                        <a:t>CSAP(</a:t>
                      </a:r>
                      <a:r>
                        <a:rPr lang="ko-KR" altLang="en-US" sz="1050" b="0" dirty="0"/>
                        <a:t>클라우드 서비스 보안 인증</a:t>
                      </a:r>
                      <a:r>
                        <a:rPr lang="en-US" altLang="ko-KR" sz="1050" b="0" dirty="0"/>
                        <a:t>) </a:t>
                      </a:r>
                      <a:r>
                        <a:rPr lang="ko-KR" altLang="en-US" sz="1050" b="0" dirty="0"/>
                        <a:t>국내 </a:t>
                      </a:r>
                      <a:r>
                        <a:rPr lang="en-US" altLang="ko-KR" sz="1050" b="0" dirty="0"/>
                        <a:t>1</a:t>
                      </a:r>
                      <a:r>
                        <a:rPr lang="ko-KR" altLang="en-US" sz="1050" b="0" dirty="0"/>
                        <a:t>호 획득 </a:t>
                      </a:r>
                      <a:r>
                        <a:rPr lang="en-US" altLang="ko-KR" sz="1050" b="0" dirty="0"/>
                        <a:t>ISMS, ISMS-P </a:t>
                      </a:r>
                      <a:r>
                        <a:rPr lang="ko-KR" altLang="en-US" sz="1050" b="0" dirty="0"/>
                        <a:t>인증 </a:t>
                      </a:r>
                      <a:endParaRPr lang="en-US" altLang="ko-KR" sz="1050" b="0" dirty="0"/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0" dirty="0"/>
                        <a:t>방화벽</a:t>
                      </a:r>
                      <a:r>
                        <a:rPr lang="en-US" altLang="ko-KR" sz="1050" b="0" dirty="0"/>
                        <a:t>, VPN, </a:t>
                      </a:r>
                      <a:r>
                        <a:rPr lang="ko-KR" altLang="en-US" sz="1050" b="0" dirty="0"/>
                        <a:t>클라우드 보안</a:t>
                      </a:r>
                      <a:r>
                        <a:rPr lang="en-US" altLang="ko-KR" sz="1050" b="0" dirty="0"/>
                        <a:t>(FW, VPN, SWG, CASB, DLP, SD-WAN), </a:t>
                      </a:r>
                      <a:r>
                        <a:rPr lang="ko-KR" altLang="en-US" sz="1050" b="0" dirty="0"/>
                        <a:t>웹방화벽</a:t>
                      </a:r>
                      <a:r>
                        <a:rPr lang="en-US" altLang="ko-KR" sz="1050" b="0" dirty="0"/>
                        <a:t>, </a:t>
                      </a:r>
                      <a:r>
                        <a:rPr lang="ko-KR" altLang="en-US" sz="1050" b="0" dirty="0"/>
                        <a:t>양자 키 활용 보안</a:t>
                      </a:r>
                      <a:r>
                        <a:rPr lang="en-US" altLang="ko-KR" sz="1050" b="0" dirty="0"/>
                        <a:t>, 24</a:t>
                      </a:r>
                      <a:r>
                        <a:rPr lang="ko-KR" altLang="en-US" sz="1050" b="0" dirty="0"/>
                        <a:t>시간</a:t>
                      </a:r>
                      <a:r>
                        <a:rPr lang="en-US" altLang="ko-KR" sz="1050" b="0" dirty="0"/>
                        <a:t>/7</a:t>
                      </a:r>
                      <a:r>
                        <a:rPr lang="ko-KR" altLang="en-US" sz="1050" b="0" dirty="0"/>
                        <a:t>일 보안 관제를 제공 </a:t>
                      </a:r>
                      <a:endParaRPr lang="en-US" altLang="ko-KR" sz="1050" b="0" dirty="0"/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0" dirty="0"/>
                        <a:t>국내 최대 네트워크 트래픽 및 데이터를 보유한 자사의 </a:t>
                      </a:r>
                      <a:r>
                        <a:rPr lang="en-US" altLang="ko-KR" sz="1050" b="0" dirty="0"/>
                        <a:t>AI</a:t>
                      </a:r>
                      <a:r>
                        <a:rPr lang="ko-KR" altLang="en-US" sz="1050" b="0" dirty="0"/>
                        <a:t>기반 보안분석 솔루션 활용</a:t>
                      </a:r>
                      <a:r>
                        <a:rPr lang="en-US" altLang="ko-KR" sz="1050" b="0" dirty="0"/>
                        <a:t>, </a:t>
                      </a:r>
                      <a:r>
                        <a:rPr lang="ko-KR" altLang="en-US" sz="1050" b="0" dirty="0" err="1"/>
                        <a:t>신변종</a:t>
                      </a:r>
                      <a:r>
                        <a:rPr lang="ko-KR" altLang="en-US" sz="1050" b="0" dirty="0"/>
                        <a:t> 악성코드 탐지</a:t>
                      </a:r>
                      <a:r>
                        <a:rPr lang="en-US" altLang="ko-KR" sz="1050" b="0" dirty="0"/>
                        <a:t>, </a:t>
                      </a:r>
                      <a:r>
                        <a:rPr lang="ko-KR" altLang="en-US" sz="1050" b="0" dirty="0" err="1"/>
                        <a:t>관제력</a:t>
                      </a:r>
                      <a:r>
                        <a:rPr lang="ko-KR" altLang="en-US" sz="1050" b="0" dirty="0"/>
                        <a:t> 강화</a:t>
                      </a:r>
                      <a:r>
                        <a:rPr lang="en-US" altLang="ko-KR" sz="1050" b="0" dirty="0"/>
                        <a:t>, </a:t>
                      </a:r>
                      <a:r>
                        <a:rPr lang="ko-KR" altLang="en-US" sz="1050" b="0" dirty="0"/>
                        <a:t>위협정보 분석 및 알림 </a:t>
                      </a:r>
                      <a:endParaRPr lang="en-US" altLang="ko-KR" sz="1050" b="0" dirty="0"/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en-US" altLang="ko-KR" sz="1050" b="0" dirty="0"/>
                        <a:t>DDoS </a:t>
                      </a:r>
                      <a:r>
                        <a:rPr lang="ko-KR" altLang="en-US" sz="1050" b="0" dirty="0"/>
                        <a:t>차단 스위치</a:t>
                      </a:r>
                      <a:r>
                        <a:rPr lang="en-US" altLang="ko-KR" sz="1050" b="0" dirty="0"/>
                        <a:t>, </a:t>
                      </a:r>
                      <a:r>
                        <a:rPr lang="ko-KR" altLang="en-US" sz="1050" b="0" dirty="0"/>
                        <a:t>모니터링 시스템을 갖춘 </a:t>
                      </a:r>
                      <a:r>
                        <a:rPr lang="ko-KR" altLang="en-US" sz="1050" b="0" dirty="0" err="1"/>
                        <a:t>클린존</a:t>
                      </a:r>
                      <a:r>
                        <a:rPr lang="ko-KR" altLang="en-US" sz="1050" b="0" dirty="0"/>
                        <a:t> 활용하여 유해 트래픽 탐지 및 차단</a:t>
                      </a:r>
                      <a:endParaRPr lang="ko-KR" altLang="en-US" sz="1050" b="0" i="0" u="none" strike="noStrike" kern="1200" dirty="0">
                        <a:solidFill>
                          <a:srgbClr val="3D9BBD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관제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기기등록</a:t>
                      </a:r>
                      <a:r>
                        <a:rPr lang="en-US" altLang="ko-KR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변경</a:t>
                      </a:r>
                      <a:r>
                        <a:rPr lang="en-US" altLang="ko-KR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위치</a:t>
                      </a:r>
                      <a:r>
                        <a:rPr lang="en-US" altLang="ko-KR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접속</a:t>
                      </a:r>
                      <a:r>
                        <a:rPr lang="en-US" altLang="ko-KR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Log/</a:t>
                      </a:r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관제</a:t>
                      </a:r>
                      <a:r>
                        <a:rPr lang="en-US" altLang="ko-KR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사용서비스 등이 모니터링 되어야 한다</a:t>
                      </a:r>
                      <a:r>
                        <a:rPr lang="en-US" altLang="ko-KR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매니지드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en-US" altLang="ko-K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GiGAeyes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/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매니지드는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다양한 기기와 플랫폼을 통합해 관리 가능하고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실시간 모니터링과 자동화된 보고 기능을 통해 효율적 관리 가능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GiGAeyes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는 기기 위치 추적과 접속 로그 모니터링을 강화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고해상도 카메라와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AI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분석기술로 실시간 상황 감지하고 경고 발송 가능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+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-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우위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50" u="none" dirty="0" err="1"/>
                        <a:t>GiGAeyes</a:t>
                      </a:r>
                      <a:r>
                        <a:rPr lang="ko-KR" altLang="en-US" sz="1050" u="none" dirty="0"/>
                        <a:t>의 </a:t>
                      </a:r>
                      <a:r>
                        <a:rPr lang="en-US" altLang="ko-KR" sz="1050" u="none" dirty="0"/>
                        <a:t>AI </a:t>
                      </a:r>
                      <a:r>
                        <a:rPr lang="ko-KR" altLang="en-US" sz="1050" u="none" dirty="0"/>
                        <a:t>분석 기능과 고해상도 카메라를 활용한 실시간 상황 감지와 경고 시스템을 강조하여 경쟁사 대비 우위성을 부각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50" u="none" dirty="0" err="1"/>
                        <a:t>매니지드와</a:t>
                      </a:r>
                      <a:r>
                        <a:rPr lang="ko-KR" altLang="en-US" sz="1050" u="none" dirty="0"/>
                        <a:t> </a:t>
                      </a:r>
                      <a:r>
                        <a:rPr lang="en-US" altLang="ko-KR" sz="1050" u="none" dirty="0" err="1"/>
                        <a:t>GiGAeyes</a:t>
                      </a:r>
                      <a:r>
                        <a:rPr lang="ko-KR" altLang="en-US" sz="1050" u="none" dirty="0"/>
                        <a:t>의 통합 솔루션을 제안하여</a:t>
                      </a:r>
                      <a:r>
                        <a:rPr lang="en-US" altLang="ko-KR" sz="1050" u="none" dirty="0"/>
                        <a:t>, </a:t>
                      </a:r>
                      <a:r>
                        <a:rPr lang="ko-KR" altLang="en-US" sz="1050" u="none" dirty="0"/>
                        <a:t>하나의 플랫폼에서 모든 모니터링과 관제를 수행할 수 있는 통합 관리의 효율성을 강조</a:t>
                      </a:r>
                      <a:endParaRPr lang="en-US" altLang="ko-KR" sz="1050" u="none" dirty="0"/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50" u="none" dirty="0" err="1"/>
                        <a:t>매니지드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ON Switch: </a:t>
                      </a:r>
                      <a:r>
                        <a:rPr lang="ko-KR" altLang="en-US" sz="1050" dirty="0"/>
                        <a:t>직관적인 인터페이스로 간편하게 구내 스위치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포트 네트워크 관리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대시보드 하나로 통합적인 네트워크 모니터링 및 제어 </a:t>
                      </a:r>
                      <a:endParaRPr lang="en-US" altLang="ko-KR" sz="1050" dirty="0"/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50" dirty="0"/>
                        <a:t>타 서비스와는 달리 모든 서비스는 중앙 플랫폼과 연동하여 제공되고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웹 기반 통합 원격제어 시스템을 제공하며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고객사가 웹 환경에서 모니터링 할 수 있다는 장점이 있음</a:t>
                      </a:r>
                      <a:r>
                        <a:rPr lang="en-US" altLang="ko-KR" sz="1050" dirty="0"/>
                        <a:t>. 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828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920363" y="5007692"/>
            <a:ext cx="3700617" cy="3700617"/>
            <a:chOff x="14769878" y="-959433"/>
            <a:chExt cx="5550926" cy="55509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9878" y="-959433"/>
              <a:ext cx="5550926" cy="5550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25235" y="-1164826"/>
            <a:ext cx="2653965" cy="2653965"/>
            <a:chOff x="-2917796" y="5180952"/>
            <a:chExt cx="3980948" cy="39809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17796" y="5180952"/>
              <a:ext cx="3980948" cy="3980948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1977049" y="90818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제안전략수립서</a:t>
            </a:r>
            <a:endParaRPr lang="ko-KR" altLang="en-US" sz="53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1003"/>
          <p:cNvGrpSpPr/>
          <p:nvPr/>
        </p:nvGrpSpPr>
        <p:grpSpPr>
          <a:xfrm>
            <a:off x="658449" y="5449807"/>
            <a:ext cx="375217" cy="375217"/>
            <a:chOff x="17138096" y="503840"/>
            <a:chExt cx="562826" cy="562826"/>
          </a:xfrm>
        </p:grpSpPr>
        <p:pic>
          <p:nvPicPr>
            <p:cNvPr id="11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590202" y="673764"/>
            <a:ext cx="4419600" cy="543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기업 경쟁 우위</a:t>
            </a:r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열위 분석</a:t>
            </a:r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475706"/>
              </p:ext>
            </p:extLst>
          </p:nvPr>
        </p:nvGraphicFramePr>
        <p:xfrm>
          <a:off x="133680" y="1135049"/>
          <a:ext cx="11924639" cy="5534432"/>
        </p:xfrm>
        <a:graphic>
          <a:graphicData uri="http://schemas.openxmlformats.org/drawingml/2006/table">
            <a:tbl>
              <a:tblPr/>
              <a:tblGrid>
                <a:gridCol w="587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4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3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5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5202">
                <a:tc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3326" marR="3326" marT="33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경쟁사</a:t>
                      </a:r>
                    </a:p>
                  </a:txBody>
                  <a:tcPr marL="3326" marR="3326" marT="33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3326" marR="3326" marT="33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-Core Dream 6 Bold" panose="020B0703030302020204" pitchFamily="34" charset="-127"/>
                        <a:ea typeface="S-Core Dream 6 Bold" panose="020B0703030302020204" pitchFamily="34" charset="-127"/>
                      </a:endParaRPr>
                    </a:p>
                  </a:txBody>
                  <a:tcPr marL="7483" marR="7483" marT="7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분류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요구사항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솔루션명</a:t>
                      </a:r>
                      <a:r>
                        <a:rPr lang="en-US" altLang="ko-K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해결방안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자사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경쟁사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비교분석</a:t>
                      </a:r>
                      <a:endParaRPr lang="en-US" altLang="ko-KR" sz="11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우위</a:t>
                      </a:r>
                      <a:r>
                        <a:rPr lang="en-US" altLang="ko-K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열위</a:t>
                      </a:r>
                      <a:r>
                        <a:rPr lang="en-US" altLang="ko-K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동등</a:t>
                      </a:r>
                      <a:r>
                        <a:rPr lang="en-US" altLang="ko-K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</a:t>
                      </a:r>
                      <a:endParaRPr lang="ko-KR" alt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요구사항 대안방안</a:t>
                      </a:r>
                      <a:endParaRPr lang="ko-KR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1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서비스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각 궁 상황에 맞는 음성 길안내 서비스</a:t>
                      </a:r>
                      <a:r>
                        <a:rPr lang="en-US" altLang="ko-KR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네비게이션</a:t>
                      </a:r>
                      <a:r>
                        <a:rPr lang="en-US" altLang="ko-KR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 </a:t>
                      </a:r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방안을 제시해야 한다</a:t>
                      </a:r>
                      <a:r>
                        <a:rPr lang="en-US" altLang="ko-KR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ONE</a:t>
                      </a:r>
                      <a:r>
                        <a:rPr lang="ko-KR" altLang="en-US" sz="1050" dirty="0" err="1"/>
                        <a:t>내비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 err="1"/>
                        <a:t>기가지니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/ ONE</a:t>
                      </a:r>
                      <a:r>
                        <a:rPr lang="ko-KR" altLang="en-US" sz="1050" dirty="0" err="1"/>
                        <a:t>내비와</a:t>
                      </a:r>
                      <a:r>
                        <a:rPr lang="ko-KR" altLang="en-US" sz="1050" dirty="0"/>
                        <a:t> </a:t>
                      </a:r>
                      <a:r>
                        <a:rPr lang="ko-KR" altLang="en-US" sz="1050" dirty="0" err="1"/>
                        <a:t>기가지니</a:t>
                      </a:r>
                      <a:r>
                        <a:rPr lang="ko-KR" altLang="en-US" sz="1050" dirty="0"/>
                        <a:t> 음성인식을 통합하여 사용자가 음성 명령을 통해 네비게이션을 실행하고 제어할 수 있도록 한다</a:t>
                      </a:r>
                      <a:r>
                        <a:rPr lang="en-US" altLang="ko-KR" sz="1050" dirty="0"/>
                        <a:t>. </a:t>
                      </a:r>
                      <a:r>
                        <a:rPr lang="ko-KR" altLang="en-US" sz="1050" dirty="0"/>
                        <a:t>이 솔루션은 </a:t>
                      </a:r>
                      <a:r>
                        <a:rPr lang="en-US" altLang="ko-KR" sz="1050" dirty="0"/>
                        <a:t>AI </a:t>
                      </a:r>
                      <a:r>
                        <a:rPr lang="ko-KR" altLang="en-US" sz="1050" dirty="0"/>
                        <a:t>음성 인식 기술을 사용하여 사용자의 명령을 정확하게 인식하고 실시간으로 교통 상황을 분석하여 최적의 경로를 제시한다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5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05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동등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사의 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</a:t>
                      </a:r>
                      <a:r>
                        <a:rPr lang="ko-KR" alt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맵이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자사의 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ONE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내비보다 시장 점유율과 인지도가 높다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 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그렇지만 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KT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의 </a:t>
                      </a:r>
                      <a:r>
                        <a:rPr lang="ko-KR" alt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기가지니와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ONE</a:t>
                      </a:r>
                      <a:r>
                        <a:rPr lang="ko-KR" alt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내비의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통합으로 우수한 음성 서비스를 제공할 수 있다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 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더불어 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SK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텔레콤의 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</a:t>
                      </a:r>
                      <a:r>
                        <a:rPr lang="ko-KR" alt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맵과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차별화된 서비스 제공해야만 함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67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서비스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모든 서비스는 사용자가 음성명령을 통해 실행</a:t>
                      </a:r>
                      <a:r>
                        <a:rPr lang="en-US" altLang="ko-KR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제어 되어야 한다</a:t>
                      </a:r>
                      <a:r>
                        <a:rPr lang="en-US" altLang="ko-KR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기가지니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빅데이터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기가지니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음성인식 서비스를 통한 음성명령 및 음성제어 기능 구현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+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-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우위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음성인식 서비스를 활용한 사업은 타사 대비 사업 수주율이 높다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 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관련 경험 강조하고 음성 인식률 </a:t>
                      </a:r>
                      <a:r>
                        <a:rPr lang="ko-KR" alt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높은거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강조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1" dirty="0"/>
                        <a:t>음성인식 서비스를 활용한 사업은 타사 대비 사업 수주율이 높음</a:t>
                      </a:r>
                      <a:r>
                        <a:rPr lang="en-US" altLang="ko-KR" sz="1050" b="1" dirty="0"/>
                        <a:t>.  </a:t>
                      </a: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en-US" altLang="ko-KR" sz="1050" b="1" dirty="0"/>
                        <a:t>AI</a:t>
                      </a:r>
                      <a:r>
                        <a:rPr lang="ko-KR" altLang="en-US" sz="1050" b="1" dirty="0"/>
                        <a:t>음성인식 서비스 관련 경험 다수 강조</a:t>
                      </a:r>
                      <a:r>
                        <a:rPr lang="en-US" altLang="ko-KR" sz="1050" b="1" dirty="0"/>
                        <a:t>.  </a:t>
                      </a: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1" dirty="0"/>
                        <a:t>점유율 언급</a:t>
                      </a:r>
                      <a:r>
                        <a:rPr lang="en-US" altLang="ko-KR" sz="1050" b="1" dirty="0"/>
                        <a:t>(</a:t>
                      </a:r>
                      <a:r>
                        <a:rPr lang="ko-KR" altLang="en-US" sz="1050" b="1" dirty="0"/>
                        <a:t>국내 동종업계 </a:t>
                      </a:r>
                      <a:r>
                        <a:rPr lang="en-US" altLang="ko-KR" sz="1050" b="1" dirty="0"/>
                        <a:t>1</a:t>
                      </a:r>
                      <a:r>
                        <a:rPr lang="ko-KR" altLang="en-US" sz="1050" b="1" dirty="0"/>
                        <a:t>위</a:t>
                      </a:r>
                      <a:r>
                        <a:rPr lang="en-US" altLang="ko-KR" sz="1050" b="1" dirty="0"/>
                        <a:t>) </a:t>
                      </a: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1" dirty="0" err="1"/>
                        <a:t>기가지니의</a:t>
                      </a:r>
                      <a:r>
                        <a:rPr lang="ko-KR" altLang="en-US" sz="1050" b="1" dirty="0"/>
                        <a:t> 음성 인식률 높음</a:t>
                      </a:r>
                      <a:r>
                        <a:rPr lang="en-US" altLang="ko-KR" sz="1050" b="1" dirty="0"/>
                        <a:t>(</a:t>
                      </a:r>
                      <a:r>
                        <a:rPr lang="ko-KR" altLang="en-US" sz="1050" b="1" dirty="0"/>
                        <a:t>표준어</a:t>
                      </a:r>
                      <a:r>
                        <a:rPr lang="en-US" altLang="ko-KR" sz="1050" b="1" dirty="0"/>
                        <a:t>99%, </a:t>
                      </a:r>
                      <a:r>
                        <a:rPr lang="ko-KR" altLang="en-US" sz="1050" b="1" dirty="0"/>
                        <a:t>사투리 </a:t>
                      </a:r>
                      <a:r>
                        <a:rPr lang="en-US" altLang="ko-KR" sz="1050" b="1" dirty="0"/>
                        <a:t>93%) </a:t>
                      </a:r>
                      <a:r>
                        <a:rPr lang="ko-KR" altLang="en-US" sz="1050" b="1" dirty="0"/>
                        <a:t>강조 </a:t>
                      </a:r>
                      <a:endParaRPr lang="en-US" altLang="ko-KR" sz="1050" b="1" dirty="0"/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1" dirty="0"/>
                        <a:t>문제 발생 시 음성 상담 가능 </a:t>
                      </a:r>
                      <a:r>
                        <a:rPr lang="en-US" altLang="ko-KR" sz="1050" b="1" dirty="0"/>
                        <a:t>KT IS, KT CS</a:t>
                      </a:r>
                      <a:r>
                        <a:rPr lang="ko-KR" altLang="en-US" sz="1050" b="1" dirty="0"/>
                        <a:t>와 함께 </a:t>
                      </a:r>
                      <a:r>
                        <a:rPr lang="en-US" altLang="ko-KR" sz="1050" b="1" dirty="0"/>
                        <a:t>AI</a:t>
                      </a:r>
                      <a:r>
                        <a:rPr lang="ko-KR" altLang="en-US" sz="1050" b="1" dirty="0" err="1"/>
                        <a:t>컨택</a:t>
                      </a:r>
                      <a:r>
                        <a:rPr lang="ko-KR" altLang="en-US" sz="1050" b="1" dirty="0"/>
                        <a:t> 센터의 노하우로 최적화된 상담 서비스를 제공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13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클라우드</a:t>
                      </a:r>
                      <a:endParaRPr lang="en-US" altLang="ko-KR" sz="1050" u="none" strike="noStrike" kern="120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(AICC)</a:t>
                      </a:r>
                      <a:endParaRPr lang="ko-KR" alt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74" marR="3374" marT="3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갑작스러운 사용자 증가 즉</a:t>
                      </a:r>
                      <a:r>
                        <a:rPr lang="en-US" altLang="ko-KR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특정 시기에 트래픽이 폭주하는 상황에서도 서비스 수요 변화 패턴에 유연하게 대처할 수 있어야 한다</a:t>
                      </a:r>
                      <a:r>
                        <a:rPr lang="en-US" altLang="ko-KR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3374" marR="3374" marT="3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KT Cloud Auto Scaling /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트래픽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폭주시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자동으로 인스턴스 추가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미리 정의된 정책에 따라 자원을 동적으로 할당해 서비스 중단 되지 않게 안정적으로 제공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+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-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우위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- KT Cloud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의 통합 모니터링 서비스를 활용하여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인프라 전반의 성능을 실시간으로 모니터링하고 문제를 사전에 예방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 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재해 복구 계획을 마련하여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클라우드 서비스 장애 시 신속하게 복구할 수 있는 체계 구축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디바이스</a:t>
                      </a: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서비스 디바이스는 사용자에게 진행방향의 장애물에 대해 인지할 수 있도록 알림을 제공해야 한다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Smart Cane, </a:t>
                      </a:r>
                      <a:r>
                        <a:rPr lang="en-US" altLang="ko-KR" sz="1050" dirty="0"/>
                        <a:t>KT </a:t>
                      </a:r>
                      <a:r>
                        <a:rPr lang="en-US" altLang="ko-KR" sz="1050" dirty="0" err="1"/>
                        <a:t>GiGA</a:t>
                      </a:r>
                      <a:r>
                        <a:rPr lang="en-US" altLang="ko-KR" sz="1050" dirty="0"/>
                        <a:t> Genie AI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050" dirty="0"/>
                        <a:t>초음파 센서 및 기타 감지 기술을 이용하여 사용자의 진행방향에 있는 장애물을 탐지하고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진동이나 음성 알림을 통해 사용자에게 장애물의 존재를 알린다</a:t>
                      </a:r>
                      <a:r>
                        <a:rPr lang="en-US" altLang="ko-KR" sz="1050" dirty="0"/>
                        <a:t>. </a:t>
                      </a:r>
                      <a:r>
                        <a:rPr lang="ko-KR" altLang="en-US" sz="1050" dirty="0"/>
                        <a:t>실시간으로 장애물을 감지하며</a:t>
                      </a:r>
                      <a:r>
                        <a:rPr lang="en-US" altLang="ko-KR" sz="1050" dirty="0"/>
                        <a:t>, KT </a:t>
                      </a:r>
                      <a:r>
                        <a:rPr lang="en-US" altLang="ko-KR" sz="1050" dirty="0" err="1"/>
                        <a:t>GiGA</a:t>
                      </a:r>
                      <a:r>
                        <a:rPr lang="en-US" altLang="ko-KR" sz="1050" dirty="0"/>
                        <a:t> Genie AI</a:t>
                      </a:r>
                      <a:r>
                        <a:rPr lang="ko-KR" altLang="en-US" sz="1050" dirty="0"/>
                        <a:t>를 활용하여 음성 명령을 통해 설정을 변경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+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-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우위</a:t>
                      </a:r>
                      <a:endParaRPr lang="ko-KR" altLang="en-US" sz="105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- 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음성 명령으로 사용자의 선호도와 요구에 맞춰 알림 강도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빈도 등을 조절할 수 있는 맞춤형 피드백 설정 기능 제공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30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서비스</a:t>
                      </a:r>
                    </a:p>
                  </a:txBody>
                  <a:tcPr marL="3374" marR="3374" marT="3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넓은 야외 공간에서 위치 정확도가 중요한 시각장애인 안내 서비스에서 </a:t>
                      </a:r>
                      <a:r>
                        <a:rPr lang="ko-KR" alt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정밀화된</a:t>
                      </a:r>
                      <a:r>
                        <a:rPr lang="ko-KR" alt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 서비스를 제공</a:t>
                      </a:r>
                      <a:endParaRPr lang="en-US" altLang="ko-KR" sz="1050" u="none" strike="noStrike" kern="120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74" marR="3374" marT="3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L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사는 글로벌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위성항법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시스템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(GNSS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기반의 </a:t>
                      </a: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고정밀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측위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-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+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열위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- 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자사 서비스는 특히 실내와 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GPS 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신호가 약한 환경에서 더욱 강력한 성능을 발휘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8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서비스</a:t>
                      </a: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시각장애인을 위한 맞춤형 음성안내 서비스 제공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GiGA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Genie TTS API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활용한 맞춤형 음성안내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동등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- 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음성안내 시스템 우위 사용자 맞춤형 음성안내의 정확성과 다양성 개선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29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920363" y="5007692"/>
            <a:ext cx="3700617" cy="3700617"/>
            <a:chOff x="14769878" y="-959433"/>
            <a:chExt cx="5550926" cy="55509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9878" y="-959433"/>
              <a:ext cx="5550926" cy="5550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25235" y="-1164826"/>
            <a:ext cx="2653965" cy="2653965"/>
            <a:chOff x="-2917796" y="5180952"/>
            <a:chExt cx="3980948" cy="39809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17796" y="5180952"/>
              <a:ext cx="3980948" cy="3980948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2514931" y="115115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제안전략수립서</a:t>
            </a:r>
            <a:endParaRPr lang="ko-KR" altLang="en-US" sz="53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1003"/>
          <p:cNvGrpSpPr/>
          <p:nvPr/>
        </p:nvGrpSpPr>
        <p:grpSpPr>
          <a:xfrm>
            <a:off x="658449" y="5441340"/>
            <a:ext cx="375217" cy="375217"/>
            <a:chOff x="17138096" y="503840"/>
            <a:chExt cx="562826" cy="562826"/>
          </a:xfrm>
        </p:grpSpPr>
        <p:pic>
          <p:nvPicPr>
            <p:cNvPr id="11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cxnSp>
        <p:nvCxnSpPr>
          <p:cNvPr id="19" name="직선 연결선 18"/>
          <p:cNvCxnSpPr/>
          <p:nvPr/>
        </p:nvCxnSpPr>
        <p:spPr>
          <a:xfrm>
            <a:off x="9914468" y="10552357"/>
            <a:ext cx="127294" cy="22989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14"/>
          <p:cNvSpPr txBox="1"/>
          <p:nvPr/>
        </p:nvSpPr>
        <p:spPr>
          <a:xfrm>
            <a:off x="4237848" y="595367"/>
            <a:ext cx="3716303" cy="543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제안 전략 도출</a:t>
            </a:r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131097"/>
              </p:ext>
            </p:extLst>
          </p:nvPr>
        </p:nvGraphicFramePr>
        <p:xfrm>
          <a:off x="212516" y="867204"/>
          <a:ext cx="11551816" cy="5700106"/>
        </p:xfrm>
        <a:graphic>
          <a:graphicData uri="http://schemas.openxmlformats.org/drawingml/2006/table">
            <a:tbl>
              <a:tblPr/>
              <a:tblGrid>
                <a:gridCol w="847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2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0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725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64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3326" marR="3326" marT="33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3326" marR="3326" marT="332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-Core Dream 6 Bold" panose="020B0703030302020204" pitchFamily="34" charset="-127"/>
                        <a:ea typeface="S-Core Dream 6 Bold" panose="020B0703030302020204" pitchFamily="34" charset="-127"/>
                      </a:endParaRPr>
                    </a:p>
                  </a:txBody>
                  <a:tcPr marL="7483" marR="7483" marT="7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4989" marR="4989" marT="49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4989" marR="4989" marT="49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분류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요구사항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비교수준</a:t>
                      </a:r>
                      <a:endParaRPr lang="en-US" altLang="ko-KR" sz="11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우위</a:t>
                      </a:r>
                      <a:r>
                        <a:rPr lang="en-US" altLang="ko-K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열위</a:t>
                      </a:r>
                      <a:r>
                        <a:rPr lang="en-US" altLang="ko-K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동등</a:t>
                      </a:r>
                      <a:r>
                        <a:rPr lang="en-US" altLang="ko-K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요구사항 대안방안</a:t>
                      </a:r>
                      <a:endParaRPr lang="ko-KR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핵심 전략 </a:t>
                      </a:r>
                      <a:endParaRPr lang="en-US" altLang="ko-KR" sz="11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(3</a:t>
                      </a:r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  <a:r>
                        <a:rPr lang="en-US" altLang="ko-K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핵심 전략 선정 이유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18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네트워크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보안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서비스 인프라 및 관제 모니터링 인프라의 네트워크는 이중화로 구성한다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동등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rtl="0">
                        <a:buFontTx/>
                        <a:buChar char="-"/>
                      </a:pPr>
                      <a:r>
                        <a:rPr lang="ko-KR" altLang="en-US" sz="1100" dirty="0">
                          <a:effectLst/>
                        </a:rPr>
                        <a:t>이중화 구성은 동등이나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>
                          <a:effectLst/>
                        </a:rPr>
                        <a:t>기업인터넷 자사가 </a:t>
                      </a:r>
                      <a:r>
                        <a:rPr lang="en-US" altLang="ko-KR" sz="1100" dirty="0">
                          <a:effectLst/>
                        </a:rPr>
                        <a:t>10G, </a:t>
                      </a:r>
                      <a:r>
                        <a:rPr lang="ko-KR" altLang="en-US" sz="1100" dirty="0">
                          <a:effectLst/>
                        </a:rPr>
                        <a:t>경쟁사는 </a:t>
                      </a:r>
                      <a:r>
                        <a:rPr lang="en-US" altLang="ko-KR" sz="1100" dirty="0">
                          <a:effectLst/>
                        </a:rPr>
                        <a:t>5G </a:t>
                      </a:r>
                      <a:r>
                        <a:rPr lang="ko-KR" altLang="en-US" sz="1100" dirty="0">
                          <a:effectLst/>
                        </a:rPr>
                        <a:t>제공하여 경쟁사보다 더 빠른 속도를 제공하는 것 강조</a:t>
                      </a:r>
                    </a:p>
                    <a:p>
                      <a:pPr marL="171450" indent="-171450" rtl="0">
                        <a:buFontTx/>
                        <a:buChar char="-"/>
                      </a:pPr>
                      <a:r>
                        <a:rPr lang="en-US" altLang="ko-KR" sz="1100" dirty="0">
                          <a:effectLst/>
                        </a:rPr>
                        <a:t>CSAP(</a:t>
                      </a:r>
                      <a:r>
                        <a:rPr lang="ko-KR" altLang="en-US" sz="1100" dirty="0">
                          <a:effectLst/>
                        </a:rPr>
                        <a:t>클라우드 서비스 보안 인증</a:t>
                      </a:r>
                      <a:r>
                        <a:rPr lang="en-US" altLang="ko-KR" sz="1100" dirty="0">
                          <a:effectLst/>
                        </a:rPr>
                        <a:t>)</a:t>
                      </a:r>
                      <a:r>
                        <a:rPr lang="ko-KR" altLang="en-US" sz="1100" dirty="0">
                          <a:effectLst/>
                        </a:rPr>
                        <a:t>국내 </a:t>
                      </a:r>
                      <a:r>
                        <a:rPr lang="en-US" altLang="ko-KR" sz="1100" dirty="0">
                          <a:effectLst/>
                        </a:rPr>
                        <a:t>1</a:t>
                      </a:r>
                      <a:r>
                        <a:rPr lang="ko-KR" altLang="en-US" sz="1100" dirty="0">
                          <a:effectLst/>
                        </a:rPr>
                        <a:t>호 획득 </a:t>
                      </a:r>
                      <a:r>
                        <a:rPr lang="en-US" altLang="ko-KR" sz="1100" dirty="0">
                          <a:effectLst/>
                        </a:rPr>
                        <a:t>ISMS, ISMS-P </a:t>
                      </a:r>
                      <a:r>
                        <a:rPr lang="ko-KR" altLang="en-US" sz="1100" dirty="0">
                          <a:effectLst/>
                        </a:rPr>
                        <a:t>인증</a:t>
                      </a:r>
                    </a:p>
                    <a:p>
                      <a:pPr rtl="0"/>
                      <a:r>
                        <a:rPr lang="en-US" altLang="ko-KR" sz="1100" dirty="0">
                          <a:effectLst/>
                        </a:rPr>
                        <a:t>- </a:t>
                      </a:r>
                      <a:r>
                        <a:rPr lang="ko-KR" altLang="en-US" sz="1100" dirty="0">
                          <a:effectLst/>
                        </a:rPr>
                        <a:t>방화벽</a:t>
                      </a:r>
                      <a:r>
                        <a:rPr lang="en-US" altLang="ko-KR" sz="1100" dirty="0">
                          <a:effectLst/>
                        </a:rPr>
                        <a:t>, VPN, </a:t>
                      </a:r>
                      <a:r>
                        <a:rPr lang="ko-KR" altLang="en-US" sz="1100" dirty="0">
                          <a:effectLst/>
                        </a:rPr>
                        <a:t>클라우드 보안</a:t>
                      </a:r>
                      <a:r>
                        <a:rPr lang="en-US" altLang="ko-KR" sz="1100" dirty="0">
                          <a:effectLst/>
                        </a:rPr>
                        <a:t>(FW, VPN, SWG, CASB, DLP, SD-WAN), </a:t>
                      </a:r>
                      <a:r>
                        <a:rPr lang="ko-KR" altLang="en-US" sz="1100" dirty="0">
                          <a:effectLst/>
                        </a:rPr>
                        <a:t>웹방화벽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>
                          <a:effectLst/>
                        </a:rPr>
                        <a:t>양자 키 활용 보안</a:t>
                      </a:r>
                      <a:r>
                        <a:rPr lang="en-US" altLang="ko-KR" sz="1100" dirty="0">
                          <a:effectLst/>
                        </a:rPr>
                        <a:t>, 24</a:t>
                      </a:r>
                      <a:r>
                        <a:rPr lang="ko-KR" altLang="en-US" sz="1100" dirty="0">
                          <a:effectLst/>
                        </a:rPr>
                        <a:t>시간</a:t>
                      </a:r>
                      <a:r>
                        <a:rPr lang="en-US" altLang="ko-KR" sz="1100" dirty="0">
                          <a:effectLst/>
                        </a:rPr>
                        <a:t>/7</a:t>
                      </a:r>
                      <a:r>
                        <a:rPr lang="ko-KR" altLang="en-US" sz="1100" dirty="0">
                          <a:effectLst/>
                        </a:rPr>
                        <a:t>일 보안 관제를 제공</a:t>
                      </a:r>
                    </a:p>
                    <a:p>
                      <a:pPr rtl="0"/>
                      <a:r>
                        <a:rPr lang="en-US" altLang="ko-KR" sz="1100" dirty="0">
                          <a:effectLst/>
                        </a:rPr>
                        <a:t>-</a:t>
                      </a:r>
                      <a:r>
                        <a:rPr lang="ko-KR" altLang="en-US" sz="1100" dirty="0">
                          <a:effectLst/>
                        </a:rPr>
                        <a:t>국내 최대 네트워크 트래픽 및 데이터를 보유한 자사의 </a:t>
                      </a:r>
                      <a:r>
                        <a:rPr lang="en-US" altLang="ko-KR" sz="1100" dirty="0">
                          <a:effectLst/>
                        </a:rPr>
                        <a:t>AI</a:t>
                      </a:r>
                      <a:r>
                        <a:rPr lang="ko-KR" altLang="en-US" sz="1100" dirty="0">
                          <a:effectLst/>
                        </a:rPr>
                        <a:t>기반 보안분석 솔루션 활용</a:t>
                      </a:r>
                      <a:r>
                        <a:rPr lang="en-US" altLang="ko-KR" sz="1100" dirty="0">
                          <a:effectLst/>
                        </a:rPr>
                        <a:t>,</a:t>
                      </a:r>
                      <a:r>
                        <a:rPr lang="ko-KR" altLang="en-US" sz="1100" dirty="0" err="1">
                          <a:effectLst/>
                        </a:rPr>
                        <a:t>신변종</a:t>
                      </a:r>
                      <a:r>
                        <a:rPr lang="ko-KR" altLang="en-US" sz="1100" dirty="0">
                          <a:effectLst/>
                        </a:rPr>
                        <a:t> 악성코드 탐지</a:t>
                      </a:r>
                      <a:r>
                        <a:rPr lang="en-US" altLang="ko-KR" sz="1100" dirty="0">
                          <a:effectLst/>
                        </a:rPr>
                        <a:t>,</a:t>
                      </a:r>
                      <a:r>
                        <a:rPr lang="ko-KR" altLang="en-US" sz="1100" dirty="0" err="1">
                          <a:effectLst/>
                        </a:rPr>
                        <a:t>관제력</a:t>
                      </a:r>
                      <a:r>
                        <a:rPr lang="ko-KR" altLang="en-US" sz="1100" dirty="0">
                          <a:effectLst/>
                        </a:rPr>
                        <a:t> 강화</a:t>
                      </a:r>
                      <a:r>
                        <a:rPr lang="en-US" altLang="ko-KR" sz="1100" dirty="0">
                          <a:effectLst/>
                        </a:rPr>
                        <a:t>,</a:t>
                      </a:r>
                      <a:r>
                        <a:rPr lang="ko-KR" altLang="en-US" sz="1100" dirty="0">
                          <a:effectLst/>
                        </a:rPr>
                        <a:t>위협정보 분석 및 알림</a:t>
                      </a:r>
                    </a:p>
                    <a:p>
                      <a:pPr rtl="0"/>
                      <a:r>
                        <a:rPr lang="en-US" altLang="ko-KR" sz="1100" dirty="0">
                          <a:effectLst/>
                        </a:rPr>
                        <a:t>-DDoS</a:t>
                      </a:r>
                      <a:r>
                        <a:rPr lang="ko-KR" altLang="en-US" sz="1100" dirty="0">
                          <a:effectLst/>
                        </a:rPr>
                        <a:t>차단 스위치</a:t>
                      </a:r>
                      <a:r>
                        <a:rPr lang="en-US" altLang="ko-KR" sz="1100" dirty="0">
                          <a:effectLst/>
                        </a:rPr>
                        <a:t>,</a:t>
                      </a:r>
                      <a:r>
                        <a:rPr lang="ko-KR" altLang="en-US" sz="1100" dirty="0">
                          <a:effectLst/>
                        </a:rPr>
                        <a:t>모니터링 시스템을 갖춘 </a:t>
                      </a:r>
                      <a:r>
                        <a:rPr lang="ko-KR" altLang="en-US" sz="1100" dirty="0" err="1">
                          <a:effectLst/>
                        </a:rPr>
                        <a:t>클린존</a:t>
                      </a:r>
                      <a:r>
                        <a:rPr lang="ko-KR" altLang="en-US" sz="1100" dirty="0">
                          <a:effectLst/>
                        </a:rPr>
                        <a:t> 활용하여 유해 트래픽 탐지 및 차단</a:t>
                      </a:r>
                    </a:p>
                    <a:p>
                      <a:pPr algn="l" fontAlgn="ctr"/>
                      <a:endParaRPr lang="ko-KR" altLang="en-US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100" dirty="0">
                          <a:effectLst/>
                        </a:rPr>
                        <a:t>-</a:t>
                      </a:r>
                      <a:r>
                        <a:rPr lang="ko-KR" altLang="en-US" sz="1100" dirty="0">
                          <a:effectLst/>
                        </a:rPr>
                        <a:t>보안 환경을 지속적으로 업데이트하고 보안 패치도 할 수 있음을 강조할 수 있다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100" dirty="0">
                          <a:effectLst/>
                        </a:rPr>
                        <a:t>-</a:t>
                      </a:r>
                      <a:r>
                        <a:rPr lang="ko-KR" altLang="en-US" sz="1100" dirty="0">
                          <a:effectLst/>
                        </a:rPr>
                        <a:t>클라우드 보안 서비스와 네트워크를 보호하여 안전하게 유지 가능하다</a:t>
                      </a:r>
                    </a:p>
                    <a:p>
                      <a:pPr rtl="0"/>
                      <a:r>
                        <a:rPr lang="en-US" altLang="ko-KR" sz="1100" dirty="0">
                          <a:effectLst/>
                        </a:rPr>
                        <a:t>-</a:t>
                      </a:r>
                      <a:r>
                        <a:rPr lang="ko-KR" altLang="en-US" sz="1100" dirty="0">
                          <a:effectLst/>
                        </a:rPr>
                        <a:t>국내 최대 네트워크 트래픽 및 데이터를 보유한 자사의 </a:t>
                      </a:r>
                      <a:r>
                        <a:rPr lang="en-US" altLang="ko-KR" sz="1100" dirty="0">
                          <a:effectLst/>
                        </a:rPr>
                        <a:t>AI</a:t>
                      </a:r>
                      <a:r>
                        <a:rPr lang="ko-KR" altLang="en-US" sz="1100" dirty="0">
                          <a:effectLst/>
                        </a:rPr>
                        <a:t>기반 보안분석 솔루션 활용</a:t>
                      </a:r>
                      <a:r>
                        <a:rPr lang="en-US" altLang="ko-KR" sz="1100" dirty="0">
                          <a:effectLst/>
                        </a:rPr>
                        <a:t>,</a:t>
                      </a:r>
                      <a:r>
                        <a:rPr lang="ko-KR" altLang="en-US" sz="1100" dirty="0" err="1">
                          <a:effectLst/>
                        </a:rPr>
                        <a:t>신변종</a:t>
                      </a:r>
                      <a:r>
                        <a:rPr lang="ko-KR" altLang="en-US" sz="1100" dirty="0">
                          <a:effectLst/>
                        </a:rPr>
                        <a:t> 악성코드 탐지</a:t>
                      </a:r>
                      <a:r>
                        <a:rPr lang="en-US" altLang="ko-KR" sz="1100" dirty="0">
                          <a:effectLst/>
                        </a:rPr>
                        <a:t>,</a:t>
                      </a:r>
                      <a:r>
                        <a:rPr lang="ko-KR" altLang="en-US" sz="1100" dirty="0" err="1">
                          <a:effectLst/>
                        </a:rPr>
                        <a:t>관제력</a:t>
                      </a:r>
                      <a:r>
                        <a:rPr lang="ko-KR" altLang="en-US" sz="1100" dirty="0">
                          <a:effectLst/>
                        </a:rPr>
                        <a:t> 강화</a:t>
                      </a:r>
                      <a:r>
                        <a:rPr lang="en-US" altLang="ko-KR" sz="1100" dirty="0">
                          <a:effectLst/>
                        </a:rPr>
                        <a:t>,</a:t>
                      </a:r>
                      <a:r>
                        <a:rPr lang="ko-KR" altLang="en-US" sz="1100" dirty="0">
                          <a:effectLst/>
                        </a:rPr>
                        <a:t>위협정보 분석 및 알림</a:t>
                      </a:r>
                    </a:p>
                    <a:p>
                      <a:pPr rtl="0"/>
                      <a:r>
                        <a:rPr lang="en-US" altLang="ko-KR" sz="1100" dirty="0">
                          <a:effectLst/>
                        </a:rPr>
                        <a:t>-DDoS </a:t>
                      </a:r>
                      <a:r>
                        <a:rPr lang="ko-KR" altLang="en-US" sz="1100" dirty="0">
                          <a:effectLst/>
                        </a:rPr>
                        <a:t>차단 스위치</a:t>
                      </a:r>
                      <a:r>
                        <a:rPr lang="en-US" altLang="ko-KR" sz="1100" dirty="0">
                          <a:effectLst/>
                        </a:rPr>
                        <a:t>,</a:t>
                      </a:r>
                      <a:r>
                        <a:rPr lang="ko-KR" altLang="en-US" sz="1100" dirty="0">
                          <a:effectLst/>
                        </a:rPr>
                        <a:t>모니터링 시스템을 갖춘 </a:t>
                      </a:r>
                      <a:r>
                        <a:rPr lang="ko-KR" altLang="en-US" sz="1100" dirty="0" err="1">
                          <a:effectLst/>
                        </a:rPr>
                        <a:t>클린존</a:t>
                      </a:r>
                      <a:r>
                        <a:rPr lang="ko-KR" altLang="en-US" sz="1100" dirty="0">
                          <a:effectLst/>
                        </a:rPr>
                        <a:t> 활용하여 유해 트래픽 탐지 및 차단 가능</a:t>
                      </a:r>
                      <a:r>
                        <a:rPr lang="en-US" altLang="ko-KR" sz="1100" dirty="0">
                          <a:effectLst/>
                        </a:rPr>
                        <a:t>(</a:t>
                      </a:r>
                      <a:r>
                        <a:rPr lang="ko-KR" altLang="en-US" sz="1100" dirty="0">
                          <a:effectLst/>
                        </a:rPr>
                        <a:t>탐지</a:t>
                      </a:r>
                      <a:r>
                        <a:rPr lang="en-US" altLang="ko-KR" sz="1100" dirty="0">
                          <a:effectLst/>
                        </a:rPr>
                        <a:t>/</a:t>
                      </a:r>
                      <a:r>
                        <a:rPr lang="ko-KR" altLang="en-US" sz="1100" dirty="0">
                          <a:effectLst/>
                        </a:rPr>
                        <a:t>차단 </a:t>
                      </a:r>
                      <a:r>
                        <a:rPr lang="en-US" altLang="ko-KR" sz="1100" dirty="0">
                          <a:effectLst/>
                        </a:rPr>
                        <a:t>IPS </a:t>
                      </a:r>
                      <a:r>
                        <a:rPr lang="ko-KR" altLang="en-US" sz="1100" dirty="0">
                          <a:effectLst/>
                        </a:rPr>
                        <a:t>구분하기</a:t>
                      </a:r>
                      <a:r>
                        <a:rPr lang="en-US" altLang="ko-KR" sz="1100" dirty="0">
                          <a:effectLst/>
                        </a:rPr>
                        <a:t>)</a:t>
                      </a:r>
                    </a:p>
                    <a:p>
                      <a:pPr algn="l" fontAlgn="ctr"/>
                      <a:endParaRPr lang="ko-KR" altLang="en-US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67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관제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기기등록</a:t>
                      </a:r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변경</a:t>
                      </a:r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위치</a:t>
                      </a:r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접속</a:t>
                      </a:r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Log/</a:t>
                      </a:r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관제</a:t>
                      </a:r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사용서비스 등이 모니터링 되어야 한다</a:t>
                      </a:r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우위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="1" u="none" dirty="0" err="1">
                          <a:solidFill>
                            <a:schemeClr val="tx1"/>
                          </a:solidFill>
                        </a:rPr>
                        <a:t>GiGAeyes</a:t>
                      </a:r>
                      <a:r>
                        <a:rPr lang="ko-KR" altLang="en-US" sz="1100" b="1" u="none" dirty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1100" b="1" u="none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100" b="1" u="none" dirty="0">
                          <a:solidFill>
                            <a:schemeClr val="tx1"/>
                          </a:solidFill>
                        </a:rPr>
                        <a:t>분석 기능과 고해상도 카메라를 활용한 실시간 상황 감지와 경고 시스템을 강조하여 경쟁사 대비 우위성을 부각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1" u="none" dirty="0" err="1">
                          <a:solidFill>
                            <a:schemeClr val="tx1"/>
                          </a:solidFill>
                        </a:rPr>
                        <a:t>매니지드와</a:t>
                      </a:r>
                      <a:r>
                        <a:rPr lang="ko-KR" altLang="en-US" sz="11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1" u="none" dirty="0" err="1">
                          <a:solidFill>
                            <a:schemeClr val="tx1"/>
                          </a:solidFill>
                        </a:rPr>
                        <a:t>GiGAeyes</a:t>
                      </a:r>
                      <a:r>
                        <a:rPr lang="ko-KR" altLang="en-US" sz="1100" b="1" u="none" dirty="0">
                          <a:solidFill>
                            <a:schemeClr val="tx1"/>
                          </a:solidFill>
                        </a:rPr>
                        <a:t>의 통합 솔루션을 제안하여</a:t>
                      </a:r>
                      <a:r>
                        <a:rPr lang="en-US" altLang="ko-KR" sz="1100" b="1" u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u="none" dirty="0">
                          <a:solidFill>
                            <a:schemeClr val="tx1"/>
                          </a:solidFill>
                        </a:rPr>
                        <a:t>하나의 플랫폼에서 모든 모니터링과 관제를 수행할 수 있는 통합 관리의 효율성을 강조</a:t>
                      </a:r>
                      <a:endParaRPr lang="en-US" altLang="ko-KR" sz="1100" b="1" u="none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1" u="none" dirty="0" err="1">
                          <a:solidFill>
                            <a:schemeClr val="tx1"/>
                          </a:solidFill>
                        </a:rPr>
                        <a:t>매니지드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ON Switch: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직관적인 인터페이스로 간편하게 구내 스위치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포트 네트워크 관리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대시보드 하나로 통합적인 네트워크 모니터링 및 제어 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타 서비스와는 달리 모든 서비스는 중앙 플랫폼과 연동하여 제공되고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웹 기반 통합 원격제어 시스템을 제공하며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고객사가 웹 환경에서 모니터링 할 수 있다는 장점이 있음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altLang="ko-KR" sz="1100" b="1" i="0" u="none" strike="noStrike" baseline="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핵심전략</a:t>
                      </a:r>
                      <a:endParaRPr lang="en-US" altLang="ko-KR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Pretendard Light" panose="02000403000000020004" pitchFamily="50" charset="-127"/>
                        </a:rPr>
                        <a:t>✓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ko-KR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"/>
                          <a:ea typeface="나눔스퀘어 ExtraBold" panose="020B0600000101010101" pitchFamily="50" charset="-127"/>
                          <a:cs typeface="+mn-cs"/>
                        </a:rPr>
                        <a:t>현 사업에서 중점을 두고있는 관제 시스템 관리에서 경쟁사와의 우위성</a:t>
                      </a:r>
                      <a:endParaRPr lang="en-US" altLang="ko-KR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나눔스퀘어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ko-KR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"/>
                          <a:ea typeface="나눔스퀘어 ExtraBold" panose="020B0600000101010101" pitchFamily="50" charset="-127"/>
                          <a:cs typeface="+mn-cs"/>
                        </a:rPr>
                        <a:t>추가적으로 </a:t>
                      </a:r>
                      <a:r>
                        <a:rPr lang="en-US" altLang="ko-KR" sz="1100" b="1" u="none" dirty="0" err="1">
                          <a:solidFill>
                            <a:schemeClr val="tx1"/>
                          </a:solidFill>
                          <a:latin typeface="나눔스퀘어"/>
                        </a:rPr>
                        <a:t>GiGAeyes</a:t>
                      </a:r>
                      <a:r>
                        <a:rPr lang="ko-KR" altLang="en-US" sz="1100" b="1" u="none" dirty="0">
                          <a:solidFill>
                            <a:schemeClr val="tx1"/>
                          </a:solidFill>
                          <a:latin typeface="나눔스퀘어"/>
                        </a:rPr>
                        <a:t>의 </a:t>
                      </a:r>
                      <a:r>
                        <a:rPr lang="en-US" altLang="ko-KR" sz="1100" b="1" u="none" dirty="0">
                          <a:solidFill>
                            <a:schemeClr val="tx1"/>
                          </a:solidFill>
                          <a:latin typeface="나눔스퀘어"/>
                        </a:rPr>
                        <a:t>AI </a:t>
                      </a:r>
                      <a:r>
                        <a:rPr lang="ko-KR" altLang="en-US" sz="1100" b="1" u="none" dirty="0">
                          <a:solidFill>
                            <a:schemeClr val="tx1"/>
                          </a:solidFill>
                          <a:latin typeface="나눔스퀘어"/>
                        </a:rPr>
                        <a:t>분석 기능과 고해상도 카메라를 활용한 실시간 상황 감지와 경고 시스템을 이용해 모니터링에 더 좋은 효과를 가져올 수 있음</a:t>
                      </a:r>
                      <a:r>
                        <a:rPr lang="en-US" altLang="ko-KR" sz="1100" b="1" u="none" dirty="0">
                          <a:solidFill>
                            <a:schemeClr val="tx1"/>
                          </a:solidFill>
                          <a:latin typeface="나눔스퀘어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altLang="ko-KR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나눔스퀘어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"/>
                          <a:ea typeface="나눔스퀘어 ExtraBold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"/>
                          <a:ea typeface="나눔스퀘어 ExtraBold" panose="020B0600000101010101" pitchFamily="50" charset="-127"/>
                          <a:cs typeface="+mn-cs"/>
                        </a:rPr>
                        <a:t>경쟁사와의 우위성</a:t>
                      </a:r>
                      <a:r>
                        <a:rPr lang="en-US" altLang="ko-KR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"/>
                          <a:ea typeface="나눔스퀘어 ExtraBold" panose="020B0600000101010101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"/>
                          <a:ea typeface="나눔스퀘어 ExtraBold" panose="020B0600000101010101" pitchFamily="50" charset="-127"/>
                          <a:cs typeface="+mn-cs"/>
                        </a:rPr>
                        <a:t>카메라로부터 수집되는 </a:t>
                      </a:r>
                      <a:r>
                        <a:rPr lang="en-US" altLang="ko-KR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"/>
                          <a:ea typeface="나눔스퀘어 ExtraBold" panose="020B0600000101010101" pitchFamily="50" charset="-127"/>
                          <a:cs typeface="+mn-cs"/>
                        </a:rPr>
                        <a:t>FULL HD </a:t>
                      </a:r>
                      <a:r>
                        <a:rPr lang="ko-KR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"/>
                          <a:ea typeface="나눔스퀘어 ExtraBold" panose="020B0600000101010101" pitchFamily="50" charset="-127"/>
                          <a:cs typeface="+mn-cs"/>
                        </a:rPr>
                        <a:t>영상을 </a:t>
                      </a:r>
                      <a:r>
                        <a:rPr lang="en-US" altLang="ko-KR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"/>
                          <a:ea typeface="나눔스퀘어 ExtraBold" panose="020B0600000101010101" pitchFamily="50" charset="-127"/>
                          <a:cs typeface="+mn-cs"/>
                        </a:rPr>
                        <a:t>KT</a:t>
                      </a:r>
                      <a:r>
                        <a:rPr lang="ko-KR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"/>
                          <a:ea typeface="나눔스퀘어 ExtraBold" panose="020B0600000101010101" pitchFamily="50" charset="-127"/>
                          <a:cs typeface="+mn-cs"/>
                        </a:rPr>
                        <a:t>플랫폼에 원격 저장과 높은 화질로 실시간 모니터링이 가능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3">
            <a:extLst>
              <a:ext uri="{FF2B5EF4-FFF2-40B4-BE49-F238E27FC236}">
                <a16:creationId xmlns:a16="http://schemas.microsoft.com/office/drawing/2014/main" id="{28E0FBDC-5A8D-4995-BCFF-93A5EAB31803}"/>
              </a:ext>
            </a:extLst>
          </p:cNvPr>
          <p:cNvSpPr txBox="1"/>
          <p:nvPr/>
        </p:nvSpPr>
        <p:spPr>
          <a:xfrm>
            <a:off x="708768" y="243107"/>
            <a:ext cx="4218832" cy="4412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2</a:t>
            </a:r>
            <a:r>
              <a:rPr lang="ko-KR" altLang="en-US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일차 산출물</a:t>
            </a:r>
            <a:endParaRPr lang="en-US" sz="2267" kern="0" spc="-67" dirty="0">
              <a:solidFill>
                <a:srgbClr val="3D3D3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-Core Dream 7 ExtraBold" pitchFamily="34" charset="0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CDA02C0C-E9B7-4F68-B8A1-6956FEA10D9D}"/>
              </a:ext>
            </a:extLst>
          </p:cNvPr>
          <p:cNvSpPr txBox="1"/>
          <p:nvPr/>
        </p:nvSpPr>
        <p:spPr>
          <a:xfrm>
            <a:off x="676642" y="-38394"/>
            <a:ext cx="2908847" cy="379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67" i="1" dirty="0">
                <a:solidFill>
                  <a:srgbClr val="FF6F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HEFACESHOP INKLIPQUID" pitchFamily="34" charset="0"/>
              </a:rPr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3640621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F91075-7626-4BE1-B227-323717B67C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42B8FF-D05D-403F-A645-F849DC868C23}">
  <ds:schemaRefs>
    <ds:schemaRef ds:uri="http://schemas.microsoft.com/office/infopath/2007/PartnerControls"/>
    <ds:schemaRef ds:uri="http://schemas.microsoft.com/office/2006/documentManagement/types"/>
    <ds:schemaRef ds:uri="9114dcef-bd0d-459c-b9d7-fc63398cdbee"/>
    <ds:schemaRef ds:uri="http://purl.org/dc/dcmitype/"/>
    <ds:schemaRef ds:uri="1857a468-9f2d-455b-8425-136ceb0ac253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68A526C-D80C-46F5-AB70-6FD07383D3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3509</Words>
  <Application>Microsoft Office PowerPoint</Application>
  <PresentationFormat>와이드스크린</PresentationFormat>
  <Paragraphs>463</Paragraphs>
  <Slides>12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석지혜(유통정책팀)</dc:creator>
  <cp:lastModifiedBy>이진영</cp:lastModifiedBy>
  <cp:revision>53</cp:revision>
  <dcterms:created xsi:type="dcterms:W3CDTF">2022-11-15T07:36:32Z</dcterms:created>
  <dcterms:modified xsi:type="dcterms:W3CDTF">2024-06-11T07:36:08Z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0x010100661AA2C327A4324587CA5B8F932705FD</vt:lpwstr>
  </property>
</Properties>
</file>