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9" r:id="rId5"/>
    <p:sldId id="270" r:id="rId6"/>
    <p:sldId id="271" r:id="rId7"/>
    <p:sldId id="273" r:id="rId8"/>
    <p:sldId id="274" r:id="rId9"/>
    <p:sldId id="275" r:id="rId10"/>
    <p:sldId id="277" r:id="rId11"/>
    <p:sldId id="279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4D3479-7EB0-4C37-B8FC-4E49AB4E70AA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2024-08-06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EFBD52-69DE-4841-BE26-B7DFAA824D6F}" type="datetime1">
              <a:rPr lang="ko-KR" altLang="en-US" smtClean="0"/>
              <a:pPr/>
              <a:t>2024-08-06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2B46F2B-1084-40BA-9F0A-B1F6847335C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6" title="부채꼴 모양 원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11C973-2DE4-4564-9AF0-572359D45E70}" type="datetime1">
              <a:rPr lang="ko-KR" altLang="en-US" smtClean="0"/>
              <a:pPr/>
              <a:t>2024-08-06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en-US" noProof="0"/>
              <a:pPr/>
              <a:t>‹#›</a:t>
            </a:fld>
            <a:endParaRPr lang="en-US" noProof="0" dirty="0"/>
          </a:p>
        </p:txBody>
      </p:sp>
      <p:sp>
        <p:nvSpPr>
          <p:cNvPr id="13" name="직사각형 12" title="왼쪽 가장자리 장식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0E2CAF-BAD7-456B-A43F-1430463587C5}" type="datetime1">
              <a:rPr lang="ko-KR" altLang="en-US" smtClean="0"/>
              <a:pPr/>
              <a:t>2024-08-06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12A0ED-89BA-40BB-B390-3E6BBBAE2308}" type="datetime1">
              <a:rPr lang="ko-KR" altLang="en-US" smtClean="0"/>
              <a:pPr/>
              <a:t>2024-08-06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9A4271-3D9E-44C4-A6F4-E52CD57D8A01}" type="datetime1">
              <a:rPr lang="ko-KR" altLang="en-US" smtClean="0"/>
              <a:pPr/>
              <a:t>2024-08-06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233D4D-6E18-421A-AE15-35A52943271C}" type="datetime1">
              <a:rPr lang="ko-KR" altLang="en-US" smtClean="0"/>
              <a:pPr/>
              <a:t>2024-08-06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7" name="그룹 6" title="왼쪽 부채꼴 모양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자유형 6" title="왼쪽 부채꼴 모양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자유형 11" title="왼쪽 부채꼴 모양 인라인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D12B196-F54F-4076-B262-CF37F4A7E325}" type="datetime1">
              <a:rPr lang="ko-KR" altLang="en-US" smtClean="0"/>
              <a:pPr/>
              <a:t>2024-08-06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62036C-A832-4627-91B5-E5D46BCD803A}" type="datetime1">
              <a:rPr lang="ko-KR" altLang="en-US" smtClean="0"/>
              <a:pPr/>
              <a:t>2024-08-06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54F3EF-3A7B-4999-8352-BD504916B74F}" type="datetime1">
              <a:rPr lang="ko-KR" altLang="en-US" smtClean="0"/>
              <a:pPr/>
              <a:t>2024-08-06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B04735-801C-4230-869A-4E78AA863940}" type="datetime1">
              <a:rPr lang="ko-KR" altLang="en-US" smtClean="0"/>
              <a:pPr/>
              <a:t>2024-08-06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1" title="오른쪽 부채꼴 모양 배경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>
            <a:lvl1pPr>
              <a:defRPr/>
            </a:lvl1pPr>
          </a:lstStyle>
          <a:p>
            <a:fld id="{FC30FA59-026D-4F3B-8E76-4C121D7616AB}" type="datetime1">
              <a:rPr lang="ko-KR" altLang="en-US" smtClean="0"/>
              <a:pPr/>
              <a:t>2024-08-06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8" name="직사각형 7" title="왼쪽 가장자리 장식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11" name="자유형 11" title="오른쪽 부채꼴 모양 배경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직사각형 11" title="왼쪽 가장자리 장식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>
            <a:lvl1pPr>
              <a:defRPr/>
            </a:lvl1pPr>
          </a:lstStyle>
          <a:p>
            <a:fld id="{8C659157-89DF-496D-8F89-D7EBE661944B}" type="datetime1">
              <a:rPr lang="ko-KR" altLang="en-US" smtClean="0"/>
              <a:pPr/>
              <a:t>2024-08-06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537AD34-1C6F-413E-B682-E2CFAB02FDF9}" type="datetime1">
              <a:rPr lang="ko-KR" altLang="en-US" smtClean="0"/>
              <a:pPr/>
              <a:t>2024-08-06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766878-3199-4EAB-94E7-2D6D11070E1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자유형(F) 6" title="왼쪽 부채꼴 모양 가장자리 장식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직사각형 11" title="오른쪽 가장자리 장식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b="1" kern="1200" cap="all" spc="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B48190-9E4C-40E9-8896-3DFE9869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8" y="1839130"/>
            <a:ext cx="3038878" cy="41630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C9DA9F-BB5F-4ADC-8146-FCA30AC08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589" y="1839131"/>
            <a:ext cx="3289561" cy="41630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A3EBC7-75DF-4F22-9FE4-867D8A907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272" y="1828799"/>
            <a:ext cx="2804348" cy="409884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166FBCC4-301F-48B3-A0EB-F16030DDB097}"/>
              </a:ext>
            </a:extLst>
          </p:cNvPr>
          <p:cNvSpPr txBox="1">
            <a:spLocks/>
          </p:cNvSpPr>
          <p:nvPr/>
        </p:nvSpPr>
        <p:spPr>
          <a:xfrm>
            <a:off x="261052" y="637566"/>
            <a:ext cx="5085772" cy="109554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b="1" kern="1200" cap="all" spc="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dirty="0"/>
              <a:t>  </a:t>
            </a:r>
            <a:r>
              <a:rPr lang="ko-KR" altLang="en-US" dirty="0"/>
              <a:t>고뇌의 시간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4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F1AFE4-E026-4E8E-831B-B96219624EAA}"/>
              </a:ext>
            </a:extLst>
          </p:cNvPr>
          <p:cNvSpPr/>
          <p:nvPr/>
        </p:nvSpPr>
        <p:spPr>
          <a:xfrm>
            <a:off x="1235327" y="373544"/>
            <a:ext cx="5388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Random Forest Classifier</a:t>
            </a:r>
            <a:endParaRPr lang="en-US" altLang="ko-KR" sz="32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C1DC2-5711-45C2-9692-88CEB359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7" y="1179439"/>
            <a:ext cx="4351048" cy="36655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979FBD-E980-4C8C-A639-5ABFFA1D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714" y="1179439"/>
            <a:ext cx="3986186" cy="36655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EF962C-5B62-4F4A-8ECB-7B0A2935F546}"/>
              </a:ext>
            </a:extLst>
          </p:cNvPr>
          <p:cNvSpPr/>
          <p:nvPr/>
        </p:nvSpPr>
        <p:spPr>
          <a:xfrm>
            <a:off x="1235327" y="5226531"/>
            <a:ext cx="5388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변수가 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개이면 정확도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0.97</a:t>
            </a:r>
          </a:p>
        </p:txBody>
      </p:sp>
    </p:spTree>
    <p:extLst>
      <p:ext uri="{BB962C8B-B14F-4D97-AF65-F5344CB8AC3E}">
        <p14:creationId xmlns:p14="http://schemas.microsoft.com/office/powerpoint/2010/main" val="112257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E92F7A9-2315-4379-A42F-00922CB31108}"/>
              </a:ext>
            </a:extLst>
          </p:cNvPr>
          <p:cNvSpPr/>
          <p:nvPr/>
        </p:nvSpPr>
        <p:spPr>
          <a:xfrm>
            <a:off x="1235327" y="373544"/>
            <a:ext cx="5388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Helvetica Neue"/>
              </a:rPr>
              <a:t>Logistic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Helvetica Neue"/>
              </a:rPr>
              <a:t>Regressor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66D1B-0670-4543-AF06-F9D2919C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1" y="1215198"/>
            <a:ext cx="3604572" cy="4211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3D7F8E-CADF-4A3B-BAF4-9B03F749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97" y="1215198"/>
            <a:ext cx="3826653" cy="42118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768E06-8891-4DF1-89E7-6CB6C2A41C1F}"/>
              </a:ext>
            </a:extLst>
          </p:cNvPr>
          <p:cNvSpPr/>
          <p:nvPr/>
        </p:nvSpPr>
        <p:spPr>
          <a:xfrm>
            <a:off x="5701356" y="3136612"/>
            <a:ext cx="1118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VS</a:t>
            </a:r>
            <a:endParaRPr lang="en-US" altLang="ko-KR" sz="32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9B60AA-AF29-41FB-A269-7B39A0CD9E1F}"/>
              </a:ext>
            </a:extLst>
          </p:cNvPr>
          <p:cNvSpPr/>
          <p:nvPr/>
        </p:nvSpPr>
        <p:spPr>
          <a:xfrm>
            <a:off x="1431142" y="5683964"/>
            <a:ext cx="9141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전체 변수에 대해 모델링 하는 것이 정확도가 더 높음</a:t>
            </a:r>
            <a:endParaRPr lang="en-US" altLang="ko-KR" sz="3200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Why?</a:t>
            </a:r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 </a:t>
            </a:r>
            <a:endParaRPr lang="en-US" altLang="ko-KR" sz="32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548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1D6677-3C7F-47C6-AC80-F5E23579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11" y="973269"/>
            <a:ext cx="4403540" cy="567042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AA1733F-2C29-487F-9425-E5C40435AAC4}"/>
              </a:ext>
            </a:extLst>
          </p:cNvPr>
          <p:cNvSpPr/>
          <p:nvPr/>
        </p:nvSpPr>
        <p:spPr>
          <a:xfrm>
            <a:off x="1235327" y="373544"/>
            <a:ext cx="5388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Helvetica Neue"/>
              </a:rPr>
              <a:t>XGB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B38F7-3D74-483B-A7A4-04972FFAC930}"/>
              </a:ext>
            </a:extLst>
          </p:cNvPr>
          <p:cNvSpPr/>
          <p:nvPr/>
        </p:nvSpPr>
        <p:spPr>
          <a:xfrm>
            <a:off x="6096000" y="1659285"/>
            <a:ext cx="53887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Helvetica Neue"/>
              </a:rPr>
              <a:t>XGB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Helvetica Neue"/>
              </a:rPr>
              <a:t>를 사용하면 정확도 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Helvetica Neue"/>
              </a:rPr>
              <a:t>99%</a:t>
            </a:r>
          </a:p>
          <a:p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매우 높은 편</a:t>
            </a:r>
            <a:endParaRPr lang="en-US" altLang="ko-KR" sz="3200" b="1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3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오차를 줄여가는 방식으로 작동되기에 오차가 당연히 더 작다</a:t>
            </a:r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 </a:t>
            </a:r>
            <a:endParaRPr lang="en-US" altLang="ko-KR" sz="3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뒤에 </a:t>
            </a:r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light </a:t>
            </a:r>
            <a:r>
              <a:rPr lang="en-US" altLang="ko-KR" sz="3200" b="1" dirty="0" err="1">
                <a:solidFill>
                  <a:srgbClr val="000000"/>
                </a:solidFill>
                <a:latin typeface="Helvetica Neue"/>
              </a:rPr>
              <a:t>gbm</a:t>
            </a:r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또한 마찬가지</a:t>
            </a:r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endParaRPr lang="en-US" altLang="ko-KR" sz="3200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611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DD4F6D-158D-4AC4-B4E5-2342B487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80" y="1663853"/>
            <a:ext cx="3063505" cy="37874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50D243-A307-443C-9E02-3622F28CAE82}"/>
              </a:ext>
            </a:extLst>
          </p:cNvPr>
          <p:cNvSpPr/>
          <p:nvPr/>
        </p:nvSpPr>
        <p:spPr>
          <a:xfrm>
            <a:off x="1580816" y="580146"/>
            <a:ext cx="27054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000000"/>
                </a:solidFill>
                <a:latin typeface="Helvetica Neue"/>
              </a:rPr>
              <a:t>light </a:t>
            </a:r>
            <a:r>
              <a:rPr lang="en-US" altLang="ko-KR" sz="3000" b="1" dirty="0" err="1">
                <a:solidFill>
                  <a:srgbClr val="000000"/>
                </a:solidFill>
                <a:latin typeface="Helvetica Neue"/>
              </a:rPr>
              <a:t>gbm</a:t>
            </a:r>
            <a:endParaRPr lang="en-US" altLang="ko-KR" sz="3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14D9E0-ABD4-404F-BB35-FBE5DBECC683}"/>
              </a:ext>
            </a:extLst>
          </p:cNvPr>
          <p:cNvSpPr/>
          <p:nvPr/>
        </p:nvSpPr>
        <p:spPr>
          <a:xfrm>
            <a:off x="5224714" y="2714939"/>
            <a:ext cx="62841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Helvetica Neue"/>
              </a:rPr>
              <a:t>Light GBM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Helvetica Neue"/>
              </a:rPr>
              <a:t>를 사용하면 정확도 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Helvetica Neue"/>
              </a:rPr>
              <a:t>99%</a:t>
            </a:r>
          </a:p>
          <a:p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매우 높은 편</a:t>
            </a:r>
            <a:endParaRPr lang="en-US" altLang="ko-KR" sz="3200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8260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836804-30F4-4A9D-82C3-CD13BB3E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B9242F6-B6D4-41EA-A09E-D0CEF1F2DDFF}"/>
              </a:ext>
            </a:extLst>
          </p:cNvPr>
          <p:cNvSpPr/>
          <p:nvPr/>
        </p:nvSpPr>
        <p:spPr>
          <a:xfrm>
            <a:off x="6545179" y="709863"/>
            <a:ext cx="4150895" cy="104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9A4C16-8CD0-4A30-B9C1-547B6F38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7062" cy="44998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54CE2B-F35E-4A33-AE4A-C1FEDB931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45" y="3158616"/>
            <a:ext cx="4443281" cy="369938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7E08539-BBC7-43EE-A89A-428F2E73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683" y="1015229"/>
            <a:ext cx="376989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Activity Accuracy: 0.9663865546218487 Dynamic Activity Accuracy: 0.987460815047022 Average Activity Accuracy: 0.9769236848344354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426263E-920F-49BF-B238-6A216A5AB297}"/>
              </a:ext>
            </a:extLst>
          </p:cNvPr>
          <p:cNvSpPr/>
          <p:nvPr/>
        </p:nvSpPr>
        <p:spPr>
          <a:xfrm rot="17345571">
            <a:off x="7100889" y="2675422"/>
            <a:ext cx="4395707" cy="2610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7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6F5E4C-6A3C-4512-8656-D78773DA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7" y="145609"/>
            <a:ext cx="4084263" cy="49709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CA50B4-3A1B-44D1-B34F-8D4ED72E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210" y="145609"/>
            <a:ext cx="3932261" cy="47753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56EB94-3620-48CD-A957-EA92CE858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471" y="145609"/>
            <a:ext cx="3766242" cy="32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56393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793_TF67530480.potx" id="{3F76D61B-5769-4EC5-8375-14B7ADBFE5EE}" vid="{7672CE90-2881-4D11-872F-5658B68A771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배지 디자인</Template>
  <TotalTime>0</TotalTime>
  <Words>83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Helvetica Neue</vt:lpstr>
      <vt:lpstr>맑은 고딕</vt:lpstr>
      <vt:lpstr>휴먼매직체</vt:lpstr>
      <vt:lpstr>Arial</vt:lpstr>
      <vt:lpstr>Calibri</vt:lpstr>
      <vt:lpstr>Courier New</vt:lpstr>
      <vt:lpstr>Gill Sans MT</vt:lpstr>
      <vt:lpstr>배지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2024-04-05T05:06:27Z</dcterms:created>
  <dcterms:modified xsi:type="dcterms:W3CDTF">2024-08-06T06:26:59Z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