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4" r:id="rId5"/>
    <p:sldId id="268" r:id="rId6"/>
    <p:sldId id="275" r:id="rId7"/>
    <p:sldId id="276" r:id="rId8"/>
    <p:sldId id="269" r:id="rId9"/>
    <p:sldId id="27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E"/>
    <a:srgbClr val="FFFFFF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86" d="100"/>
          <a:sy n="86" d="100"/>
        </p:scale>
        <p:origin x="47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freepngimg.com/png/17404-technology-transparent" TargetMode="External"/><Relationship Id="rId7" Type="http://schemas.openxmlformats.org/officeDocument/2006/relationships/hyperlink" Target="http://exponentis.es/definiciones-relacionadas-con-el-big-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matrix-network-data-exchange-1013612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pictofigo.com/image-detail/13115/Data+Min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jpe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ctofigo.com/image-detail/13115/Data+Mining" TargetMode="External"/><Relationship Id="rId11" Type="http://schemas.openxmlformats.org/officeDocument/2006/relationships/hyperlink" Target="http://blogs.lse.ac.uk/impactofsocialsciences/2016/02/18/community-survey-we-want-to-hear-from-you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hyperlink" Target="https://www.rawpixel.com/image/424894/premium-illustration-image-rocket-process-achieve" TargetMode="External"/><Relationship Id="rId9" Type="http://schemas.openxmlformats.org/officeDocument/2006/relationships/hyperlink" Target="https://pixabay.com/en/technology-information-digital-208264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ponentis.es/definiciones-relacionadas-con-el-big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pngimg.com/png/26765-software-photo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ponentis.es/definiciones-relacionadas-con-el-big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technology-png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29464/free-illustration-image-art-blank-classic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reepngimg.com/png/27297-software-transparent-image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lettering-thank-you-ornament-banner-2408553/" TargetMode="External"/><Relationship Id="rId7" Type="http://schemas.openxmlformats.org/officeDocument/2006/relationships/hyperlink" Target="https://www.freepngimg.com/png/27297-software-transparent-ima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hyperlink" Target="http://www.pngall.com/technology-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334114"/>
            <a:ext cx="8735325" cy="2000251"/>
          </a:xfrm>
        </p:spPr>
        <p:txBody>
          <a:bodyPr/>
          <a:lstStyle/>
          <a:p>
            <a:r>
              <a:rPr lang="lo-LA" dirty="0">
                <a:solidFill>
                  <a:schemeClr val="accent2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ບົດໂຄງການ</a:t>
            </a:r>
            <a:r>
              <a:rPr lang="lo-LA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6412" y="2724150"/>
            <a:ext cx="8735325" cy="1752600"/>
          </a:xfrm>
        </p:spPr>
        <p:txBody>
          <a:bodyPr/>
          <a:lstStyle/>
          <a:p>
            <a:r>
              <a:rPr lang="lo-LA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ຫົວຂໍ້</a:t>
            </a:r>
            <a:r>
              <a:rPr lang="lo-LA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Superstore Sales Analysis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91450DA-335F-47BA-94AC-EA27D969AD27}"/>
              </a:ext>
            </a:extLst>
          </p:cNvPr>
          <p:cNvSpPr txBox="1">
            <a:spLocks/>
          </p:cNvSpPr>
          <p:nvPr/>
        </p:nvSpPr>
        <p:spPr>
          <a:xfrm>
            <a:off x="4113212" y="3416056"/>
            <a:ext cx="6324600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dirty="0">
                <a:solidFill>
                  <a:schemeClr val="tx1"/>
                </a:solidFill>
                <a:latin typeface="Noto Sans Lao Medium" panose="020B0502040504020204" pitchFamily="34" charset="0"/>
                <a:cs typeface="Noto Sans Lao Medium" panose="020B0502040504020204" pitchFamily="34" charset="0"/>
              </a:rPr>
              <a:t>ນຳພາໂດຍ: ປອ ສົມສັກ ອິນທະສອນ</a:t>
            </a:r>
          </a:p>
          <a:p>
            <a:endParaRPr lang="lo-LA" dirty="0">
              <a:solidFill>
                <a:schemeClr val="tx1"/>
              </a:solidFill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r>
              <a:rPr lang="lo-LA" dirty="0">
                <a:solidFill>
                  <a:schemeClr val="tx1"/>
                </a:solidFill>
                <a:latin typeface="Noto Sans Lao Medium" panose="020B0502040504020204" pitchFamily="34" charset="0"/>
                <a:cs typeface="Noto Sans Lao Medium" panose="020B0502040504020204" pitchFamily="34" charset="0"/>
              </a:rPr>
              <a:t>ນຳສະເໜີ: ທ້າວ ບິ່ເລົ່າ ຢົງວື </a:t>
            </a:r>
            <a:endParaRPr lang="en-US" dirty="0">
              <a:solidFill>
                <a:schemeClr val="tx1"/>
              </a:solidFill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endParaRPr lang="lo-LA" dirty="0">
              <a:solidFill>
                <a:schemeClr val="tx1"/>
              </a:solidFill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r>
              <a:rPr lang="lo-LA" dirty="0">
                <a:solidFill>
                  <a:schemeClr val="tx1"/>
                </a:solidFill>
                <a:latin typeface="Noto Sans Lao Medium" panose="020B0502040504020204" pitchFamily="34" charset="0"/>
                <a:cs typeface="Noto Sans Lao Medium" panose="020B0502040504020204" pitchFamily="34" charset="0"/>
              </a:rPr>
              <a:t>ຫ້ອງ</a:t>
            </a:r>
            <a:r>
              <a:rPr lang="en-US" dirty="0">
                <a:solidFill>
                  <a:schemeClr val="tx1"/>
                </a:solidFill>
                <a:latin typeface="Noto Sans Lao Medium" panose="020B0502040504020204" pitchFamily="34" charset="0"/>
                <a:cs typeface="Noto Sans Lao Medium" panose="020B050204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Phetsarath OT" panose="02000500000000020004" pitchFamily="2" charset="0"/>
                <a:cs typeface="Noto Sans Lao Medium" panose="020B0502040504020204" pitchFamily="34" charset="0"/>
              </a:rPr>
              <a:t>2Cs1</a:t>
            </a:r>
          </a:p>
          <a:p>
            <a:endParaRPr lang="en-US" dirty="0">
              <a:solidFill>
                <a:schemeClr val="tx1"/>
              </a:solidFill>
              <a:latin typeface="Noto Serif Lao SemCond Light" panose="02020402060505020204" pitchFamily="18" charset="0"/>
              <a:cs typeface="Noto Sans Lao Medium" panose="020B05020405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ABA38E-EE8A-48A6-A8EB-A453DC332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556" y="4191000"/>
            <a:ext cx="4841112" cy="1940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C1E10-9DC0-4DED-BA1D-59FCF85BF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94755" y="15240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5583B-D9BA-4A2E-9623-A945A887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60485" y="3699679"/>
            <a:ext cx="4834890" cy="3086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AC0448-6DDE-4544-8EFD-6B9DB797F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872" y="35510"/>
            <a:ext cx="1911234" cy="28600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45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i="0" dirty="0">
                <a:solidFill>
                  <a:schemeClr val="accent2"/>
                </a:solidFill>
                <a:effectLst/>
                <a:latin typeface="-apple-system"/>
              </a:rPr>
              <a:t> Introduction</a:t>
            </a:r>
            <a:r>
              <a:rPr lang="en-US" sz="4000" b="1" dirty="0">
                <a:solidFill>
                  <a:schemeClr val="accent2"/>
                </a:solidFill>
                <a:latin typeface="-apple-system"/>
              </a:rPr>
              <a:t>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286000"/>
            <a:ext cx="10360501" cy="3733800"/>
          </a:xfrm>
        </p:spPr>
        <p:txBody>
          <a:bodyPr>
            <a:normAutofit/>
          </a:bodyPr>
          <a:lstStyle/>
          <a:p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Superstore: </a:t>
            </a: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ເປັນບໍລິສັດຂະໜາດໃຫຍ່ ທີ່ເກັບຮັກສາ ແລະ ສະໜອງສິນຄ້າ ອຸດສາຫະກຳ. </a:t>
            </a:r>
            <a:r>
              <a:rPr lang="en-US" dirty="0">
                <a:latin typeface="Phetsarath OT" panose="02000500000000020004" pitchFamily="2" charset="0"/>
                <a:cs typeface="Noto Sans Lao Medium" panose="020B0502040504020204" pitchFamily="34" charset="0"/>
              </a:rPr>
              <a:t>Superstore</a:t>
            </a:r>
            <a:r>
              <a:rPr lang="lo-LA" dirty="0">
                <a:latin typeface="Phetsarath OT" panose="02000500000000020004" pitchFamily="2" charset="0"/>
                <a:cs typeface="Noto Sans Lao Medium" panose="020B0502040504020204" pitchFamily="34" charset="0"/>
              </a:rPr>
              <a:t> ປະກອບດ້ອຍຮ້ານຄ້າຂະໜາດໃຫຍ່ທີ່ຈຳໜ່າຍກຸ່ມຜະລິດຕະພັນທົ່ວໄປຂອງສິນຄ້າທັງອຸປະໂພກ ແລະ ບໍລິໂພກ ເຊັ່ນວ່າ: ອາຫານ, ຢາ, ເຄື່ອງນຸ່ງຫົ່ມ, ເຄື່ອງເຟີນີເຈີ ແລະ ເຄື່ອງໃຊ້. ການວິເຄາະອຸດສາຫຫະກຳດັ່ງກ່າວມີຄວາມສຳຄັນຫຼາຍຍ້ອນໃຫ້ຄວາມເຂົ້າໃຈສຳລັບການຂາຍ ແລະ ຜົນກຳໄລຂອງຜະລິດຕະພັນຕ່າງໆ. ແຕ່ການວິເຄາະຂອງຂ້າພະເຈົ້າແມ່ນອ້າງອິງຈາກ </a:t>
            </a:r>
            <a:r>
              <a:rPr lang="en-US" dirty="0">
                <a:latin typeface="Phetsarath OT" panose="02000500000000020004" pitchFamily="2" charset="0"/>
                <a:cs typeface="Noto Sans Lao Medium" panose="020B0502040504020204" pitchFamily="34" charset="0"/>
              </a:rPr>
              <a:t>Superstore</a:t>
            </a:r>
            <a:r>
              <a:rPr lang="lo-LA" dirty="0">
                <a:latin typeface="Phetsarath OT" panose="02000500000000020004" pitchFamily="2" charset="0"/>
                <a:cs typeface="Noto Sans Lao Medium" panose="020B0502040504020204" pitchFamily="34" charset="0"/>
              </a:rPr>
              <a:t>ສຳລັບປະເທດສະຫະລັດທີ່ສິນຄ້າສັ່ງໃນລະຫວ່າງປີ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2015 </a:t>
            </a:r>
            <a:r>
              <a:rPr lang="lo-LA" dirty="0">
                <a:latin typeface="Phetsarath OT" panose="02000500000000020004" pitchFamily="2" charset="0"/>
                <a:cs typeface="Phetsarath OT" panose="02000500000000020004" pitchFamily="2" charset="0"/>
              </a:rPr>
              <a:t>ຫາ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2018</a:t>
            </a:r>
            <a:endParaRPr lang="lo-LA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54371-1421-4ACB-88FF-7930B9641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t="1090"/>
          <a:stretch/>
        </p:blipFill>
        <p:spPr>
          <a:xfrm>
            <a:off x="10056812" y="4698426"/>
            <a:ext cx="2182812" cy="21595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6CDA9-6A20-4264-9849-73770CD32E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90012" y="76200"/>
            <a:ext cx="2891685" cy="19171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66D9C8-B0D6-4518-8516-07C454A42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599" y="4953000"/>
            <a:ext cx="218281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F662A-E434-4FAA-BC85-3F66F399A5DB}"/>
              </a:ext>
            </a:extLst>
          </p:cNvPr>
          <p:cNvSpPr txBox="1"/>
          <p:nvPr/>
        </p:nvSpPr>
        <p:spPr>
          <a:xfrm>
            <a:off x="101599" y="6858000"/>
            <a:ext cx="218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pictofigo.com/image-detail/13115/Data+Mini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1C10F-7096-463A-9050-D55EFFEE3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311762" y="5353050"/>
            <a:ext cx="5867400" cy="1333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025239-3211-4178-9B8F-8508090CF8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V="1">
            <a:off x="5240312" y="171450"/>
            <a:ext cx="3447387" cy="2009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36FC70C-630F-4DB5-A993-9BBAD592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6200"/>
            <a:ext cx="10360501" cy="1223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7E7C-F74D-4750-9A11-959F3840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ຜະລິດຕະພັນໃດທີຂາຍຫຼາຍທີສຸດ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ຜະລິດຕະພັນທີ່ມີຍອດຂາຍຫຼາຍທີ່ສຸດ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ຜະລິດຕະພັນທີກຳໄລຫຼາຍທີສຸດ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ປະເພດໃດທີ່ຂາຍໄດ້ຫຼາຍທີ່ສຸດ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ປະເພດໃດທີ່ກຳໄລຫຼາຍທີ່ສຸດ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ມູນຄ່າການຂາຍທັງໝົດຕາມປະເພດ ແລະ ປະເພດຍ່ອຍ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ອັນໃດເປັນສິນຄ້າທີ່ຂາຍດີທີ່ສຸດໃນໝວດຍ່ອຍ</a:t>
            </a:r>
          </a:p>
          <a:p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08E0-5DF4-4EAB-A7D9-530F93AD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8980" y="3932933"/>
            <a:ext cx="4834890" cy="3086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06B4D-A275-49B1-88D5-9174699BE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04012" y="178207"/>
            <a:ext cx="5257800" cy="31745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46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DDD41-D8F1-4338-B1B4-0C89C6ED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95400"/>
            <a:ext cx="10360501" cy="48686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ລູກຄ້າສ່ວນໃດທີ່ມີກຳໄລຫຼາຍທີ່ສຸດ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ຮູບແບບການຂົນສົ່ງໃດທີຂາຍຜະລິດຕະພັນຫຼາຍທີ່ສຸດ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ສະແດງພາບຖັນ ແລະ ໝວດໝູ່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ຕະຫຼາດໃດທີສິນຄ້າຫຼາຍທີ່ສຸດ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ປະເທດທີມີຍອດຂາຍຫຼາຍຄື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ສ້າງຕາຕະລາງ</a:t>
            </a:r>
            <a:r>
              <a:rPr lang="lo-LA" dirty="0"/>
              <a:t> </a:t>
            </a:r>
            <a:r>
              <a:rPr lang="en-US" dirty="0"/>
              <a:t>pie chart </a:t>
            </a: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ກັບ </a:t>
            </a:r>
            <a:r>
              <a:rPr lang="en-US" dirty="0"/>
              <a:t>10 </a:t>
            </a: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ປະເທດທີ່ມີຍອດຂາຍຫຼາຍທີສຸດ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ຄ່າຂົນສົ່ງສະເລ່ຍສຳລັບ ປະເທດທີ່ແຕກຕ່າງກັນ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ລູກຄ້າຜູ້ທີມີກຳໄລຫຼາຍທີ່ສຸດ 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lo-LA" dirty="0">
                <a:latin typeface="Noto Sans Lao Medium" panose="020B0502040504020204" pitchFamily="34" charset="0"/>
                <a:cs typeface="Noto Sans Lao Medium" panose="020B0502040504020204" pitchFamily="34" charset="0"/>
              </a:rPr>
              <a:t>ມູນຄ່າການຂາຍທັງໝົດ ເດືອນ ແລະ ປີ</a:t>
            </a:r>
            <a:endParaRPr lang="en-US" dirty="0"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33C19-51C3-43F7-81AE-415F70E1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0485" y="3699679"/>
            <a:ext cx="4834890" cy="3086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38D92-BDAC-483E-9DE6-1D84B2626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01882" y="0"/>
            <a:ext cx="4817408" cy="441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80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0"/>
            <a:ext cx="10360501" cy="1223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lo-LA" dirty="0">
                <a:solidFill>
                  <a:schemeClr val="accent2"/>
                </a:solidFill>
                <a:latin typeface="Noto Sans Lao Medium" panose="020B0502040504020204" pitchFamily="34" charset="0"/>
                <a:cs typeface="Noto Sans Lao Medium" panose="020B0502040504020204" pitchFamily="34" charset="0"/>
              </a:rPr>
              <a:t>ເຄື່ອງມືທີ່ໃຊ້ໃນການພັດທະນາ</a:t>
            </a:r>
            <a:endParaRPr lang="en-US" dirty="0">
              <a:solidFill>
                <a:schemeClr val="accent2"/>
              </a:solidFill>
              <a:latin typeface="Noto Sans Lao Medium" panose="020B0502040504020204" pitchFamily="34" charset="0"/>
              <a:cs typeface="Noto Sans Lao Medium" panose="020B050204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2" y="1371600"/>
            <a:ext cx="10360501" cy="5181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Hardware</a:t>
            </a:r>
          </a:p>
          <a:p>
            <a:r>
              <a:rPr lang="en-US" dirty="0"/>
              <a:t>Notebook acer Aspire 3 A315-57 Series</a:t>
            </a:r>
          </a:p>
          <a:p>
            <a:r>
              <a:rPr lang="en-US" dirty="0"/>
              <a:t>CPU: Intel(R) core i5</a:t>
            </a:r>
            <a:r>
              <a:rPr lang="en-US" b="0" i="0" dirty="0">
                <a:effectLst/>
                <a:latin typeface="Anantason"/>
              </a:rPr>
              <a:t>-1035G1 CPU @ 1.00GHz 1.19GHz</a:t>
            </a:r>
          </a:p>
          <a:p>
            <a:r>
              <a:rPr lang="en-US" dirty="0">
                <a:latin typeface="Anantason"/>
              </a:rPr>
              <a:t>Graphic: AMD </a:t>
            </a:r>
            <a:r>
              <a:rPr lang="en-US" dirty="0" err="1">
                <a:latin typeface="Anantason"/>
              </a:rPr>
              <a:t>Redeon</a:t>
            </a:r>
            <a:r>
              <a:rPr lang="en-US" dirty="0">
                <a:latin typeface="Anantason"/>
              </a:rPr>
              <a:t> R3</a:t>
            </a:r>
          </a:p>
          <a:p>
            <a:r>
              <a:rPr lang="en-US" dirty="0">
                <a:latin typeface="Anantason"/>
              </a:rPr>
              <a:t>Storage: 1 TB , </a:t>
            </a:r>
            <a:r>
              <a:rPr lang="en-US" dirty="0"/>
              <a:t>ssd256</a:t>
            </a:r>
            <a:r>
              <a:rPr lang="en-US" dirty="0">
                <a:latin typeface="Anantason"/>
              </a:rPr>
              <a:t>, Ram: 8GB, Display: 15,6 inches</a:t>
            </a:r>
          </a:p>
          <a:p>
            <a:r>
              <a:rPr lang="en-US" dirty="0">
                <a:solidFill>
                  <a:schemeClr val="accent2"/>
                </a:solidFill>
                <a:latin typeface="Anantason"/>
              </a:rPr>
              <a:t>Software</a:t>
            </a:r>
          </a:p>
          <a:p>
            <a:r>
              <a:rPr lang="en-US" dirty="0">
                <a:latin typeface="Anantason"/>
              </a:rPr>
              <a:t>OS: window 10 pro</a:t>
            </a:r>
          </a:p>
          <a:p>
            <a:r>
              <a:rPr lang="en-US" dirty="0" err="1">
                <a:latin typeface="Anantason"/>
              </a:rPr>
              <a:t>Jupyter</a:t>
            </a:r>
            <a:r>
              <a:rPr lang="en-US" dirty="0">
                <a:latin typeface="Anantason"/>
              </a:rPr>
              <a:t> notebook </a:t>
            </a:r>
            <a:endParaRPr lang="en-US" u="sng" dirty="0">
              <a:latin typeface="Anantason"/>
            </a:endParaRPr>
          </a:p>
          <a:p>
            <a:r>
              <a:rPr lang="en-US" u="sng" dirty="0">
                <a:latin typeface="Anantason"/>
              </a:rPr>
              <a:t>Place: https://shiny.rstudio.com/gallery/</a:t>
            </a:r>
          </a:p>
          <a:p>
            <a:endParaRPr lang="en-US" b="1" dirty="0">
              <a:latin typeface="Anantason"/>
            </a:endParaRPr>
          </a:p>
          <a:p>
            <a:endParaRPr lang="en-US" b="0" i="0" dirty="0">
              <a:effectLst/>
              <a:latin typeface="Anantason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27624-CE7D-44A1-A8DD-23B050595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3412" y="15240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43190-D583-4824-925C-7245855CB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08812" y="2971800"/>
            <a:ext cx="6418728" cy="4027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E51CC-C3A7-462B-8EF9-4A5CB9BB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6412" y="381000"/>
            <a:ext cx="6096000" cy="6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19661-B85F-4157-BF96-AC5D3C40E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01882" y="0"/>
            <a:ext cx="4817408" cy="441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9F3A0-3C8D-4086-BB22-78DFE22140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1677988" y="3124200"/>
            <a:ext cx="6418728" cy="40279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3877</TotalTime>
  <Words>361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Anantason</vt:lpstr>
      <vt:lpstr>-apple-system</vt:lpstr>
      <vt:lpstr>Arial</vt:lpstr>
      <vt:lpstr>Calibri</vt:lpstr>
      <vt:lpstr>Consolas</vt:lpstr>
      <vt:lpstr>Noto Sans Lao Medium</vt:lpstr>
      <vt:lpstr>Noto Serif Lao SemCond Light</vt:lpstr>
      <vt:lpstr>Phetsarath OT</vt:lpstr>
      <vt:lpstr>Saysettha OT</vt:lpstr>
      <vt:lpstr>Wingdings</vt:lpstr>
      <vt:lpstr>Tech 16x9</vt:lpstr>
      <vt:lpstr>ບົດໂຄງການ: Data Science</vt:lpstr>
      <vt:lpstr> Introduction </vt:lpstr>
      <vt:lpstr>Content</vt:lpstr>
      <vt:lpstr>PowerPoint Presentation</vt:lpstr>
      <vt:lpstr>ເຄື່ອງມືທີ່ໃຊ້ໃນການພັດທະນາ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Bae ^</dc:creator>
  <cp:lastModifiedBy>Billy SOTUKI</cp:lastModifiedBy>
  <cp:revision>50</cp:revision>
  <dcterms:created xsi:type="dcterms:W3CDTF">2022-02-26T15:54:46Z</dcterms:created>
  <dcterms:modified xsi:type="dcterms:W3CDTF">2022-03-20T16:53:10Z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