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60" r:id="rId8"/>
    <p:sldId id="278" r:id="rId9"/>
    <p:sldId id="276" r:id="rId10"/>
    <p:sldId id="277" r:id="rId11"/>
    <p:sldId id="279" r:id="rId12"/>
    <p:sldId id="264" r:id="rId13"/>
    <p:sldId id="274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GB" noProof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0.99499</cdr:x>
      <cdr:y>1</cdr:y>
    </cdr:to>
    <cdr:pic>
      <cdr:nvPicPr>
        <cdr:cNvPr id="2" name="Picture 1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CDBFD26-4ADB-198D-8A6D-A361D006428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-2141538"/>
          <a:ext cx="5074747" cy="364966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18/02/2023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pm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888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244" y="2554817"/>
            <a:ext cx="8258881" cy="2421464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 err="1"/>
              <a:t>U</a:t>
            </a:r>
            <a:r>
              <a:rPr lang="en-GB" sz="4000" b="1" dirty="0" err="1"/>
              <a:t>sed</a:t>
            </a:r>
            <a:r>
              <a:rPr lang="en-GB" b="1" dirty="0" err="1"/>
              <a:t>v</a:t>
            </a:r>
            <a:r>
              <a:rPr lang="en-GB" sz="4000" b="1" dirty="0" err="1"/>
              <a:t>ehicles</a:t>
            </a:r>
            <a:r>
              <a:rPr lang="en-GB" b="1" dirty="0" err="1"/>
              <a:t>p</a:t>
            </a:r>
            <a:r>
              <a:rPr lang="en-GB" sz="4000" b="1" dirty="0" err="1"/>
              <a:t>rice</a:t>
            </a:r>
            <a:r>
              <a:rPr lang="en-GB" b="1" dirty="0" err="1"/>
              <a:t>p</a:t>
            </a:r>
            <a:r>
              <a:rPr lang="en-GB" sz="4000" b="1" dirty="0" err="1"/>
              <a:t>redictor</a:t>
            </a:r>
            <a:endParaRPr lang="en-GB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Artificial intelligence and data engineering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mining and machine learning project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Giulio bello - 603078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Federico Frati - 596237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8C33D3-5828-2548-4169-05A11FD6E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38" y="1074584"/>
            <a:ext cx="4427324" cy="23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443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684925"/>
            <a:ext cx="7197726" cy="1576936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THANKS FOR YOUR ATTENCTION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/>
              <a:t>Project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92" r="15892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460" r="15460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95674-2EE8-D899-BE78-77CD0E4F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llow the user to ask for a price evaluation of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an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used vehicle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Merge different dataset and </a:t>
            </a: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preprocess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them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Find the best regressor to evaluate an used vehicle’s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Compare different models using different metrics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Perform cross-validation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Create a simple application to provide this service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855-91F1-4C36-9294-3F9ABCC83D51}"/>
              </a:ext>
            </a:extLst>
          </p:cNvPr>
          <p:cNvSpPr txBox="1">
            <a:spLocks/>
          </p:cNvSpPr>
          <p:nvPr/>
        </p:nvSpPr>
        <p:spPr>
          <a:xfrm>
            <a:off x="685801" y="609601"/>
            <a:ext cx="2595879" cy="7111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ACFA0-42BF-B8F7-8780-F7F31A63C8EA}"/>
              </a:ext>
            </a:extLst>
          </p:cNvPr>
          <p:cNvSpPr txBox="1"/>
          <p:nvPr/>
        </p:nvSpPr>
        <p:spPr>
          <a:xfrm>
            <a:off x="660400" y="1912826"/>
            <a:ext cx="543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Dataset </a:t>
            </a:r>
            <a:r>
              <a:rPr lang="it-IT" sz="2000" dirty="0" err="1"/>
              <a:t>found</a:t>
            </a:r>
            <a:r>
              <a:rPr lang="it-IT" sz="2000" dirty="0"/>
              <a:t> on CraigList.org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versions</a:t>
            </a:r>
            <a:r>
              <a:rPr lang="it-IT" sz="2000" dirty="0"/>
              <a:t> (one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year</a:t>
            </a:r>
            <a:r>
              <a:rPr lang="it-IT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Vehicles</a:t>
            </a:r>
            <a:r>
              <a:rPr lang="it-IT" sz="2000" dirty="0"/>
              <a:t> in </a:t>
            </a:r>
            <a:r>
              <a:rPr lang="it-IT" sz="2000" dirty="0" err="1"/>
              <a:t>our</a:t>
            </a:r>
            <a:r>
              <a:rPr lang="it-IT" sz="2000" dirty="0"/>
              <a:t> dataset </a:t>
            </a:r>
            <a:r>
              <a:rPr lang="it-IT" sz="2000" dirty="0" err="1"/>
              <a:t>inserted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2020 and 2022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26 </a:t>
            </a:r>
            <a:r>
              <a:rPr lang="it-IT" sz="2000" dirty="0" err="1"/>
              <a:t>attributes</a:t>
            </a:r>
            <a:endParaRPr lang="it-IT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1 326 489 </a:t>
            </a:r>
            <a:r>
              <a:rPr lang="it-IT" sz="2000" dirty="0" err="1"/>
              <a:t>rows</a:t>
            </a:r>
            <a:endParaRPr lang="it-IT" sz="2000" dirty="0"/>
          </a:p>
          <a:p>
            <a:endParaRPr lang="it-IT" sz="2000" dirty="0"/>
          </a:p>
        </p:txBody>
      </p:sp>
      <p:pic>
        <p:nvPicPr>
          <p:cNvPr id="3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B3E9B40-CA5F-4955-4350-8A93BF93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87"/>
            <a:ext cx="12192000" cy="62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58" y="223520"/>
            <a:ext cx="8547572" cy="1456267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 err="1"/>
              <a:t>Preprocessing</a:t>
            </a:r>
            <a:endParaRPr lang="en-GB" sz="4000" dirty="0"/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38943"/>
              </p:ext>
            </p:extLst>
          </p:nvPr>
        </p:nvGraphicFramePr>
        <p:xfrm>
          <a:off x="6979920" y="223520"/>
          <a:ext cx="5100320" cy="298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3901E-C2C6-79EF-6276-7C500E4778CF}"/>
              </a:ext>
            </a:extLst>
          </p:cNvPr>
          <p:cNvSpPr txBox="1"/>
          <p:nvPr/>
        </p:nvSpPr>
        <p:spPr>
          <a:xfrm>
            <a:off x="894080" y="1679787"/>
            <a:ext cx="5781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problems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Useless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Missing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Unbalanced</a:t>
            </a:r>
            <a:r>
              <a:rPr lang="it-IT" sz="2000" dirty="0"/>
              <a:t> </a:t>
            </a:r>
            <a:r>
              <a:rPr lang="it-IT" sz="2000" i="1" dirty="0"/>
              <a:t>price</a:t>
            </a:r>
            <a:r>
              <a:rPr lang="it-IT" sz="2000" dirty="0"/>
              <a:t>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distribution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Outliers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/>
          </a:p>
          <a:p>
            <a:r>
              <a:rPr lang="it-IT" sz="2000" dirty="0"/>
              <a:t>Solutions: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are </a:t>
            </a:r>
            <a:r>
              <a:rPr lang="it-IT" sz="2000" dirty="0" err="1"/>
              <a:t>visibly</a:t>
            </a:r>
            <a:r>
              <a:rPr lang="it-IT" sz="2000" dirty="0"/>
              <a:t> </a:t>
            </a:r>
            <a:r>
              <a:rPr lang="it-IT" sz="2000" dirty="0" err="1"/>
              <a:t>useless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missing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(</a:t>
            </a:r>
            <a:r>
              <a:rPr lang="it-IT" sz="2000" dirty="0" err="1"/>
              <a:t>excepted</a:t>
            </a:r>
            <a:r>
              <a:rPr lang="it-IT" sz="2000" dirty="0"/>
              <a:t> for </a:t>
            </a:r>
            <a:r>
              <a:rPr lang="it-IT" sz="2000" i="1" dirty="0" err="1"/>
              <a:t>condition</a:t>
            </a:r>
            <a:r>
              <a:rPr lang="it-IT" sz="20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basing</a:t>
            </a:r>
            <a:r>
              <a:rPr lang="it-IT" sz="2000" dirty="0"/>
              <a:t> on </a:t>
            </a:r>
            <a:r>
              <a:rPr lang="it-IT" sz="2000" dirty="0" err="1"/>
              <a:t>mutual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are </a:t>
            </a:r>
            <a:r>
              <a:rPr lang="it-IT" sz="2000" dirty="0" err="1"/>
              <a:t>uncorrelated</a:t>
            </a:r>
            <a:r>
              <a:rPr lang="it-IT" sz="2000" dirty="0"/>
              <a:t> with </a:t>
            </a:r>
            <a:r>
              <a:rPr lang="it-IT" sz="2000" i="1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Rebalance</a:t>
            </a:r>
            <a:r>
              <a:rPr lang="it-IT" sz="2000" dirty="0"/>
              <a:t> of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deciles</a:t>
            </a:r>
            <a:r>
              <a:rPr lang="it-IT" sz="2000" dirty="0"/>
              <a:t> and </a:t>
            </a:r>
            <a:r>
              <a:rPr lang="it-IT" sz="2000" dirty="0" err="1"/>
              <a:t>checked</a:t>
            </a:r>
            <a:r>
              <a:rPr lang="it-IT" sz="2000" dirty="0"/>
              <a:t> z-scores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Substitution</a:t>
            </a:r>
            <a:r>
              <a:rPr lang="it-IT" sz="2000" dirty="0"/>
              <a:t> of </a:t>
            </a:r>
            <a:r>
              <a:rPr lang="it-IT" sz="2000" i="1" dirty="0" err="1"/>
              <a:t>year</a:t>
            </a:r>
            <a:r>
              <a:rPr lang="it-IT" sz="2000" dirty="0"/>
              <a:t> and </a:t>
            </a:r>
            <a:r>
              <a:rPr lang="it-IT" sz="2000" i="1" dirty="0" err="1"/>
              <a:t>posting_date</a:t>
            </a:r>
            <a:r>
              <a:rPr lang="it-IT" sz="2000" dirty="0"/>
              <a:t> with a new </a:t>
            </a:r>
            <a:r>
              <a:rPr lang="it-IT" sz="2000" dirty="0" err="1"/>
              <a:t>attribute</a:t>
            </a:r>
            <a:r>
              <a:rPr lang="it-IT" sz="2000" dirty="0"/>
              <a:t>, </a:t>
            </a:r>
            <a:r>
              <a:rPr lang="it-IT" sz="2000" i="1" dirty="0"/>
              <a:t>age</a:t>
            </a:r>
          </a:p>
          <a:p>
            <a:endParaRPr lang="it-IT" sz="20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D5F8718-4428-C5B6-CCA2-102F1E3F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19" y="3429000"/>
            <a:ext cx="5075761" cy="32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EF2D-E04C-EEB6-F515-8D9508F0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K-</a:t>
            </a:r>
            <a:r>
              <a:rPr lang="it-IT" sz="4000" dirty="0" err="1"/>
              <a:t>fold</a:t>
            </a:r>
            <a:r>
              <a:rPr lang="it-IT" sz="4000" dirty="0"/>
              <a:t> Cross </a:t>
            </a:r>
            <a:r>
              <a:rPr lang="it-IT" sz="4000" dirty="0" err="1"/>
              <a:t>validation</a:t>
            </a:r>
            <a:endParaRPr lang="it-IT" sz="4000" dirty="0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5E1D61FA-366C-41A2-9088-5AEAAFE8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1815782"/>
            <a:ext cx="5859780" cy="3226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178CA-4B49-0F7F-CDBF-BA3CF67D89E6}"/>
              </a:ext>
            </a:extLst>
          </p:cNvPr>
          <p:cNvSpPr txBox="1"/>
          <p:nvPr/>
        </p:nvSpPr>
        <p:spPr>
          <a:xfrm>
            <a:off x="782320" y="2265680"/>
            <a:ext cx="4937760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have results that are not dependent on how the data was divided into test and train, we decided to use a K-Fold Cross-Validation (with K=10) for each model tested.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possible division, we calculate all the metrics to verify the robustness and model generalization.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that, we trained the model using all the data.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8C09-ABCB-4F84-6066-86BCBAB35EFF}"/>
              </a:ext>
            </a:extLst>
          </p:cNvPr>
          <p:cNvSpPr txBox="1">
            <a:spLocks/>
          </p:cNvSpPr>
          <p:nvPr/>
        </p:nvSpPr>
        <p:spPr>
          <a:xfrm>
            <a:off x="1162756" y="609601"/>
            <a:ext cx="5532684" cy="85343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Regressor comparison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F5E1BC-E1A6-1E66-77D7-8FFE25D5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31818"/>
              </p:ext>
            </p:extLst>
          </p:nvPr>
        </p:nvGraphicFramePr>
        <p:xfrm>
          <a:off x="2032000" y="20912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8007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5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4221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6747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4573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Adaboost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M5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5-NN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R-</a:t>
                      </a:r>
                      <a:r>
                        <a:rPr lang="it-IT" dirty="0" err="1"/>
                        <a:t>squared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3045.68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6558.21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3822.29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5870.39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1657.15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5219.52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3737.27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7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Percentage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54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DF8D4E-47EC-1901-51A8-CF141A2E337C}"/>
              </a:ext>
            </a:extLst>
          </p:cNvPr>
          <p:cNvSpPr txBox="1"/>
          <p:nvPr/>
        </p:nvSpPr>
        <p:spPr>
          <a:xfrm>
            <a:off x="690880" y="5100320"/>
            <a:ext cx="1034288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With «</a:t>
            </a:r>
            <a:r>
              <a:rPr lang="it-IT" sz="2000" dirty="0" err="1"/>
              <a:t>Percentage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»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</a:t>
            </a:r>
            <a:r>
              <a:rPr lang="it-IT" sz="2000" dirty="0" err="1"/>
              <a:t>percentage</a:t>
            </a:r>
            <a:r>
              <a:rPr lang="it-IT" sz="2000" dirty="0"/>
              <a:t> of MAE </a:t>
            </a:r>
            <a:r>
              <a:rPr lang="it-IT" sz="2000" dirty="0" err="1"/>
              <a:t>related</a:t>
            </a:r>
            <a:r>
              <a:rPr lang="it-IT" sz="2000" dirty="0"/>
              <a:t> to the </a:t>
            </a:r>
            <a:r>
              <a:rPr lang="it-IT" sz="2000" dirty="0" err="1"/>
              <a:t>mean</a:t>
            </a:r>
            <a:r>
              <a:rPr lang="it-IT" sz="2000" dirty="0"/>
              <a:t> price of </a:t>
            </a:r>
            <a:r>
              <a:rPr lang="it-IT" sz="2000" dirty="0" err="1"/>
              <a:t>vehicles</a:t>
            </a:r>
            <a:r>
              <a:rPr lang="it-IT" sz="2000" dirty="0"/>
              <a:t> in </a:t>
            </a:r>
            <a:r>
              <a:rPr lang="it-IT" sz="2000" dirty="0" err="1"/>
              <a:t>our</a:t>
            </a:r>
            <a:r>
              <a:rPr lang="it-IT" sz="2000" dirty="0"/>
              <a:t> dataset after </a:t>
            </a:r>
            <a:r>
              <a:rPr lang="it-IT" sz="2000" dirty="0" err="1"/>
              <a:t>preprocessing</a:t>
            </a:r>
            <a:r>
              <a:rPr lang="it-IT" sz="2000" dirty="0"/>
              <a:t> ($ 19049)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6DEFE39-A626-277B-B843-5DE09B0D35C1}"/>
              </a:ext>
            </a:extLst>
          </p:cNvPr>
          <p:cNvSpPr/>
          <p:nvPr/>
        </p:nvSpPr>
        <p:spPr>
          <a:xfrm>
            <a:off x="4196080" y="1371600"/>
            <a:ext cx="558800" cy="5689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41866A-66BE-0F96-25AB-B9BC76C56A2E}"/>
              </a:ext>
            </a:extLst>
          </p:cNvPr>
          <p:cNvSpPr/>
          <p:nvPr/>
        </p:nvSpPr>
        <p:spPr>
          <a:xfrm>
            <a:off x="7386320" y="1371600"/>
            <a:ext cx="558800" cy="5689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7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625-56F4-F71C-748E-46ABDDA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Random </a:t>
            </a:r>
            <a:r>
              <a:rPr lang="it-IT" sz="4000" dirty="0" err="1"/>
              <a:t>forest</a:t>
            </a:r>
            <a:r>
              <a:rPr lang="it-IT" sz="4000" dirty="0"/>
              <a:t> vs m5 rules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E739E3-E1B0-7DC0-49E5-6F990AC6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18216"/>
              </p:ext>
            </p:extLst>
          </p:nvPr>
        </p:nvGraphicFramePr>
        <p:xfrm>
          <a:off x="2032000" y="20658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9443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133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2782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673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Execution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Memory </a:t>
                      </a:r>
                      <a:r>
                        <a:rPr lang="it-IT" dirty="0" err="1"/>
                        <a:t>occupied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30.50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5 515 115 kB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M5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15 531 kB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34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09789C-73E5-079F-4C88-255564DDC0A3}"/>
              </a:ext>
            </a:extLst>
          </p:cNvPr>
          <p:cNvSpPr txBox="1"/>
          <p:nvPr/>
        </p:nvSpPr>
        <p:spPr>
          <a:xfrm>
            <a:off x="568960" y="3679614"/>
            <a:ext cx="9469120" cy="291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has a higher accuracy score compared to M5R, but the latter has the great advantage of being much faster both in the model loading phase and in the prediction phase.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loading phase, M5R is about 30 times faster, while in the execution phase it is even 40 times faster.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</a:rPr>
              <a:t>Which is the best one? It depends on the requirements of the application…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381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022B-0F42-6935-A9E2-571F733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What</a:t>
            </a:r>
            <a:r>
              <a:rPr lang="it-IT" sz="4000" dirty="0"/>
              <a:t> </a:t>
            </a:r>
            <a:r>
              <a:rPr lang="it-IT" sz="4000" dirty="0" err="1"/>
              <a:t>happens</a:t>
            </a:r>
            <a:r>
              <a:rPr lang="it-IT" sz="4000" dirty="0"/>
              <a:t> </a:t>
            </a:r>
            <a:r>
              <a:rPr lang="it-IT" sz="4000" dirty="0" err="1"/>
              <a:t>without</a:t>
            </a:r>
            <a:r>
              <a:rPr lang="it-IT" sz="4000" dirty="0"/>
              <a:t> </a:t>
            </a:r>
            <a:r>
              <a:rPr lang="it-IT" sz="4000" dirty="0" err="1"/>
              <a:t>preprocessing</a:t>
            </a:r>
            <a:r>
              <a:rPr lang="it-IT" sz="4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18D1C-5B3E-990B-2A86-7EB2CDC9FCAC}"/>
              </a:ext>
            </a:extLst>
          </p:cNvPr>
          <p:cNvSpPr txBox="1"/>
          <p:nvPr/>
        </p:nvSpPr>
        <p:spPr>
          <a:xfrm>
            <a:off x="944880" y="2621280"/>
            <a:ext cx="104241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pre</a:t>
            </a:r>
            <a:r>
              <a:rPr lang="it-IT" sz="2000" dirty="0"/>
              <a:t>-processing. The </a:t>
            </a: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absolute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 </a:t>
            </a:r>
            <a:r>
              <a:rPr lang="it-IT" sz="2000" dirty="0" err="1"/>
              <a:t>resulted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very</a:t>
            </a:r>
            <a:r>
              <a:rPr lang="it-IT" sz="2000" dirty="0"/>
              <a:t> high and the R-</a:t>
            </a:r>
            <a:r>
              <a:rPr lang="it-IT" sz="2000" dirty="0" err="1"/>
              <a:t>squared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deterministic</a:t>
            </a:r>
            <a:r>
              <a:rPr lang="it-IT" sz="2000" dirty="0"/>
              <a:t> one.</a:t>
            </a:r>
          </a:p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balancing </a:t>
            </a:r>
            <a:r>
              <a:rPr lang="it-IT" sz="2000" i="1" dirty="0"/>
              <a:t>price</a:t>
            </a:r>
            <a:r>
              <a:rPr lang="it-IT" sz="2000" dirty="0"/>
              <a:t>. </a:t>
            </a:r>
            <a:r>
              <a:rPr lang="en-US" sz="2000" dirty="0"/>
              <a:t>We observed a bias in the predictions, in fact the predicted values ​​tended to approach the most represented price ranges.</a:t>
            </a:r>
            <a:endParaRPr lang="it-IT" sz="2000" i="1" dirty="0"/>
          </a:p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can conclude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having</a:t>
            </a:r>
            <a:r>
              <a:rPr lang="it-IT" sz="2000" dirty="0"/>
              <a:t> a </a:t>
            </a:r>
            <a:r>
              <a:rPr lang="it-IT" sz="2000" dirty="0" err="1"/>
              <a:t>preprocessing</a:t>
            </a:r>
            <a:r>
              <a:rPr lang="it-IT" sz="2000" dirty="0"/>
              <a:t> like </a:t>
            </a:r>
            <a:r>
              <a:rPr lang="it-IT" sz="2000" dirty="0" err="1"/>
              <a:t>this</a:t>
            </a:r>
            <a:r>
              <a:rPr lang="it-IT" sz="2000" dirty="0"/>
              <a:t> one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fundamental</a:t>
            </a:r>
            <a:r>
              <a:rPr lang="it-IT" sz="2000" dirty="0"/>
              <a:t> to </a:t>
            </a:r>
            <a:r>
              <a:rPr lang="it-IT" sz="2000" dirty="0" err="1"/>
              <a:t>have</a:t>
            </a:r>
            <a:r>
              <a:rPr lang="it-IT" sz="2000" dirty="0"/>
              <a:t> good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04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GB" sz="4000" dirty="0" err="1"/>
              <a:t>APplication</a:t>
            </a:r>
            <a:endParaRPr lang="en-GB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DC9DB-6550-B681-49A2-C9E100EF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49530" y="2065867"/>
            <a:ext cx="6872552" cy="3706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0CADC-ACD5-9324-5376-96F55151FB8C}"/>
              </a:ext>
            </a:extLst>
          </p:cNvPr>
          <p:cNvSpPr txBox="1"/>
          <p:nvPr/>
        </p:nvSpPr>
        <p:spPr>
          <a:xfrm>
            <a:off x="435006" y="2157274"/>
            <a:ext cx="4287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Step to </a:t>
            </a:r>
            <a:r>
              <a:rPr lang="it-IT" dirty="0" err="1"/>
              <a:t>have</a:t>
            </a:r>
            <a:r>
              <a:rPr lang="it-IT" dirty="0"/>
              <a:t> a price </a:t>
            </a:r>
            <a:r>
              <a:rPr lang="it-IT" dirty="0" err="1"/>
              <a:t>prediction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Click on «Load» </a:t>
            </a:r>
            <a:r>
              <a:rPr lang="it-IT" dirty="0" err="1"/>
              <a:t>button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the csv file with </a:t>
            </a:r>
            <a:r>
              <a:rPr lang="it-IT" dirty="0" err="1"/>
              <a:t>vehicle’s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Vehicle’s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in a </a:t>
            </a:r>
            <a:r>
              <a:rPr lang="it-IT" dirty="0" err="1"/>
              <a:t>table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the model to use: Random </a:t>
            </a:r>
            <a:r>
              <a:rPr lang="it-IT" dirty="0" err="1"/>
              <a:t>Forest</a:t>
            </a:r>
            <a:r>
              <a:rPr lang="it-IT" dirty="0"/>
              <a:t> or M5 Rules and click on the </a:t>
            </a:r>
            <a:r>
              <a:rPr lang="it-IT" dirty="0" err="1"/>
              <a:t>button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with the </a:t>
            </a:r>
            <a:r>
              <a:rPr lang="it-IT" dirty="0" err="1"/>
              <a:t>prediction</a:t>
            </a:r>
            <a:r>
              <a:rPr lang="it-IT" dirty="0"/>
              <a:t> of the </a:t>
            </a:r>
            <a:r>
              <a:rPr lang="it-IT" dirty="0" err="1"/>
              <a:t>price’s</a:t>
            </a:r>
            <a:r>
              <a:rPr lang="it-IT" dirty="0"/>
              <a:t> trend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5 </a:t>
            </a:r>
            <a:r>
              <a:rPr lang="it-IT" dirty="0" err="1"/>
              <a:t>years</a:t>
            </a:r>
            <a:r>
              <a:rPr lang="it-IT" dirty="0"/>
              <a:t>. </a:t>
            </a:r>
            <a:r>
              <a:rPr lang="it-IT" dirty="0" err="1"/>
              <a:t>Behind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an </a:t>
            </a:r>
            <a:r>
              <a:rPr lang="it-IT" dirty="0" err="1"/>
              <a:t>extimation</a:t>
            </a:r>
            <a:r>
              <a:rPr lang="it-IT" dirty="0"/>
              <a:t> of the </a:t>
            </a:r>
            <a:r>
              <a:rPr lang="it-IT" dirty="0" err="1"/>
              <a:t>actual</a:t>
            </a:r>
            <a:r>
              <a:rPr lang="it-IT" dirty="0"/>
              <a:t> price.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226</TotalTime>
  <Words>554</Words>
  <Application>Microsoft Office PowerPoint</Application>
  <PresentationFormat>Widescreen</PresentationFormat>
  <Paragraphs>95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Usedvehiclespricepredictor</vt:lpstr>
      <vt:lpstr>Project goals</vt:lpstr>
      <vt:lpstr>PowerPoint Presentation</vt:lpstr>
      <vt:lpstr>Preprocessing</vt:lpstr>
      <vt:lpstr>K-fold Cross validation</vt:lpstr>
      <vt:lpstr>PowerPoint Presentation</vt:lpstr>
      <vt:lpstr>Random forest vs m5 rules</vt:lpstr>
      <vt:lpstr>What happens without preprocessing?</vt:lpstr>
      <vt:lpstr>APplication</vt:lpstr>
      <vt:lpstr>THANKS FOR YOUR ATTENCTION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Usedvehiclespricepredictor</dc:title>
  <dc:creator>Federico Frati</dc:creator>
  <cp:lastModifiedBy>Federico Frati</cp:lastModifiedBy>
  <cp:revision>4</cp:revision>
  <dcterms:created xsi:type="dcterms:W3CDTF">2023-02-16T09:27:26Z</dcterms:created>
  <dcterms:modified xsi:type="dcterms:W3CDTF">2023-02-18T10:33:45Z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