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ppm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75" r:id="rId7"/>
    <p:sldId id="260" r:id="rId8"/>
    <p:sldId id="278" r:id="rId9"/>
    <p:sldId id="276" r:id="rId10"/>
    <p:sldId id="277" r:id="rId11"/>
    <p:sldId id="279" r:id="rId12"/>
    <p:sldId id="264" r:id="rId13"/>
    <p:sldId id="274" r:id="rId14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ofPieChart>
        <c:ofPieType val="pie"/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00"/>
        <c:secondPieSize val="75"/>
        <c:serLines>
          <c:spPr>
            <a:ln w="635" cap="flat" cmpd="sng" algn="ctr">
              <a:solidFill>
                <a:schemeClr val="tx1">
                  <a:alpha val="50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724402046109014"/>
          <c:y val="0.28306539071289344"/>
          <c:w val="0.15149181877179171"/>
          <c:h val="0.400246378979752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GB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GB" noProof="0"/>
      </a:pPr>
      <a:endParaRPr lang="it-IT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0.99499</cdr:x>
      <cdr:y>1</cdr:y>
    </cdr:to>
    <cdr:pic>
      <cdr:nvPicPr>
        <cdr:cNvPr id="2" name="Picture 1" descr="Chart, histogram&#10;&#10;Description automatically generated">
          <a:extLst xmlns:a="http://schemas.openxmlformats.org/drawingml/2006/main">
            <a:ext uri="{FF2B5EF4-FFF2-40B4-BE49-F238E27FC236}">
              <a16:creationId xmlns:a16="http://schemas.microsoft.com/office/drawing/2014/main" id="{ACDBFD26-4ADB-198D-8A6D-A361D006428B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0" y="-2141538"/>
          <a:ext cx="5074747" cy="3649662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DCF792-443A-4FD0-A3DA-4FCF2F6D7B8C}" type="datetime1">
              <a:rPr lang="en-GB" smtClean="0"/>
              <a:t>16/02/2023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43CD2B-A33A-4AAA-A84D-C16DCF3ADE3E}" type="datetime1">
              <a:rPr lang="en-GB" noProof="0" smtClean="0"/>
              <a:t>16/02/2023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0FFC8AD5-C329-496E-BCF2-0809D6F0CB50}" type="datetime1">
              <a:rPr lang="en-GB" noProof="0" smtClean="0"/>
              <a:t>16/02/2023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C00C0C-C787-4DA0-BB15-BE1D54FC3869}" type="datetime1">
              <a:rPr lang="en-GB" noProof="0" smtClean="0"/>
              <a:t>16/02/2023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DDE387-76E6-446C-B829-0E8C0B174171}" type="datetime1">
              <a:rPr lang="en-GB" noProof="0" smtClean="0"/>
              <a:t>16/02/2023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7AB58A-57FF-4885-9B0C-FF8F5F32457E}" type="datetime1">
              <a:rPr lang="en-GB" noProof="0" smtClean="0"/>
              <a:t>16/02/2023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A785A2-83F3-4CC3-B704-C68E8AAE5F3A}" type="datetime1">
              <a:rPr lang="en-GB" noProof="0" smtClean="0"/>
              <a:t>16/02/2023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0BED67-9580-4FA4-97B5-A5E195D81A53}" type="datetime1">
              <a:rPr lang="en-GB" noProof="0" smtClean="0"/>
              <a:t>16/02/2023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395BDA-398D-4375-9019-3BEC1D10FCE9}" type="datetime1">
              <a:rPr lang="en-GB" noProof="0" smtClean="0"/>
              <a:t>16/02/2023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05BF75-B0B2-4A51-B3DF-71D3D1F6D1F8}" type="datetime1">
              <a:rPr lang="en-GB" noProof="0" smtClean="0"/>
              <a:t>16/02/2023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C1748C-E82D-495B-8EBF-8E1A8947A970}" type="datetime1">
              <a:rPr lang="en-GB" noProof="0" smtClean="0"/>
              <a:t>16/02/2023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21552F-1D3E-440B-BB48-D8CC39A7FE39}" type="datetime1">
              <a:rPr lang="en-GB" noProof="0" smtClean="0"/>
              <a:t>16/02/2023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68592E-0D2E-4227-812D-A1AF6778D95B}" type="datetime1">
              <a:rPr lang="en-GB" noProof="0" smtClean="0"/>
              <a:t>16/02/2023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2D208F-547B-4225-8D99-14EFAE09E88A}" type="datetime1">
              <a:rPr lang="en-GB" noProof="0" smtClean="0"/>
              <a:t>16/02/2023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A6E6B8-C81E-44CD-94D7-562E9A9CC48B}" type="datetime1">
              <a:rPr lang="en-GB" noProof="0" smtClean="0"/>
              <a:t>16/02/2023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6D41C0-1FE7-4365-8105-6573436B100F}" type="datetime1">
              <a:rPr lang="en-GB" noProof="0" smtClean="0"/>
              <a:t>16/02/2023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040549-EBD3-46A8-BBE1-B0D6DAD810D6}" type="datetime1">
              <a:rPr lang="en-GB" noProof="0" smtClean="0"/>
              <a:t>16/02/2023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4A7B0-A803-48EB-B928-17C9778CB737}" type="datetime1">
              <a:rPr lang="en-GB" noProof="0" smtClean="0"/>
              <a:t>16/02/2023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E0C383-5762-4350-8B0C-BBD7EEB87FEC}" type="datetime1">
              <a:rPr lang="en-GB" noProof="0" smtClean="0"/>
              <a:t>16/02/2023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8760432-64E1-492A-A99A-DD20BDEC9669}" type="datetime1">
              <a:rPr lang="en-GB" noProof="0" smtClean="0"/>
              <a:t>16/02/2023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pm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1244" y="2554817"/>
            <a:ext cx="8258881" cy="2421464"/>
          </a:xfrm>
        </p:spPr>
        <p:txBody>
          <a:bodyPr rtlCol="0">
            <a:normAutofit/>
          </a:bodyPr>
          <a:lstStyle/>
          <a:p>
            <a:pPr rtl="0"/>
            <a:r>
              <a:rPr lang="en-GB" b="1" dirty="0" err="1"/>
              <a:t>U</a:t>
            </a:r>
            <a:r>
              <a:rPr lang="en-GB" sz="4000" b="1" dirty="0" err="1"/>
              <a:t>sed</a:t>
            </a:r>
            <a:r>
              <a:rPr lang="en-GB" b="1" dirty="0" err="1"/>
              <a:t>v</a:t>
            </a:r>
            <a:r>
              <a:rPr lang="en-GB" sz="4000" b="1" dirty="0" err="1"/>
              <a:t>ehicles</a:t>
            </a:r>
            <a:r>
              <a:rPr lang="en-GB" b="1" dirty="0" err="1"/>
              <a:t>p</a:t>
            </a:r>
            <a:r>
              <a:rPr lang="en-GB" sz="4000" b="1" dirty="0" err="1"/>
              <a:t>rice</a:t>
            </a:r>
            <a:r>
              <a:rPr lang="en-GB" b="1" dirty="0" err="1"/>
              <a:t>p</a:t>
            </a:r>
            <a:r>
              <a:rPr lang="en-GB" sz="4000" b="1" dirty="0" err="1"/>
              <a:t>redictor</a:t>
            </a:r>
            <a:endParaRPr lang="en-GB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Artificial intelligence and data engineering</a:t>
            </a:r>
          </a:p>
          <a:p>
            <a:pPr rtl="0"/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mining and machine learning project</a:t>
            </a:r>
          </a:p>
          <a:p>
            <a:pPr rtl="0"/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Giulio bello - 603078</a:t>
            </a:r>
          </a:p>
          <a:p>
            <a:pPr rtl="0"/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Federico </a:t>
            </a:r>
            <a:r>
              <a:rPr lang="en-GB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frati</a:t>
            </a:r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- 596237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28C33D3-5828-2548-4169-05A11FD6E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82338" y="1074584"/>
            <a:ext cx="4427324" cy="235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44398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2684925"/>
            <a:ext cx="7197726" cy="1576936"/>
          </a:xfrm>
        </p:spPr>
        <p:txBody>
          <a:bodyPr rtlCol="0">
            <a:normAutofit/>
          </a:bodyPr>
          <a:lstStyle/>
          <a:p>
            <a:pPr algn="ctr" rtl="0"/>
            <a:r>
              <a:rPr lang="en-GB" dirty="0"/>
              <a:t>THANKS FOR YOUR ATTENCTION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95332"/>
            <a:ext cx="7197726" cy="1405467"/>
          </a:xfrm>
        </p:spPr>
        <p:txBody>
          <a:bodyPr rtlCol="0">
            <a:normAutofit/>
          </a:bodyPr>
          <a:lstStyle/>
          <a:p>
            <a:pPr rtl="0"/>
            <a:endParaRPr lang="en-GB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en-GB" sz="4000" dirty="0"/>
              <a:t>Project goals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892" r="15892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5460" r="15460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95674-2EE8-D899-BE78-77CD0E4F1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llow the user to ask for a price evaluation of </a:t>
            </a:r>
            <a:r>
              <a:rPr lang="en-GB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an</a:t>
            </a: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used vehicle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Merge different dataset and </a:t>
            </a:r>
            <a:r>
              <a:rPr lang="en-GB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preprocess</a:t>
            </a:r>
            <a:r>
              <a:rPr lang="en-GB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them</a:t>
            </a:r>
            <a:endParaRPr lang="en-GB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</a:rPr>
              <a:t>Find the best regressor to evaluate an used vehicle’s price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</a:rPr>
              <a:t>Compare different models using different metrics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</a:rPr>
              <a:t>Perform cross-validation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sz="2000" dirty="0">
                <a:latin typeface="Times New Roman" panose="02020603050405020304" pitchFamily="18" charset="0"/>
              </a:rPr>
              <a:t>Create a simple application to provide this service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A5855-91F1-4C36-9294-3F9ABCC83D51}"/>
              </a:ext>
            </a:extLst>
          </p:cNvPr>
          <p:cNvSpPr txBox="1">
            <a:spLocks/>
          </p:cNvSpPr>
          <p:nvPr/>
        </p:nvSpPr>
        <p:spPr>
          <a:xfrm>
            <a:off x="685801" y="609601"/>
            <a:ext cx="2595879" cy="711199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000" dirty="0"/>
              <a:t>Dataset</a:t>
            </a:r>
          </a:p>
        </p:txBody>
      </p:sp>
      <p:pic>
        <p:nvPicPr>
          <p:cNvPr id="3" name="Immagine 8" descr="Immagine che contiene tavolo&#10;&#10;Descrizione generata automaticamente">
            <a:extLst>
              <a:ext uri="{FF2B5EF4-FFF2-40B4-BE49-F238E27FC236}">
                <a16:creationId xmlns:a16="http://schemas.microsoft.com/office/drawing/2014/main" id="{3B3E9B40-CA5F-4955-4350-8A93BF930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280" y="1922986"/>
            <a:ext cx="5561066" cy="2850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AACFA0-42BF-B8F7-8780-F7F31A63C8EA}"/>
              </a:ext>
            </a:extLst>
          </p:cNvPr>
          <p:cNvSpPr txBox="1"/>
          <p:nvPr/>
        </p:nvSpPr>
        <p:spPr>
          <a:xfrm>
            <a:off x="660400" y="1912826"/>
            <a:ext cx="5435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/>
              <a:t>Dataset </a:t>
            </a:r>
            <a:r>
              <a:rPr lang="it-IT" sz="2000" dirty="0" err="1"/>
              <a:t>found</a:t>
            </a:r>
            <a:r>
              <a:rPr lang="it-IT" sz="2000" dirty="0"/>
              <a:t> on CraigList.org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/>
              <a:t>Different</a:t>
            </a:r>
            <a:r>
              <a:rPr lang="it-IT" sz="2000" dirty="0"/>
              <a:t> </a:t>
            </a:r>
            <a:r>
              <a:rPr lang="it-IT" sz="2000" dirty="0" err="1"/>
              <a:t>versions</a:t>
            </a:r>
            <a:r>
              <a:rPr lang="it-IT" sz="2000" dirty="0"/>
              <a:t> (one for </a:t>
            </a:r>
            <a:r>
              <a:rPr lang="it-IT" sz="2000" dirty="0" err="1"/>
              <a:t>each</a:t>
            </a:r>
            <a:r>
              <a:rPr lang="it-IT" sz="2000" dirty="0"/>
              <a:t> </a:t>
            </a:r>
            <a:r>
              <a:rPr lang="it-IT" sz="2000" dirty="0" err="1"/>
              <a:t>year</a:t>
            </a:r>
            <a:r>
              <a:rPr lang="it-IT" sz="2000" dirty="0"/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/>
              <a:t>Vehicles</a:t>
            </a:r>
            <a:r>
              <a:rPr lang="it-IT" sz="2000" dirty="0"/>
              <a:t> in </a:t>
            </a:r>
            <a:r>
              <a:rPr lang="it-IT" sz="2000" dirty="0" err="1"/>
              <a:t>our</a:t>
            </a:r>
            <a:r>
              <a:rPr lang="it-IT" sz="2000" dirty="0"/>
              <a:t> dataset </a:t>
            </a:r>
            <a:r>
              <a:rPr lang="it-IT" sz="2000" dirty="0" err="1"/>
              <a:t>inserted</a:t>
            </a:r>
            <a:r>
              <a:rPr lang="it-IT" sz="2000" dirty="0"/>
              <a:t> </a:t>
            </a:r>
            <a:r>
              <a:rPr lang="it-IT" sz="2000" dirty="0" err="1"/>
              <a:t>between</a:t>
            </a:r>
            <a:r>
              <a:rPr lang="it-IT" sz="2000" dirty="0"/>
              <a:t> 2020 and 2022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/>
              <a:t>26 </a:t>
            </a:r>
            <a:r>
              <a:rPr lang="it-IT" sz="2000" dirty="0" err="1"/>
              <a:t>attributes</a:t>
            </a:r>
            <a:endParaRPr lang="it-IT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/>
              <a:t>XXXXXX </a:t>
            </a:r>
            <a:r>
              <a:rPr lang="it-IT" sz="2000" dirty="0" err="1"/>
              <a:t>rows</a:t>
            </a:r>
            <a:endParaRPr lang="it-IT" sz="20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1432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458" y="223520"/>
            <a:ext cx="8547572" cy="1456267"/>
          </a:xfrm>
        </p:spPr>
        <p:txBody>
          <a:bodyPr rtlCol="0">
            <a:normAutofit/>
          </a:bodyPr>
          <a:lstStyle/>
          <a:p>
            <a:pPr rtl="0"/>
            <a:r>
              <a:rPr lang="en-GB" sz="4000" dirty="0" err="1"/>
              <a:t>Preprocessing</a:t>
            </a:r>
            <a:endParaRPr lang="en-GB" sz="4000" dirty="0"/>
          </a:p>
        </p:txBody>
      </p:sp>
      <p:graphicFrame>
        <p:nvGraphicFramePr>
          <p:cNvPr id="6" name="Content Placeholder 5" descr="Chart">
            <a:extLst>
              <a:ext uri="{FF2B5EF4-FFF2-40B4-BE49-F238E27FC236}">
                <a16:creationId xmlns:a16="http://schemas.microsoft.com/office/drawing/2014/main" id="{B969B0A3-888C-49AE-AB43-78DF29C9B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538943"/>
              </p:ext>
            </p:extLst>
          </p:nvPr>
        </p:nvGraphicFramePr>
        <p:xfrm>
          <a:off x="6979920" y="223520"/>
          <a:ext cx="5100320" cy="2987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5D3901E-C2C6-79EF-6276-7C500E4778CF}"/>
              </a:ext>
            </a:extLst>
          </p:cNvPr>
          <p:cNvSpPr txBox="1"/>
          <p:nvPr/>
        </p:nvSpPr>
        <p:spPr>
          <a:xfrm>
            <a:off x="894080" y="1679787"/>
            <a:ext cx="57810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Initial</a:t>
            </a:r>
            <a:r>
              <a:rPr lang="it-IT" sz="2000" dirty="0"/>
              <a:t> </a:t>
            </a:r>
            <a:r>
              <a:rPr lang="it-IT" sz="2000" dirty="0" err="1"/>
              <a:t>problems</a:t>
            </a:r>
            <a:r>
              <a:rPr lang="it-IT" sz="20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 err="1"/>
              <a:t>Useless</a:t>
            </a:r>
            <a:r>
              <a:rPr lang="it-IT" sz="2000" dirty="0"/>
              <a:t> </a:t>
            </a:r>
            <a:r>
              <a:rPr lang="it-IT" sz="2000" dirty="0" err="1"/>
              <a:t>columns</a:t>
            </a:r>
            <a:endParaRPr lang="it-IT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 err="1"/>
              <a:t>Missing</a:t>
            </a:r>
            <a:r>
              <a:rPr lang="it-IT" sz="2000" dirty="0"/>
              <a:t> </a:t>
            </a:r>
            <a:r>
              <a:rPr lang="it-IT" sz="2000" dirty="0" err="1"/>
              <a:t>values</a:t>
            </a:r>
            <a:endParaRPr lang="it-IT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 err="1"/>
              <a:t>Unbalanced</a:t>
            </a:r>
            <a:r>
              <a:rPr lang="it-IT" sz="2000" dirty="0"/>
              <a:t> </a:t>
            </a:r>
            <a:r>
              <a:rPr lang="it-IT" sz="2000" i="1" dirty="0"/>
              <a:t>price</a:t>
            </a:r>
            <a:r>
              <a:rPr lang="it-IT" sz="2000" dirty="0"/>
              <a:t> </a:t>
            </a:r>
            <a:r>
              <a:rPr lang="it-IT" sz="2000" dirty="0" err="1"/>
              <a:t>attribute</a:t>
            </a:r>
            <a:r>
              <a:rPr lang="it-IT" sz="2000" dirty="0"/>
              <a:t> </a:t>
            </a:r>
            <a:r>
              <a:rPr lang="it-IT" sz="2000" dirty="0" err="1"/>
              <a:t>distribution</a:t>
            </a:r>
            <a:endParaRPr lang="it-IT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 err="1"/>
              <a:t>Outliers</a:t>
            </a:r>
            <a:endParaRPr lang="it-IT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2000" dirty="0"/>
          </a:p>
          <a:p>
            <a:r>
              <a:rPr lang="it-IT" sz="2000" dirty="0"/>
              <a:t>Solutions: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 err="1"/>
              <a:t>Removed</a:t>
            </a:r>
            <a:r>
              <a:rPr lang="it-IT" sz="2000" dirty="0"/>
              <a:t> </a:t>
            </a:r>
            <a:r>
              <a:rPr lang="it-IT" sz="2000" dirty="0" err="1"/>
              <a:t>columns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are </a:t>
            </a:r>
            <a:r>
              <a:rPr lang="it-IT" sz="2000" dirty="0" err="1"/>
              <a:t>visibly</a:t>
            </a:r>
            <a:r>
              <a:rPr lang="it-IT" sz="2000" dirty="0"/>
              <a:t> </a:t>
            </a:r>
            <a:r>
              <a:rPr lang="it-IT" sz="2000" dirty="0" err="1"/>
              <a:t>useless</a:t>
            </a:r>
            <a:endParaRPr lang="it-IT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 err="1"/>
              <a:t>Removed</a:t>
            </a:r>
            <a:r>
              <a:rPr lang="it-IT" sz="2000" dirty="0"/>
              <a:t> </a:t>
            </a:r>
            <a:r>
              <a:rPr lang="it-IT" sz="2000" dirty="0" err="1"/>
              <a:t>missing</a:t>
            </a:r>
            <a:r>
              <a:rPr lang="it-IT" sz="2000" dirty="0"/>
              <a:t> </a:t>
            </a:r>
            <a:r>
              <a:rPr lang="it-IT" sz="2000" dirty="0" err="1"/>
              <a:t>values</a:t>
            </a:r>
            <a:r>
              <a:rPr lang="it-IT" sz="2000" dirty="0"/>
              <a:t> (</a:t>
            </a:r>
            <a:r>
              <a:rPr lang="it-IT" sz="2000" dirty="0" err="1"/>
              <a:t>excepted</a:t>
            </a:r>
            <a:r>
              <a:rPr lang="it-IT" sz="2000" dirty="0"/>
              <a:t> for </a:t>
            </a:r>
            <a:r>
              <a:rPr lang="it-IT" sz="2000" i="1" dirty="0" err="1"/>
              <a:t>condition</a:t>
            </a:r>
            <a:r>
              <a:rPr lang="it-IT" sz="2000" dirty="0"/>
              <a:t>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 err="1"/>
              <a:t>Removed</a:t>
            </a:r>
            <a:r>
              <a:rPr lang="it-IT" sz="2000" dirty="0"/>
              <a:t> </a:t>
            </a:r>
            <a:r>
              <a:rPr lang="it-IT" sz="2000" dirty="0" err="1"/>
              <a:t>columns</a:t>
            </a:r>
            <a:r>
              <a:rPr lang="it-IT" sz="2000" dirty="0"/>
              <a:t> </a:t>
            </a:r>
            <a:r>
              <a:rPr lang="it-IT" sz="2000" dirty="0" err="1"/>
              <a:t>basing</a:t>
            </a:r>
            <a:r>
              <a:rPr lang="it-IT" sz="2000" dirty="0"/>
              <a:t> on </a:t>
            </a:r>
            <a:r>
              <a:rPr lang="it-IT" sz="2000" dirty="0" err="1"/>
              <a:t>mutual</a:t>
            </a:r>
            <a:r>
              <a:rPr lang="it-IT" sz="2000" dirty="0"/>
              <a:t> </a:t>
            </a:r>
            <a:r>
              <a:rPr lang="it-IT" sz="2000" dirty="0" err="1"/>
              <a:t>correlation</a:t>
            </a:r>
            <a:endParaRPr lang="it-IT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 err="1"/>
              <a:t>Removed</a:t>
            </a:r>
            <a:r>
              <a:rPr lang="it-IT" sz="2000" dirty="0"/>
              <a:t> </a:t>
            </a:r>
            <a:r>
              <a:rPr lang="it-IT" sz="2000" dirty="0" err="1"/>
              <a:t>columns</a:t>
            </a:r>
            <a:r>
              <a:rPr lang="it-IT" sz="2000" dirty="0"/>
              <a:t> </a:t>
            </a:r>
            <a:r>
              <a:rPr lang="it-IT" sz="2000" dirty="0" err="1"/>
              <a:t>that</a:t>
            </a:r>
            <a:r>
              <a:rPr lang="it-IT" sz="2000" dirty="0"/>
              <a:t> are </a:t>
            </a:r>
            <a:r>
              <a:rPr lang="it-IT" sz="2000" dirty="0" err="1"/>
              <a:t>uncorrelated</a:t>
            </a:r>
            <a:r>
              <a:rPr lang="it-IT" sz="2000" dirty="0"/>
              <a:t> with </a:t>
            </a:r>
            <a:r>
              <a:rPr lang="it-IT" sz="2000" i="1" dirty="0"/>
              <a:t>price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 err="1"/>
              <a:t>Rebalance</a:t>
            </a:r>
            <a:r>
              <a:rPr lang="it-IT" sz="2000" dirty="0"/>
              <a:t> of dataset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 err="1"/>
              <a:t>Removed</a:t>
            </a:r>
            <a:r>
              <a:rPr lang="it-IT" sz="2000" dirty="0"/>
              <a:t> </a:t>
            </a:r>
            <a:r>
              <a:rPr lang="it-IT" sz="2000" dirty="0" err="1"/>
              <a:t>deciles</a:t>
            </a:r>
            <a:r>
              <a:rPr lang="it-IT" sz="2000" dirty="0"/>
              <a:t> and </a:t>
            </a:r>
            <a:r>
              <a:rPr lang="it-IT" sz="2000" dirty="0" err="1"/>
              <a:t>checked</a:t>
            </a:r>
            <a:r>
              <a:rPr lang="it-IT" sz="2000" dirty="0"/>
              <a:t> z-scores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dirty="0" err="1"/>
              <a:t>Substitution</a:t>
            </a:r>
            <a:r>
              <a:rPr lang="it-IT" sz="2000" dirty="0"/>
              <a:t> of </a:t>
            </a:r>
            <a:r>
              <a:rPr lang="it-IT" sz="2000" i="1" dirty="0" err="1"/>
              <a:t>year</a:t>
            </a:r>
            <a:r>
              <a:rPr lang="it-IT" sz="2000" dirty="0"/>
              <a:t> and </a:t>
            </a:r>
            <a:r>
              <a:rPr lang="it-IT" sz="2000" i="1" dirty="0" err="1"/>
              <a:t>posting_date</a:t>
            </a:r>
            <a:r>
              <a:rPr lang="it-IT" sz="2000" dirty="0"/>
              <a:t> with a new </a:t>
            </a:r>
            <a:r>
              <a:rPr lang="it-IT" sz="2000" dirty="0" err="1"/>
              <a:t>attribute</a:t>
            </a:r>
            <a:r>
              <a:rPr lang="it-IT" sz="2000" dirty="0"/>
              <a:t>, </a:t>
            </a:r>
            <a:r>
              <a:rPr lang="it-IT" sz="2000" i="1" dirty="0"/>
              <a:t>age</a:t>
            </a:r>
          </a:p>
          <a:p>
            <a:endParaRPr lang="it-IT" sz="2000" dirty="0"/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6D5F8718-4428-C5B6-CCA2-102F1E3F9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919" y="3429000"/>
            <a:ext cx="5075761" cy="321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EF2D-E04C-EEB6-F515-8D9508F02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K-</a:t>
            </a:r>
            <a:r>
              <a:rPr lang="it-IT" sz="4000" dirty="0" err="1"/>
              <a:t>fold</a:t>
            </a:r>
            <a:r>
              <a:rPr lang="it-IT" sz="4000" dirty="0"/>
              <a:t> Cross </a:t>
            </a:r>
            <a:r>
              <a:rPr lang="it-IT" sz="4000" dirty="0" err="1"/>
              <a:t>validation</a:t>
            </a:r>
            <a:endParaRPr lang="it-IT" sz="4000" dirty="0"/>
          </a:p>
        </p:txBody>
      </p:sp>
      <p:pic>
        <p:nvPicPr>
          <p:cNvPr id="3" name="Picture 2" descr="Chart, diagram&#10;&#10;Description automatically generated">
            <a:extLst>
              <a:ext uri="{FF2B5EF4-FFF2-40B4-BE49-F238E27FC236}">
                <a16:creationId xmlns:a16="http://schemas.microsoft.com/office/drawing/2014/main" id="{5E1D61FA-366C-41A2-9088-5AEAAFE8D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630" y="1815782"/>
            <a:ext cx="5859780" cy="32264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D178CA-4B49-0F7F-CDBF-BA3CF67D89E6}"/>
              </a:ext>
            </a:extLst>
          </p:cNvPr>
          <p:cNvSpPr txBox="1"/>
          <p:nvPr/>
        </p:nvSpPr>
        <p:spPr>
          <a:xfrm>
            <a:off x="782320" y="2265680"/>
            <a:ext cx="4937760" cy="4197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have results that are not dependent on how the data was divided into test and train, we decided to use a K-Fold Cross-Validation (with K=10) for each model tested. 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each possible division, we calculate all the metrics to verify the robustness and model generalization.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that, we trained the model using all the data.</a:t>
            </a:r>
            <a:endParaRPr lang="it-I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169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E8C09-ABCB-4F84-6066-86BCBAB35EFF}"/>
              </a:ext>
            </a:extLst>
          </p:cNvPr>
          <p:cNvSpPr txBox="1">
            <a:spLocks/>
          </p:cNvSpPr>
          <p:nvPr/>
        </p:nvSpPr>
        <p:spPr>
          <a:xfrm>
            <a:off x="1162756" y="609601"/>
            <a:ext cx="5532684" cy="853439"/>
          </a:xfrm>
          <a:prstGeom prst="rect">
            <a:avLst/>
          </a:prstGeom>
        </p:spPr>
        <p:txBody>
          <a:bodyPr rtlCol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000" dirty="0"/>
              <a:t>Regressor comparison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4F5E1BC-E1A6-1E66-77D7-8FFE25D52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131818"/>
              </p:ext>
            </p:extLst>
          </p:nvPr>
        </p:nvGraphicFramePr>
        <p:xfrm>
          <a:off x="2032000" y="2091266"/>
          <a:ext cx="8128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380073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9655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942214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367475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44573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Random </a:t>
                      </a:r>
                      <a:r>
                        <a:rPr lang="it-IT" dirty="0" err="1"/>
                        <a:t>Forest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Adaboost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M5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5-NN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2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R-</a:t>
                      </a:r>
                      <a:r>
                        <a:rPr lang="it-IT" dirty="0" err="1"/>
                        <a:t>squared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0.673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6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3045.68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6558.21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3822.29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5870.39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36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1657.15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5219.52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1827.14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3737.27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574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Percentage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error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8.7%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6454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5DF8D4E-47EC-1901-51A8-CF141A2E337C}"/>
              </a:ext>
            </a:extLst>
          </p:cNvPr>
          <p:cNvSpPr txBox="1"/>
          <p:nvPr/>
        </p:nvSpPr>
        <p:spPr>
          <a:xfrm>
            <a:off x="690880" y="5100320"/>
            <a:ext cx="10342880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/>
              <a:t>With «</a:t>
            </a:r>
            <a:r>
              <a:rPr lang="it-IT" sz="2000" dirty="0" err="1"/>
              <a:t>Percentage</a:t>
            </a:r>
            <a:r>
              <a:rPr lang="it-IT" sz="2000" dirty="0"/>
              <a:t> </a:t>
            </a:r>
            <a:r>
              <a:rPr lang="it-IT" sz="2000" dirty="0" err="1"/>
              <a:t>error</a:t>
            </a:r>
            <a:r>
              <a:rPr lang="it-IT" sz="2000" dirty="0"/>
              <a:t>» </a:t>
            </a: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consider</a:t>
            </a:r>
            <a:r>
              <a:rPr lang="it-IT" sz="2000" dirty="0"/>
              <a:t> the </a:t>
            </a:r>
            <a:r>
              <a:rPr lang="it-IT" sz="2000" dirty="0" err="1"/>
              <a:t>percentage</a:t>
            </a:r>
            <a:r>
              <a:rPr lang="it-IT" sz="2000" dirty="0"/>
              <a:t> of MAE </a:t>
            </a:r>
            <a:r>
              <a:rPr lang="it-IT" sz="2000" dirty="0" err="1"/>
              <a:t>related</a:t>
            </a:r>
            <a:r>
              <a:rPr lang="it-IT" sz="2000" dirty="0"/>
              <a:t> to the </a:t>
            </a:r>
            <a:r>
              <a:rPr lang="it-IT" sz="2000" dirty="0" err="1"/>
              <a:t>mean</a:t>
            </a:r>
            <a:r>
              <a:rPr lang="it-IT" sz="2000" dirty="0"/>
              <a:t> price of </a:t>
            </a:r>
            <a:r>
              <a:rPr lang="it-IT" sz="2000" dirty="0" err="1"/>
              <a:t>vehicles</a:t>
            </a:r>
            <a:r>
              <a:rPr lang="it-IT" sz="2000" dirty="0"/>
              <a:t> in </a:t>
            </a:r>
            <a:r>
              <a:rPr lang="it-IT" sz="2000" dirty="0" err="1"/>
              <a:t>our</a:t>
            </a:r>
            <a:r>
              <a:rPr lang="it-IT" sz="2000" dirty="0"/>
              <a:t> dataset after </a:t>
            </a:r>
            <a:r>
              <a:rPr lang="it-IT" sz="2000" dirty="0" err="1"/>
              <a:t>preprocessing</a:t>
            </a:r>
            <a:r>
              <a:rPr lang="it-IT" sz="2000" dirty="0"/>
              <a:t> ($ 19049)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96DEFE39-A626-277B-B843-5DE09B0D35C1}"/>
              </a:ext>
            </a:extLst>
          </p:cNvPr>
          <p:cNvSpPr/>
          <p:nvPr/>
        </p:nvSpPr>
        <p:spPr>
          <a:xfrm>
            <a:off x="4196080" y="1371600"/>
            <a:ext cx="558800" cy="56896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241866A-66BE-0F96-25AB-B9BC76C56A2E}"/>
              </a:ext>
            </a:extLst>
          </p:cNvPr>
          <p:cNvSpPr/>
          <p:nvPr/>
        </p:nvSpPr>
        <p:spPr>
          <a:xfrm>
            <a:off x="7386320" y="1371600"/>
            <a:ext cx="558800" cy="56896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2707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B625-56F4-F71C-748E-46ABDDAB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Random </a:t>
            </a:r>
            <a:r>
              <a:rPr lang="it-IT" sz="4000" dirty="0" err="1"/>
              <a:t>forest</a:t>
            </a:r>
            <a:r>
              <a:rPr lang="it-IT" sz="4000" dirty="0"/>
              <a:t> vs m5 rules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DE739E3-E1B0-7DC0-49E5-6F990AC65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018216"/>
              </p:ext>
            </p:extLst>
          </p:nvPr>
        </p:nvGraphicFramePr>
        <p:xfrm>
          <a:off x="2032000" y="2065867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294430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81330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92782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76739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Load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Execution</a:t>
                      </a:r>
                      <a:r>
                        <a:rPr lang="it-IT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Memory </a:t>
                      </a:r>
                      <a:r>
                        <a:rPr lang="it-IT" dirty="0" err="1"/>
                        <a:t>occupied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316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Random </a:t>
                      </a:r>
                      <a:r>
                        <a:rPr lang="it-IT" dirty="0" err="1"/>
                        <a:t>Forest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30.50 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 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5 515 115 kB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83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M5 Rules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1.02 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0.002 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15 531 kB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2234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909789C-73E5-079F-4C88-255564DDC0A3}"/>
              </a:ext>
            </a:extLst>
          </p:cNvPr>
          <p:cNvSpPr txBox="1"/>
          <p:nvPr/>
        </p:nvSpPr>
        <p:spPr>
          <a:xfrm>
            <a:off x="568960" y="3679614"/>
            <a:ext cx="9469120" cy="291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has a higher accuracy score compared to M5R, but the latter has the great advantage of being much faster both in the model loading phase and in the prediction phase.</a:t>
            </a:r>
            <a:endParaRPr lang="it-IT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 the loading phase, M5R is about 30 times faster, while in the execution phase it is even 40 times faster. </a:t>
            </a:r>
          </a:p>
          <a:p>
            <a:pPr algn="just"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</a:rPr>
              <a:t>Which is the best one? It depends on the requirements of the application…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3815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2022B-0F42-6935-A9E2-571F733AF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 err="1"/>
              <a:t>What</a:t>
            </a:r>
            <a:r>
              <a:rPr lang="it-IT" sz="4000" dirty="0"/>
              <a:t> </a:t>
            </a:r>
            <a:r>
              <a:rPr lang="it-IT" sz="4000" dirty="0" err="1"/>
              <a:t>happens</a:t>
            </a:r>
            <a:r>
              <a:rPr lang="it-IT" sz="4000" dirty="0"/>
              <a:t> </a:t>
            </a:r>
            <a:r>
              <a:rPr lang="it-IT" sz="4000" dirty="0" err="1"/>
              <a:t>without</a:t>
            </a:r>
            <a:r>
              <a:rPr lang="it-IT" sz="4000" dirty="0"/>
              <a:t> </a:t>
            </a:r>
            <a:r>
              <a:rPr lang="it-IT" sz="4000" dirty="0" err="1"/>
              <a:t>preprocessing</a:t>
            </a:r>
            <a:r>
              <a:rPr lang="it-IT" sz="40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18D1C-5B3E-990B-2A86-7EB2CDC9FCAC}"/>
              </a:ext>
            </a:extLst>
          </p:cNvPr>
          <p:cNvSpPr txBox="1"/>
          <p:nvPr/>
        </p:nvSpPr>
        <p:spPr>
          <a:xfrm>
            <a:off x="944880" y="2621280"/>
            <a:ext cx="10424160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tried</a:t>
            </a:r>
            <a:r>
              <a:rPr lang="it-IT" sz="2000" dirty="0"/>
              <a:t> to </a:t>
            </a:r>
            <a:r>
              <a:rPr lang="it-IT" sz="2000" dirty="0" err="1"/>
              <a:t>perform</a:t>
            </a:r>
            <a:r>
              <a:rPr lang="it-IT" sz="2000" dirty="0"/>
              <a:t> </a:t>
            </a:r>
            <a:r>
              <a:rPr lang="it-IT" sz="2000" dirty="0" err="1"/>
              <a:t>regression</a:t>
            </a:r>
            <a:r>
              <a:rPr lang="it-IT" sz="2000" dirty="0"/>
              <a:t> </a:t>
            </a:r>
            <a:r>
              <a:rPr lang="it-IT" sz="2000" dirty="0" err="1"/>
              <a:t>without</a:t>
            </a:r>
            <a:r>
              <a:rPr lang="it-IT" sz="2000" dirty="0"/>
              <a:t> </a:t>
            </a:r>
            <a:r>
              <a:rPr lang="it-IT" sz="2000" dirty="0" err="1"/>
              <a:t>pre</a:t>
            </a:r>
            <a:r>
              <a:rPr lang="it-IT" sz="2000" dirty="0"/>
              <a:t>-processing. The </a:t>
            </a:r>
            <a:r>
              <a:rPr lang="it-IT" sz="2000" dirty="0" err="1"/>
              <a:t>mean</a:t>
            </a:r>
            <a:r>
              <a:rPr lang="it-IT" sz="2000" dirty="0"/>
              <a:t> </a:t>
            </a:r>
            <a:r>
              <a:rPr lang="it-IT" sz="2000" dirty="0" err="1"/>
              <a:t>absolute</a:t>
            </a:r>
            <a:r>
              <a:rPr lang="it-IT" sz="2000" dirty="0"/>
              <a:t> </a:t>
            </a:r>
            <a:r>
              <a:rPr lang="it-IT" sz="2000" dirty="0" err="1"/>
              <a:t>error</a:t>
            </a:r>
            <a:r>
              <a:rPr lang="it-IT" sz="2000" dirty="0"/>
              <a:t> </a:t>
            </a:r>
            <a:r>
              <a:rPr lang="it-IT" sz="2000" dirty="0" err="1"/>
              <a:t>resulted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very</a:t>
            </a:r>
            <a:r>
              <a:rPr lang="it-IT" sz="2000" dirty="0"/>
              <a:t> </a:t>
            </a:r>
            <a:r>
              <a:rPr lang="it-IT" sz="2000" dirty="0" err="1"/>
              <a:t>very</a:t>
            </a:r>
            <a:r>
              <a:rPr lang="it-IT" sz="2000" dirty="0"/>
              <a:t> high and the R-</a:t>
            </a:r>
            <a:r>
              <a:rPr lang="it-IT" sz="2000" dirty="0" err="1"/>
              <a:t>squared</a:t>
            </a:r>
            <a:r>
              <a:rPr lang="it-IT" sz="2000" dirty="0"/>
              <a:t> </a:t>
            </a:r>
            <a:r>
              <a:rPr lang="it-IT" sz="2000" dirty="0" err="1"/>
              <a:t>value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a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deterministic</a:t>
            </a:r>
            <a:r>
              <a:rPr lang="it-IT" sz="2000" dirty="0"/>
              <a:t> one.</a:t>
            </a:r>
          </a:p>
          <a:p>
            <a:pPr>
              <a:lnSpc>
                <a:spcPct val="150000"/>
              </a:lnSpc>
            </a:pPr>
            <a:r>
              <a:rPr lang="it-IT" sz="2000" dirty="0" err="1"/>
              <a:t>We</a:t>
            </a:r>
            <a:r>
              <a:rPr lang="it-IT" sz="2000" dirty="0"/>
              <a:t> </a:t>
            </a:r>
            <a:r>
              <a:rPr lang="it-IT" sz="2000" dirty="0" err="1"/>
              <a:t>tried</a:t>
            </a:r>
            <a:r>
              <a:rPr lang="it-IT" sz="2000" dirty="0"/>
              <a:t> </a:t>
            </a:r>
            <a:r>
              <a:rPr lang="it-IT" sz="2000" dirty="0" err="1"/>
              <a:t>also</a:t>
            </a:r>
            <a:r>
              <a:rPr lang="it-IT" sz="2000" dirty="0"/>
              <a:t> to </a:t>
            </a:r>
            <a:r>
              <a:rPr lang="it-IT" sz="2000" dirty="0" err="1"/>
              <a:t>perform</a:t>
            </a:r>
            <a:r>
              <a:rPr lang="it-IT" sz="2000" dirty="0"/>
              <a:t> </a:t>
            </a:r>
            <a:r>
              <a:rPr lang="it-IT" sz="2000" dirty="0" err="1"/>
              <a:t>regression</a:t>
            </a:r>
            <a:r>
              <a:rPr lang="it-IT" sz="2000" dirty="0"/>
              <a:t> </a:t>
            </a:r>
            <a:r>
              <a:rPr lang="it-IT" sz="2000" dirty="0" err="1"/>
              <a:t>without</a:t>
            </a:r>
            <a:r>
              <a:rPr lang="it-IT" sz="2000" dirty="0"/>
              <a:t> balancing </a:t>
            </a:r>
            <a:r>
              <a:rPr lang="it-IT" sz="2000" i="1" dirty="0"/>
              <a:t>price</a:t>
            </a:r>
            <a:r>
              <a:rPr lang="it-IT" sz="2000" dirty="0"/>
              <a:t>. </a:t>
            </a:r>
            <a:r>
              <a:rPr lang="en-US" sz="2000" dirty="0"/>
              <a:t>We observed a bias in the predictions, in fact the predicted values ​​tended to approach the most represented price ranges.</a:t>
            </a:r>
            <a:endParaRPr lang="it-IT" sz="2000" i="1" dirty="0"/>
          </a:p>
          <a:p>
            <a:pPr>
              <a:lnSpc>
                <a:spcPct val="150000"/>
              </a:lnSpc>
            </a:pPr>
            <a:r>
              <a:rPr lang="it-IT" sz="2000" dirty="0" err="1"/>
              <a:t>We</a:t>
            </a:r>
            <a:r>
              <a:rPr lang="it-IT" sz="2000" dirty="0"/>
              <a:t> can conclude </a:t>
            </a:r>
            <a:r>
              <a:rPr lang="it-IT" sz="2000" dirty="0" err="1"/>
              <a:t>that</a:t>
            </a:r>
            <a:r>
              <a:rPr lang="it-IT" sz="2000" dirty="0"/>
              <a:t> </a:t>
            </a:r>
            <a:r>
              <a:rPr lang="it-IT" sz="2000" dirty="0" err="1"/>
              <a:t>having</a:t>
            </a:r>
            <a:r>
              <a:rPr lang="it-IT" sz="2000" dirty="0"/>
              <a:t> a </a:t>
            </a:r>
            <a:r>
              <a:rPr lang="it-IT" sz="2000" dirty="0" err="1"/>
              <a:t>preprocessing</a:t>
            </a:r>
            <a:r>
              <a:rPr lang="it-IT" sz="2000" dirty="0"/>
              <a:t> like </a:t>
            </a:r>
            <a:r>
              <a:rPr lang="it-IT" sz="2000" dirty="0" err="1"/>
              <a:t>this</a:t>
            </a:r>
            <a:r>
              <a:rPr lang="it-IT" sz="2000" dirty="0"/>
              <a:t> one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fundamental</a:t>
            </a:r>
            <a:r>
              <a:rPr lang="it-IT" sz="2000" dirty="0"/>
              <a:t> to </a:t>
            </a:r>
            <a:r>
              <a:rPr lang="it-IT" sz="2000" dirty="0" err="1"/>
              <a:t>have</a:t>
            </a:r>
            <a:r>
              <a:rPr lang="it-IT" sz="2000" dirty="0"/>
              <a:t> good </a:t>
            </a:r>
            <a:r>
              <a:rPr lang="it-IT" sz="2000" dirty="0" err="1"/>
              <a:t>results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4045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GB" sz="4000" dirty="0" err="1"/>
              <a:t>APplication</a:t>
            </a:r>
            <a:endParaRPr lang="en-GB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FDC9DB-6550-B681-49A2-C9E100EF3A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949530" y="2065867"/>
            <a:ext cx="6872552" cy="370680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50CADC-ACD5-9324-5376-96F55151FB8C}"/>
              </a:ext>
            </a:extLst>
          </p:cNvPr>
          <p:cNvSpPr txBox="1"/>
          <p:nvPr/>
        </p:nvSpPr>
        <p:spPr>
          <a:xfrm>
            <a:off x="435006" y="2157274"/>
            <a:ext cx="42879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Step to </a:t>
            </a:r>
            <a:r>
              <a:rPr lang="it-IT" dirty="0" err="1"/>
              <a:t>have</a:t>
            </a:r>
            <a:r>
              <a:rPr lang="it-IT" dirty="0"/>
              <a:t> a price </a:t>
            </a:r>
            <a:r>
              <a:rPr lang="it-IT" dirty="0" err="1"/>
              <a:t>prediction</a:t>
            </a:r>
            <a:r>
              <a:rPr lang="it-IT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Click on «Load» </a:t>
            </a:r>
            <a:r>
              <a:rPr lang="it-IT" dirty="0" err="1"/>
              <a:t>button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Choose</a:t>
            </a:r>
            <a:r>
              <a:rPr lang="it-IT" dirty="0"/>
              <a:t> the csv file with </a:t>
            </a:r>
            <a:r>
              <a:rPr lang="it-IT" dirty="0" err="1"/>
              <a:t>vehicle’s</a:t>
            </a:r>
            <a:r>
              <a:rPr lang="it-IT" dirty="0"/>
              <a:t> </a:t>
            </a:r>
            <a:r>
              <a:rPr lang="it-IT" dirty="0" err="1"/>
              <a:t>details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Vehicle’s</a:t>
            </a:r>
            <a:r>
              <a:rPr lang="it-IT" dirty="0"/>
              <a:t> </a:t>
            </a:r>
            <a:r>
              <a:rPr lang="it-IT" dirty="0" err="1"/>
              <a:t>details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appear</a:t>
            </a:r>
            <a:r>
              <a:rPr lang="it-IT" dirty="0"/>
              <a:t> in a </a:t>
            </a:r>
            <a:r>
              <a:rPr lang="it-IT" dirty="0" err="1"/>
              <a:t>table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 err="1"/>
              <a:t>Choose</a:t>
            </a:r>
            <a:r>
              <a:rPr lang="it-IT" dirty="0"/>
              <a:t> the model to use: Random </a:t>
            </a:r>
            <a:r>
              <a:rPr lang="it-IT" dirty="0" err="1"/>
              <a:t>Forest</a:t>
            </a:r>
            <a:r>
              <a:rPr lang="it-IT" dirty="0"/>
              <a:t> or M5 Rules and click on the </a:t>
            </a:r>
            <a:r>
              <a:rPr lang="it-IT" dirty="0" err="1"/>
              <a:t>button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A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appear</a:t>
            </a:r>
            <a:r>
              <a:rPr lang="it-IT" dirty="0"/>
              <a:t> with the </a:t>
            </a:r>
            <a:r>
              <a:rPr lang="it-IT" dirty="0" err="1"/>
              <a:t>prediction</a:t>
            </a:r>
            <a:r>
              <a:rPr lang="it-IT" dirty="0"/>
              <a:t> of the </a:t>
            </a:r>
            <a:r>
              <a:rPr lang="it-IT" dirty="0" err="1"/>
              <a:t>price’s</a:t>
            </a:r>
            <a:r>
              <a:rPr lang="it-IT" dirty="0"/>
              <a:t> trend </a:t>
            </a:r>
            <a:r>
              <a:rPr lang="it-IT" dirty="0" err="1"/>
              <a:t>during</a:t>
            </a:r>
            <a:r>
              <a:rPr lang="it-IT" dirty="0"/>
              <a:t> </a:t>
            </a:r>
            <a:r>
              <a:rPr lang="it-IT" dirty="0" err="1"/>
              <a:t>next</a:t>
            </a:r>
            <a:r>
              <a:rPr lang="it-IT" dirty="0"/>
              <a:t> 5 </a:t>
            </a:r>
            <a:r>
              <a:rPr lang="it-IT" dirty="0" err="1"/>
              <a:t>years</a:t>
            </a:r>
            <a:r>
              <a:rPr lang="it-IT" dirty="0"/>
              <a:t>. </a:t>
            </a:r>
            <a:r>
              <a:rPr lang="it-IT" dirty="0" err="1"/>
              <a:t>Behind</a:t>
            </a:r>
            <a:r>
              <a:rPr lang="it-IT" dirty="0"/>
              <a:t> the </a:t>
            </a:r>
            <a:r>
              <a:rPr lang="it-IT" dirty="0" err="1"/>
              <a:t>graph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appear</a:t>
            </a:r>
            <a:r>
              <a:rPr lang="it-IT" dirty="0"/>
              <a:t> an </a:t>
            </a:r>
            <a:r>
              <a:rPr lang="it-IT" dirty="0" err="1"/>
              <a:t>extimation</a:t>
            </a:r>
            <a:r>
              <a:rPr lang="it-IT" dirty="0"/>
              <a:t> of the </a:t>
            </a:r>
            <a:r>
              <a:rPr lang="it-IT" dirty="0" err="1"/>
              <a:t>actual</a:t>
            </a:r>
            <a:r>
              <a:rPr lang="it-IT" dirty="0"/>
              <a:t> price.</a:t>
            </a: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701_TF22566005_Win32" id="{51D97319-26EF-40C3-9BCD-562DB358BCFA}" vid="{54A3702A-6CDE-4460-A23A-BAC3F27693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futuristico</Template>
  <TotalTime>183</TotalTime>
  <Words>552</Words>
  <Application>Microsoft Office PowerPoint</Application>
  <PresentationFormat>Widescreen</PresentationFormat>
  <Paragraphs>95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Celestial</vt:lpstr>
      <vt:lpstr>Usedvehiclespricepredictor</vt:lpstr>
      <vt:lpstr>Project goals</vt:lpstr>
      <vt:lpstr>PowerPoint Presentation</vt:lpstr>
      <vt:lpstr>Preprocessing</vt:lpstr>
      <vt:lpstr>K-fold Cross validation</vt:lpstr>
      <vt:lpstr>PowerPoint Presentation</vt:lpstr>
      <vt:lpstr>Random forest vs m5 rules</vt:lpstr>
      <vt:lpstr>What happens without preprocessing?</vt:lpstr>
      <vt:lpstr>APplication</vt:lpstr>
      <vt:lpstr>THANKS FOR YOUR ATTENCTION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Usedvehiclespricepredictor</dc:title>
  <dc:creator>Federico Frati</dc:creator>
  <cp:lastModifiedBy>Federico Frati</cp:lastModifiedBy>
  <cp:revision>2</cp:revision>
  <dcterms:created xsi:type="dcterms:W3CDTF">2023-02-16T09:27:26Z</dcterms:created>
  <dcterms:modified xsi:type="dcterms:W3CDTF">2023-02-16T14:53:53Z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