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Flussi in Entrata</a:t>
            </a:r>
          </a:p>
          <a:p>
            <a:pPr>
              <a:defRPr/>
            </a:pPr>
            <a:r>
              <a:rPr lang="it-IT" dirty="0"/>
              <a:t>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Colonna1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7375-4290-B895-4A3A39F51D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85E-416F-AEAB-6238A06385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85E-416F-AEAB-6238A0638528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Ricavi per prestazione/Vendita Prodotti</c:v>
                </c:pt>
                <c:pt idx="1">
                  <c:v>Grant(Progetti Europei di sostegno all'innovazione e al R&amp;D)</c:v>
                </c:pt>
                <c:pt idx="2">
                  <c:v>Aumenti di capitale/Investimenti di soggetti terzi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0.7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5-4290-B895-4A3A39F51D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Flussi in Uscita</a:t>
            </a:r>
          </a:p>
          <a:p>
            <a:pPr>
              <a:defRPr/>
            </a:pPr>
            <a:r>
              <a:rPr lang="it-IT" dirty="0"/>
              <a:t>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Colonna1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562-4BE9-AD6D-E13F1A6069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562-4BE9-AD6D-E13F1A6069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562-4BE9-AD6D-E13F1A6069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EEB-4BE6-960A-F028A2CEF5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EEB-4BE6-960A-F028A2CEF541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Personale</c:v>
                </c:pt>
                <c:pt idx="1">
                  <c:v>Costi di Locazione</c:v>
                </c:pt>
                <c:pt idx="2">
                  <c:v>Componenti Elettroniche</c:v>
                </c:pt>
                <c:pt idx="3">
                  <c:v>Ricerca e Sviluppo</c:v>
                </c:pt>
                <c:pt idx="4">
                  <c:v>Licenze Software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0.2</c:v>
                </c:pt>
                <c:pt idx="1">
                  <c:v>0.1</c:v>
                </c:pt>
                <c:pt idx="2">
                  <c:v>0.2</c:v>
                </c:pt>
                <c:pt idx="3">
                  <c:v>0.45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62-4BE9-AD6D-E13F1A6069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rgbClr val="00B0F0"/>
        </a:solidFill>
        <a:ln w="19050"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163C680E-6EEE-4E50-93DC-7D09BAA4AEFE}" type="presOf" srcId="{3F6D130E-CF49-4E9C-A7B5-DC27C0211E42}" destId="{1D237F01-7B2F-450F-B135-C7261AD1EA7E}" srcOrd="0" destOrd="0" presId="urn:microsoft.com/office/officeart/2005/8/layout/chevron1"/>
    <dgm:cxn modelId="{30850B14-58C6-4688-A6B3-B3BFCB5EE014}" type="presOf" srcId="{F583DA32-346A-403D-890C-07CEF89B4CC1}" destId="{E861A9B2-B35F-4F57-8647-7A4FA1840FA3}" srcOrd="0" destOrd="0" presId="urn:microsoft.com/office/officeart/2005/8/layout/chevron1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9A1A432B-5A1F-48A5-93BB-55FC66B63444}" type="presOf" srcId="{F860C011-016E-40DD-B39B-1DF573992CCA}" destId="{B12B70D6-EBE0-465D-99E7-AC65CC833D0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80E3B696-A4E3-470C-B301-ADB09B6FFE9C}" type="presOf" srcId="{47CCFC09-17E9-4F3C-B486-AA0715BDFE53}" destId="{CE96C933-CE24-4901-809A-DD66F77B9098}" srcOrd="0" destOrd="0" presId="urn:microsoft.com/office/officeart/2005/8/layout/chevron1"/>
    <dgm:cxn modelId="{191A32A6-6C88-4467-93C5-36AD341061E7}" type="presOf" srcId="{D2B5F6E3-0552-4549-9359-27C1D6CD26F3}" destId="{7BADBD4C-9F2C-4A68-B968-8221111AA4AF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04C439F5-1E06-442E-B3E7-A61E7AD4469B}" type="presOf" srcId="{54FAE55F-3D5E-4D40-B3D6-5CC11790E29D}" destId="{3FE6A6A3-D7B1-463D-8765-AE08A9DB9A79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7040733A-4E05-49F1-A971-7C319F4F54B7}" type="presParOf" srcId="{CE96C933-CE24-4901-809A-DD66F77B9098}" destId="{B12B70D6-EBE0-465D-99E7-AC65CC833D0F}" srcOrd="0" destOrd="0" presId="urn:microsoft.com/office/officeart/2005/8/layout/chevron1"/>
    <dgm:cxn modelId="{963CAFAF-4CC8-42A6-843F-D4F31ACEE9FD}" type="presParOf" srcId="{CE96C933-CE24-4901-809A-DD66F77B9098}" destId="{E58F3657-3A92-4054-8056-AE8394E986CA}" srcOrd="1" destOrd="0" presId="urn:microsoft.com/office/officeart/2005/8/layout/chevron1"/>
    <dgm:cxn modelId="{93E2C87E-B0E8-4649-9BF7-E4D05BA3B2E7}" type="presParOf" srcId="{CE96C933-CE24-4901-809A-DD66F77B9098}" destId="{3FE6A6A3-D7B1-463D-8765-AE08A9DB9A79}" srcOrd="2" destOrd="0" presId="urn:microsoft.com/office/officeart/2005/8/layout/chevron1"/>
    <dgm:cxn modelId="{8E99295C-7D80-4FD7-B64C-361DCC0A3CF7}" type="presParOf" srcId="{CE96C933-CE24-4901-809A-DD66F77B9098}" destId="{057E0E1B-0E52-41A3-9395-595169AFEC95}" srcOrd="3" destOrd="0" presId="urn:microsoft.com/office/officeart/2005/8/layout/chevron1"/>
    <dgm:cxn modelId="{1E259330-75C0-4154-8062-ABDD550E14AE}" type="presParOf" srcId="{CE96C933-CE24-4901-809A-DD66F77B9098}" destId="{7BADBD4C-9F2C-4A68-B968-8221111AA4AF}" srcOrd="4" destOrd="0" presId="urn:microsoft.com/office/officeart/2005/8/layout/chevron1"/>
    <dgm:cxn modelId="{C521810C-DC65-4736-BDF1-6FCB5706B885}" type="presParOf" srcId="{CE96C933-CE24-4901-809A-DD66F77B9098}" destId="{C8618E54-F506-482E-874A-922F29700DF0}" srcOrd="5" destOrd="0" presId="urn:microsoft.com/office/officeart/2005/8/layout/chevron1"/>
    <dgm:cxn modelId="{E1216FC1-2540-47F4-A490-2F989D4BA7C7}" type="presParOf" srcId="{CE96C933-CE24-4901-809A-DD66F77B9098}" destId="{E861A9B2-B35F-4F57-8647-7A4FA1840FA3}" srcOrd="6" destOrd="0" presId="urn:microsoft.com/office/officeart/2005/8/layout/chevron1"/>
    <dgm:cxn modelId="{E5B949A0-DB23-485F-A175-423B94E00B3C}" type="presParOf" srcId="{CE96C933-CE24-4901-809A-DD66F77B9098}" destId="{EA3DCFDF-5378-44D8-A0DD-3C68AC96821B}" srcOrd="7" destOrd="0" presId="urn:microsoft.com/office/officeart/2005/8/layout/chevron1"/>
    <dgm:cxn modelId="{A75A7D42-6FB4-497D-A9F6-CAE4306D4D60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rgbClr val="00B0F0"/>
        </a:solidFill>
        <a:ln w="19050"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163C680E-6EEE-4E50-93DC-7D09BAA4AEFE}" type="presOf" srcId="{3F6D130E-CF49-4E9C-A7B5-DC27C0211E42}" destId="{1D237F01-7B2F-450F-B135-C7261AD1EA7E}" srcOrd="0" destOrd="0" presId="urn:microsoft.com/office/officeart/2005/8/layout/chevron1"/>
    <dgm:cxn modelId="{30850B14-58C6-4688-A6B3-B3BFCB5EE014}" type="presOf" srcId="{F583DA32-346A-403D-890C-07CEF89B4CC1}" destId="{E861A9B2-B35F-4F57-8647-7A4FA1840FA3}" srcOrd="0" destOrd="0" presId="urn:microsoft.com/office/officeart/2005/8/layout/chevron1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9A1A432B-5A1F-48A5-93BB-55FC66B63444}" type="presOf" srcId="{F860C011-016E-40DD-B39B-1DF573992CCA}" destId="{B12B70D6-EBE0-465D-99E7-AC65CC833D0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80E3B696-A4E3-470C-B301-ADB09B6FFE9C}" type="presOf" srcId="{47CCFC09-17E9-4F3C-B486-AA0715BDFE53}" destId="{CE96C933-CE24-4901-809A-DD66F77B9098}" srcOrd="0" destOrd="0" presId="urn:microsoft.com/office/officeart/2005/8/layout/chevron1"/>
    <dgm:cxn modelId="{191A32A6-6C88-4467-93C5-36AD341061E7}" type="presOf" srcId="{D2B5F6E3-0552-4549-9359-27C1D6CD26F3}" destId="{7BADBD4C-9F2C-4A68-B968-8221111AA4AF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04C439F5-1E06-442E-B3E7-A61E7AD4469B}" type="presOf" srcId="{54FAE55F-3D5E-4D40-B3D6-5CC11790E29D}" destId="{3FE6A6A3-D7B1-463D-8765-AE08A9DB9A79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7040733A-4E05-49F1-A971-7C319F4F54B7}" type="presParOf" srcId="{CE96C933-CE24-4901-809A-DD66F77B9098}" destId="{B12B70D6-EBE0-465D-99E7-AC65CC833D0F}" srcOrd="0" destOrd="0" presId="urn:microsoft.com/office/officeart/2005/8/layout/chevron1"/>
    <dgm:cxn modelId="{963CAFAF-4CC8-42A6-843F-D4F31ACEE9FD}" type="presParOf" srcId="{CE96C933-CE24-4901-809A-DD66F77B9098}" destId="{E58F3657-3A92-4054-8056-AE8394E986CA}" srcOrd="1" destOrd="0" presId="urn:microsoft.com/office/officeart/2005/8/layout/chevron1"/>
    <dgm:cxn modelId="{93E2C87E-B0E8-4649-9BF7-E4D05BA3B2E7}" type="presParOf" srcId="{CE96C933-CE24-4901-809A-DD66F77B9098}" destId="{3FE6A6A3-D7B1-463D-8765-AE08A9DB9A79}" srcOrd="2" destOrd="0" presId="urn:microsoft.com/office/officeart/2005/8/layout/chevron1"/>
    <dgm:cxn modelId="{8E99295C-7D80-4FD7-B64C-361DCC0A3CF7}" type="presParOf" srcId="{CE96C933-CE24-4901-809A-DD66F77B9098}" destId="{057E0E1B-0E52-41A3-9395-595169AFEC95}" srcOrd="3" destOrd="0" presId="urn:microsoft.com/office/officeart/2005/8/layout/chevron1"/>
    <dgm:cxn modelId="{1E259330-75C0-4154-8062-ABDD550E14AE}" type="presParOf" srcId="{CE96C933-CE24-4901-809A-DD66F77B9098}" destId="{7BADBD4C-9F2C-4A68-B968-8221111AA4AF}" srcOrd="4" destOrd="0" presId="urn:microsoft.com/office/officeart/2005/8/layout/chevron1"/>
    <dgm:cxn modelId="{C521810C-DC65-4736-BDF1-6FCB5706B885}" type="presParOf" srcId="{CE96C933-CE24-4901-809A-DD66F77B9098}" destId="{C8618E54-F506-482E-874A-922F29700DF0}" srcOrd="5" destOrd="0" presId="urn:microsoft.com/office/officeart/2005/8/layout/chevron1"/>
    <dgm:cxn modelId="{E1216FC1-2540-47F4-A490-2F989D4BA7C7}" type="presParOf" srcId="{CE96C933-CE24-4901-809A-DD66F77B9098}" destId="{E861A9B2-B35F-4F57-8647-7A4FA1840FA3}" srcOrd="6" destOrd="0" presId="urn:microsoft.com/office/officeart/2005/8/layout/chevron1"/>
    <dgm:cxn modelId="{E5B949A0-DB23-485F-A175-423B94E00B3C}" type="presParOf" srcId="{CE96C933-CE24-4901-809A-DD66F77B9098}" destId="{EA3DCFDF-5378-44D8-A0DD-3C68AC96821B}" srcOrd="7" destOrd="0" presId="urn:microsoft.com/office/officeart/2005/8/layout/chevron1"/>
    <dgm:cxn modelId="{A75A7D42-6FB4-497D-A9F6-CAE4306D4D60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rgbClr val="00B0F0"/>
        </a:solidFill>
        <a:ln w="19050"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163C680E-6EEE-4E50-93DC-7D09BAA4AEFE}" type="presOf" srcId="{3F6D130E-CF49-4E9C-A7B5-DC27C0211E42}" destId="{1D237F01-7B2F-450F-B135-C7261AD1EA7E}" srcOrd="0" destOrd="0" presId="urn:microsoft.com/office/officeart/2005/8/layout/chevron1"/>
    <dgm:cxn modelId="{30850B14-58C6-4688-A6B3-B3BFCB5EE014}" type="presOf" srcId="{F583DA32-346A-403D-890C-07CEF89B4CC1}" destId="{E861A9B2-B35F-4F57-8647-7A4FA1840FA3}" srcOrd="0" destOrd="0" presId="urn:microsoft.com/office/officeart/2005/8/layout/chevron1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9A1A432B-5A1F-48A5-93BB-55FC66B63444}" type="presOf" srcId="{F860C011-016E-40DD-B39B-1DF573992CCA}" destId="{B12B70D6-EBE0-465D-99E7-AC65CC833D0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80E3B696-A4E3-470C-B301-ADB09B6FFE9C}" type="presOf" srcId="{47CCFC09-17E9-4F3C-B486-AA0715BDFE53}" destId="{CE96C933-CE24-4901-809A-DD66F77B9098}" srcOrd="0" destOrd="0" presId="urn:microsoft.com/office/officeart/2005/8/layout/chevron1"/>
    <dgm:cxn modelId="{191A32A6-6C88-4467-93C5-36AD341061E7}" type="presOf" srcId="{D2B5F6E3-0552-4549-9359-27C1D6CD26F3}" destId="{7BADBD4C-9F2C-4A68-B968-8221111AA4AF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04C439F5-1E06-442E-B3E7-A61E7AD4469B}" type="presOf" srcId="{54FAE55F-3D5E-4D40-B3D6-5CC11790E29D}" destId="{3FE6A6A3-D7B1-463D-8765-AE08A9DB9A79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7040733A-4E05-49F1-A971-7C319F4F54B7}" type="presParOf" srcId="{CE96C933-CE24-4901-809A-DD66F77B9098}" destId="{B12B70D6-EBE0-465D-99E7-AC65CC833D0F}" srcOrd="0" destOrd="0" presId="urn:microsoft.com/office/officeart/2005/8/layout/chevron1"/>
    <dgm:cxn modelId="{963CAFAF-4CC8-42A6-843F-D4F31ACEE9FD}" type="presParOf" srcId="{CE96C933-CE24-4901-809A-DD66F77B9098}" destId="{E58F3657-3A92-4054-8056-AE8394E986CA}" srcOrd="1" destOrd="0" presId="urn:microsoft.com/office/officeart/2005/8/layout/chevron1"/>
    <dgm:cxn modelId="{93E2C87E-B0E8-4649-9BF7-E4D05BA3B2E7}" type="presParOf" srcId="{CE96C933-CE24-4901-809A-DD66F77B9098}" destId="{3FE6A6A3-D7B1-463D-8765-AE08A9DB9A79}" srcOrd="2" destOrd="0" presId="urn:microsoft.com/office/officeart/2005/8/layout/chevron1"/>
    <dgm:cxn modelId="{8E99295C-7D80-4FD7-B64C-361DCC0A3CF7}" type="presParOf" srcId="{CE96C933-CE24-4901-809A-DD66F77B9098}" destId="{057E0E1B-0E52-41A3-9395-595169AFEC95}" srcOrd="3" destOrd="0" presId="urn:microsoft.com/office/officeart/2005/8/layout/chevron1"/>
    <dgm:cxn modelId="{1E259330-75C0-4154-8062-ABDD550E14AE}" type="presParOf" srcId="{CE96C933-CE24-4901-809A-DD66F77B9098}" destId="{7BADBD4C-9F2C-4A68-B968-8221111AA4AF}" srcOrd="4" destOrd="0" presId="urn:microsoft.com/office/officeart/2005/8/layout/chevron1"/>
    <dgm:cxn modelId="{C521810C-DC65-4736-BDF1-6FCB5706B885}" type="presParOf" srcId="{CE96C933-CE24-4901-809A-DD66F77B9098}" destId="{C8618E54-F506-482E-874A-922F29700DF0}" srcOrd="5" destOrd="0" presId="urn:microsoft.com/office/officeart/2005/8/layout/chevron1"/>
    <dgm:cxn modelId="{E1216FC1-2540-47F4-A490-2F989D4BA7C7}" type="presParOf" srcId="{CE96C933-CE24-4901-809A-DD66F77B9098}" destId="{E861A9B2-B35F-4F57-8647-7A4FA1840FA3}" srcOrd="6" destOrd="0" presId="urn:microsoft.com/office/officeart/2005/8/layout/chevron1"/>
    <dgm:cxn modelId="{E5B949A0-DB23-485F-A175-423B94E00B3C}" type="presParOf" srcId="{CE96C933-CE24-4901-809A-DD66F77B9098}" destId="{EA3DCFDF-5378-44D8-A0DD-3C68AC96821B}" srcOrd="7" destOrd="0" presId="urn:microsoft.com/office/officeart/2005/8/layout/chevron1"/>
    <dgm:cxn modelId="{A75A7D42-6FB4-497D-A9F6-CAE4306D4D60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rgbClr val="00B0F0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rgbClr val="00B0F0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rgbClr val="00B0F0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E155276-5D21-4F21-A8BF-9285D5A98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58204"/>
              </p:ext>
            </p:extLst>
          </p:nvPr>
        </p:nvGraphicFramePr>
        <p:xfrm>
          <a:off x="3111306" y="1285988"/>
          <a:ext cx="5969388" cy="428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528207-75F4-4BCA-83E6-7A70CFD7E84F}"/>
              </a:ext>
            </a:extLst>
          </p:cNvPr>
          <p:cNvSpPr txBox="1"/>
          <p:nvPr/>
        </p:nvSpPr>
        <p:spPr>
          <a:xfrm>
            <a:off x="448900" y="5781873"/>
            <a:ext cx="1043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effectLst/>
                <a:latin typeface="+mj-lt"/>
              </a:rPr>
              <a:t>Negli anni la modulazione di queste tre voci è cambiata.</a:t>
            </a:r>
            <a:br>
              <a:rPr lang="it-IT" dirty="0">
                <a:latin typeface="+mj-lt"/>
              </a:rPr>
            </a:br>
            <a:r>
              <a:rPr lang="it-IT" b="0" i="0" dirty="0">
                <a:effectLst/>
                <a:latin typeface="+mj-lt"/>
              </a:rPr>
              <a:t>Inizialmente, Grant e Aumenti di Capitale sono stati più sostanziosi mentre negli ultimi anni la Vendita </a:t>
            </a:r>
            <a:r>
              <a:rPr lang="it-IT" dirty="0">
                <a:latin typeface="+mj-lt"/>
              </a:rPr>
              <a:t>P</a:t>
            </a:r>
            <a:r>
              <a:rPr lang="it-IT" b="0" i="0" dirty="0">
                <a:effectLst/>
                <a:latin typeface="+mj-lt"/>
              </a:rPr>
              <a:t>rodotti è quella preponderante.</a:t>
            </a:r>
            <a:endParaRPr lang="it-IT" dirty="0">
              <a:latin typeface="+mj-lt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D29945B9-C77A-4861-8422-254C659BC9B6}"/>
              </a:ext>
            </a:extLst>
          </p:cNvPr>
          <p:cNvSpPr txBox="1">
            <a:spLocks/>
          </p:cNvSpPr>
          <p:nvPr/>
        </p:nvSpPr>
        <p:spPr>
          <a:xfrm>
            <a:off x="4503876" y="304800"/>
            <a:ext cx="3184248" cy="684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/>
              <a:t>Flussi di Cassa</a:t>
            </a:r>
            <a:endParaRPr lang="it-IT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09CCC09C-0E27-42EC-9375-5FC8BBD5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960743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9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EE0536B-11F1-452B-B9DA-D3D7BD59A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628533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B65FA0D5-D27B-4682-91C5-73370A569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15455"/>
              </p:ext>
            </p:extLst>
          </p:nvPr>
        </p:nvGraphicFramePr>
        <p:xfrm>
          <a:off x="6096000" y="1285988"/>
          <a:ext cx="5969388" cy="428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itolo 3">
            <a:extLst>
              <a:ext uri="{FF2B5EF4-FFF2-40B4-BE49-F238E27FC236}">
                <a16:creationId xmlns:a16="http://schemas.microsoft.com/office/drawing/2014/main" id="{D8041AEA-686A-4E2C-AC3F-F46586202F54}"/>
              </a:ext>
            </a:extLst>
          </p:cNvPr>
          <p:cNvSpPr txBox="1">
            <a:spLocks/>
          </p:cNvSpPr>
          <p:nvPr/>
        </p:nvSpPr>
        <p:spPr>
          <a:xfrm>
            <a:off x="4503876" y="304800"/>
            <a:ext cx="3184248" cy="684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/>
              <a:t>Flussi di Cassa</a:t>
            </a:r>
            <a:endParaRPr lang="it-IT" dirty="0"/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9E057136-1D70-420C-8BD9-E52D9FC8E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74608"/>
              </p:ext>
            </p:extLst>
          </p:nvPr>
        </p:nvGraphicFramePr>
        <p:xfrm>
          <a:off x="868825" y="1808564"/>
          <a:ext cx="4537682" cy="324087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68841">
                  <a:extLst>
                    <a:ext uri="{9D8B030D-6E8A-4147-A177-3AD203B41FA5}">
                      <a16:colId xmlns:a16="http://schemas.microsoft.com/office/drawing/2014/main" val="2127306246"/>
                    </a:ext>
                  </a:extLst>
                </a:gridCol>
                <a:gridCol w="2268841">
                  <a:extLst>
                    <a:ext uri="{9D8B030D-6E8A-4147-A177-3AD203B41FA5}">
                      <a16:colId xmlns:a16="http://schemas.microsoft.com/office/drawing/2014/main" val="128797255"/>
                    </a:ext>
                  </a:extLst>
                </a:gridCol>
              </a:tblGrid>
              <a:tr h="447017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43076"/>
                  </a:ext>
                </a:extLst>
              </a:tr>
              <a:tr h="44701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 periodo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 produzione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8864"/>
                  </a:ext>
                </a:extLst>
              </a:tr>
              <a:tr h="7822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Personale (Amministrativo)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Personale (Ingegneri)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32082"/>
                  </a:ext>
                </a:extLst>
              </a:tr>
              <a:tr h="7822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di locazione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Componenti Elettroniche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41801"/>
                  </a:ext>
                </a:extLst>
              </a:tr>
              <a:tr h="7822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Ricerca e Sviluppo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Licenze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4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C872503-7902-4771-BF91-720587CCB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324741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3">
            <a:extLst>
              <a:ext uri="{FF2B5EF4-FFF2-40B4-BE49-F238E27FC236}">
                <a16:creationId xmlns:a16="http://schemas.microsoft.com/office/drawing/2014/main" id="{FB9E37D6-2002-4305-B28C-15E92DA4E765}"/>
              </a:ext>
            </a:extLst>
          </p:cNvPr>
          <p:cNvSpPr txBox="1">
            <a:spLocks/>
          </p:cNvSpPr>
          <p:nvPr/>
        </p:nvSpPr>
        <p:spPr>
          <a:xfrm>
            <a:off x="4503876" y="304800"/>
            <a:ext cx="3184248" cy="684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/>
              <a:t>Flussi di Cassa</a:t>
            </a:r>
            <a:endParaRPr lang="it-IT" dirty="0"/>
          </a:p>
        </p:txBody>
      </p:sp>
      <p:graphicFrame>
        <p:nvGraphicFramePr>
          <p:cNvPr id="4" name="Tabella 13">
            <a:extLst>
              <a:ext uri="{FF2B5EF4-FFF2-40B4-BE49-F238E27FC236}">
                <a16:creationId xmlns:a16="http://schemas.microsoft.com/office/drawing/2014/main" id="{F4E4DEAA-4AB7-4252-A36F-B0C3710E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04551"/>
              </p:ext>
            </p:extLst>
          </p:nvPr>
        </p:nvGraphicFramePr>
        <p:xfrm>
          <a:off x="6096000" y="1941341"/>
          <a:ext cx="5880294" cy="2975317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667022">
                  <a:extLst>
                    <a:ext uri="{9D8B030D-6E8A-4147-A177-3AD203B41FA5}">
                      <a16:colId xmlns:a16="http://schemas.microsoft.com/office/drawing/2014/main" val="2675706713"/>
                    </a:ext>
                  </a:extLst>
                </a:gridCol>
                <a:gridCol w="2253174">
                  <a:extLst>
                    <a:ext uri="{9D8B030D-6E8A-4147-A177-3AD203B41FA5}">
                      <a16:colId xmlns:a16="http://schemas.microsoft.com/office/drawing/2014/main" val="2964009805"/>
                    </a:ext>
                  </a:extLst>
                </a:gridCol>
                <a:gridCol w="1960098">
                  <a:extLst>
                    <a:ext uri="{9D8B030D-6E8A-4147-A177-3AD203B41FA5}">
                      <a16:colId xmlns:a16="http://schemas.microsoft.com/office/drawing/2014/main" val="1598065714"/>
                    </a:ext>
                  </a:extLst>
                </a:gridCol>
              </a:tblGrid>
              <a:tr h="5780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Fissi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Variabili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81019"/>
                  </a:ext>
                </a:extLst>
              </a:tr>
              <a:tr h="120851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Diretti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Personale (Ingegneri)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Costi di Locazione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Componenti Elettroniche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57210"/>
                  </a:ext>
                </a:extLst>
              </a:tr>
              <a:tr h="61286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Indiretti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Licenze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Personale </a:t>
                      </a:r>
                      <a:r>
                        <a:rPr lang="it-IT" sz="1800" dirty="0"/>
                        <a:t>(Amministrativo)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/>
                        <a:t>Ricerca e Sviluppo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2888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B7CB3C-D06A-4595-A580-D409E70735C1}"/>
              </a:ext>
            </a:extLst>
          </p:cNvPr>
          <p:cNvSpPr txBox="1"/>
          <p:nvPr/>
        </p:nvSpPr>
        <p:spPr>
          <a:xfrm>
            <a:off x="28136" y="1928964"/>
            <a:ext cx="6067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Oggetto di costo:	</a:t>
            </a:r>
            <a:r>
              <a:rPr lang="it-IT" b="1" dirty="0"/>
              <a:t>Drone + </a:t>
            </a:r>
            <a:r>
              <a:rPr lang="it-IT" b="1" dirty="0" err="1"/>
              <a:t>Com</a:t>
            </a:r>
            <a:r>
              <a:rPr lang="it-IT" b="1" dirty="0"/>
              <a:t>-Box</a:t>
            </a:r>
          </a:p>
          <a:p>
            <a:endParaRPr lang="it-IT" b="1" dirty="0"/>
          </a:p>
          <a:p>
            <a:r>
              <a:rPr lang="it-IT" dirty="0"/>
              <a:t>Cost Driver: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Personale:	 Numero ore di lavoro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Costi di Locazione:	Numero ore di attività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Componenti Elettroniche: Volume di produzione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Licenze Software: Numero di software utilizzati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Ricerca e Sviluppo:	Numero progetti di ricerca</a:t>
            </a:r>
          </a:p>
          <a:p>
            <a:pPr lvl="1"/>
            <a:endParaRPr lang="it-IT" dirty="0"/>
          </a:p>
          <a:p>
            <a:r>
              <a:rPr lang="it-IT" dirty="0"/>
              <a:t> Periodo di riferimento: 1 Anno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867C42-013F-4C2F-80D6-AF84AE979DBC}"/>
              </a:ext>
            </a:extLst>
          </p:cNvPr>
          <p:cNvSpPr txBox="1"/>
          <p:nvPr/>
        </p:nvSpPr>
        <p:spPr>
          <a:xfrm>
            <a:off x="299803" y="5500823"/>
            <a:ext cx="959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dell’Impresa è mantenere la leva operativa bassa mantenendo bassi i costi fissi, questo perché avendo i volumi di vendita ridotti non ci sarebbe un sostanziale beneficio nell’aumentare la leva operativa, sarebbe anzi esposta alla possibilità di andare in perdita.</a:t>
            </a:r>
          </a:p>
        </p:txBody>
      </p:sp>
    </p:spTree>
    <p:extLst>
      <p:ext uri="{BB962C8B-B14F-4D97-AF65-F5344CB8AC3E}">
        <p14:creationId xmlns:p14="http://schemas.microsoft.com/office/powerpoint/2010/main" val="228275530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Giulio Bello</dc:creator>
  <cp:lastModifiedBy>Giulio Bello</cp:lastModifiedBy>
  <cp:revision>24</cp:revision>
  <dcterms:created xsi:type="dcterms:W3CDTF">2021-04-26T13:22:23Z</dcterms:created>
  <dcterms:modified xsi:type="dcterms:W3CDTF">2021-05-22T08:11:47Z</dcterms:modified>
</cp:coreProperties>
</file>