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o Bello" initials="GB" lastIdx="1" clrIdx="0">
    <p:extLst>
      <p:ext uri="{19B8F6BF-5375-455C-9EA6-DF929625EA0E}">
        <p15:presenceInfo xmlns:p15="http://schemas.microsoft.com/office/powerpoint/2012/main" userId="550c7c17f8cbca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2F700714-1D3F-4ECE-9658-E86E155B388C}" type="presOf" srcId="{3F6D130E-CF49-4E9C-A7B5-DC27C0211E42}" destId="{1D237F01-7B2F-450F-B135-C7261AD1EA7E}" srcOrd="0" destOrd="0" presId="urn:microsoft.com/office/officeart/2005/8/layout/chevron1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8FFC5D5D-9746-4D0D-B542-AD0D1B3FFB42}" type="presOf" srcId="{54FAE55F-3D5E-4D40-B3D6-5CC11790E29D}" destId="{3FE6A6A3-D7B1-463D-8765-AE08A9DB9A79}" srcOrd="0" destOrd="0" presId="urn:microsoft.com/office/officeart/2005/8/layout/chevron1"/>
    <dgm:cxn modelId="{14663863-4FC4-485D-BE39-4D0D54385666}" type="presOf" srcId="{F583DA32-346A-403D-890C-07CEF89B4CC1}" destId="{E861A9B2-B35F-4F57-8647-7A4FA1840FA3}" srcOrd="0" destOrd="0" presId="urn:microsoft.com/office/officeart/2005/8/layout/chevron1"/>
    <dgm:cxn modelId="{9A820E7E-C53A-40D2-90BB-9B5D93923E6E}" type="presOf" srcId="{D2B5F6E3-0552-4549-9359-27C1D6CD26F3}" destId="{7BADBD4C-9F2C-4A68-B968-8221111AA4AF}" srcOrd="0" destOrd="0" presId="urn:microsoft.com/office/officeart/2005/8/layout/chevron1"/>
    <dgm:cxn modelId="{C666588B-484B-4E9F-952C-0304811B8061}" type="presOf" srcId="{47CCFC09-17E9-4F3C-B486-AA0715BDFE53}" destId="{CE96C933-CE24-4901-809A-DD66F77B9098}" srcOrd="0" destOrd="0" presId="urn:microsoft.com/office/officeart/2005/8/layout/chevron1"/>
    <dgm:cxn modelId="{1BA17197-4EA0-49EE-B34C-86FFAA115A85}" type="presOf" srcId="{F860C011-016E-40DD-B39B-1DF573992CCA}" destId="{B12B70D6-EBE0-465D-99E7-AC65CC833D0F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154D9A77-4F77-47D6-B0EB-28844CA372B7}" type="presParOf" srcId="{CE96C933-CE24-4901-809A-DD66F77B9098}" destId="{B12B70D6-EBE0-465D-99E7-AC65CC833D0F}" srcOrd="0" destOrd="0" presId="urn:microsoft.com/office/officeart/2005/8/layout/chevron1"/>
    <dgm:cxn modelId="{7F6AD5D0-BE60-4AA4-8F20-93557C75D7CC}" type="presParOf" srcId="{CE96C933-CE24-4901-809A-DD66F77B9098}" destId="{E58F3657-3A92-4054-8056-AE8394E986CA}" srcOrd="1" destOrd="0" presId="urn:microsoft.com/office/officeart/2005/8/layout/chevron1"/>
    <dgm:cxn modelId="{67A28ED8-0510-4CB2-B86B-6AD8311B70BF}" type="presParOf" srcId="{CE96C933-CE24-4901-809A-DD66F77B9098}" destId="{3FE6A6A3-D7B1-463D-8765-AE08A9DB9A79}" srcOrd="2" destOrd="0" presId="urn:microsoft.com/office/officeart/2005/8/layout/chevron1"/>
    <dgm:cxn modelId="{DC7F97EA-E449-4999-93B2-A0FCBD614236}" type="presParOf" srcId="{CE96C933-CE24-4901-809A-DD66F77B9098}" destId="{057E0E1B-0E52-41A3-9395-595169AFEC95}" srcOrd="3" destOrd="0" presId="urn:microsoft.com/office/officeart/2005/8/layout/chevron1"/>
    <dgm:cxn modelId="{4356C1C5-9164-4C43-BA4A-F45B49CBABB6}" type="presParOf" srcId="{CE96C933-CE24-4901-809A-DD66F77B9098}" destId="{7BADBD4C-9F2C-4A68-B968-8221111AA4AF}" srcOrd="4" destOrd="0" presId="urn:microsoft.com/office/officeart/2005/8/layout/chevron1"/>
    <dgm:cxn modelId="{CE47FE7C-910F-49F6-887B-7CF36447A7D5}" type="presParOf" srcId="{CE96C933-CE24-4901-809A-DD66F77B9098}" destId="{C8618E54-F506-482E-874A-922F29700DF0}" srcOrd="5" destOrd="0" presId="urn:microsoft.com/office/officeart/2005/8/layout/chevron1"/>
    <dgm:cxn modelId="{6FCF1C66-D94A-4FED-B095-E4AD4917F691}" type="presParOf" srcId="{CE96C933-CE24-4901-809A-DD66F77B9098}" destId="{E861A9B2-B35F-4F57-8647-7A4FA1840FA3}" srcOrd="6" destOrd="0" presId="urn:microsoft.com/office/officeart/2005/8/layout/chevron1"/>
    <dgm:cxn modelId="{CA19A5D6-00CA-485A-BE76-AFC1072D0F35}" type="presParOf" srcId="{CE96C933-CE24-4901-809A-DD66F77B9098}" destId="{EA3DCFDF-5378-44D8-A0DD-3C68AC96821B}" srcOrd="7" destOrd="0" presId="urn:microsoft.com/office/officeart/2005/8/layout/chevron1"/>
    <dgm:cxn modelId="{19B00566-740A-44C1-A3F7-30962EC1EAF6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92D05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2F700714-1D3F-4ECE-9658-E86E155B388C}" type="presOf" srcId="{3F6D130E-CF49-4E9C-A7B5-DC27C0211E42}" destId="{1D237F01-7B2F-450F-B135-C7261AD1EA7E}" srcOrd="0" destOrd="0" presId="urn:microsoft.com/office/officeart/2005/8/layout/chevron1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8FFC5D5D-9746-4D0D-B542-AD0D1B3FFB42}" type="presOf" srcId="{54FAE55F-3D5E-4D40-B3D6-5CC11790E29D}" destId="{3FE6A6A3-D7B1-463D-8765-AE08A9DB9A79}" srcOrd="0" destOrd="0" presId="urn:microsoft.com/office/officeart/2005/8/layout/chevron1"/>
    <dgm:cxn modelId="{14663863-4FC4-485D-BE39-4D0D54385666}" type="presOf" srcId="{F583DA32-346A-403D-890C-07CEF89B4CC1}" destId="{E861A9B2-B35F-4F57-8647-7A4FA1840FA3}" srcOrd="0" destOrd="0" presId="urn:microsoft.com/office/officeart/2005/8/layout/chevron1"/>
    <dgm:cxn modelId="{9A820E7E-C53A-40D2-90BB-9B5D93923E6E}" type="presOf" srcId="{D2B5F6E3-0552-4549-9359-27C1D6CD26F3}" destId="{7BADBD4C-9F2C-4A68-B968-8221111AA4AF}" srcOrd="0" destOrd="0" presId="urn:microsoft.com/office/officeart/2005/8/layout/chevron1"/>
    <dgm:cxn modelId="{C666588B-484B-4E9F-952C-0304811B8061}" type="presOf" srcId="{47CCFC09-17E9-4F3C-B486-AA0715BDFE53}" destId="{CE96C933-CE24-4901-809A-DD66F77B9098}" srcOrd="0" destOrd="0" presId="urn:microsoft.com/office/officeart/2005/8/layout/chevron1"/>
    <dgm:cxn modelId="{1BA17197-4EA0-49EE-B34C-86FFAA115A85}" type="presOf" srcId="{F860C011-016E-40DD-B39B-1DF573992CCA}" destId="{B12B70D6-EBE0-465D-99E7-AC65CC833D0F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154D9A77-4F77-47D6-B0EB-28844CA372B7}" type="presParOf" srcId="{CE96C933-CE24-4901-809A-DD66F77B9098}" destId="{B12B70D6-EBE0-465D-99E7-AC65CC833D0F}" srcOrd="0" destOrd="0" presId="urn:microsoft.com/office/officeart/2005/8/layout/chevron1"/>
    <dgm:cxn modelId="{7F6AD5D0-BE60-4AA4-8F20-93557C75D7CC}" type="presParOf" srcId="{CE96C933-CE24-4901-809A-DD66F77B9098}" destId="{E58F3657-3A92-4054-8056-AE8394E986CA}" srcOrd="1" destOrd="0" presId="urn:microsoft.com/office/officeart/2005/8/layout/chevron1"/>
    <dgm:cxn modelId="{67A28ED8-0510-4CB2-B86B-6AD8311B70BF}" type="presParOf" srcId="{CE96C933-CE24-4901-809A-DD66F77B9098}" destId="{3FE6A6A3-D7B1-463D-8765-AE08A9DB9A79}" srcOrd="2" destOrd="0" presId="urn:microsoft.com/office/officeart/2005/8/layout/chevron1"/>
    <dgm:cxn modelId="{DC7F97EA-E449-4999-93B2-A0FCBD614236}" type="presParOf" srcId="{CE96C933-CE24-4901-809A-DD66F77B9098}" destId="{057E0E1B-0E52-41A3-9395-595169AFEC95}" srcOrd="3" destOrd="0" presId="urn:microsoft.com/office/officeart/2005/8/layout/chevron1"/>
    <dgm:cxn modelId="{4356C1C5-9164-4C43-BA4A-F45B49CBABB6}" type="presParOf" srcId="{CE96C933-CE24-4901-809A-DD66F77B9098}" destId="{7BADBD4C-9F2C-4A68-B968-8221111AA4AF}" srcOrd="4" destOrd="0" presId="urn:microsoft.com/office/officeart/2005/8/layout/chevron1"/>
    <dgm:cxn modelId="{CE47FE7C-910F-49F6-887B-7CF36447A7D5}" type="presParOf" srcId="{CE96C933-CE24-4901-809A-DD66F77B9098}" destId="{C8618E54-F506-482E-874A-922F29700DF0}" srcOrd="5" destOrd="0" presId="urn:microsoft.com/office/officeart/2005/8/layout/chevron1"/>
    <dgm:cxn modelId="{6FCF1C66-D94A-4FED-B095-E4AD4917F691}" type="presParOf" srcId="{CE96C933-CE24-4901-809A-DD66F77B9098}" destId="{E861A9B2-B35F-4F57-8647-7A4FA1840FA3}" srcOrd="6" destOrd="0" presId="urn:microsoft.com/office/officeart/2005/8/layout/chevron1"/>
    <dgm:cxn modelId="{CA19A5D6-00CA-485A-BE76-AFC1072D0F35}" type="presParOf" srcId="{CE96C933-CE24-4901-809A-DD66F77B9098}" destId="{EA3DCFDF-5378-44D8-A0DD-3C68AC96821B}" srcOrd="7" destOrd="0" presId="urn:microsoft.com/office/officeart/2005/8/layout/chevron1"/>
    <dgm:cxn modelId="{19B00566-740A-44C1-A3F7-30962EC1EAF6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rgbClr val="92D05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rgbClr val="92D05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5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46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92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15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988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64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33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7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6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6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40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9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70B1-39E1-42E0-84CF-2EF35CD082B6}" type="datetimeFigureOut">
              <a:rPr lang="it-IT" smtClean="0"/>
              <a:t>15/05/2021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24E15-60D8-4783-B8C3-BAD11DCAA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5FFEA-E2F8-4FDD-AC61-8A7A4F79F46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12975" y="92351"/>
            <a:ext cx="7766050" cy="682625"/>
          </a:xfrm>
        </p:spPr>
        <p:txBody>
          <a:bodyPr/>
          <a:lstStyle/>
          <a:p>
            <a:pPr algn="ctr"/>
            <a:r>
              <a:rPr lang="it-IT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dell’Impresa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F5CA6-B16C-49BF-B7BB-33D7B778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64" y="3320612"/>
            <a:ext cx="1814761" cy="152095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25CCAF-9808-4C82-B552-78D9550D3AF7}"/>
              </a:ext>
            </a:extLst>
          </p:cNvPr>
          <p:cNvSpPr txBox="1"/>
          <p:nvPr/>
        </p:nvSpPr>
        <p:spPr>
          <a:xfrm>
            <a:off x="3594295" y="3376222"/>
            <a:ext cx="305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Sede Operativa: Via Giacomo Peroni, 386 Roma</a:t>
            </a:r>
          </a:p>
          <a:p>
            <a:endParaRPr lang="it-IT" dirty="0"/>
          </a:p>
          <a:p>
            <a:pPr algn="r"/>
            <a:r>
              <a:rPr lang="it-IT" dirty="0"/>
              <a:t>Sede Legale: Via Giovanni Ventura, 22 Milano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8EB20E6-3956-46CE-AF3B-045A1681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5" y="3320612"/>
            <a:ext cx="1814761" cy="152095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9613C6-A933-4AD3-B87F-F498FAB64414}"/>
              </a:ext>
            </a:extLst>
          </p:cNvPr>
          <p:cNvSpPr txBox="1"/>
          <p:nvPr/>
        </p:nvSpPr>
        <p:spPr>
          <a:xfrm>
            <a:off x="1266406" y="891235"/>
            <a:ext cx="77084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Dati Azienda</a:t>
            </a:r>
          </a:p>
          <a:p>
            <a:pPr algn="ctr"/>
            <a:endParaRPr lang="it-IT" sz="2000" b="1" dirty="0"/>
          </a:p>
          <a:p>
            <a:r>
              <a:rPr lang="it-IT" dirty="0"/>
              <a:t>Tipologia:	SRL</a:t>
            </a:r>
          </a:p>
          <a:p>
            <a:r>
              <a:rPr lang="it-IT" dirty="0"/>
              <a:t>Settore:		Aerospazio-Hardware</a:t>
            </a:r>
          </a:p>
          <a:p>
            <a:r>
              <a:rPr lang="it-IT" dirty="0"/>
              <a:t>N° dipendenti:	5</a:t>
            </a:r>
          </a:p>
          <a:p>
            <a:r>
              <a:rPr lang="it-IT" dirty="0"/>
              <a:t>Fatturato(2019):	60.070 €</a:t>
            </a:r>
          </a:p>
          <a:p>
            <a:endParaRPr lang="it-IT" dirty="0"/>
          </a:p>
          <a:p>
            <a:r>
              <a:rPr lang="it-IT" b="1" dirty="0"/>
              <a:t>Sedi:</a:t>
            </a:r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BAFA176-8CEA-4979-A05F-12CE16FD7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01" y="1224278"/>
            <a:ext cx="3881149" cy="2035906"/>
          </a:xfrm>
          <a:prstGeom prst="rect">
            <a:avLst/>
          </a:prstGeom>
        </p:spPr>
      </p:pic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A95C26FD-22C0-46AB-AFDD-F151CC5FE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71542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6241D2-02E9-4669-95DD-29C43E61CA69}"/>
              </a:ext>
            </a:extLst>
          </p:cNvPr>
          <p:cNvSpPr txBox="1"/>
          <p:nvPr/>
        </p:nvSpPr>
        <p:spPr>
          <a:xfrm>
            <a:off x="1266406" y="5012882"/>
            <a:ext cx="27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Clienti Principali: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C79A0F-996D-469C-9CFC-8BDDB648E9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00" y="5280995"/>
            <a:ext cx="429637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30276B88-9A02-4B34-A250-25D3B6BF8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71542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eeform 9">
            <a:extLst>
              <a:ext uri="{FF2B5EF4-FFF2-40B4-BE49-F238E27FC236}">
                <a16:creationId xmlns:a16="http://schemas.microsoft.com/office/drawing/2014/main" id="{F8727C7E-ED84-4EEB-A847-78021FC99B16}"/>
              </a:ext>
            </a:extLst>
          </p:cNvPr>
          <p:cNvSpPr>
            <a:spLocks/>
          </p:cNvSpPr>
          <p:nvPr/>
        </p:nvSpPr>
        <p:spPr bwMode="auto">
          <a:xfrm>
            <a:off x="4882781" y="3908723"/>
            <a:ext cx="1199347" cy="1387816"/>
          </a:xfrm>
          <a:custGeom>
            <a:avLst/>
            <a:gdLst>
              <a:gd name="T0" fmla="*/ 2398 w 2398"/>
              <a:gd name="T1" fmla="*/ 0 h 2774"/>
              <a:gd name="T2" fmla="*/ 1249 w 2398"/>
              <a:gd name="T3" fmla="*/ 2774 h 2774"/>
              <a:gd name="T4" fmla="*/ 0 w 2398"/>
              <a:gd name="T5" fmla="*/ 1526 h 2774"/>
              <a:gd name="T6" fmla="*/ 632 w 2398"/>
              <a:gd name="T7" fmla="*/ 0 h 2774"/>
              <a:gd name="T8" fmla="*/ 2398 w 2398"/>
              <a:gd name="T9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2398" y="0"/>
                </a:moveTo>
                <a:cubicBezTo>
                  <a:pt x="2398" y="1040"/>
                  <a:pt x="1985" y="2038"/>
                  <a:pt x="1249" y="2774"/>
                </a:cubicBezTo>
                <a:lnTo>
                  <a:pt x="0" y="1526"/>
                </a:lnTo>
                <a:cubicBezTo>
                  <a:pt x="405" y="1121"/>
                  <a:pt x="632" y="572"/>
                  <a:pt x="632" y="0"/>
                </a:cubicBezTo>
                <a:lnTo>
                  <a:pt x="2398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2743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DDD9048-E74E-4CDD-B82B-BEE87A785D7E}"/>
              </a:ext>
            </a:extLst>
          </p:cNvPr>
          <p:cNvSpPr>
            <a:spLocks/>
          </p:cNvSpPr>
          <p:nvPr/>
        </p:nvSpPr>
        <p:spPr bwMode="auto">
          <a:xfrm>
            <a:off x="4013866" y="4777637"/>
            <a:ext cx="1435428" cy="1242828"/>
          </a:xfrm>
          <a:custGeom>
            <a:avLst/>
            <a:gdLst>
              <a:gd name="T0" fmla="*/ 2774 w 2774"/>
              <a:gd name="T1" fmla="*/ 1249 h 2398"/>
              <a:gd name="T2" fmla="*/ 0 w 2774"/>
              <a:gd name="T3" fmla="*/ 2398 h 2398"/>
              <a:gd name="T4" fmla="*/ 0 w 2774"/>
              <a:gd name="T5" fmla="*/ 632 h 2398"/>
              <a:gd name="T6" fmla="*/ 1526 w 2774"/>
              <a:gd name="T7" fmla="*/ 0 h 2398"/>
              <a:gd name="T8" fmla="*/ 2774 w 2774"/>
              <a:gd name="T9" fmla="*/ 12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1249"/>
                </a:moveTo>
                <a:cubicBezTo>
                  <a:pt x="2038" y="1985"/>
                  <a:pt x="1040" y="2398"/>
                  <a:pt x="0" y="2398"/>
                </a:cubicBezTo>
                <a:lnTo>
                  <a:pt x="0" y="632"/>
                </a:lnTo>
                <a:cubicBezTo>
                  <a:pt x="572" y="632"/>
                  <a:pt x="1121" y="405"/>
                  <a:pt x="1526" y="0"/>
                </a:cubicBezTo>
                <a:lnTo>
                  <a:pt x="2774" y="1249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CE303A04-8C6A-4F37-9A94-E0FD628EEE63}"/>
              </a:ext>
            </a:extLst>
          </p:cNvPr>
          <p:cNvSpPr>
            <a:spLocks/>
          </p:cNvSpPr>
          <p:nvPr/>
        </p:nvSpPr>
        <p:spPr bwMode="auto">
          <a:xfrm>
            <a:off x="2475520" y="4777637"/>
            <a:ext cx="1387816" cy="1200571"/>
          </a:xfrm>
          <a:custGeom>
            <a:avLst/>
            <a:gdLst>
              <a:gd name="T0" fmla="*/ 2774 w 2774"/>
              <a:gd name="T1" fmla="*/ 2398 h 2398"/>
              <a:gd name="T2" fmla="*/ 0 w 2774"/>
              <a:gd name="T3" fmla="*/ 1249 h 2398"/>
              <a:gd name="T4" fmla="*/ 1248 w 2774"/>
              <a:gd name="T5" fmla="*/ 0 h 2398"/>
              <a:gd name="T6" fmla="*/ 2774 w 2774"/>
              <a:gd name="T7" fmla="*/ 632 h 2398"/>
              <a:gd name="T8" fmla="*/ 2774 w 2774"/>
              <a:gd name="T9" fmla="*/ 2398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2398"/>
                </a:moveTo>
                <a:cubicBezTo>
                  <a:pt x="1734" y="2398"/>
                  <a:pt x="735" y="1985"/>
                  <a:pt x="0" y="1249"/>
                </a:cubicBezTo>
                <a:lnTo>
                  <a:pt x="1248" y="0"/>
                </a:lnTo>
                <a:cubicBezTo>
                  <a:pt x="1653" y="405"/>
                  <a:pt x="2202" y="632"/>
                  <a:pt x="2774" y="632"/>
                </a:cubicBezTo>
                <a:lnTo>
                  <a:pt x="2774" y="239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19AD48A-61CA-432E-BC70-43438BE86AAE}"/>
              </a:ext>
            </a:extLst>
          </p:cNvPr>
          <p:cNvSpPr>
            <a:spLocks/>
          </p:cNvSpPr>
          <p:nvPr/>
        </p:nvSpPr>
        <p:spPr bwMode="auto">
          <a:xfrm>
            <a:off x="7428332" y="1687483"/>
            <a:ext cx="1448381" cy="1200571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93652E2C-0AFF-43A8-AF99-ADDC735D04E6}"/>
              </a:ext>
            </a:extLst>
          </p:cNvPr>
          <p:cNvSpPr>
            <a:spLocks/>
          </p:cNvSpPr>
          <p:nvPr/>
        </p:nvSpPr>
        <p:spPr bwMode="auto">
          <a:xfrm>
            <a:off x="5208318" y="2369153"/>
            <a:ext cx="1199347" cy="1389040"/>
          </a:xfrm>
          <a:custGeom>
            <a:avLst/>
            <a:gdLst>
              <a:gd name="T0" fmla="*/ 0 w 2398"/>
              <a:gd name="T1" fmla="*/ 2774 h 2774"/>
              <a:gd name="T2" fmla="*/ 1149 w 2398"/>
              <a:gd name="T3" fmla="*/ 0 h 2774"/>
              <a:gd name="T4" fmla="*/ 2398 w 2398"/>
              <a:gd name="T5" fmla="*/ 1248 h 2774"/>
              <a:gd name="T6" fmla="*/ 1766 w 2398"/>
              <a:gd name="T7" fmla="*/ 2774 h 2774"/>
              <a:gd name="T8" fmla="*/ 0 w 2398"/>
              <a:gd name="T9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0" y="2774"/>
                </a:moveTo>
                <a:cubicBezTo>
                  <a:pt x="0" y="1734"/>
                  <a:pt x="413" y="735"/>
                  <a:pt x="1149" y="0"/>
                </a:cubicBezTo>
                <a:lnTo>
                  <a:pt x="2398" y="1248"/>
                </a:lnTo>
                <a:cubicBezTo>
                  <a:pt x="1993" y="1653"/>
                  <a:pt x="1766" y="2202"/>
                  <a:pt x="1766" y="2774"/>
                </a:cubicBezTo>
                <a:lnTo>
                  <a:pt x="0" y="277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743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4704B8E6-D8DA-431E-AE06-29744E23D471}"/>
              </a:ext>
            </a:extLst>
          </p:cNvPr>
          <p:cNvSpPr>
            <a:spLocks/>
          </p:cNvSpPr>
          <p:nvPr/>
        </p:nvSpPr>
        <p:spPr bwMode="auto">
          <a:xfrm>
            <a:off x="5889987" y="1687483"/>
            <a:ext cx="1387816" cy="1200571"/>
          </a:xfrm>
          <a:custGeom>
            <a:avLst/>
            <a:gdLst>
              <a:gd name="T0" fmla="*/ 0 w 2774"/>
              <a:gd name="T1" fmla="*/ 1149 h 2398"/>
              <a:gd name="T2" fmla="*/ 2774 w 2774"/>
              <a:gd name="T3" fmla="*/ 0 h 2398"/>
              <a:gd name="T4" fmla="*/ 2774 w 2774"/>
              <a:gd name="T5" fmla="*/ 1766 h 2398"/>
              <a:gd name="T6" fmla="*/ 1248 w 2774"/>
              <a:gd name="T7" fmla="*/ 2398 h 2398"/>
              <a:gd name="T8" fmla="*/ 0 w 2774"/>
              <a:gd name="T9" fmla="*/ 11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1149"/>
                </a:moveTo>
                <a:cubicBezTo>
                  <a:pt x="735" y="413"/>
                  <a:pt x="1734" y="0"/>
                  <a:pt x="2774" y="0"/>
                </a:cubicBezTo>
                <a:lnTo>
                  <a:pt x="2774" y="1766"/>
                </a:lnTo>
                <a:cubicBezTo>
                  <a:pt x="2202" y="1766"/>
                  <a:pt x="1653" y="1993"/>
                  <a:pt x="1248" y="2398"/>
                </a:cubicBezTo>
                <a:lnTo>
                  <a:pt x="0" y="114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4D161876-66D1-45D1-93EA-C7F9DC57B6DE}"/>
              </a:ext>
            </a:extLst>
          </p:cNvPr>
          <p:cNvSpPr/>
          <p:nvPr/>
        </p:nvSpPr>
        <p:spPr>
          <a:xfrm>
            <a:off x="6331787" y="2812175"/>
            <a:ext cx="2041337" cy="20413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39">
            <a:extLst>
              <a:ext uri="{FF2B5EF4-FFF2-40B4-BE49-F238E27FC236}">
                <a16:creationId xmlns:a16="http://schemas.microsoft.com/office/drawing/2014/main" id="{D762777E-724A-4DAD-A8A4-63E254E78576}"/>
              </a:ext>
            </a:extLst>
          </p:cNvPr>
          <p:cNvSpPr/>
          <p:nvPr/>
        </p:nvSpPr>
        <p:spPr>
          <a:xfrm>
            <a:off x="2917320" y="2812175"/>
            <a:ext cx="2041337" cy="20413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73">
            <a:extLst>
              <a:ext uri="{FF2B5EF4-FFF2-40B4-BE49-F238E27FC236}">
                <a16:creationId xmlns:a16="http://schemas.microsoft.com/office/drawing/2014/main" id="{E3329E56-36D1-40DD-9134-64DF867BFB41}"/>
              </a:ext>
            </a:extLst>
          </p:cNvPr>
          <p:cNvGrpSpPr/>
          <p:nvPr/>
        </p:nvGrpSpPr>
        <p:grpSpPr>
          <a:xfrm rot="16200000">
            <a:off x="2657196" y="5781891"/>
            <a:ext cx="353285" cy="599426"/>
            <a:chOff x="1674896" y="4871617"/>
            <a:chExt cx="353285" cy="599426"/>
          </a:xfrm>
        </p:grpSpPr>
        <p:sp>
          <p:nvSpPr>
            <p:cNvPr id="18" name="Oval 75">
              <a:extLst>
                <a:ext uri="{FF2B5EF4-FFF2-40B4-BE49-F238E27FC236}">
                  <a16:creationId xmlns:a16="http://schemas.microsoft.com/office/drawing/2014/main" id="{76F7F1DC-46CE-4115-80E4-D4F243731FD0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76">
              <a:extLst>
                <a:ext uri="{FF2B5EF4-FFF2-40B4-BE49-F238E27FC236}">
                  <a16:creationId xmlns:a16="http://schemas.microsoft.com/office/drawing/2014/main" id="{6139E821-84E3-44AC-AFBF-7A71C4C90F2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rot="5400000" flipV="1">
              <a:off x="1522949" y="5023564"/>
              <a:ext cx="541675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1">
            <a:extLst>
              <a:ext uri="{FF2B5EF4-FFF2-40B4-BE49-F238E27FC236}">
                <a16:creationId xmlns:a16="http://schemas.microsoft.com/office/drawing/2014/main" id="{38B55068-7225-43B7-BAA7-85871B058C41}"/>
              </a:ext>
            </a:extLst>
          </p:cNvPr>
          <p:cNvGrpSpPr/>
          <p:nvPr/>
        </p:nvGrpSpPr>
        <p:grpSpPr>
          <a:xfrm rot="16200000" flipV="1">
            <a:off x="5084826" y="5697238"/>
            <a:ext cx="353285" cy="768732"/>
            <a:chOff x="1674896" y="4702311"/>
            <a:chExt cx="353285" cy="768732"/>
          </a:xfrm>
        </p:grpSpPr>
        <p:sp>
          <p:nvSpPr>
            <p:cNvPr id="21" name="Oval 83">
              <a:extLst>
                <a:ext uri="{FF2B5EF4-FFF2-40B4-BE49-F238E27FC236}">
                  <a16:creationId xmlns:a16="http://schemas.microsoft.com/office/drawing/2014/main" id="{AE85AD7E-BA48-4CDD-8561-329625E1D90F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or: Elbow 84">
              <a:extLst>
                <a:ext uri="{FF2B5EF4-FFF2-40B4-BE49-F238E27FC236}">
                  <a16:creationId xmlns:a16="http://schemas.microsoft.com/office/drawing/2014/main" id="{574176AE-93C5-4A25-88DB-53832D53EFD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rot="5400000" flipV="1">
              <a:off x="1438297" y="4938910"/>
              <a:ext cx="710980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85">
            <a:extLst>
              <a:ext uri="{FF2B5EF4-FFF2-40B4-BE49-F238E27FC236}">
                <a16:creationId xmlns:a16="http://schemas.microsoft.com/office/drawing/2014/main" id="{14E9763C-2011-4F5E-A21A-0536C631F172}"/>
              </a:ext>
            </a:extLst>
          </p:cNvPr>
          <p:cNvGrpSpPr/>
          <p:nvPr/>
        </p:nvGrpSpPr>
        <p:grpSpPr>
          <a:xfrm rot="16200000" flipV="1">
            <a:off x="6068423" y="4745856"/>
            <a:ext cx="508600" cy="749301"/>
            <a:chOff x="1519581" y="4721742"/>
            <a:chExt cx="508600" cy="749301"/>
          </a:xfrm>
        </p:grpSpPr>
        <p:sp>
          <p:nvSpPr>
            <p:cNvPr id="24" name="Oval 87">
              <a:extLst>
                <a:ext uri="{FF2B5EF4-FFF2-40B4-BE49-F238E27FC236}">
                  <a16:creationId xmlns:a16="http://schemas.microsoft.com/office/drawing/2014/main" id="{F0D88874-3D3A-49FB-81EE-BCA028AD1BE3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or: Elbow 88">
              <a:extLst>
                <a:ext uri="{FF2B5EF4-FFF2-40B4-BE49-F238E27FC236}">
                  <a16:creationId xmlns:a16="http://schemas.microsoft.com/office/drawing/2014/main" id="{4B77E231-BD4A-4EBA-9F60-EB2D94A31F9E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9">
            <a:extLst>
              <a:ext uri="{FF2B5EF4-FFF2-40B4-BE49-F238E27FC236}">
                <a16:creationId xmlns:a16="http://schemas.microsoft.com/office/drawing/2014/main" id="{AFB28C31-AE54-44EC-BC05-59A6C6565755}"/>
              </a:ext>
            </a:extLst>
          </p:cNvPr>
          <p:cNvGrpSpPr/>
          <p:nvPr/>
        </p:nvGrpSpPr>
        <p:grpSpPr>
          <a:xfrm rot="5400000" flipV="1">
            <a:off x="5751523" y="1229764"/>
            <a:ext cx="508600" cy="749301"/>
            <a:chOff x="1519581" y="4721742"/>
            <a:chExt cx="508600" cy="749301"/>
          </a:xfrm>
        </p:grpSpPr>
        <p:sp>
          <p:nvSpPr>
            <p:cNvPr id="27" name="Oval 91">
              <a:extLst>
                <a:ext uri="{FF2B5EF4-FFF2-40B4-BE49-F238E27FC236}">
                  <a16:creationId xmlns:a16="http://schemas.microsoft.com/office/drawing/2014/main" id="{6F92F5E1-FBE4-47BA-94A1-9D735079B75A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92">
              <a:extLst>
                <a:ext uri="{FF2B5EF4-FFF2-40B4-BE49-F238E27FC236}">
                  <a16:creationId xmlns:a16="http://schemas.microsoft.com/office/drawing/2014/main" id="{F33071C9-7951-4208-AB86-7FC6FFA8E388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1">
            <a:extLst>
              <a:ext uri="{FF2B5EF4-FFF2-40B4-BE49-F238E27FC236}">
                <a16:creationId xmlns:a16="http://schemas.microsoft.com/office/drawing/2014/main" id="{B125A10C-F121-4895-A1D3-153BC4BCA68A}"/>
              </a:ext>
            </a:extLst>
          </p:cNvPr>
          <p:cNvGrpSpPr/>
          <p:nvPr/>
        </p:nvGrpSpPr>
        <p:grpSpPr>
          <a:xfrm rot="16200000" flipV="1">
            <a:off x="8704686" y="2538719"/>
            <a:ext cx="508600" cy="749301"/>
            <a:chOff x="1519581" y="4721742"/>
            <a:chExt cx="508600" cy="749301"/>
          </a:xfrm>
        </p:grpSpPr>
        <p:sp>
          <p:nvSpPr>
            <p:cNvPr id="30" name="Oval 103">
              <a:extLst>
                <a:ext uri="{FF2B5EF4-FFF2-40B4-BE49-F238E27FC236}">
                  <a16:creationId xmlns:a16="http://schemas.microsoft.com/office/drawing/2014/main" id="{E0E39C39-CADA-4B7B-96D1-A1E88286406F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104">
              <a:extLst>
                <a:ext uri="{FF2B5EF4-FFF2-40B4-BE49-F238E27FC236}">
                  <a16:creationId xmlns:a16="http://schemas.microsoft.com/office/drawing/2014/main" id="{EC4C536B-4603-4F33-B3EF-D0377B2AED64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5">
            <a:extLst>
              <a:ext uri="{FF2B5EF4-FFF2-40B4-BE49-F238E27FC236}">
                <a16:creationId xmlns:a16="http://schemas.microsoft.com/office/drawing/2014/main" id="{89EDA102-6AB1-4E42-A8CF-347A4E1B8D4B}"/>
              </a:ext>
            </a:extLst>
          </p:cNvPr>
          <p:cNvGrpSpPr/>
          <p:nvPr/>
        </p:nvGrpSpPr>
        <p:grpSpPr>
          <a:xfrm rot="5400000" flipV="1">
            <a:off x="4703805" y="2190118"/>
            <a:ext cx="508600" cy="749301"/>
            <a:chOff x="1519581" y="4721742"/>
            <a:chExt cx="508600" cy="749301"/>
          </a:xfrm>
        </p:grpSpPr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9FEE0E2-47A2-48C3-BB8A-CC7C1532BBCA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or: Elbow 108">
              <a:extLst>
                <a:ext uri="{FF2B5EF4-FFF2-40B4-BE49-F238E27FC236}">
                  <a16:creationId xmlns:a16="http://schemas.microsoft.com/office/drawing/2014/main" id="{C636D850-93FD-4DA5-B413-F364227B1956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112">
            <a:extLst>
              <a:ext uri="{FF2B5EF4-FFF2-40B4-BE49-F238E27FC236}">
                <a16:creationId xmlns:a16="http://schemas.microsoft.com/office/drawing/2014/main" id="{53DB166E-6EF9-4E22-90CC-5DD83315F41D}"/>
              </a:ext>
            </a:extLst>
          </p:cNvPr>
          <p:cNvGrpSpPr/>
          <p:nvPr/>
        </p:nvGrpSpPr>
        <p:grpSpPr>
          <a:xfrm>
            <a:off x="5802626" y="5837650"/>
            <a:ext cx="2937088" cy="835205"/>
            <a:chOff x="8921977" y="1737007"/>
            <a:chExt cx="2937088" cy="835205"/>
          </a:xfrm>
        </p:grpSpPr>
        <p:sp>
          <p:nvSpPr>
            <p:cNvPr id="36" name="TextBox 113">
              <a:extLst>
                <a:ext uri="{FF2B5EF4-FFF2-40B4-BE49-F238E27FC236}">
                  <a16:creationId xmlns:a16="http://schemas.microsoft.com/office/drawing/2014/main" id="{542A911A-1F32-418D-82DF-A6316AD63CF2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it-IT" sz="2400" b="1" dirty="0">
                  <a:solidFill>
                    <a:schemeClr val="bg1">
                      <a:lumMod val="50000"/>
                    </a:schemeClr>
                  </a:solidFill>
                </a:rPr>
                <a:t>Startup Innovativa</a:t>
              </a:r>
            </a:p>
          </p:txBody>
        </p:sp>
        <p:sp>
          <p:nvSpPr>
            <p:cNvPr id="37" name="TextBox 114">
              <a:extLst>
                <a:ext uri="{FF2B5EF4-FFF2-40B4-BE49-F238E27FC236}">
                  <a16:creationId xmlns:a16="http://schemas.microsoft.com/office/drawing/2014/main" id="{C91A2075-5FC3-47D8-9480-5E3E53AB3E77}"/>
                </a:ext>
              </a:extLst>
            </p:cNvPr>
            <p:cNvSpPr txBox="1"/>
            <p:nvPr/>
          </p:nvSpPr>
          <p:spPr>
            <a:xfrm>
              <a:off x="8929772" y="2110547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Con l’ingresso di nuovi soci intraprende il percorso di startup innovativa</a:t>
              </a:r>
            </a:p>
          </p:txBody>
        </p:sp>
      </p:grpSp>
      <p:grpSp>
        <p:nvGrpSpPr>
          <p:cNvPr id="38" name="Group 115">
            <a:extLst>
              <a:ext uri="{FF2B5EF4-FFF2-40B4-BE49-F238E27FC236}">
                <a16:creationId xmlns:a16="http://schemas.microsoft.com/office/drawing/2014/main" id="{E72DD7A5-A6B8-4B07-8931-0F000CFDB2C3}"/>
              </a:ext>
            </a:extLst>
          </p:cNvPr>
          <p:cNvGrpSpPr/>
          <p:nvPr/>
        </p:nvGrpSpPr>
        <p:grpSpPr>
          <a:xfrm>
            <a:off x="6904580" y="4790312"/>
            <a:ext cx="2937088" cy="1153517"/>
            <a:chOff x="8921977" y="1603361"/>
            <a:chExt cx="2937088" cy="1153517"/>
          </a:xfrm>
        </p:grpSpPr>
        <p:sp>
          <p:nvSpPr>
            <p:cNvPr id="39" name="TextBox 116">
              <a:extLst>
                <a:ext uri="{FF2B5EF4-FFF2-40B4-BE49-F238E27FC236}">
                  <a16:creationId xmlns:a16="http://schemas.microsoft.com/office/drawing/2014/main" id="{3BB0FE5F-EC4A-4C04-B694-B050FE463A9F}"/>
                </a:ext>
              </a:extLst>
            </p:cNvPr>
            <p:cNvSpPr txBox="1"/>
            <p:nvPr/>
          </p:nvSpPr>
          <p:spPr>
            <a:xfrm>
              <a:off x="8921977" y="160336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Paris Air Show </a:t>
              </a:r>
            </a:p>
          </p:txBody>
        </p:sp>
        <p:sp>
          <p:nvSpPr>
            <p:cNvPr id="40" name="TextBox 117">
              <a:extLst>
                <a:ext uri="{FF2B5EF4-FFF2-40B4-BE49-F238E27FC236}">
                  <a16:creationId xmlns:a16="http://schemas.microsoft.com/office/drawing/2014/main" id="{8593AEED-4FAB-4A28-ABEF-2B32E572F825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Dal 21 al 27 Giugno 2017 ADPM </a:t>
              </a:r>
              <a:r>
                <a:rPr lang="it-IT" sz="1200" dirty="0" err="1">
                  <a:solidFill>
                    <a:schemeClr val="bg1">
                      <a:lumMod val="50000"/>
                    </a:schemeClr>
                  </a:solidFill>
                </a:rPr>
                <a:t>Drones</a:t>
              </a:r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 è stata l’unica startup italiana che opera nel settore dei droni a partecipare alla prestigiosa convention</a:t>
              </a:r>
            </a:p>
          </p:txBody>
        </p:sp>
      </p:grpSp>
      <p:grpSp>
        <p:nvGrpSpPr>
          <p:cNvPr id="41" name="Group 121">
            <a:extLst>
              <a:ext uri="{FF2B5EF4-FFF2-40B4-BE49-F238E27FC236}">
                <a16:creationId xmlns:a16="http://schemas.microsoft.com/office/drawing/2014/main" id="{6F752AB3-75E4-46F5-8912-2B8D281C7A14}"/>
              </a:ext>
            </a:extLst>
          </p:cNvPr>
          <p:cNvGrpSpPr/>
          <p:nvPr/>
        </p:nvGrpSpPr>
        <p:grpSpPr>
          <a:xfrm>
            <a:off x="2328203" y="973503"/>
            <a:ext cx="3200010" cy="990844"/>
            <a:chOff x="8659055" y="1673701"/>
            <a:chExt cx="3200010" cy="990844"/>
          </a:xfrm>
        </p:grpSpPr>
        <p:sp>
          <p:nvSpPr>
            <p:cNvPr id="42" name="TextBox 122">
              <a:extLst>
                <a:ext uri="{FF2B5EF4-FFF2-40B4-BE49-F238E27FC236}">
                  <a16:creationId xmlns:a16="http://schemas.microsoft.com/office/drawing/2014/main" id="{C5C28F33-2130-41D6-937E-0DD1C08A8CDF}"/>
                </a:ext>
              </a:extLst>
            </p:cNvPr>
            <p:cNvSpPr txBox="1"/>
            <p:nvPr/>
          </p:nvSpPr>
          <p:spPr>
            <a:xfrm>
              <a:off x="8659055" y="1673701"/>
              <a:ext cx="3200009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it-IT" sz="2400" b="1" dirty="0">
                  <a:solidFill>
                    <a:schemeClr val="bg1">
                      <a:lumMod val="50000"/>
                    </a:schemeClr>
                  </a:solidFill>
                </a:rPr>
                <a:t>Cambio al Vertice</a:t>
              </a:r>
            </a:p>
          </p:txBody>
        </p:sp>
        <p:sp>
          <p:nvSpPr>
            <p:cNvPr id="43" name="TextBox 123">
              <a:extLst>
                <a:ext uri="{FF2B5EF4-FFF2-40B4-BE49-F238E27FC236}">
                  <a16:creationId xmlns:a16="http://schemas.microsoft.com/office/drawing/2014/main" id="{F302B5FE-A534-41B5-8087-4E5FCAF07D1C}"/>
                </a:ext>
              </a:extLst>
            </p:cNvPr>
            <p:cNvSpPr txBox="1"/>
            <p:nvPr/>
          </p:nvSpPr>
          <p:spPr>
            <a:xfrm>
              <a:off x="8929772" y="201821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Alla fine del 2018 cambia l’assetto societario, rimangono al vertice solamente Matteo Forte e Luca Brizzi </a:t>
              </a:r>
            </a:p>
          </p:txBody>
        </p:sp>
      </p:grpSp>
      <p:grpSp>
        <p:nvGrpSpPr>
          <p:cNvPr id="44" name="Group 124">
            <a:extLst>
              <a:ext uri="{FF2B5EF4-FFF2-40B4-BE49-F238E27FC236}">
                <a16:creationId xmlns:a16="http://schemas.microsoft.com/office/drawing/2014/main" id="{C30233AB-C2CF-429B-8FDF-EF864C8FA2DE}"/>
              </a:ext>
            </a:extLst>
          </p:cNvPr>
          <p:cNvGrpSpPr/>
          <p:nvPr/>
        </p:nvGrpSpPr>
        <p:grpSpPr>
          <a:xfrm>
            <a:off x="1540666" y="1953548"/>
            <a:ext cx="2937088" cy="927538"/>
            <a:chOff x="8921977" y="1737007"/>
            <a:chExt cx="2937088" cy="927538"/>
          </a:xfrm>
        </p:grpSpPr>
        <p:sp>
          <p:nvSpPr>
            <p:cNvPr id="45" name="TextBox 125">
              <a:extLst>
                <a:ext uri="{FF2B5EF4-FFF2-40B4-BE49-F238E27FC236}">
                  <a16:creationId xmlns:a16="http://schemas.microsoft.com/office/drawing/2014/main" id="{5F026763-2C4D-4BF9-B0C0-88C898018A6D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UAS Tech Forum</a:t>
              </a:r>
            </a:p>
          </p:txBody>
        </p:sp>
        <p:sp>
          <p:nvSpPr>
            <p:cNvPr id="46" name="TextBox 126">
              <a:extLst>
                <a:ext uri="{FF2B5EF4-FFF2-40B4-BE49-F238E27FC236}">
                  <a16:creationId xmlns:a16="http://schemas.microsoft.com/office/drawing/2014/main" id="{20513ED6-AA48-4830-935D-3E056668C333}"/>
                </a:ext>
              </a:extLst>
            </p:cNvPr>
            <p:cNvSpPr txBox="1"/>
            <p:nvPr/>
          </p:nvSpPr>
          <p:spPr>
            <a:xfrm>
              <a:off x="8929772" y="201821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Nell’Ottobre 2017 ADPM </a:t>
              </a:r>
              <a:r>
                <a:rPr lang="it-IT" sz="1200" dirty="0" err="1">
                  <a:solidFill>
                    <a:schemeClr val="bg1">
                      <a:lumMod val="50000"/>
                    </a:schemeClr>
                  </a:solidFill>
                </a:rPr>
                <a:t>Drones</a:t>
              </a:r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 partecipa al famoso forum a Dubai dove viene siglato un accordo con DCAA e SANAD</a:t>
              </a:r>
            </a:p>
          </p:txBody>
        </p:sp>
      </p:grpSp>
      <p:grpSp>
        <p:nvGrpSpPr>
          <p:cNvPr id="47" name="Group 128">
            <a:extLst>
              <a:ext uri="{FF2B5EF4-FFF2-40B4-BE49-F238E27FC236}">
                <a16:creationId xmlns:a16="http://schemas.microsoft.com/office/drawing/2014/main" id="{0FAACA09-A295-4937-BEC2-BEF0A05EC4B7}"/>
              </a:ext>
            </a:extLst>
          </p:cNvPr>
          <p:cNvGrpSpPr/>
          <p:nvPr/>
        </p:nvGrpSpPr>
        <p:grpSpPr>
          <a:xfrm>
            <a:off x="-290418" y="5441964"/>
            <a:ext cx="2937088" cy="1389203"/>
            <a:chOff x="9055848" y="1737007"/>
            <a:chExt cx="2937088" cy="1389203"/>
          </a:xfrm>
        </p:grpSpPr>
        <p:sp>
          <p:nvSpPr>
            <p:cNvPr id="48" name="TextBox 129">
              <a:extLst>
                <a:ext uri="{FF2B5EF4-FFF2-40B4-BE49-F238E27FC236}">
                  <a16:creationId xmlns:a16="http://schemas.microsoft.com/office/drawing/2014/main" id="{62749CDE-BFC6-4FCD-9B91-0D22F9AC2848}"/>
                </a:ext>
              </a:extLst>
            </p:cNvPr>
            <p:cNvSpPr txBox="1"/>
            <p:nvPr/>
          </p:nvSpPr>
          <p:spPr>
            <a:xfrm>
              <a:off x="9055848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bg1">
                      <a:lumMod val="50000"/>
                    </a:schemeClr>
                  </a:solidFill>
                </a:rPr>
                <a:t> Fondazione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TextBox 130">
              <a:extLst>
                <a:ext uri="{FF2B5EF4-FFF2-40B4-BE49-F238E27FC236}">
                  <a16:creationId xmlns:a16="http://schemas.microsoft.com/office/drawing/2014/main" id="{DD1705B0-5804-4397-B211-EECC69D7AF38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Nel Novembre del 2013 Luca Brizzi, Matteo Forte, Davide Cimino, Umberto Soldati e Michele Longobardi fondano ADPM </a:t>
              </a:r>
              <a:r>
                <a:rPr lang="it-IT" sz="1200" dirty="0" err="1">
                  <a:solidFill>
                    <a:schemeClr val="bg1">
                      <a:lumMod val="50000"/>
                    </a:schemeClr>
                  </a:solidFill>
                </a:rPr>
                <a:t>Drones</a:t>
              </a:r>
              <a:r>
                <a:rPr lang="it-IT" sz="1200" dirty="0">
                  <a:solidFill>
                    <a:schemeClr val="bg1">
                      <a:lumMod val="50000"/>
                    </a:schemeClr>
                  </a:solidFill>
                </a:rPr>
                <a:t> S.r.l.</a:t>
              </a:r>
            </a:p>
          </p:txBody>
        </p:sp>
      </p:grpSp>
      <p:grpSp>
        <p:nvGrpSpPr>
          <p:cNvPr id="50" name="Group 131">
            <a:extLst>
              <a:ext uri="{FF2B5EF4-FFF2-40B4-BE49-F238E27FC236}">
                <a16:creationId xmlns:a16="http://schemas.microsoft.com/office/drawing/2014/main" id="{7DECF01A-0DCD-4633-84B3-E14646F40CA3}"/>
              </a:ext>
            </a:extLst>
          </p:cNvPr>
          <p:cNvGrpSpPr/>
          <p:nvPr/>
        </p:nvGrpSpPr>
        <p:grpSpPr>
          <a:xfrm>
            <a:off x="9496593" y="2937458"/>
            <a:ext cx="2090026" cy="650539"/>
            <a:chOff x="9769039" y="1737007"/>
            <a:chExt cx="2090026" cy="650539"/>
          </a:xfrm>
        </p:grpSpPr>
        <p:sp>
          <p:nvSpPr>
            <p:cNvPr id="51" name="TextBox 132">
              <a:extLst>
                <a:ext uri="{FF2B5EF4-FFF2-40B4-BE49-F238E27FC236}">
                  <a16:creationId xmlns:a16="http://schemas.microsoft.com/office/drawing/2014/main" id="{15FEA2C3-36CF-4A08-86D0-8C448795F381}"/>
                </a:ext>
              </a:extLst>
            </p:cNvPr>
            <p:cNvSpPr txBox="1"/>
            <p:nvPr/>
          </p:nvSpPr>
          <p:spPr>
            <a:xfrm>
              <a:off x="9769039" y="1737007"/>
              <a:ext cx="2090025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Today</a:t>
              </a:r>
            </a:p>
          </p:txBody>
        </p:sp>
        <p:sp>
          <p:nvSpPr>
            <p:cNvPr id="52" name="TextBox 133">
              <a:extLst>
                <a:ext uri="{FF2B5EF4-FFF2-40B4-BE49-F238E27FC236}">
                  <a16:creationId xmlns:a16="http://schemas.microsoft.com/office/drawing/2014/main" id="{272F3177-FB2F-44B4-AD05-E2696167E6AD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it-IT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Titolo 1">
            <a:extLst>
              <a:ext uri="{FF2B5EF4-FFF2-40B4-BE49-F238E27FC236}">
                <a16:creationId xmlns:a16="http://schemas.microsoft.com/office/drawing/2014/main" id="{505027B4-CE40-4633-B8AA-9758B1D7C634}"/>
              </a:ext>
            </a:extLst>
          </p:cNvPr>
          <p:cNvSpPr txBox="1">
            <a:spLocks/>
          </p:cNvSpPr>
          <p:nvPr/>
        </p:nvSpPr>
        <p:spPr>
          <a:xfrm>
            <a:off x="2212975" y="92351"/>
            <a:ext cx="7766050" cy="68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Storia Aziendale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6F0947-D2C2-4380-B342-73F269189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60" y="3245923"/>
            <a:ext cx="1194389" cy="11943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06D25F4-7FA7-4D46-8078-F74CF7B18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89" y="3373491"/>
            <a:ext cx="1627836" cy="8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6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Sfaccettatura</vt:lpstr>
      <vt:lpstr>Presentazione dell’Impresa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dell’Impresa</dc:title>
  <dc:creator>Giulio Bello</dc:creator>
  <cp:lastModifiedBy>Giulio Bello</cp:lastModifiedBy>
  <cp:revision>22</cp:revision>
  <dcterms:created xsi:type="dcterms:W3CDTF">2021-04-17T12:26:41Z</dcterms:created>
  <dcterms:modified xsi:type="dcterms:W3CDTF">2021-05-15T09:46:41Z</dcterms:modified>
</cp:coreProperties>
</file>