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nton"/>
      <p:regular r:id="rId21"/>
    </p:embeddedFont>
    <p:embeddedFont>
      <p:font typeface="Old Standard TT"/>
      <p:regular r:id="rId22"/>
      <p:bold r:id="rId23"/>
      <p:italic r:id="rId24"/>
    </p:embeddedFont>
    <p:embeddedFont>
      <p:font typeface="Helvetica Neue"/>
      <p:regular r:id="rId25"/>
      <p:bold r:id="rId26"/>
      <p:italic r:id="rId27"/>
      <p:boldItalic r:id="rId28"/>
    </p:embeddedFont>
    <p:embeddedFont>
      <p:font typeface="Helvetica Neue Ligh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OldStandardTT-regular.fntdata"/><Relationship Id="rId21" Type="http://schemas.openxmlformats.org/officeDocument/2006/relationships/font" Target="fonts/Anton-regular.fntdata"/><Relationship Id="rId24" Type="http://schemas.openxmlformats.org/officeDocument/2006/relationships/font" Target="fonts/OldStandardTT-italic.fntdata"/><Relationship Id="rId23" Type="http://schemas.openxmlformats.org/officeDocument/2006/relationships/font" Target="fonts/OldStandardT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Ligh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Light-italic.fntdata"/><Relationship Id="rId30" Type="http://schemas.openxmlformats.org/officeDocument/2006/relationships/font" Target="fonts/HelveticaNeueLight-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HelveticaNeueLight-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dd6455c638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dd6455c638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671fb391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671fb391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1d5282ea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21d5282ea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2884f5758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2884f5758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dd6455c638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dd6455c638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dd6455c638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dd6455c638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dd6455c63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dd6455c63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dd6455c63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dd6455c63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dd6455c638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dd6455c638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dd6455c638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dd6455c638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dd6455c63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dd6455c63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dd6455c63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dd6455c63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671fb391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1671fb391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dd6455c638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dd6455c638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4.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Análisis de marketing bancario</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s"/>
              <a:t>Autores:</a:t>
            </a:r>
            <a:endParaRPr/>
          </a:p>
          <a:p>
            <a:pPr indent="-300990" lvl="0" marL="457200" rtl="0" algn="l">
              <a:spcBef>
                <a:spcPts val="0"/>
              </a:spcBef>
              <a:spcAft>
                <a:spcPts val="0"/>
              </a:spcAft>
              <a:buSzPct val="100000"/>
              <a:buChar char="-"/>
            </a:pPr>
            <a:r>
              <a:rPr lang="es"/>
              <a:t>Facundo Bagnasco</a:t>
            </a:r>
            <a:endParaRPr/>
          </a:p>
          <a:p>
            <a:pPr indent="-300990" lvl="0" marL="457200" rtl="0" algn="l">
              <a:spcBef>
                <a:spcPts val="0"/>
              </a:spcBef>
              <a:spcAft>
                <a:spcPts val="0"/>
              </a:spcAft>
              <a:buSzPct val="100000"/>
              <a:buChar char="-"/>
            </a:pPr>
            <a:r>
              <a:rPr lang="es"/>
              <a:t>Ezequiel Frandsen</a:t>
            </a:r>
            <a:endParaRPr/>
          </a:p>
          <a:p>
            <a:pPr indent="-300990" lvl="0" marL="457200" rtl="0" algn="l">
              <a:spcBef>
                <a:spcPts val="0"/>
              </a:spcBef>
              <a:spcAft>
                <a:spcPts val="0"/>
              </a:spcAft>
              <a:buSzPct val="100000"/>
              <a:buChar char="-"/>
            </a:pPr>
            <a:r>
              <a:rPr lang="es"/>
              <a:t>Facundo Martinez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Primer análisis</a:t>
            </a:r>
            <a:endParaRPr/>
          </a:p>
        </p:txBody>
      </p:sp>
      <p:pic>
        <p:nvPicPr>
          <p:cNvPr id="178" name="Google Shape;178;p22"/>
          <p:cNvPicPr preferRelativeResize="0"/>
          <p:nvPr/>
        </p:nvPicPr>
        <p:blipFill>
          <a:blip r:embed="rId3">
            <a:alphaModFix/>
          </a:blip>
          <a:stretch>
            <a:fillRect/>
          </a:stretch>
        </p:blipFill>
        <p:spPr>
          <a:xfrm>
            <a:off x="82775" y="1968388"/>
            <a:ext cx="1080000" cy="1080000"/>
          </a:xfrm>
          <a:prstGeom prst="rect">
            <a:avLst/>
          </a:prstGeom>
          <a:noFill/>
          <a:ln cap="flat" cmpd="sng" w="9525">
            <a:solidFill>
              <a:schemeClr val="dk2"/>
            </a:solidFill>
            <a:prstDash val="solid"/>
            <a:round/>
            <a:headEnd len="sm" w="sm" type="none"/>
            <a:tailEnd len="sm" w="sm" type="none"/>
          </a:ln>
        </p:spPr>
      </p:pic>
      <p:pic>
        <p:nvPicPr>
          <p:cNvPr id="179" name="Google Shape;179;p22"/>
          <p:cNvPicPr preferRelativeResize="0"/>
          <p:nvPr/>
        </p:nvPicPr>
        <p:blipFill>
          <a:blip r:embed="rId4">
            <a:alphaModFix/>
          </a:blip>
          <a:stretch>
            <a:fillRect/>
          </a:stretch>
        </p:blipFill>
        <p:spPr>
          <a:xfrm>
            <a:off x="7968500" y="3384438"/>
            <a:ext cx="1080000" cy="1080000"/>
          </a:xfrm>
          <a:prstGeom prst="rect">
            <a:avLst/>
          </a:prstGeom>
          <a:noFill/>
          <a:ln cap="flat" cmpd="sng" w="9525">
            <a:solidFill>
              <a:schemeClr val="dk2"/>
            </a:solidFill>
            <a:prstDash val="solid"/>
            <a:round/>
            <a:headEnd len="sm" w="sm" type="none"/>
            <a:tailEnd len="sm" w="sm" type="none"/>
          </a:ln>
        </p:spPr>
      </p:pic>
      <p:sp>
        <p:nvSpPr>
          <p:cNvPr id="180" name="Google Shape;180;p22"/>
          <p:cNvSpPr txBox="1"/>
          <p:nvPr/>
        </p:nvSpPr>
        <p:spPr>
          <a:xfrm>
            <a:off x="1251025" y="2154538"/>
            <a:ext cx="78102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Old Standard TT"/>
                <a:ea typeface="Old Standard TT"/>
                <a:cs typeface="Old Standard TT"/>
                <a:sym typeface="Old Standard TT"/>
              </a:rPr>
              <a:t>Los datos se someten a un análisis de fairness, que busca estudiar las variables y su asociaciones con parámetros sensibles como el género, la raza, la nacionalidad, el estado civil y otras que no se desea que </a:t>
            </a:r>
            <a:r>
              <a:rPr lang="es" sz="1300">
                <a:latin typeface="Old Standard TT"/>
                <a:ea typeface="Old Standard TT"/>
                <a:cs typeface="Old Standard TT"/>
                <a:sym typeface="Old Standard TT"/>
              </a:rPr>
              <a:t>juegue</a:t>
            </a:r>
            <a:r>
              <a:rPr lang="es" sz="1300">
                <a:latin typeface="Old Standard TT"/>
                <a:ea typeface="Old Standard TT"/>
                <a:cs typeface="Old Standard TT"/>
                <a:sym typeface="Old Standard TT"/>
              </a:rPr>
              <a:t> </a:t>
            </a:r>
            <a:r>
              <a:rPr lang="es" sz="1300">
                <a:latin typeface="Old Standard TT"/>
                <a:ea typeface="Old Standard TT"/>
                <a:cs typeface="Old Standard TT"/>
                <a:sym typeface="Old Standard TT"/>
              </a:rPr>
              <a:t>ningún</a:t>
            </a:r>
            <a:r>
              <a:rPr lang="es" sz="1300">
                <a:latin typeface="Old Standard TT"/>
                <a:ea typeface="Old Standard TT"/>
                <a:cs typeface="Old Standard TT"/>
                <a:sym typeface="Old Standard TT"/>
              </a:rPr>
              <a:t> rol en la toma de decisión de negocio. </a:t>
            </a:r>
            <a:r>
              <a:rPr b="1" lang="es" sz="1300">
                <a:latin typeface="Old Standard TT"/>
                <a:ea typeface="Old Standard TT"/>
                <a:cs typeface="Old Standard TT"/>
                <a:sym typeface="Old Standard TT"/>
              </a:rPr>
              <a:t>El dataset no tiene ningún tipo de sesgo.</a:t>
            </a:r>
            <a:endParaRPr b="1" sz="1300">
              <a:latin typeface="Old Standard TT"/>
              <a:ea typeface="Old Standard TT"/>
              <a:cs typeface="Old Standard TT"/>
              <a:sym typeface="Old Standard TT"/>
            </a:endParaRPr>
          </a:p>
        </p:txBody>
      </p:sp>
      <p:sp>
        <p:nvSpPr>
          <p:cNvPr id="181" name="Google Shape;181;p22"/>
          <p:cNvSpPr txBox="1"/>
          <p:nvPr/>
        </p:nvSpPr>
        <p:spPr>
          <a:xfrm>
            <a:off x="97375" y="3561638"/>
            <a:ext cx="7810200" cy="785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300">
                <a:latin typeface="Old Standard TT"/>
                <a:ea typeface="Old Standard TT"/>
                <a:cs typeface="Old Standard TT"/>
                <a:sym typeface="Old Standard TT"/>
              </a:rPr>
              <a:t>Se escalan las variables de balance financiero, duración de </a:t>
            </a:r>
            <a:r>
              <a:rPr lang="es" sz="1300">
                <a:latin typeface="Old Standard TT"/>
                <a:ea typeface="Old Standard TT"/>
                <a:cs typeface="Old Standard TT"/>
                <a:sym typeface="Old Standard TT"/>
              </a:rPr>
              <a:t>llamadas</a:t>
            </a:r>
            <a:r>
              <a:rPr lang="es" sz="1300">
                <a:latin typeface="Old Standard TT"/>
                <a:ea typeface="Old Standard TT"/>
                <a:cs typeface="Old Standard TT"/>
                <a:sym typeface="Old Standard TT"/>
              </a:rPr>
              <a:t> y edad. Posteriormente se lleva a cabo un análisis de clustering con K-Means, que encuentra </a:t>
            </a:r>
            <a:r>
              <a:rPr b="1" lang="es" sz="1300">
                <a:latin typeface="Old Standard TT"/>
                <a:ea typeface="Old Standard TT"/>
                <a:cs typeface="Old Standard TT"/>
                <a:sym typeface="Old Standard TT"/>
              </a:rPr>
              <a:t>3 grupos bien diferenciados</a:t>
            </a:r>
            <a:r>
              <a:rPr lang="es" sz="1300">
                <a:latin typeface="Old Standard TT"/>
                <a:ea typeface="Old Standard TT"/>
                <a:cs typeface="Old Standard TT"/>
                <a:sym typeface="Old Standard TT"/>
              </a:rPr>
              <a:t> entre nuestros clientes. Esa información se incluye en los datos a modelar.</a:t>
            </a:r>
            <a:endParaRPr b="1" sz="1300">
              <a:latin typeface="Old Standard TT"/>
              <a:ea typeface="Old Standard TT"/>
              <a:cs typeface="Old Standard TT"/>
              <a:sym typeface="Old Standard TT"/>
            </a:endParaRPr>
          </a:p>
        </p:txBody>
      </p:sp>
      <p:sp>
        <p:nvSpPr>
          <p:cNvPr id="182" name="Google Shape;182;p22"/>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txBox="1"/>
          <p:nvPr>
            <p:ph type="title"/>
          </p:nvPr>
        </p:nvSpPr>
        <p:spPr>
          <a:xfrm>
            <a:off x="213225" y="133050"/>
            <a:ext cx="40545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Primer a</a:t>
            </a:r>
            <a:r>
              <a:rPr lang="es">
                <a:solidFill>
                  <a:schemeClr val="lt1"/>
                </a:solidFill>
              </a:rPr>
              <a:t>nálisis </a:t>
            </a:r>
            <a:endParaRPr>
              <a:solidFill>
                <a:schemeClr val="lt1"/>
              </a:solidFill>
            </a:endParaRPr>
          </a:p>
        </p:txBody>
      </p:sp>
      <p:sp>
        <p:nvSpPr>
          <p:cNvPr id="185" name="Google Shape;185;p22"/>
          <p:cNvSpPr/>
          <p:nvPr/>
        </p:nvSpPr>
        <p:spPr>
          <a:xfrm>
            <a:off x="1395750" y="994775"/>
            <a:ext cx="6352500" cy="54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i="1" lang="es">
                <a:solidFill>
                  <a:schemeClr val="lt1"/>
                </a:solidFill>
              </a:rPr>
              <a:t>Transparencia en el modelado &amp; Conocer los grupos socioeconómicos</a:t>
            </a:r>
            <a:endParaRPr b="1" i="1">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Primer análisis</a:t>
            </a:r>
            <a:endParaRPr/>
          </a:p>
        </p:txBody>
      </p:sp>
      <p:pic>
        <p:nvPicPr>
          <p:cNvPr id="191" name="Google Shape;191;p23"/>
          <p:cNvPicPr preferRelativeResize="0"/>
          <p:nvPr/>
        </p:nvPicPr>
        <p:blipFill>
          <a:blip r:embed="rId3">
            <a:alphaModFix/>
          </a:blip>
          <a:stretch>
            <a:fillRect/>
          </a:stretch>
        </p:blipFill>
        <p:spPr>
          <a:xfrm>
            <a:off x="170900" y="3905575"/>
            <a:ext cx="1080000" cy="1080000"/>
          </a:xfrm>
          <a:prstGeom prst="rect">
            <a:avLst/>
          </a:prstGeom>
          <a:noFill/>
          <a:ln cap="flat" cmpd="sng" w="9525">
            <a:solidFill>
              <a:schemeClr val="dk2"/>
            </a:solidFill>
            <a:prstDash val="solid"/>
            <a:round/>
            <a:headEnd len="sm" w="sm" type="none"/>
            <a:tailEnd len="sm" w="sm" type="none"/>
          </a:ln>
        </p:spPr>
      </p:pic>
      <p:pic>
        <p:nvPicPr>
          <p:cNvPr id="192" name="Google Shape;192;p23"/>
          <p:cNvPicPr preferRelativeResize="0"/>
          <p:nvPr/>
        </p:nvPicPr>
        <p:blipFill>
          <a:blip r:embed="rId4">
            <a:alphaModFix/>
          </a:blip>
          <a:stretch>
            <a:fillRect/>
          </a:stretch>
        </p:blipFill>
        <p:spPr>
          <a:xfrm>
            <a:off x="170888" y="2767400"/>
            <a:ext cx="1080000" cy="1080000"/>
          </a:xfrm>
          <a:prstGeom prst="rect">
            <a:avLst/>
          </a:prstGeom>
          <a:noFill/>
          <a:ln cap="flat" cmpd="sng" w="9525">
            <a:solidFill>
              <a:schemeClr val="dk2"/>
            </a:solidFill>
            <a:prstDash val="solid"/>
            <a:round/>
            <a:headEnd len="sm" w="sm" type="none"/>
            <a:tailEnd len="sm" w="sm" type="none"/>
          </a:ln>
        </p:spPr>
      </p:pic>
      <p:sp>
        <p:nvSpPr>
          <p:cNvPr id="193" name="Google Shape;193;p23"/>
          <p:cNvSpPr txBox="1"/>
          <p:nvPr/>
        </p:nvSpPr>
        <p:spPr>
          <a:xfrm>
            <a:off x="1333800" y="2880300"/>
            <a:ext cx="7810200" cy="21858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Old Standard TT"/>
              <a:buChar char="●"/>
            </a:pPr>
            <a:r>
              <a:rPr lang="es" sz="1300">
                <a:latin typeface="Old Standard TT"/>
                <a:ea typeface="Old Standard TT"/>
                <a:cs typeface="Old Standard TT"/>
                <a:sym typeface="Old Standard TT"/>
              </a:rPr>
              <a:t>Se desarrollan modelos de clasificación binaria con </a:t>
            </a:r>
            <a:r>
              <a:rPr b="1" lang="es" sz="1300">
                <a:solidFill>
                  <a:schemeClr val="accent3"/>
                </a:solidFill>
                <a:latin typeface="Old Standard TT"/>
                <a:ea typeface="Old Standard TT"/>
                <a:cs typeface="Old Standard TT"/>
                <a:sym typeface="Old Standard TT"/>
              </a:rPr>
              <a:t>regresión logística (RL)</a:t>
            </a:r>
            <a:r>
              <a:rPr lang="es" sz="1300">
                <a:latin typeface="Old Standard TT"/>
                <a:ea typeface="Old Standard TT"/>
                <a:cs typeface="Old Standard TT"/>
                <a:sym typeface="Old Standard TT"/>
              </a:rPr>
              <a:t>,</a:t>
            </a:r>
            <a:r>
              <a:rPr lang="es" sz="1300">
                <a:latin typeface="Old Standard TT"/>
                <a:ea typeface="Old Standard TT"/>
                <a:cs typeface="Old Standard TT"/>
                <a:sym typeface="Old Standard TT"/>
              </a:rPr>
              <a:t> </a:t>
            </a:r>
            <a:r>
              <a:rPr b="1" lang="es" sz="1300">
                <a:solidFill>
                  <a:srgbClr val="FF00FF"/>
                </a:solidFill>
                <a:latin typeface="Old Standard TT"/>
                <a:ea typeface="Old Standard TT"/>
                <a:cs typeface="Old Standard TT"/>
                <a:sym typeface="Old Standard TT"/>
              </a:rPr>
              <a:t>máquinas de soporte vectorial (SVM)</a:t>
            </a:r>
            <a:r>
              <a:rPr lang="es" sz="1300">
                <a:latin typeface="Old Standard TT"/>
                <a:ea typeface="Old Standard TT"/>
                <a:cs typeface="Old Standard TT"/>
                <a:sym typeface="Old Standard TT"/>
              </a:rPr>
              <a:t> y </a:t>
            </a:r>
            <a:r>
              <a:rPr b="1" lang="es" sz="1300">
                <a:solidFill>
                  <a:srgbClr val="00FFFF"/>
                </a:solidFill>
                <a:latin typeface="Old Standard TT"/>
                <a:ea typeface="Old Standard TT"/>
                <a:cs typeface="Old Standard TT"/>
                <a:sym typeface="Old Standard TT"/>
              </a:rPr>
              <a:t>Random Forest (RF)</a:t>
            </a:r>
            <a:r>
              <a:rPr b="1" lang="es" sz="1300">
                <a:latin typeface="Old Standard TT"/>
                <a:ea typeface="Old Standard TT"/>
                <a:cs typeface="Old Standard TT"/>
                <a:sym typeface="Old Standard TT"/>
              </a:rPr>
              <a:t>.</a:t>
            </a:r>
            <a:endParaRPr b="1" sz="1300">
              <a:latin typeface="Old Standard TT"/>
              <a:ea typeface="Old Standard TT"/>
              <a:cs typeface="Old Standard TT"/>
              <a:sym typeface="Old Standard TT"/>
            </a:endParaRPr>
          </a:p>
          <a:p>
            <a:pPr indent="0" lvl="0" marL="0" rtl="0" algn="l">
              <a:spcBef>
                <a:spcPts val="0"/>
              </a:spcBef>
              <a:spcAft>
                <a:spcPts val="0"/>
              </a:spcAft>
              <a:buNone/>
            </a:pPr>
            <a:r>
              <a:t/>
            </a:r>
            <a:endParaRPr sz="1300">
              <a:latin typeface="Old Standard TT"/>
              <a:ea typeface="Old Standard TT"/>
              <a:cs typeface="Old Standard TT"/>
              <a:sym typeface="Old Standard TT"/>
            </a:endParaRPr>
          </a:p>
          <a:p>
            <a:pPr indent="-311150" lvl="0" marL="457200" rtl="0" algn="l">
              <a:spcBef>
                <a:spcPts val="0"/>
              </a:spcBef>
              <a:spcAft>
                <a:spcPts val="0"/>
              </a:spcAft>
              <a:buSzPts val="1300"/>
              <a:buFont typeface="Old Standard TT"/>
              <a:buChar char="●"/>
            </a:pPr>
            <a:r>
              <a:rPr lang="es" sz="1300">
                <a:solidFill>
                  <a:schemeClr val="accent3"/>
                </a:solidFill>
                <a:latin typeface="Old Standard TT"/>
                <a:ea typeface="Old Standard TT"/>
                <a:cs typeface="Old Standard TT"/>
                <a:sym typeface="Old Standard TT"/>
              </a:rPr>
              <a:t>El primero</a:t>
            </a:r>
            <a:r>
              <a:rPr lang="es" sz="1300">
                <a:latin typeface="Old Standard TT"/>
                <a:ea typeface="Old Standard TT"/>
                <a:cs typeface="Old Standard TT"/>
                <a:sym typeface="Old Standard TT"/>
              </a:rPr>
              <a:t> logra un porcentaje de acierto de </a:t>
            </a:r>
            <a:r>
              <a:rPr b="1" lang="es" sz="1300">
                <a:latin typeface="Old Standard TT"/>
                <a:ea typeface="Old Standard TT"/>
                <a:cs typeface="Old Standard TT"/>
                <a:sym typeface="Old Standard TT"/>
              </a:rPr>
              <a:t>73,96</a:t>
            </a:r>
            <a:r>
              <a:rPr b="1" lang="es" sz="1300">
                <a:latin typeface="Old Standard TT"/>
                <a:ea typeface="Old Standard TT"/>
                <a:cs typeface="Old Standard TT"/>
                <a:sym typeface="Old Standard TT"/>
              </a:rPr>
              <a:t> %</a:t>
            </a:r>
            <a:r>
              <a:rPr lang="es" sz="1300">
                <a:latin typeface="Old Standard TT"/>
                <a:ea typeface="Old Standard TT"/>
                <a:cs typeface="Old Standard TT"/>
                <a:sym typeface="Old Standard TT"/>
              </a:rPr>
              <a:t>.</a:t>
            </a:r>
            <a:endParaRPr sz="1300">
              <a:latin typeface="Old Standard TT"/>
              <a:ea typeface="Old Standard TT"/>
              <a:cs typeface="Old Standard TT"/>
              <a:sym typeface="Old Standard TT"/>
            </a:endParaRPr>
          </a:p>
          <a:p>
            <a:pPr indent="0" lvl="0" marL="0" rtl="0" algn="l">
              <a:spcBef>
                <a:spcPts val="0"/>
              </a:spcBef>
              <a:spcAft>
                <a:spcPts val="0"/>
              </a:spcAft>
              <a:buNone/>
            </a:pPr>
            <a:r>
              <a:t/>
            </a:r>
            <a:endParaRPr sz="1300">
              <a:latin typeface="Old Standard TT"/>
              <a:ea typeface="Old Standard TT"/>
              <a:cs typeface="Old Standard TT"/>
              <a:sym typeface="Old Standard TT"/>
            </a:endParaRPr>
          </a:p>
          <a:p>
            <a:pPr indent="-311150" lvl="0" marL="457200" rtl="0" algn="l">
              <a:spcBef>
                <a:spcPts val="0"/>
              </a:spcBef>
              <a:spcAft>
                <a:spcPts val="0"/>
              </a:spcAft>
              <a:buSzPts val="1300"/>
              <a:buFont typeface="Old Standard TT"/>
              <a:buChar char="●"/>
            </a:pPr>
            <a:r>
              <a:rPr lang="es" sz="1300">
                <a:solidFill>
                  <a:srgbClr val="FF00FF"/>
                </a:solidFill>
                <a:latin typeface="Old Standard TT"/>
                <a:ea typeface="Old Standard TT"/>
                <a:cs typeface="Old Standard TT"/>
                <a:sym typeface="Old Standard TT"/>
              </a:rPr>
              <a:t>El segundo</a:t>
            </a:r>
            <a:r>
              <a:rPr lang="es" sz="1300">
                <a:latin typeface="Old Standard TT"/>
                <a:ea typeface="Old Standard TT"/>
                <a:cs typeface="Old Standard TT"/>
                <a:sym typeface="Old Standard TT"/>
              </a:rPr>
              <a:t> alcanza un </a:t>
            </a:r>
            <a:r>
              <a:rPr b="1" lang="es" sz="1300">
                <a:latin typeface="Old Standard TT"/>
                <a:ea typeface="Old Standard TT"/>
                <a:cs typeface="Old Standard TT"/>
                <a:sym typeface="Old Standard TT"/>
              </a:rPr>
              <a:t>74,63%</a:t>
            </a:r>
            <a:r>
              <a:rPr lang="es" sz="1300">
                <a:latin typeface="Old Standard TT"/>
                <a:ea typeface="Old Standard TT"/>
                <a:cs typeface="Old Standard TT"/>
                <a:sym typeface="Old Standard TT"/>
              </a:rPr>
              <a:t> (posteriormente mejorado a </a:t>
            </a:r>
            <a:r>
              <a:rPr b="1" lang="es" sz="1300" u="sng">
                <a:latin typeface="Old Standard TT"/>
                <a:ea typeface="Old Standard TT"/>
                <a:cs typeface="Old Standard TT"/>
                <a:sym typeface="Old Standard TT"/>
              </a:rPr>
              <a:t>75%</a:t>
            </a:r>
            <a:r>
              <a:rPr lang="es" sz="1300">
                <a:latin typeface="Old Standard TT"/>
                <a:ea typeface="Old Standard TT"/>
                <a:cs typeface="Old Standard TT"/>
                <a:sym typeface="Old Standard TT"/>
              </a:rPr>
              <a:t>).</a:t>
            </a:r>
            <a:endParaRPr sz="1300">
              <a:latin typeface="Old Standard TT"/>
              <a:ea typeface="Old Standard TT"/>
              <a:cs typeface="Old Standard TT"/>
              <a:sym typeface="Old Standard TT"/>
            </a:endParaRPr>
          </a:p>
          <a:p>
            <a:pPr indent="0" lvl="0" marL="0" rtl="0" algn="l">
              <a:spcBef>
                <a:spcPts val="0"/>
              </a:spcBef>
              <a:spcAft>
                <a:spcPts val="0"/>
              </a:spcAft>
              <a:buNone/>
            </a:pPr>
            <a:r>
              <a:t/>
            </a:r>
            <a:endParaRPr sz="1300">
              <a:latin typeface="Old Standard TT"/>
              <a:ea typeface="Old Standard TT"/>
              <a:cs typeface="Old Standard TT"/>
              <a:sym typeface="Old Standard TT"/>
            </a:endParaRPr>
          </a:p>
          <a:p>
            <a:pPr indent="-311150" lvl="0" marL="457200" rtl="0" algn="l">
              <a:spcBef>
                <a:spcPts val="0"/>
              </a:spcBef>
              <a:spcAft>
                <a:spcPts val="0"/>
              </a:spcAft>
              <a:buSzPts val="1300"/>
              <a:buFont typeface="Old Standard TT"/>
              <a:buChar char="●"/>
            </a:pPr>
            <a:r>
              <a:rPr lang="es" sz="1300">
                <a:solidFill>
                  <a:srgbClr val="00FFFF"/>
                </a:solidFill>
                <a:latin typeface="Old Standard TT"/>
                <a:ea typeface="Old Standard TT"/>
                <a:cs typeface="Old Standard TT"/>
                <a:sym typeface="Old Standard TT"/>
              </a:rPr>
              <a:t>El tercero</a:t>
            </a:r>
            <a:r>
              <a:rPr lang="es" sz="1300">
                <a:solidFill>
                  <a:schemeClr val="dk1"/>
                </a:solidFill>
                <a:latin typeface="Old Standard TT"/>
                <a:ea typeface="Old Standard TT"/>
                <a:cs typeface="Old Standard TT"/>
                <a:sym typeface="Old Standard TT"/>
              </a:rPr>
              <a:t> tuvo un </a:t>
            </a:r>
            <a:r>
              <a:rPr b="1" lang="es" sz="1300">
                <a:solidFill>
                  <a:schemeClr val="dk1"/>
                </a:solidFill>
                <a:latin typeface="Old Standard TT"/>
                <a:ea typeface="Old Standard TT"/>
                <a:cs typeface="Old Standard TT"/>
                <a:sym typeface="Old Standard TT"/>
              </a:rPr>
              <a:t>72,26%</a:t>
            </a:r>
            <a:r>
              <a:rPr lang="es" sz="1300">
                <a:solidFill>
                  <a:schemeClr val="dk1"/>
                </a:solidFill>
                <a:latin typeface="Old Standard TT"/>
                <a:ea typeface="Old Standard TT"/>
                <a:cs typeface="Old Standard TT"/>
                <a:sym typeface="Old Standard TT"/>
              </a:rPr>
              <a:t> de acierto.</a:t>
            </a:r>
            <a:endParaRPr sz="13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300">
              <a:latin typeface="Old Standard TT"/>
              <a:ea typeface="Old Standard TT"/>
              <a:cs typeface="Old Standard TT"/>
              <a:sym typeface="Old Standard TT"/>
            </a:endParaRPr>
          </a:p>
          <a:p>
            <a:pPr indent="-311150" lvl="0" marL="457200" rtl="0" algn="l">
              <a:spcBef>
                <a:spcPts val="0"/>
              </a:spcBef>
              <a:spcAft>
                <a:spcPts val="0"/>
              </a:spcAft>
              <a:buSzPts val="1300"/>
              <a:buFont typeface="Old Standard TT"/>
              <a:buChar char="●"/>
            </a:pPr>
            <a:r>
              <a:rPr lang="es" sz="1300">
                <a:latin typeface="Old Standard TT"/>
                <a:ea typeface="Old Standard TT"/>
                <a:cs typeface="Old Standard TT"/>
                <a:sym typeface="Old Standard TT"/>
              </a:rPr>
              <a:t>Solo el modelo de </a:t>
            </a:r>
            <a:r>
              <a:rPr lang="es" sz="1300">
                <a:solidFill>
                  <a:srgbClr val="00FFFF"/>
                </a:solidFill>
                <a:latin typeface="Old Standard TT"/>
                <a:ea typeface="Old Standard TT"/>
                <a:cs typeface="Old Standard TT"/>
                <a:sym typeface="Old Standard TT"/>
              </a:rPr>
              <a:t>R</a:t>
            </a:r>
            <a:r>
              <a:rPr lang="es" sz="1300">
                <a:solidFill>
                  <a:srgbClr val="00FFFF"/>
                </a:solidFill>
                <a:latin typeface="Old Standard TT"/>
                <a:ea typeface="Old Standard TT"/>
                <a:cs typeface="Old Standard TT"/>
                <a:sym typeface="Old Standard TT"/>
              </a:rPr>
              <a:t>andom Forest</a:t>
            </a:r>
            <a:r>
              <a:rPr lang="es" sz="1300">
                <a:solidFill>
                  <a:schemeClr val="dk1"/>
                </a:solidFill>
                <a:latin typeface="Old Standard TT"/>
                <a:ea typeface="Old Standard TT"/>
                <a:cs typeface="Old Standard TT"/>
                <a:sym typeface="Old Standard TT"/>
              </a:rPr>
              <a:t> presentó overfitting.</a:t>
            </a:r>
            <a:endParaRPr sz="1300">
              <a:solidFill>
                <a:schemeClr val="dk1"/>
              </a:solidFill>
              <a:latin typeface="Old Standard TT"/>
              <a:ea typeface="Old Standard TT"/>
              <a:cs typeface="Old Standard TT"/>
              <a:sym typeface="Old Standard TT"/>
            </a:endParaRPr>
          </a:p>
        </p:txBody>
      </p:sp>
      <p:sp>
        <p:nvSpPr>
          <p:cNvPr id="194" name="Google Shape;194;p23"/>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txBox="1"/>
          <p:nvPr>
            <p:ph type="title"/>
          </p:nvPr>
        </p:nvSpPr>
        <p:spPr>
          <a:xfrm>
            <a:off x="213225" y="133050"/>
            <a:ext cx="40545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Primer análisis </a:t>
            </a:r>
            <a:endParaRPr>
              <a:solidFill>
                <a:schemeClr val="lt1"/>
              </a:solidFill>
            </a:endParaRPr>
          </a:p>
        </p:txBody>
      </p:sp>
      <p:sp>
        <p:nvSpPr>
          <p:cNvPr id="197" name="Google Shape;197;p23"/>
          <p:cNvSpPr/>
          <p:nvPr/>
        </p:nvSpPr>
        <p:spPr>
          <a:xfrm>
            <a:off x="213225" y="1698800"/>
            <a:ext cx="3514800" cy="5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s">
                <a:solidFill>
                  <a:schemeClr val="lt1"/>
                </a:solidFill>
              </a:rPr>
              <a:t>Modelos de Inteligencia Artificial</a:t>
            </a:r>
            <a:endParaRPr b="1">
              <a:solidFill>
                <a:schemeClr val="lt1"/>
              </a:solidFill>
            </a:endParaRPr>
          </a:p>
        </p:txBody>
      </p:sp>
      <p:sp>
        <p:nvSpPr>
          <p:cNvPr id="198" name="Google Shape;198;p23"/>
          <p:cNvSpPr/>
          <p:nvPr/>
        </p:nvSpPr>
        <p:spPr>
          <a:xfrm>
            <a:off x="4024775" y="1180775"/>
            <a:ext cx="11400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1"/>
                </a:solidFill>
              </a:rPr>
              <a:t>Features</a:t>
            </a:r>
            <a:endParaRPr b="1">
              <a:solidFill>
                <a:schemeClr val="lt1"/>
              </a:solidFill>
            </a:endParaRPr>
          </a:p>
        </p:txBody>
      </p:sp>
      <p:sp>
        <p:nvSpPr>
          <p:cNvPr id="199" name="Google Shape;199;p23"/>
          <p:cNvSpPr/>
          <p:nvPr/>
        </p:nvSpPr>
        <p:spPr>
          <a:xfrm>
            <a:off x="4024775" y="2171200"/>
            <a:ext cx="11400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1"/>
                </a:solidFill>
              </a:rPr>
              <a:t>Target</a:t>
            </a:r>
            <a:endParaRPr b="1">
              <a:solidFill>
                <a:schemeClr val="lt1"/>
              </a:solidFill>
            </a:endParaRPr>
          </a:p>
        </p:txBody>
      </p:sp>
      <p:cxnSp>
        <p:nvCxnSpPr>
          <p:cNvPr id="200" name="Google Shape;200;p23"/>
          <p:cNvCxnSpPr>
            <a:stCxn id="197" idx="3"/>
            <a:endCxn id="198" idx="1"/>
          </p:cNvCxnSpPr>
          <p:nvPr/>
        </p:nvCxnSpPr>
        <p:spPr>
          <a:xfrm flipH="1" rot="10800000">
            <a:off x="3728025" y="1403450"/>
            <a:ext cx="296700" cy="545400"/>
          </a:xfrm>
          <a:prstGeom prst="bentConnector3">
            <a:avLst>
              <a:gd fmla="val 50008" name="adj1"/>
            </a:avLst>
          </a:prstGeom>
          <a:noFill/>
          <a:ln cap="flat" cmpd="sng" w="9525">
            <a:solidFill>
              <a:schemeClr val="dk2"/>
            </a:solidFill>
            <a:prstDash val="solid"/>
            <a:round/>
            <a:headEnd len="med" w="med" type="none"/>
            <a:tailEnd len="med" w="med" type="triangle"/>
          </a:ln>
        </p:spPr>
      </p:cxnSp>
      <p:cxnSp>
        <p:nvCxnSpPr>
          <p:cNvPr id="201" name="Google Shape;201;p23"/>
          <p:cNvCxnSpPr>
            <a:stCxn id="197" idx="3"/>
            <a:endCxn id="199" idx="1"/>
          </p:cNvCxnSpPr>
          <p:nvPr/>
        </p:nvCxnSpPr>
        <p:spPr>
          <a:xfrm>
            <a:off x="3728025" y="1948850"/>
            <a:ext cx="296700" cy="445200"/>
          </a:xfrm>
          <a:prstGeom prst="bentConnector3">
            <a:avLst>
              <a:gd fmla="val 50008" name="adj1"/>
            </a:avLst>
          </a:prstGeom>
          <a:noFill/>
          <a:ln cap="flat" cmpd="sng" w="9525">
            <a:solidFill>
              <a:schemeClr val="dk2"/>
            </a:solidFill>
            <a:prstDash val="solid"/>
            <a:round/>
            <a:headEnd len="med" w="med" type="none"/>
            <a:tailEnd len="med" w="med" type="triangle"/>
          </a:ln>
        </p:spPr>
      </p:cxnSp>
      <p:sp>
        <p:nvSpPr>
          <p:cNvPr id="202" name="Google Shape;202;p23"/>
          <p:cNvSpPr/>
          <p:nvPr/>
        </p:nvSpPr>
        <p:spPr>
          <a:xfrm>
            <a:off x="5274550" y="969725"/>
            <a:ext cx="98400" cy="867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a:off x="5274550" y="1960150"/>
            <a:ext cx="98400" cy="867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txBox="1"/>
          <p:nvPr/>
        </p:nvSpPr>
        <p:spPr>
          <a:xfrm>
            <a:off x="5482725" y="910925"/>
            <a:ext cx="35973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Old Standard TT"/>
                <a:ea typeface="Old Standard TT"/>
                <a:cs typeface="Old Standard TT"/>
                <a:sym typeface="Old Standard TT"/>
              </a:rPr>
              <a:t>Balance económico, duración llamada, edad, default, hipoteca, préstamo asignado, empleo, nivel educativo, mes de campaña, balance positivo/negativo y cluster socioeco.</a:t>
            </a:r>
            <a:endParaRPr sz="1300">
              <a:latin typeface="Old Standard TT"/>
              <a:ea typeface="Old Standard TT"/>
              <a:cs typeface="Old Standard TT"/>
              <a:sym typeface="Old Standard TT"/>
            </a:endParaRPr>
          </a:p>
        </p:txBody>
      </p:sp>
      <p:sp>
        <p:nvSpPr>
          <p:cNvPr id="205" name="Google Shape;205;p23"/>
          <p:cNvSpPr txBox="1"/>
          <p:nvPr/>
        </p:nvSpPr>
        <p:spPr>
          <a:xfrm>
            <a:off x="5482725" y="2201500"/>
            <a:ext cx="3597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Old Standard TT"/>
                <a:ea typeface="Old Standard TT"/>
                <a:cs typeface="Old Standard TT"/>
                <a:sym typeface="Old Standard TT"/>
              </a:rPr>
              <a:t>Acepta/Rechaza la suscripción a plazo fijo.</a:t>
            </a:r>
            <a:endParaRPr sz="1300">
              <a:latin typeface="Old Standard TT"/>
              <a:ea typeface="Old Standard TT"/>
              <a:cs typeface="Old Standard TT"/>
              <a:sym typeface="Old Standard TT"/>
            </a:endParaRPr>
          </a:p>
        </p:txBody>
      </p:sp>
      <p:pic>
        <p:nvPicPr>
          <p:cNvPr id="206" name="Google Shape;206;p23"/>
          <p:cNvPicPr preferRelativeResize="0"/>
          <p:nvPr/>
        </p:nvPicPr>
        <p:blipFill>
          <a:blip r:embed="rId5">
            <a:alphaModFix/>
          </a:blip>
          <a:stretch>
            <a:fillRect/>
          </a:stretch>
        </p:blipFill>
        <p:spPr>
          <a:xfrm>
            <a:off x="7923738" y="3908588"/>
            <a:ext cx="1080000" cy="10800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Primer análisis</a:t>
            </a:r>
            <a:endParaRPr/>
          </a:p>
        </p:txBody>
      </p:sp>
      <p:sp>
        <p:nvSpPr>
          <p:cNvPr id="212" name="Google Shape;212;p24"/>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txBox="1"/>
          <p:nvPr>
            <p:ph type="title"/>
          </p:nvPr>
        </p:nvSpPr>
        <p:spPr>
          <a:xfrm>
            <a:off x="213225" y="133050"/>
            <a:ext cx="40545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Primer análisis </a:t>
            </a:r>
            <a:endParaRPr>
              <a:solidFill>
                <a:schemeClr val="lt1"/>
              </a:solidFill>
            </a:endParaRPr>
          </a:p>
        </p:txBody>
      </p:sp>
      <p:pic>
        <p:nvPicPr>
          <p:cNvPr id="215" name="Google Shape;215;p24"/>
          <p:cNvPicPr preferRelativeResize="0"/>
          <p:nvPr/>
        </p:nvPicPr>
        <p:blipFill>
          <a:blip r:embed="rId3">
            <a:alphaModFix/>
          </a:blip>
          <a:stretch>
            <a:fillRect/>
          </a:stretch>
        </p:blipFill>
        <p:spPr>
          <a:xfrm>
            <a:off x="213213" y="1737125"/>
            <a:ext cx="4105275" cy="2362200"/>
          </a:xfrm>
          <a:prstGeom prst="rect">
            <a:avLst/>
          </a:prstGeom>
          <a:noFill/>
          <a:ln cap="flat" cmpd="sng" w="9525">
            <a:solidFill>
              <a:schemeClr val="dk2"/>
            </a:solidFill>
            <a:prstDash val="solid"/>
            <a:round/>
            <a:headEnd len="sm" w="sm" type="none"/>
            <a:tailEnd len="sm" w="sm" type="none"/>
          </a:ln>
        </p:spPr>
      </p:pic>
      <p:sp>
        <p:nvSpPr>
          <p:cNvPr id="216" name="Google Shape;216;p24"/>
          <p:cNvSpPr txBox="1"/>
          <p:nvPr/>
        </p:nvSpPr>
        <p:spPr>
          <a:xfrm>
            <a:off x="4727100" y="1116125"/>
            <a:ext cx="4105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Old Standard TT"/>
                <a:ea typeface="Old Standard TT"/>
                <a:cs typeface="Old Standard TT"/>
                <a:sym typeface="Old Standard TT"/>
              </a:rPr>
              <a:t>Para el mejor</a:t>
            </a:r>
            <a:r>
              <a:rPr lang="es" sz="1300">
                <a:latin typeface="Old Standard TT"/>
                <a:ea typeface="Old Standard TT"/>
                <a:cs typeface="Old Standard TT"/>
                <a:sym typeface="Old Standard TT"/>
              </a:rPr>
              <a:t> modelo logrado (</a:t>
            </a:r>
            <a:r>
              <a:rPr b="1" lang="es" sz="1300">
                <a:solidFill>
                  <a:srgbClr val="FF00FF"/>
                </a:solidFill>
                <a:latin typeface="Old Standard TT"/>
                <a:ea typeface="Old Standard TT"/>
                <a:cs typeface="Old Standard TT"/>
                <a:sym typeface="Old Standard TT"/>
              </a:rPr>
              <a:t>SVM</a:t>
            </a:r>
            <a:r>
              <a:rPr lang="es" sz="1300">
                <a:latin typeface="Old Standard TT"/>
                <a:ea typeface="Old Standard TT"/>
                <a:cs typeface="Old Standard TT"/>
                <a:sym typeface="Old Standard TT"/>
              </a:rPr>
              <a:t>) se analiza el peso </a:t>
            </a:r>
            <a:r>
              <a:rPr lang="es" sz="1300">
                <a:latin typeface="Old Standard TT"/>
                <a:ea typeface="Old Standard TT"/>
                <a:cs typeface="Old Standard TT"/>
                <a:sym typeface="Old Standard TT"/>
              </a:rPr>
              <a:t>que se le ha</a:t>
            </a:r>
            <a:r>
              <a:rPr lang="es" sz="1300">
                <a:latin typeface="Old Standard TT"/>
                <a:ea typeface="Old Standard TT"/>
                <a:cs typeface="Old Standard TT"/>
                <a:sym typeface="Old Standard TT"/>
              </a:rPr>
              <a:t> asignado a las variables de entrenamiento.</a:t>
            </a:r>
            <a:endParaRPr sz="1300">
              <a:latin typeface="Old Standard TT"/>
              <a:ea typeface="Old Standard TT"/>
              <a:cs typeface="Old Standard TT"/>
              <a:sym typeface="Old Standard TT"/>
            </a:endParaRPr>
          </a:p>
        </p:txBody>
      </p:sp>
      <p:sp>
        <p:nvSpPr>
          <p:cNvPr id="217" name="Google Shape;217;p24"/>
          <p:cNvSpPr/>
          <p:nvPr/>
        </p:nvSpPr>
        <p:spPr>
          <a:xfrm>
            <a:off x="6600750" y="1794075"/>
            <a:ext cx="357900" cy="472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txBox="1"/>
          <p:nvPr/>
        </p:nvSpPr>
        <p:spPr>
          <a:xfrm>
            <a:off x="4727100" y="2359550"/>
            <a:ext cx="41052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Old Standard TT"/>
                <a:ea typeface="Old Standard TT"/>
                <a:cs typeface="Old Standard TT"/>
                <a:sym typeface="Old Standard TT"/>
              </a:rPr>
              <a:t>- La alta influencia de la </a:t>
            </a:r>
            <a:r>
              <a:rPr b="1" lang="es" sz="1300">
                <a:latin typeface="Old Standard TT"/>
                <a:ea typeface="Old Standard TT"/>
                <a:cs typeface="Old Standard TT"/>
                <a:sym typeface="Old Standard TT"/>
              </a:rPr>
              <a:t>duración de la llamada</a:t>
            </a:r>
            <a:r>
              <a:rPr lang="es" sz="1300">
                <a:latin typeface="Old Standard TT"/>
                <a:ea typeface="Old Standard TT"/>
                <a:cs typeface="Old Standard TT"/>
                <a:sym typeface="Old Standard TT"/>
              </a:rPr>
              <a:t> refleja la importancia de </a:t>
            </a:r>
            <a:r>
              <a:rPr b="1" lang="es" sz="1300">
                <a:latin typeface="Old Standard TT"/>
                <a:ea typeface="Old Standard TT"/>
                <a:cs typeface="Old Standard TT"/>
                <a:sym typeface="Old Standard TT"/>
              </a:rPr>
              <a:t>saber comunicarse con los clientes</a:t>
            </a:r>
            <a:r>
              <a:rPr lang="es" sz="1300">
                <a:latin typeface="Old Standard TT"/>
                <a:ea typeface="Old Standard TT"/>
                <a:cs typeface="Old Standard TT"/>
                <a:sym typeface="Old Standard TT"/>
              </a:rPr>
              <a:t>.</a:t>
            </a:r>
            <a:endParaRPr sz="1300">
              <a:latin typeface="Old Standard TT"/>
              <a:ea typeface="Old Standard TT"/>
              <a:cs typeface="Old Standard TT"/>
              <a:sym typeface="Old Standard TT"/>
            </a:endParaRPr>
          </a:p>
          <a:p>
            <a:pPr indent="0" lvl="0" marL="0" rtl="0" algn="l">
              <a:spcBef>
                <a:spcPts val="0"/>
              </a:spcBef>
              <a:spcAft>
                <a:spcPts val="0"/>
              </a:spcAft>
              <a:buNone/>
            </a:pPr>
            <a:r>
              <a:rPr lang="es" sz="1300">
                <a:latin typeface="Old Standard TT"/>
                <a:ea typeface="Old Standard TT"/>
                <a:cs typeface="Old Standard TT"/>
                <a:sym typeface="Old Standard TT"/>
              </a:rPr>
              <a:t>- </a:t>
            </a:r>
            <a:r>
              <a:rPr b="1" lang="es" sz="1300">
                <a:latin typeface="Old Standard TT"/>
                <a:ea typeface="Old Standard TT"/>
                <a:cs typeface="Old Standard TT"/>
                <a:sym typeface="Old Standard TT"/>
              </a:rPr>
              <a:t>El balance económico</a:t>
            </a:r>
            <a:r>
              <a:rPr lang="es" sz="1300">
                <a:latin typeface="Old Standard TT"/>
                <a:ea typeface="Old Standard TT"/>
                <a:cs typeface="Old Standard TT"/>
                <a:sym typeface="Old Standard TT"/>
              </a:rPr>
              <a:t> de los sujetos, así como variables similares (gente con </a:t>
            </a:r>
            <a:r>
              <a:rPr b="1" lang="es" sz="1300">
                <a:latin typeface="Old Standard TT"/>
                <a:ea typeface="Old Standard TT"/>
                <a:cs typeface="Old Standard TT"/>
                <a:sym typeface="Old Standard TT"/>
              </a:rPr>
              <a:t>préstamos </a:t>
            </a:r>
            <a:r>
              <a:rPr lang="es" sz="1300">
                <a:latin typeface="Old Standard TT"/>
                <a:ea typeface="Old Standard TT"/>
                <a:cs typeface="Old Standard TT"/>
                <a:sym typeface="Old Standard TT"/>
              </a:rPr>
              <a:t>o </a:t>
            </a:r>
            <a:r>
              <a:rPr b="1" lang="es" sz="1300">
                <a:latin typeface="Old Standard TT"/>
                <a:ea typeface="Old Standard TT"/>
                <a:cs typeface="Old Standard TT"/>
                <a:sym typeface="Old Standard TT"/>
              </a:rPr>
              <a:t>hipotecas</a:t>
            </a:r>
            <a:r>
              <a:rPr lang="es" sz="1300">
                <a:latin typeface="Old Standard TT"/>
                <a:ea typeface="Old Standard TT"/>
                <a:cs typeface="Old Standard TT"/>
                <a:sym typeface="Old Standard TT"/>
              </a:rPr>
              <a:t>), se llevan un segundo lugar de relevancia y deben tenerse en consideración al seleccionar posibles clientes.</a:t>
            </a:r>
            <a:endParaRPr sz="1300">
              <a:latin typeface="Old Standard TT"/>
              <a:ea typeface="Old Standard TT"/>
              <a:cs typeface="Old Standard TT"/>
              <a:sym typeface="Old Standard TT"/>
            </a:endParaRPr>
          </a:p>
          <a:p>
            <a:pPr indent="0" lvl="0" marL="0" rtl="0" algn="l">
              <a:spcBef>
                <a:spcPts val="0"/>
              </a:spcBef>
              <a:spcAft>
                <a:spcPts val="0"/>
              </a:spcAft>
              <a:buNone/>
            </a:pPr>
            <a:r>
              <a:rPr lang="es" sz="1300">
                <a:latin typeface="Old Standard TT"/>
                <a:ea typeface="Old Standard TT"/>
                <a:cs typeface="Old Standard TT"/>
                <a:sym typeface="Old Standard TT"/>
              </a:rPr>
              <a:t>- La </a:t>
            </a:r>
            <a:r>
              <a:rPr b="1" lang="es" sz="1300">
                <a:latin typeface="Old Standard TT"/>
                <a:ea typeface="Old Standard TT"/>
                <a:cs typeface="Old Standard TT"/>
                <a:sym typeface="Old Standard TT"/>
              </a:rPr>
              <a:t>edad</a:t>
            </a:r>
            <a:r>
              <a:rPr lang="es" sz="1300">
                <a:latin typeface="Old Standard TT"/>
                <a:ea typeface="Old Standard TT"/>
                <a:cs typeface="Old Standard TT"/>
                <a:sym typeface="Old Standard TT"/>
              </a:rPr>
              <a:t>, el </a:t>
            </a:r>
            <a:r>
              <a:rPr b="1" lang="es" sz="1300">
                <a:latin typeface="Old Standard TT"/>
                <a:ea typeface="Old Standard TT"/>
                <a:cs typeface="Old Standard TT"/>
                <a:sym typeface="Old Standard TT"/>
              </a:rPr>
              <a:t>nivel educativo</a:t>
            </a:r>
            <a:r>
              <a:rPr lang="es" sz="1300">
                <a:latin typeface="Old Standard TT"/>
                <a:ea typeface="Old Standard TT"/>
                <a:cs typeface="Old Standard TT"/>
                <a:sym typeface="Old Standard TT"/>
              </a:rPr>
              <a:t> y el </a:t>
            </a:r>
            <a:r>
              <a:rPr b="1" lang="es" sz="1300">
                <a:latin typeface="Old Standard TT"/>
                <a:ea typeface="Old Standard TT"/>
                <a:cs typeface="Old Standard TT"/>
                <a:sym typeface="Old Standard TT"/>
              </a:rPr>
              <a:t>tipo de empleo</a:t>
            </a:r>
            <a:r>
              <a:rPr lang="es" sz="1300">
                <a:latin typeface="Old Standard TT"/>
                <a:ea typeface="Old Standard TT"/>
                <a:cs typeface="Old Standard TT"/>
                <a:sym typeface="Old Standard TT"/>
              </a:rPr>
              <a:t> se pueden </a:t>
            </a:r>
            <a:r>
              <a:rPr b="1" lang="es" sz="1300">
                <a:latin typeface="Old Standard TT"/>
                <a:ea typeface="Old Standard TT"/>
                <a:cs typeface="Old Standard TT"/>
                <a:sym typeface="Old Standard TT"/>
              </a:rPr>
              <a:t>excluir</a:t>
            </a:r>
            <a:r>
              <a:rPr lang="es" sz="1300">
                <a:latin typeface="Old Standard TT"/>
                <a:ea typeface="Old Standard TT"/>
                <a:cs typeface="Old Standard TT"/>
                <a:sym typeface="Old Standard TT"/>
              </a:rPr>
              <a:t> de la toma de decisión al seleccionar potenciales tomadores de plazos fijos.</a:t>
            </a:r>
            <a:endParaRPr sz="1300">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Primer análisis</a:t>
            </a:r>
            <a:endParaRPr/>
          </a:p>
        </p:txBody>
      </p:sp>
      <p:sp>
        <p:nvSpPr>
          <p:cNvPr id="224" name="Google Shape;224;p25"/>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txBox="1"/>
          <p:nvPr>
            <p:ph type="title"/>
          </p:nvPr>
        </p:nvSpPr>
        <p:spPr>
          <a:xfrm>
            <a:off x="213225" y="133050"/>
            <a:ext cx="65097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Primer análisis - Revisión de features</a:t>
            </a:r>
            <a:endParaRPr>
              <a:solidFill>
                <a:schemeClr val="lt1"/>
              </a:solidFill>
            </a:endParaRPr>
          </a:p>
        </p:txBody>
      </p:sp>
      <p:sp>
        <p:nvSpPr>
          <p:cNvPr id="227" name="Google Shape;227;p25"/>
          <p:cNvSpPr txBox="1"/>
          <p:nvPr/>
        </p:nvSpPr>
        <p:spPr>
          <a:xfrm>
            <a:off x="4727100" y="1116125"/>
            <a:ext cx="41052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Old Standard TT"/>
                <a:ea typeface="Old Standard TT"/>
                <a:cs typeface="Old Standard TT"/>
                <a:sym typeface="Old Standard TT"/>
              </a:rPr>
              <a:t>Posteriormente se retoma el modelo de </a:t>
            </a:r>
            <a:r>
              <a:rPr b="1" lang="es" sz="1300">
                <a:solidFill>
                  <a:srgbClr val="FF00FF"/>
                </a:solidFill>
                <a:latin typeface="Old Standard TT"/>
                <a:ea typeface="Old Standard TT"/>
                <a:cs typeface="Old Standard TT"/>
                <a:sym typeface="Old Standard TT"/>
              </a:rPr>
              <a:t>SV</a:t>
            </a:r>
            <a:r>
              <a:rPr b="1" lang="es" sz="1300">
                <a:solidFill>
                  <a:srgbClr val="FF00FF"/>
                </a:solidFill>
                <a:latin typeface="Old Standard TT"/>
                <a:ea typeface="Old Standard TT"/>
                <a:cs typeface="Old Standard TT"/>
                <a:sym typeface="Old Standard TT"/>
              </a:rPr>
              <a:t>M</a:t>
            </a:r>
            <a:r>
              <a:rPr lang="es" sz="1300">
                <a:latin typeface="Old Standard TT"/>
                <a:ea typeface="Old Standard TT"/>
                <a:cs typeface="Old Standard TT"/>
                <a:sym typeface="Old Standard TT"/>
              </a:rPr>
              <a:t> y se realiza un cambio de features:</a:t>
            </a:r>
            <a:endParaRPr sz="1300">
              <a:latin typeface="Old Standard TT"/>
              <a:ea typeface="Old Standard TT"/>
              <a:cs typeface="Old Standard TT"/>
              <a:sym typeface="Old Standard TT"/>
            </a:endParaRPr>
          </a:p>
          <a:p>
            <a:pPr indent="-311150" lvl="0" marL="457200" rtl="0" algn="l">
              <a:spcBef>
                <a:spcPts val="0"/>
              </a:spcBef>
              <a:spcAft>
                <a:spcPts val="0"/>
              </a:spcAft>
              <a:buSzPts val="1300"/>
              <a:buFont typeface="Old Standard TT"/>
              <a:buChar char="-"/>
            </a:pPr>
            <a:r>
              <a:rPr lang="es" sz="1300">
                <a:latin typeface="Old Standard TT"/>
                <a:ea typeface="Old Standard TT"/>
                <a:cs typeface="Old Standard TT"/>
                <a:sym typeface="Old Standard TT"/>
              </a:rPr>
              <a:t>Se quitan las variables </a:t>
            </a:r>
            <a:r>
              <a:rPr b="1" lang="es" sz="1300">
                <a:latin typeface="Old Standard TT"/>
                <a:ea typeface="Old Standard TT"/>
                <a:cs typeface="Old Standard TT"/>
                <a:sym typeface="Old Standard TT"/>
              </a:rPr>
              <a:t>edad</a:t>
            </a:r>
            <a:r>
              <a:rPr lang="es" sz="1300">
                <a:latin typeface="Old Standard TT"/>
                <a:ea typeface="Old Standard TT"/>
                <a:cs typeface="Old Standard TT"/>
                <a:sym typeface="Old Standard TT"/>
              </a:rPr>
              <a:t>, </a:t>
            </a:r>
            <a:r>
              <a:rPr b="1" lang="es" sz="1300">
                <a:latin typeface="Old Standard TT"/>
                <a:ea typeface="Old Standard TT"/>
                <a:cs typeface="Old Standard TT"/>
                <a:sym typeface="Old Standard TT"/>
              </a:rPr>
              <a:t>trabajo</a:t>
            </a:r>
            <a:r>
              <a:rPr lang="es" sz="1300">
                <a:latin typeface="Old Standard TT"/>
                <a:ea typeface="Old Standard TT"/>
                <a:cs typeface="Old Standard TT"/>
                <a:sym typeface="Old Standard TT"/>
              </a:rPr>
              <a:t>, </a:t>
            </a:r>
            <a:r>
              <a:rPr b="1" lang="es" sz="1300">
                <a:latin typeface="Old Standard TT"/>
                <a:ea typeface="Old Standard TT"/>
                <a:cs typeface="Old Standard TT"/>
                <a:sym typeface="Old Standard TT"/>
              </a:rPr>
              <a:t>cluster </a:t>
            </a:r>
            <a:r>
              <a:rPr lang="es" sz="1300">
                <a:latin typeface="Old Standard TT"/>
                <a:ea typeface="Old Standard TT"/>
                <a:cs typeface="Old Standard TT"/>
                <a:sym typeface="Old Standard TT"/>
              </a:rPr>
              <a:t>y </a:t>
            </a:r>
            <a:r>
              <a:rPr b="1" lang="es" sz="1300">
                <a:latin typeface="Old Standard TT"/>
                <a:ea typeface="Old Standard TT"/>
                <a:cs typeface="Old Standard TT"/>
                <a:sym typeface="Old Standard TT"/>
              </a:rPr>
              <a:t>educación</a:t>
            </a:r>
            <a:r>
              <a:rPr lang="es" sz="1300">
                <a:latin typeface="Old Standard TT"/>
                <a:ea typeface="Old Standard TT"/>
                <a:cs typeface="Old Standard TT"/>
                <a:sym typeface="Old Standard TT"/>
              </a:rPr>
              <a:t>, que vimos aportan muy poco a la capacidad predictiva del modelo.</a:t>
            </a:r>
            <a:endParaRPr sz="1300">
              <a:latin typeface="Old Standard TT"/>
              <a:ea typeface="Old Standard TT"/>
              <a:cs typeface="Old Standard TT"/>
              <a:sym typeface="Old Standard TT"/>
            </a:endParaRPr>
          </a:p>
          <a:p>
            <a:pPr indent="-311150" lvl="0" marL="457200" rtl="0" algn="l">
              <a:spcBef>
                <a:spcPts val="0"/>
              </a:spcBef>
              <a:spcAft>
                <a:spcPts val="0"/>
              </a:spcAft>
              <a:buSzPts val="1300"/>
              <a:buFont typeface="Old Standard TT"/>
              <a:buChar char="-"/>
            </a:pPr>
            <a:r>
              <a:rPr lang="es" sz="1300">
                <a:latin typeface="Old Standard TT"/>
                <a:ea typeface="Old Standard TT"/>
                <a:cs typeface="Old Standard TT"/>
                <a:sym typeface="Old Standard TT"/>
              </a:rPr>
              <a:t>Se suman </a:t>
            </a:r>
            <a:r>
              <a:rPr b="1" lang="es" sz="1300">
                <a:latin typeface="Old Standard TT"/>
                <a:ea typeface="Old Standard TT"/>
                <a:cs typeface="Old Standard TT"/>
                <a:sym typeface="Old Standard TT"/>
              </a:rPr>
              <a:t>pdays </a:t>
            </a:r>
            <a:r>
              <a:rPr lang="es" sz="1300">
                <a:latin typeface="Old Standard TT"/>
                <a:ea typeface="Old Standard TT"/>
                <a:cs typeface="Old Standard TT"/>
                <a:sym typeface="Old Standard TT"/>
              </a:rPr>
              <a:t>(n° de días que pasaron desde el último contacto al cliente), </a:t>
            </a:r>
            <a:r>
              <a:rPr b="1" lang="es" sz="1300">
                <a:latin typeface="Old Standard TT"/>
                <a:ea typeface="Old Standard TT"/>
                <a:cs typeface="Old Standard TT"/>
                <a:sym typeface="Old Standard TT"/>
              </a:rPr>
              <a:t>n°de campaña</a:t>
            </a:r>
            <a:r>
              <a:rPr lang="es" sz="1300">
                <a:latin typeface="Old Standard TT"/>
                <a:ea typeface="Old Standard TT"/>
                <a:cs typeface="Old Standard TT"/>
                <a:sym typeface="Old Standard TT"/>
              </a:rPr>
              <a:t>, </a:t>
            </a:r>
            <a:r>
              <a:rPr b="1" lang="es" sz="1300">
                <a:latin typeface="Old Standard TT"/>
                <a:ea typeface="Old Standard TT"/>
                <a:cs typeface="Old Standard TT"/>
                <a:sym typeface="Old Standard TT"/>
              </a:rPr>
              <a:t>estado civil</a:t>
            </a:r>
            <a:r>
              <a:rPr lang="es" sz="1300">
                <a:latin typeface="Old Standard TT"/>
                <a:ea typeface="Old Standard TT"/>
                <a:cs typeface="Old Standard TT"/>
                <a:sym typeface="Old Standard TT"/>
              </a:rPr>
              <a:t> y </a:t>
            </a:r>
            <a:r>
              <a:rPr b="1" lang="es" sz="1300">
                <a:latin typeface="Old Standard TT"/>
                <a:ea typeface="Old Standard TT"/>
                <a:cs typeface="Old Standard TT"/>
                <a:sym typeface="Old Standard TT"/>
              </a:rPr>
              <a:t>día del mes</a:t>
            </a:r>
            <a:r>
              <a:rPr lang="es" sz="1300">
                <a:latin typeface="Old Standard TT"/>
                <a:ea typeface="Old Standard TT"/>
                <a:cs typeface="Old Standard TT"/>
                <a:sym typeface="Old Standard TT"/>
              </a:rPr>
              <a:t> del contacto.</a:t>
            </a:r>
            <a:endParaRPr sz="1300">
              <a:latin typeface="Old Standard TT"/>
              <a:ea typeface="Old Standard TT"/>
              <a:cs typeface="Old Standard TT"/>
              <a:sym typeface="Old Standard TT"/>
            </a:endParaRPr>
          </a:p>
        </p:txBody>
      </p:sp>
      <p:sp>
        <p:nvSpPr>
          <p:cNvPr id="228" name="Google Shape;228;p25"/>
          <p:cNvSpPr/>
          <p:nvPr/>
        </p:nvSpPr>
        <p:spPr>
          <a:xfrm>
            <a:off x="6600750" y="2901725"/>
            <a:ext cx="357900" cy="472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
          <p:cNvSpPr txBox="1"/>
          <p:nvPr/>
        </p:nvSpPr>
        <p:spPr>
          <a:xfrm>
            <a:off x="4727100" y="3447700"/>
            <a:ext cx="4105200" cy="15855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Old Standard TT"/>
              <a:buChar char="★"/>
            </a:pPr>
            <a:r>
              <a:rPr lang="es" sz="1300">
                <a:latin typeface="Old Standard TT"/>
                <a:ea typeface="Old Standard TT"/>
                <a:cs typeface="Old Standard TT"/>
                <a:sym typeface="Old Standard TT"/>
              </a:rPr>
              <a:t>El accuracy medio del modelo sube hasta </a:t>
            </a:r>
            <a:r>
              <a:rPr b="1" lang="es" sz="1300" u="sng">
                <a:latin typeface="Old Standard TT"/>
                <a:ea typeface="Old Standard TT"/>
                <a:cs typeface="Old Standard TT"/>
                <a:sym typeface="Old Standard TT"/>
              </a:rPr>
              <a:t>0.75</a:t>
            </a:r>
            <a:r>
              <a:rPr lang="es" sz="1300">
                <a:latin typeface="Old Standard TT"/>
                <a:ea typeface="Old Standard TT"/>
                <a:cs typeface="Old Standard TT"/>
                <a:sym typeface="Old Standard TT"/>
              </a:rPr>
              <a:t>.</a:t>
            </a:r>
            <a:endParaRPr sz="1300">
              <a:latin typeface="Old Standard TT"/>
              <a:ea typeface="Old Standard TT"/>
              <a:cs typeface="Old Standard TT"/>
              <a:sym typeface="Old Standard TT"/>
            </a:endParaRPr>
          </a:p>
          <a:p>
            <a:pPr indent="-311150" lvl="0" marL="457200" rtl="0" algn="l">
              <a:spcBef>
                <a:spcPts val="0"/>
              </a:spcBef>
              <a:spcAft>
                <a:spcPts val="0"/>
              </a:spcAft>
              <a:buSzPts val="1300"/>
              <a:buFont typeface="Old Standard TT"/>
              <a:buChar char="★"/>
            </a:pPr>
            <a:r>
              <a:rPr lang="es" sz="1300">
                <a:latin typeface="Old Standard TT"/>
                <a:ea typeface="Old Standard TT"/>
                <a:cs typeface="Old Standard TT"/>
                <a:sym typeface="Old Standard TT"/>
              </a:rPr>
              <a:t>Las variables son más explicativas que las que fueron quitadas.</a:t>
            </a:r>
            <a:endParaRPr sz="1300">
              <a:latin typeface="Old Standard TT"/>
              <a:ea typeface="Old Standard TT"/>
              <a:cs typeface="Old Standard TT"/>
              <a:sym typeface="Old Standard TT"/>
            </a:endParaRPr>
          </a:p>
          <a:p>
            <a:pPr indent="-311150" lvl="0" marL="457200" rtl="0" algn="l">
              <a:spcBef>
                <a:spcPts val="0"/>
              </a:spcBef>
              <a:spcAft>
                <a:spcPts val="0"/>
              </a:spcAft>
              <a:buSzPts val="1300"/>
              <a:buFont typeface="Old Standard TT"/>
              <a:buChar char="★"/>
            </a:pPr>
            <a:r>
              <a:rPr lang="es" sz="1300">
                <a:latin typeface="Old Standard TT"/>
                <a:ea typeface="Old Standard TT"/>
                <a:cs typeface="Old Standard TT"/>
                <a:sym typeface="Old Standard TT"/>
              </a:rPr>
              <a:t>Se observa que “pdays” aporta de manera positiva: el cliente parece responder mejor cuando se deja pasar un tiempo antes de volver a contactarlo.</a:t>
            </a:r>
            <a:endParaRPr sz="1300">
              <a:latin typeface="Old Standard TT"/>
              <a:ea typeface="Old Standard TT"/>
              <a:cs typeface="Old Standard TT"/>
              <a:sym typeface="Old Standard TT"/>
            </a:endParaRPr>
          </a:p>
        </p:txBody>
      </p:sp>
      <p:pic>
        <p:nvPicPr>
          <p:cNvPr id="230" name="Google Shape;230;p25"/>
          <p:cNvPicPr preferRelativeResize="0"/>
          <p:nvPr/>
        </p:nvPicPr>
        <p:blipFill>
          <a:blip r:embed="rId3">
            <a:alphaModFix/>
          </a:blip>
          <a:stretch>
            <a:fillRect/>
          </a:stretch>
        </p:blipFill>
        <p:spPr>
          <a:xfrm>
            <a:off x="213225" y="1753563"/>
            <a:ext cx="4104000" cy="23616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26"/>
          <p:cNvPicPr preferRelativeResize="0"/>
          <p:nvPr/>
        </p:nvPicPr>
        <p:blipFill>
          <a:blip r:embed="rId3">
            <a:alphaModFix/>
          </a:blip>
          <a:stretch>
            <a:fillRect/>
          </a:stretch>
        </p:blipFill>
        <p:spPr>
          <a:xfrm>
            <a:off x="7621350" y="1058238"/>
            <a:ext cx="1210950" cy="678125"/>
          </a:xfrm>
          <a:prstGeom prst="rect">
            <a:avLst/>
          </a:prstGeom>
          <a:noFill/>
          <a:ln cap="flat" cmpd="sng" w="9525">
            <a:solidFill>
              <a:schemeClr val="dk2"/>
            </a:solidFill>
            <a:prstDash val="solid"/>
            <a:round/>
            <a:headEnd len="sm" w="sm" type="none"/>
            <a:tailEnd len="sm" w="sm" type="none"/>
          </a:ln>
        </p:spPr>
      </p:pic>
      <p:sp>
        <p:nvSpPr>
          <p:cNvPr id="236" name="Google Shape;236;p26"/>
          <p:cNvSpPr txBox="1"/>
          <p:nvPr/>
        </p:nvSpPr>
        <p:spPr>
          <a:xfrm>
            <a:off x="527900" y="988463"/>
            <a:ext cx="7056900" cy="785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300">
                <a:latin typeface="Old Standard TT"/>
                <a:ea typeface="Old Standard TT"/>
                <a:cs typeface="Old Standard TT"/>
                <a:sym typeface="Old Standard TT"/>
              </a:rPr>
              <a:t>Como alternativa al plazo fijo tradicional, el banco puede ofrecer a los clientes invertir en empresas que cotizan en la </a:t>
            </a:r>
            <a:r>
              <a:rPr b="1" lang="es" sz="1300">
                <a:latin typeface="Old Standard TT"/>
                <a:ea typeface="Old Standard TT"/>
                <a:cs typeface="Old Standard TT"/>
                <a:sym typeface="Old Standard TT"/>
              </a:rPr>
              <a:t>bolsa</a:t>
            </a:r>
            <a:r>
              <a:rPr lang="es" sz="1300">
                <a:latin typeface="Old Standard TT"/>
                <a:ea typeface="Old Standard TT"/>
                <a:cs typeface="Old Standard TT"/>
                <a:sym typeface="Old Standard TT"/>
              </a:rPr>
              <a:t>. Es una opción que puede resultar </a:t>
            </a:r>
            <a:r>
              <a:rPr b="1" lang="es" sz="1300">
                <a:latin typeface="Old Standard TT"/>
                <a:ea typeface="Old Standard TT"/>
                <a:cs typeface="Old Standard TT"/>
                <a:sym typeface="Old Standard TT"/>
              </a:rPr>
              <a:t>más rentable</a:t>
            </a:r>
            <a:r>
              <a:rPr lang="es" sz="1300">
                <a:latin typeface="Old Standard TT"/>
                <a:ea typeface="Old Standard TT"/>
                <a:cs typeface="Old Standard TT"/>
                <a:sym typeface="Old Standard TT"/>
              </a:rPr>
              <a:t> pero conlleva </a:t>
            </a:r>
            <a:r>
              <a:rPr b="1" lang="es" sz="1300">
                <a:latin typeface="Old Standard TT"/>
                <a:ea typeface="Old Standard TT"/>
                <a:cs typeface="Old Standard TT"/>
                <a:sym typeface="Old Standard TT"/>
              </a:rPr>
              <a:t>más riesgos</a:t>
            </a:r>
            <a:r>
              <a:rPr lang="es" sz="1300">
                <a:latin typeface="Old Standard TT"/>
                <a:ea typeface="Old Standard TT"/>
                <a:cs typeface="Old Standard TT"/>
                <a:sym typeface="Old Standard TT"/>
              </a:rPr>
              <a:t>.</a:t>
            </a:r>
            <a:endParaRPr sz="1300">
              <a:latin typeface="Old Standard TT"/>
              <a:ea typeface="Old Standard TT"/>
              <a:cs typeface="Old Standard TT"/>
              <a:sym typeface="Old Standard TT"/>
            </a:endParaRPr>
          </a:p>
        </p:txBody>
      </p:sp>
      <p:pic>
        <p:nvPicPr>
          <p:cNvPr id="237" name="Google Shape;237;p26"/>
          <p:cNvPicPr preferRelativeResize="0"/>
          <p:nvPr/>
        </p:nvPicPr>
        <p:blipFill>
          <a:blip r:embed="rId4">
            <a:alphaModFix/>
          </a:blip>
          <a:stretch>
            <a:fillRect/>
          </a:stretch>
        </p:blipFill>
        <p:spPr>
          <a:xfrm>
            <a:off x="310725" y="1962038"/>
            <a:ext cx="1209599" cy="676800"/>
          </a:xfrm>
          <a:prstGeom prst="rect">
            <a:avLst/>
          </a:prstGeom>
          <a:noFill/>
          <a:ln cap="flat" cmpd="sng" w="9525">
            <a:solidFill>
              <a:schemeClr val="dk2"/>
            </a:solidFill>
            <a:prstDash val="solid"/>
            <a:round/>
            <a:headEnd len="sm" w="sm" type="none"/>
            <a:tailEnd len="sm" w="sm" type="none"/>
          </a:ln>
        </p:spPr>
      </p:pic>
      <p:sp>
        <p:nvSpPr>
          <p:cNvPr id="238" name="Google Shape;238;p26"/>
          <p:cNvSpPr txBox="1"/>
          <p:nvPr/>
        </p:nvSpPr>
        <p:spPr>
          <a:xfrm>
            <a:off x="1565650" y="1700138"/>
            <a:ext cx="70569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latin typeface="Old Standard TT"/>
                <a:ea typeface="Old Standard TT"/>
                <a:cs typeface="Old Standard TT"/>
                <a:sym typeface="Old Standard TT"/>
              </a:rPr>
              <a:t>- </a:t>
            </a:r>
            <a:r>
              <a:rPr lang="es" sz="1100">
                <a:latin typeface="Old Standard TT"/>
                <a:ea typeface="Old Standard TT"/>
                <a:cs typeface="Old Standard TT"/>
                <a:sym typeface="Old Standard TT"/>
              </a:rPr>
              <a:t>Se analizan los datos de las variaciones de cotización de las </a:t>
            </a:r>
            <a:r>
              <a:rPr b="1" lang="es" sz="1100">
                <a:latin typeface="Old Standard TT"/>
                <a:ea typeface="Old Standard TT"/>
                <a:cs typeface="Old Standard TT"/>
                <a:sym typeface="Old Standard TT"/>
              </a:rPr>
              <a:t>500 empresas</a:t>
            </a:r>
            <a:r>
              <a:rPr lang="es" sz="1100">
                <a:latin typeface="Old Standard TT"/>
                <a:ea typeface="Old Standard TT"/>
                <a:cs typeface="Old Standard TT"/>
                <a:sym typeface="Old Standard TT"/>
              </a:rPr>
              <a:t> que integran el índice </a:t>
            </a:r>
            <a:r>
              <a:rPr b="1" lang="es" sz="1100">
                <a:latin typeface="Old Standard TT"/>
                <a:ea typeface="Old Standard TT"/>
                <a:cs typeface="Old Standard TT"/>
                <a:sym typeface="Old Standard TT"/>
              </a:rPr>
              <a:t>Standard &amp; Poor’s (S&amp;P 500)</a:t>
            </a:r>
            <a:r>
              <a:rPr lang="es" sz="1100">
                <a:latin typeface="Old Standard TT"/>
                <a:ea typeface="Old Standard TT"/>
                <a:cs typeface="Old Standard TT"/>
                <a:sym typeface="Old Standard TT"/>
              </a:rPr>
              <a:t>. </a:t>
            </a:r>
            <a:endParaRPr sz="1100">
              <a:latin typeface="Old Standard TT"/>
              <a:ea typeface="Old Standard TT"/>
              <a:cs typeface="Old Standard TT"/>
              <a:sym typeface="Old Standard TT"/>
            </a:endParaRPr>
          </a:p>
          <a:p>
            <a:pPr indent="0" lvl="0" marL="0" rtl="0" algn="l">
              <a:spcBef>
                <a:spcPts val="0"/>
              </a:spcBef>
              <a:spcAft>
                <a:spcPts val="0"/>
              </a:spcAft>
              <a:buNone/>
            </a:pPr>
            <a:r>
              <a:rPr lang="es" sz="1100">
                <a:latin typeface="Old Standard TT"/>
                <a:ea typeface="Old Standard TT"/>
                <a:cs typeface="Old Standard TT"/>
                <a:sym typeface="Old Standard TT"/>
              </a:rPr>
              <a:t>- Se </a:t>
            </a:r>
            <a:r>
              <a:rPr lang="es" sz="1100">
                <a:latin typeface="Old Standard TT"/>
                <a:ea typeface="Old Standard TT"/>
                <a:cs typeface="Old Standard TT"/>
                <a:sym typeface="Old Standard TT"/>
              </a:rPr>
              <a:t>evalúan</a:t>
            </a:r>
            <a:r>
              <a:rPr lang="es" sz="1100">
                <a:latin typeface="Old Standard TT"/>
                <a:ea typeface="Old Standard TT"/>
                <a:cs typeface="Old Standard TT"/>
                <a:sym typeface="Old Standard TT"/>
              </a:rPr>
              <a:t> diferentes métricas y se obtienen 2 top5 distintos de empresas para recomendar a los clientes.</a:t>
            </a:r>
            <a:endParaRPr sz="1100">
              <a:latin typeface="Old Standard TT"/>
              <a:ea typeface="Old Standard TT"/>
              <a:cs typeface="Old Standard TT"/>
              <a:sym typeface="Old Standard TT"/>
            </a:endParaRPr>
          </a:p>
          <a:p>
            <a:pPr indent="0" lvl="0" marL="0" rtl="0" algn="l">
              <a:spcBef>
                <a:spcPts val="0"/>
              </a:spcBef>
              <a:spcAft>
                <a:spcPts val="0"/>
              </a:spcAft>
              <a:buNone/>
            </a:pPr>
            <a:r>
              <a:rPr lang="es" sz="1100">
                <a:latin typeface="Old Standard TT"/>
                <a:ea typeface="Old Standard TT"/>
                <a:cs typeface="Old Standard TT"/>
                <a:sym typeface="Old Standard TT"/>
              </a:rPr>
              <a:t>- Finalmente, como alternativa para clientes indecisos o de poco conocimiento de inversiones, se ofrece una sugerencia de cartera a largo plazo.</a:t>
            </a:r>
            <a:endParaRPr sz="1100">
              <a:latin typeface="Old Standard TT"/>
              <a:ea typeface="Old Standard TT"/>
              <a:cs typeface="Old Standard TT"/>
              <a:sym typeface="Old Standard TT"/>
            </a:endParaRPr>
          </a:p>
          <a:p>
            <a:pPr indent="0" lvl="0" marL="0" rtl="0" algn="l">
              <a:spcBef>
                <a:spcPts val="0"/>
              </a:spcBef>
              <a:spcAft>
                <a:spcPts val="0"/>
              </a:spcAft>
              <a:buNone/>
            </a:pPr>
            <a:r>
              <a:rPr lang="es" sz="1100">
                <a:latin typeface="Old Standard TT"/>
                <a:ea typeface="Old Standard TT"/>
                <a:cs typeface="Old Standard TT"/>
                <a:sym typeface="Old Standard TT"/>
              </a:rPr>
              <a:t>Este sistema se actualiza </a:t>
            </a:r>
            <a:r>
              <a:rPr b="1" lang="es" sz="1100">
                <a:latin typeface="Old Standard TT"/>
                <a:ea typeface="Old Standard TT"/>
                <a:cs typeface="Old Standard TT"/>
                <a:sym typeface="Old Standard TT"/>
              </a:rPr>
              <a:t>día a día </a:t>
            </a:r>
            <a:r>
              <a:rPr lang="es" sz="1100">
                <a:latin typeface="Old Standard TT"/>
                <a:ea typeface="Old Standard TT"/>
                <a:cs typeface="Old Standard TT"/>
                <a:sym typeface="Old Standard TT"/>
              </a:rPr>
              <a:t>con los cierres de cotizaciones actualizados para todos los stocks.</a:t>
            </a:r>
            <a:endParaRPr sz="1100">
              <a:latin typeface="Old Standard TT"/>
              <a:ea typeface="Old Standard TT"/>
              <a:cs typeface="Old Standard TT"/>
              <a:sym typeface="Old Standard TT"/>
            </a:endParaRPr>
          </a:p>
        </p:txBody>
      </p:sp>
      <p:pic>
        <p:nvPicPr>
          <p:cNvPr id="239" name="Google Shape;239;p26"/>
          <p:cNvPicPr preferRelativeResize="0"/>
          <p:nvPr/>
        </p:nvPicPr>
        <p:blipFill>
          <a:blip r:embed="rId5">
            <a:alphaModFix/>
          </a:blip>
          <a:stretch>
            <a:fillRect/>
          </a:stretch>
        </p:blipFill>
        <p:spPr>
          <a:xfrm>
            <a:off x="0" y="3677426"/>
            <a:ext cx="4554725" cy="1328474"/>
          </a:xfrm>
          <a:prstGeom prst="rect">
            <a:avLst/>
          </a:prstGeom>
          <a:noFill/>
          <a:ln cap="flat" cmpd="sng" w="9525">
            <a:solidFill>
              <a:schemeClr val="dk2"/>
            </a:solidFill>
            <a:prstDash val="solid"/>
            <a:round/>
            <a:headEnd len="sm" w="sm" type="none"/>
            <a:tailEnd len="sm" w="sm" type="none"/>
          </a:ln>
        </p:spPr>
      </p:pic>
      <p:pic>
        <p:nvPicPr>
          <p:cNvPr id="240" name="Google Shape;240;p26"/>
          <p:cNvPicPr preferRelativeResize="0"/>
          <p:nvPr/>
        </p:nvPicPr>
        <p:blipFill>
          <a:blip r:embed="rId6">
            <a:alphaModFix/>
          </a:blip>
          <a:stretch>
            <a:fillRect/>
          </a:stretch>
        </p:blipFill>
        <p:spPr>
          <a:xfrm>
            <a:off x="4601037" y="3677425"/>
            <a:ext cx="4542962" cy="1328474"/>
          </a:xfrm>
          <a:prstGeom prst="rect">
            <a:avLst/>
          </a:prstGeom>
          <a:noFill/>
          <a:ln cap="flat" cmpd="sng" w="9525">
            <a:solidFill>
              <a:schemeClr val="dk2"/>
            </a:solidFill>
            <a:prstDash val="solid"/>
            <a:round/>
            <a:headEnd len="sm" w="sm" type="none"/>
            <a:tailEnd len="sm" w="sm" type="none"/>
          </a:ln>
        </p:spPr>
      </p:pic>
      <p:sp>
        <p:nvSpPr>
          <p:cNvPr id="241" name="Google Shape;241;p26"/>
          <p:cNvSpPr/>
          <p:nvPr/>
        </p:nvSpPr>
        <p:spPr>
          <a:xfrm>
            <a:off x="390363" y="3027125"/>
            <a:ext cx="3774000" cy="57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1"/>
                </a:solidFill>
              </a:rPr>
              <a:t>Top5 empresas con mayor cotización promedio en los últimos 15 días.</a:t>
            </a:r>
            <a:endParaRPr b="1">
              <a:solidFill>
                <a:schemeClr val="lt1"/>
              </a:solidFill>
            </a:endParaRPr>
          </a:p>
        </p:txBody>
      </p:sp>
      <p:sp>
        <p:nvSpPr>
          <p:cNvPr id="242" name="Google Shape;242;p26"/>
          <p:cNvSpPr/>
          <p:nvPr/>
        </p:nvSpPr>
        <p:spPr>
          <a:xfrm>
            <a:off x="4985513" y="3027125"/>
            <a:ext cx="3774000" cy="57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1"/>
                </a:solidFill>
              </a:rPr>
              <a:t>Top5 empresas con mayor tasa de rendimiento (SRR) en los últimos 15 días.</a:t>
            </a:r>
            <a:endParaRPr b="1">
              <a:solidFill>
                <a:schemeClr val="lt1"/>
              </a:solidFill>
            </a:endParaRPr>
          </a:p>
        </p:txBody>
      </p:sp>
      <p:sp>
        <p:nvSpPr>
          <p:cNvPr id="243" name="Google Shape;243;p26"/>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6"/>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
          <p:cNvSpPr txBox="1"/>
          <p:nvPr>
            <p:ph type="title"/>
          </p:nvPr>
        </p:nvSpPr>
        <p:spPr>
          <a:xfrm>
            <a:off x="213225" y="133050"/>
            <a:ext cx="40545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Segundo a</a:t>
            </a:r>
            <a:r>
              <a:rPr lang="es">
                <a:solidFill>
                  <a:schemeClr val="lt1"/>
                </a:solidFill>
              </a:rPr>
              <a:t>nálisis </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7"/>
          <p:cNvSpPr txBox="1"/>
          <p:nvPr>
            <p:ph idx="1" type="body"/>
          </p:nvPr>
        </p:nvSpPr>
        <p:spPr>
          <a:xfrm>
            <a:off x="311700" y="1056550"/>
            <a:ext cx="8520600" cy="3618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s" sz="1200" u="sng"/>
              <a:t>Insights</a:t>
            </a:r>
            <a:endParaRPr b="1" sz="1200" u="sng"/>
          </a:p>
          <a:p>
            <a:pPr indent="0" lvl="0" marL="0" rtl="0" algn="l">
              <a:spcBef>
                <a:spcPts val="0"/>
              </a:spcBef>
              <a:spcAft>
                <a:spcPts val="0"/>
              </a:spcAft>
              <a:buNone/>
            </a:pPr>
            <a:r>
              <a:t/>
            </a:r>
            <a:endParaRPr b="1" sz="1200" u="sng"/>
          </a:p>
          <a:p>
            <a:pPr indent="-288410" lvl="0" marL="457200" rtl="0" algn="l">
              <a:spcBef>
                <a:spcPts val="0"/>
              </a:spcBef>
              <a:spcAft>
                <a:spcPts val="0"/>
              </a:spcAft>
              <a:buSzPct val="100000"/>
              <a:buChar char="●"/>
            </a:pPr>
            <a:r>
              <a:rPr lang="es" sz="1108"/>
              <a:t>Los clientes que tendían a realizar depósitos a plazo fijo son de rangos etarios inferiores a los 30 años y superiores a los 60, y con sus cuentas bancarias en positivo, con un nivel educativo terciario, sin hipotecas ni préstamos asignados.</a:t>
            </a:r>
            <a:endParaRPr sz="1108"/>
          </a:p>
          <a:p>
            <a:pPr indent="-288410" lvl="0" marL="457200" rtl="0" algn="l">
              <a:spcBef>
                <a:spcPts val="0"/>
              </a:spcBef>
              <a:spcAft>
                <a:spcPts val="0"/>
              </a:spcAft>
              <a:buSzPct val="100000"/>
              <a:buChar char="●"/>
            </a:pPr>
            <a:r>
              <a:rPr lang="es" sz="1108"/>
              <a:t>Se ha visto que las campañas de marketing realizadas en los meses de octubre, diciembre, febrero, marzo, abril y septiembre han tenido mayor éxito. Los contactos telefónicos breves y acotados deberían evitarse, pues tienen mayor índice de fracaso, y conviene realizarlos al celular del cliente.</a:t>
            </a:r>
            <a:endParaRPr sz="1108"/>
          </a:p>
          <a:p>
            <a:pPr indent="-288410" lvl="0" marL="457200" rtl="0" algn="l">
              <a:spcBef>
                <a:spcPts val="0"/>
              </a:spcBef>
              <a:spcAft>
                <a:spcPts val="0"/>
              </a:spcAft>
              <a:buSzPct val="100000"/>
              <a:buChar char="●"/>
            </a:pPr>
            <a:r>
              <a:rPr lang="es" sz="1108"/>
              <a:t>El análisis de fairness descartó que el dataset tuviera cualquier sesgo por fuera de lo que refiere pura y exclusivamente a la economía de los clientes.</a:t>
            </a:r>
            <a:endParaRPr sz="1108"/>
          </a:p>
          <a:p>
            <a:pPr indent="-288410" lvl="0" marL="457200" rtl="0" algn="l">
              <a:spcBef>
                <a:spcPts val="0"/>
              </a:spcBef>
              <a:spcAft>
                <a:spcPts val="0"/>
              </a:spcAft>
              <a:buSzPct val="100000"/>
              <a:buChar char="●"/>
            </a:pPr>
            <a:r>
              <a:rPr lang="es" sz="1108"/>
              <a:t>El modelo de SVM generado puede resultar una herramienta muy valiosa para identificar potenciales clientes para las futuras campañas de marketing por los buenos resultados que ha evidenciado. Le otorga la mayor relevancia a las variables de duración de llamada, número de días pasados del último contacto, balance financiero y si posee préstamo / hipoteca asignada.</a:t>
            </a:r>
            <a:endParaRPr sz="1108"/>
          </a:p>
          <a:p>
            <a:pPr indent="-288410" lvl="0" marL="457200" rtl="0" algn="l">
              <a:spcBef>
                <a:spcPts val="0"/>
              </a:spcBef>
              <a:spcAft>
                <a:spcPts val="0"/>
              </a:spcAft>
              <a:buSzPct val="100000"/>
              <a:buChar char="●"/>
            </a:pPr>
            <a:r>
              <a:rPr lang="es" sz="1108"/>
              <a:t>El sistema de recomendación de inversión desarrollado logra aportar información actualizada a la fecha de las mejores empresas para invertir del S&amp;P 500.</a:t>
            </a:r>
            <a:br>
              <a:rPr lang="es" sz="1108"/>
            </a:br>
            <a:endParaRPr sz="1108"/>
          </a:p>
          <a:p>
            <a:pPr indent="0" lvl="0" marL="0" rtl="0" algn="l">
              <a:spcBef>
                <a:spcPts val="0"/>
              </a:spcBef>
              <a:spcAft>
                <a:spcPts val="0"/>
              </a:spcAft>
              <a:buNone/>
            </a:pPr>
            <a:r>
              <a:rPr b="1" lang="es" sz="1200" u="sng"/>
              <a:t>Recomendaciones</a:t>
            </a:r>
            <a:endParaRPr b="1" sz="1200" u="sng"/>
          </a:p>
          <a:p>
            <a:pPr indent="0" lvl="0" marL="0" rtl="0" algn="l">
              <a:spcBef>
                <a:spcPts val="0"/>
              </a:spcBef>
              <a:spcAft>
                <a:spcPts val="0"/>
              </a:spcAft>
              <a:buNone/>
            </a:pPr>
            <a:r>
              <a:t/>
            </a:r>
            <a:endParaRPr b="1" sz="1200" u="sng"/>
          </a:p>
          <a:p>
            <a:pPr indent="0" lvl="0" marL="0" rtl="0" algn="l">
              <a:spcBef>
                <a:spcPts val="0"/>
              </a:spcBef>
              <a:spcAft>
                <a:spcPts val="0"/>
              </a:spcAft>
              <a:buNone/>
            </a:pPr>
            <a:r>
              <a:rPr lang="es" sz="1000"/>
              <a:t>Del </a:t>
            </a:r>
            <a:r>
              <a:rPr b="1" lang="es" sz="1000"/>
              <a:t>primer análisis</a:t>
            </a:r>
            <a:r>
              <a:rPr lang="es" sz="1000"/>
              <a:t> se obtiene un modelo que está listo para clasificar a posibles clientes interesados en plazos fijos, y descartar malas opciones.</a:t>
            </a:r>
            <a:endParaRPr sz="1000"/>
          </a:p>
          <a:p>
            <a:pPr indent="0" lvl="0" marL="0" rtl="0" algn="l">
              <a:spcBef>
                <a:spcPts val="0"/>
              </a:spcBef>
              <a:spcAft>
                <a:spcPts val="0"/>
              </a:spcAft>
              <a:buNone/>
            </a:pPr>
            <a:r>
              <a:rPr lang="es" sz="1000"/>
              <a:t>  👍 Logra niveles aceptables de acierto para su propósito.</a:t>
            </a:r>
            <a:endParaRPr sz="1000"/>
          </a:p>
          <a:p>
            <a:pPr indent="0" lvl="0" marL="0" rtl="0" algn="l">
              <a:spcBef>
                <a:spcPts val="0"/>
              </a:spcBef>
              <a:spcAft>
                <a:spcPts val="0"/>
              </a:spcAft>
              <a:buNone/>
            </a:pPr>
            <a:r>
              <a:rPr lang="es" sz="1000"/>
              <a:t>  👎 Puede mejorarse con técnicas más complejas de deep learning que puedan abarcar mejor el problema de clasificación que se tiene, y/o incluyendo más features.</a:t>
            </a:r>
            <a:endParaRPr sz="1000"/>
          </a:p>
          <a:p>
            <a:pPr indent="0" lvl="0" marL="0" rtl="0" algn="l">
              <a:spcBef>
                <a:spcPts val="0"/>
              </a:spcBef>
              <a:spcAft>
                <a:spcPts val="0"/>
              </a:spcAft>
              <a:buNone/>
            </a:pPr>
            <a:r>
              <a:rPr lang="es" sz="1000"/>
              <a:t>A partir de la herramienta gestada en el </a:t>
            </a:r>
            <a:r>
              <a:rPr b="1" lang="es" sz="1000"/>
              <a:t>segundo análisis</a:t>
            </a:r>
            <a:r>
              <a:rPr lang="es" sz="1000"/>
              <a:t>, el cliente puede optar por invertir en alternativas de alto precio de mercado, o empresas que van teniendo un repunte interesante en sus cotizaciones.</a:t>
            </a:r>
            <a:endParaRPr sz="1000"/>
          </a:p>
          <a:p>
            <a:pPr indent="0" lvl="0" marL="0" rtl="0" algn="l">
              <a:spcBef>
                <a:spcPts val="0"/>
              </a:spcBef>
              <a:spcAft>
                <a:spcPts val="0"/>
              </a:spcAft>
              <a:buNone/>
            </a:pPr>
            <a:r>
              <a:rPr lang="es" sz="1000"/>
              <a:t> </a:t>
            </a:r>
            <a:r>
              <a:rPr lang="es" sz="1000"/>
              <a:t>👍 Se actualiza día a día, e incluye sugerencias para clientes con poco o mucho conocimiento de inversiones en la bolsa.</a:t>
            </a:r>
            <a:endParaRPr sz="1000"/>
          </a:p>
          <a:p>
            <a:pPr indent="0" lvl="0" marL="0" rtl="0" algn="l">
              <a:spcBef>
                <a:spcPts val="0"/>
              </a:spcBef>
              <a:spcAft>
                <a:spcPts val="0"/>
              </a:spcAft>
              <a:buClr>
                <a:schemeClr val="dk1"/>
              </a:buClr>
              <a:buSzPct val="110000"/>
              <a:buFont typeface="Arial"/>
              <a:buNone/>
            </a:pPr>
            <a:r>
              <a:rPr lang="es" sz="1000"/>
              <a:t> 👎 Es más riesgoso que el plazo fijo, puesto que el mercado de valores posee mayor volatilidad.</a:t>
            </a:r>
            <a:endParaRPr sz="1000"/>
          </a:p>
        </p:txBody>
      </p:sp>
      <p:sp>
        <p:nvSpPr>
          <p:cNvPr id="251" name="Google Shape;251;p27"/>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txBox="1"/>
          <p:nvPr>
            <p:ph type="title"/>
          </p:nvPr>
        </p:nvSpPr>
        <p:spPr>
          <a:xfrm>
            <a:off x="108250" y="1330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Insights &amp; Recomendaciones</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12700" y="1893300"/>
            <a:ext cx="24087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Índice</a:t>
            </a:r>
            <a:endParaRPr/>
          </a:p>
        </p:txBody>
      </p:sp>
      <p:sp>
        <p:nvSpPr>
          <p:cNvPr id="66" name="Google Shape;66;p14"/>
          <p:cNvSpPr txBox="1"/>
          <p:nvPr/>
        </p:nvSpPr>
        <p:spPr>
          <a:xfrm>
            <a:off x="3820647" y="375288"/>
            <a:ext cx="940200" cy="542400"/>
          </a:xfrm>
          <a:prstGeom prst="rect">
            <a:avLst/>
          </a:prstGeom>
          <a:noFill/>
          <a:ln>
            <a:noFill/>
          </a:ln>
        </p:spPr>
        <p:txBody>
          <a:bodyPr anchorCtr="0" anchor="t" bIns="0" lIns="0" spcFirstLastPara="1" rIns="0" wrap="square" tIns="0">
            <a:noAutofit/>
          </a:bodyPr>
          <a:lstStyle/>
          <a:p>
            <a:pPr indent="-190500" lvl="0" marL="228600" marR="0" rtl="0" algn="l">
              <a:lnSpc>
                <a:spcPct val="90000"/>
              </a:lnSpc>
              <a:spcBef>
                <a:spcPts val="0"/>
              </a:spcBef>
              <a:spcAft>
                <a:spcPts val="0"/>
              </a:spcAft>
              <a:buClr>
                <a:schemeClr val="lt1"/>
              </a:buClr>
              <a:buSzPts val="3000"/>
              <a:buFont typeface="Anton"/>
              <a:buChar char="•"/>
            </a:pPr>
            <a:r>
              <a:rPr lang="es" sz="3000">
                <a:solidFill>
                  <a:schemeClr val="lt1"/>
                </a:solidFill>
                <a:latin typeface="Anton"/>
                <a:ea typeface="Anton"/>
                <a:cs typeface="Anton"/>
                <a:sym typeface="Anton"/>
              </a:rPr>
              <a:t> </a:t>
            </a:r>
            <a:r>
              <a:rPr i="0" lang="es" sz="3000" u="none" cap="none" strike="noStrike">
                <a:solidFill>
                  <a:schemeClr val="lt1"/>
                </a:solidFill>
                <a:latin typeface="Anton"/>
                <a:ea typeface="Anton"/>
                <a:cs typeface="Anton"/>
                <a:sym typeface="Anton"/>
              </a:rPr>
              <a:t>01</a:t>
            </a:r>
            <a:endParaRPr sz="3000">
              <a:solidFill>
                <a:schemeClr val="lt1"/>
              </a:solidFill>
              <a:latin typeface="Anton"/>
              <a:ea typeface="Anton"/>
              <a:cs typeface="Anton"/>
              <a:sym typeface="Anton"/>
            </a:endParaRPr>
          </a:p>
        </p:txBody>
      </p:sp>
      <p:sp>
        <p:nvSpPr>
          <p:cNvPr id="67" name="Google Shape;67;p14"/>
          <p:cNvSpPr txBox="1"/>
          <p:nvPr/>
        </p:nvSpPr>
        <p:spPr>
          <a:xfrm>
            <a:off x="4792975" y="253463"/>
            <a:ext cx="4235700" cy="603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s" sz="2400">
                <a:solidFill>
                  <a:schemeClr val="lt1"/>
                </a:solidFill>
                <a:latin typeface="Helvetica Neue Light"/>
                <a:ea typeface="Helvetica Neue Light"/>
                <a:cs typeface="Helvetica Neue Light"/>
                <a:sym typeface="Helvetica Neue Light"/>
              </a:rPr>
              <a:t>Contexto y audiencia</a:t>
            </a:r>
            <a:endParaRPr sz="2400">
              <a:solidFill>
                <a:schemeClr val="lt1"/>
              </a:solidFill>
              <a:latin typeface="Helvetica Neue Light"/>
              <a:ea typeface="Helvetica Neue Light"/>
              <a:cs typeface="Helvetica Neue Light"/>
              <a:sym typeface="Helvetica Neue Light"/>
            </a:endParaRPr>
          </a:p>
        </p:txBody>
      </p:sp>
      <p:sp>
        <p:nvSpPr>
          <p:cNvPr id="68" name="Google Shape;68;p14"/>
          <p:cNvSpPr/>
          <p:nvPr/>
        </p:nvSpPr>
        <p:spPr>
          <a:xfrm>
            <a:off x="4547475" y="316013"/>
            <a:ext cx="36900" cy="4782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nvSpPr>
        <p:spPr>
          <a:xfrm>
            <a:off x="3820647" y="1038375"/>
            <a:ext cx="940200" cy="542400"/>
          </a:xfrm>
          <a:prstGeom prst="rect">
            <a:avLst/>
          </a:prstGeom>
          <a:noFill/>
          <a:ln>
            <a:noFill/>
          </a:ln>
        </p:spPr>
        <p:txBody>
          <a:bodyPr anchorCtr="0" anchor="t" bIns="0" lIns="0" spcFirstLastPara="1" rIns="0" wrap="square" tIns="0">
            <a:noAutofit/>
          </a:bodyPr>
          <a:lstStyle/>
          <a:p>
            <a:pPr indent="-190500" lvl="0" marL="228600" marR="0" rtl="0" algn="l">
              <a:lnSpc>
                <a:spcPct val="90000"/>
              </a:lnSpc>
              <a:spcBef>
                <a:spcPts val="0"/>
              </a:spcBef>
              <a:spcAft>
                <a:spcPts val="0"/>
              </a:spcAft>
              <a:buClr>
                <a:schemeClr val="lt1"/>
              </a:buClr>
              <a:buSzPts val="3000"/>
              <a:buFont typeface="Anton"/>
              <a:buChar char="•"/>
            </a:pPr>
            <a:r>
              <a:rPr lang="es" sz="3000">
                <a:solidFill>
                  <a:schemeClr val="lt1"/>
                </a:solidFill>
                <a:latin typeface="Anton"/>
                <a:ea typeface="Anton"/>
                <a:cs typeface="Anton"/>
                <a:sym typeface="Anton"/>
              </a:rPr>
              <a:t> </a:t>
            </a:r>
            <a:r>
              <a:rPr i="0" lang="es" sz="3000" u="none" cap="none" strike="noStrike">
                <a:solidFill>
                  <a:schemeClr val="lt1"/>
                </a:solidFill>
                <a:latin typeface="Anton"/>
                <a:ea typeface="Anton"/>
                <a:cs typeface="Anton"/>
                <a:sym typeface="Anton"/>
              </a:rPr>
              <a:t>0</a:t>
            </a:r>
            <a:r>
              <a:rPr lang="es" sz="3000">
                <a:solidFill>
                  <a:schemeClr val="lt1"/>
                </a:solidFill>
                <a:latin typeface="Anton"/>
                <a:ea typeface="Anton"/>
                <a:cs typeface="Anton"/>
                <a:sym typeface="Anton"/>
              </a:rPr>
              <a:t>2</a:t>
            </a:r>
            <a:endParaRPr sz="3000">
              <a:solidFill>
                <a:schemeClr val="lt1"/>
              </a:solidFill>
              <a:latin typeface="Anton"/>
              <a:ea typeface="Anton"/>
              <a:cs typeface="Anton"/>
              <a:sym typeface="Anton"/>
            </a:endParaRPr>
          </a:p>
        </p:txBody>
      </p:sp>
      <p:sp>
        <p:nvSpPr>
          <p:cNvPr id="70" name="Google Shape;70;p14"/>
          <p:cNvSpPr txBox="1"/>
          <p:nvPr/>
        </p:nvSpPr>
        <p:spPr>
          <a:xfrm>
            <a:off x="4792975" y="916550"/>
            <a:ext cx="4235700" cy="603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s" sz="2400">
                <a:solidFill>
                  <a:schemeClr val="lt1"/>
                </a:solidFill>
                <a:latin typeface="Helvetica Neue Light"/>
                <a:ea typeface="Helvetica Neue Light"/>
                <a:cs typeface="Helvetica Neue Light"/>
                <a:sym typeface="Helvetica Neue Light"/>
              </a:rPr>
              <a:t>Preguntas relevantes</a:t>
            </a:r>
            <a:endParaRPr sz="2400">
              <a:solidFill>
                <a:schemeClr val="lt1"/>
              </a:solidFill>
              <a:latin typeface="Helvetica Neue Light"/>
              <a:ea typeface="Helvetica Neue Light"/>
              <a:cs typeface="Helvetica Neue Light"/>
              <a:sym typeface="Helvetica Neue Light"/>
            </a:endParaRPr>
          </a:p>
        </p:txBody>
      </p:sp>
      <p:sp>
        <p:nvSpPr>
          <p:cNvPr id="71" name="Google Shape;71;p14"/>
          <p:cNvSpPr/>
          <p:nvPr/>
        </p:nvSpPr>
        <p:spPr>
          <a:xfrm>
            <a:off x="4547475" y="979100"/>
            <a:ext cx="36900" cy="4782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txBox="1"/>
          <p:nvPr/>
        </p:nvSpPr>
        <p:spPr>
          <a:xfrm>
            <a:off x="3820647" y="1700238"/>
            <a:ext cx="940200" cy="542400"/>
          </a:xfrm>
          <a:prstGeom prst="rect">
            <a:avLst/>
          </a:prstGeom>
          <a:noFill/>
          <a:ln>
            <a:noFill/>
          </a:ln>
        </p:spPr>
        <p:txBody>
          <a:bodyPr anchorCtr="0" anchor="t" bIns="0" lIns="0" spcFirstLastPara="1" rIns="0" wrap="square" tIns="0">
            <a:noAutofit/>
          </a:bodyPr>
          <a:lstStyle/>
          <a:p>
            <a:pPr indent="-190500" lvl="0" marL="228600" marR="0" rtl="0" algn="l">
              <a:lnSpc>
                <a:spcPct val="90000"/>
              </a:lnSpc>
              <a:spcBef>
                <a:spcPts val="0"/>
              </a:spcBef>
              <a:spcAft>
                <a:spcPts val="0"/>
              </a:spcAft>
              <a:buClr>
                <a:schemeClr val="lt1"/>
              </a:buClr>
              <a:buSzPts val="3000"/>
              <a:buFont typeface="Anton"/>
              <a:buChar char="•"/>
            </a:pPr>
            <a:r>
              <a:rPr lang="es" sz="3000">
                <a:solidFill>
                  <a:schemeClr val="lt1"/>
                </a:solidFill>
                <a:latin typeface="Anton"/>
                <a:ea typeface="Anton"/>
                <a:cs typeface="Anton"/>
                <a:sym typeface="Anton"/>
              </a:rPr>
              <a:t> </a:t>
            </a:r>
            <a:r>
              <a:rPr i="0" lang="es" sz="3000" u="none" cap="none" strike="noStrike">
                <a:solidFill>
                  <a:schemeClr val="lt1"/>
                </a:solidFill>
                <a:latin typeface="Anton"/>
                <a:ea typeface="Anton"/>
                <a:cs typeface="Anton"/>
                <a:sym typeface="Anton"/>
              </a:rPr>
              <a:t>0</a:t>
            </a:r>
            <a:r>
              <a:rPr lang="es" sz="3000">
                <a:solidFill>
                  <a:schemeClr val="lt1"/>
                </a:solidFill>
                <a:latin typeface="Anton"/>
                <a:ea typeface="Anton"/>
                <a:cs typeface="Anton"/>
                <a:sym typeface="Anton"/>
              </a:rPr>
              <a:t>3</a:t>
            </a:r>
            <a:endParaRPr sz="3000">
              <a:solidFill>
                <a:schemeClr val="lt1"/>
              </a:solidFill>
              <a:latin typeface="Anton"/>
              <a:ea typeface="Anton"/>
              <a:cs typeface="Anton"/>
              <a:sym typeface="Anton"/>
            </a:endParaRPr>
          </a:p>
        </p:txBody>
      </p:sp>
      <p:sp>
        <p:nvSpPr>
          <p:cNvPr id="73" name="Google Shape;73;p14"/>
          <p:cNvSpPr txBox="1"/>
          <p:nvPr/>
        </p:nvSpPr>
        <p:spPr>
          <a:xfrm>
            <a:off x="4792975" y="1578413"/>
            <a:ext cx="4235700" cy="603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s" sz="2400">
                <a:solidFill>
                  <a:schemeClr val="lt1"/>
                </a:solidFill>
                <a:latin typeface="Helvetica Neue Light"/>
                <a:ea typeface="Helvetica Neue Light"/>
                <a:cs typeface="Helvetica Neue Light"/>
                <a:sym typeface="Helvetica Neue Light"/>
              </a:rPr>
              <a:t>Metadata</a:t>
            </a:r>
            <a:endParaRPr sz="2400">
              <a:solidFill>
                <a:schemeClr val="lt1"/>
              </a:solidFill>
              <a:latin typeface="Helvetica Neue Light"/>
              <a:ea typeface="Helvetica Neue Light"/>
              <a:cs typeface="Helvetica Neue Light"/>
              <a:sym typeface="Helvetica Neue Light"/>
            </a:endParaRPr>
          </a:p>
        </p:txBody>
      </p:sp>
      <p:sp>
        <p:nvSpPr>
          <p:cNvPr id="74" name="Google Shape;74;p14"/>
          <p:cNvSpPr/>
          <p:nvPr/>
        </p:nvSpPr>
        <p:spPr>
          <a:xfrm>
            <a:off x="4547475" y="1640963"/>
            <a:ext cx="36900" cy="4782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txBox="1"/>
          <p:nvPr/>
        </p:nvSpPr>
        <p:spPr>
          <a:xfrm>
            <a:off x="3820647" y="2362088"/>
            <a:ext cx="940200" cy="542400"/>
          </a:xfrm>
          <a:prstGeom prst="rect">
            <a:avLst/>
          </a:prstGeom>
          <a:noFill/>
          <a:ln>
            <a:noFill/>
          </a:ln>
        </p:spPr>
        <p:txBody>
          <a:bodyPr anchorCtr="0" anchor="t" bIns="0" lIns="0" spcFirstLastPara="1" rIns="0" wrap="square" tIns="0">
            <a:noAutofit/>
          </a:bodyPr>
          <a:lstStyle/>
          <a:p>
            <a:pPr indent="-190500" lvl="0" marL="228600" marR="0" rtl="0" algn="l">
              <a:lnSpc>
                <a:spcPct val="90000"/>
              </a:lnSpc>
              <a:spcBef>
                <a:spcPts val="0"/>
              </a:spcBef>
              <a:spcAft>
                <a:spcPts val="0"/>
              </a:spcAft>
              <a:buClr>
                <a:schemeClr val="lt1"/>
              </a:buClr>
              <a:buSzPts val="3000"/>
              <a:buFont typeface="Anton"/>
              <a:buChar char="•"/>
            </a:pPr>
            <a:r>
              <a:rPr lang="es" sz="3000">
                <a:solidFill>
                  <a:schemeClr val="lt1"/>
                </a:solidFill>
                <a:latin typeface="Anton"/>
                <a:ea typeface="Anton"/>
                <a:cs typeface="Anton"/>
                <a:sym typeface="Anton"/>
              </a:rPr>
              <a:t> </a:t>
            </a:r>
            <a:r>
              <a:rPr i="0" lang="es" sz="3000" u="none" cap="none" strike="noStrike">
                <a:solidFill>
                  <a:schemeClr val="lt1"/>
                </a:solidFill>
                <a:latin typeface="Anton"/>
                <a:ea typeface="Anton"/>
                <a:cs typeface="Anton"/>
                <a:sym typeface="Anton"/>
              </a:rPr>
              <a:t>0</a:t>
            </a:r>
            <a:r>
              <a:rPr lang="es" sz="3000">
                <a:solidFill>
                  <a:schemeClr val="lt1"/>
                </a:solidFill>
                <a:latin typeface="Anton"/>
                <a:ea typeface="Anton"/>
                <a:cs typeface="Anton"/>
                <a:sym typeface="Anton"/>
              </a:rPr>
              <a:t>4</a:t>
            </a:r>
            <a:endParaRPr sz="3000">
              <a:solidFill>
                <a:schemeClr val="lt1"/>
              </a:solidFill>
              <a:latin typeface="Anton"/>
              <a:ea typeface="Anton"/>
              <a:cs typeface="Anton"/>
              <a:sym typeface="Anton"/>
            </a:endParaRPr>
          </a:p>
        </p:txBody>
      </p:sp>
      <p:sp>
        <p:nvSpPr>
          <p:cNvPr id="76" name="Google Shape;76;p14"/>
          <p:cNvSpPr txBox="1"/>
          <p:nvPr/>
        </p:nvSpPr>
        <p:spPr>
          <a:xfrm>
            <a:off x="4792975" y="2240263"/>
            <a:ext cx="4235700" cy="603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s" sz="2400">
                <a:solidFill>
                  <a:schemeClr val="lt1"/>
                </a:solidFill>
                <a:latin typeface="Helvetica Neue Light"/>
                <a:ea typeface="Helvetica Neue Light"/>
                <a:cs typeface="Helvetica Neue Light"/>
                <a:sym typeface="Helvetica Neue Light"/>
              </a:rPr>
              <a:t>Análisis exploratorio</a:t>
            </a:r>
            <a:endParaRPr sz="2400">
              <a:solidFill>
                <a:schemeClr val="lt1"/>
              </a:solidFill>
              <a:latin typeface="Helvetica Neue Light"/>
              <a:ea typeface="Helvetica Neue Light"/>
              <a:cs typeface="Helvetica Neue Light"/>
              <a:sym typeface="Helvetica Neue Light"/>
            </a:endParaRPr>
          </a:p>
        </p:txBody>
      </p:sp>
      <p:sp>
        <p:nvSpPr>
          <p:cNvPr id="77" name="Google Shape;77;p14"/>
          <p:cNvSpPr/>
          <p:nvPr/>
        </p:nvSpPr>
        <p:spPr>
          <a:xfrm>
            <a:off x="4547475" y="2302813"/>
            <a:ext cx="36900" cy="4782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txBox="1"/>
          <p:nvPr/>
        </p:nvSpPr>
        <p:spPr>
          <a:xfrm>
            <a:off x="3820647" y="3023938"/>
            <a:ext cx="940200" cy="542400"/>
          </a:xfrm>
          <a:prstGeom prst="rect">
            <a:avLst/>
          </a:prstGeom>
          <a:noFill/>
          <a:ln>
            <a:noFill/>
          </a:ln>
        </p:spPr>
        <p:txBody>
          <a:bodyPr anchorCtr="0" anchor="t" bIns="0" lIns="0" spcFirstLastPara="1" rIns="0" wrap="square" tIns="0">
            <a:noAutofit/>
          </a:bodyPr>
          <a:lstStyle/>
          <a:p>
            <a:pPr indent="-190500" lvl="0" marL="228600" marR="0" rtl="0" algn="l">
              <a:lnSpc>
                <a:spcPct val="90000"/>
              </a:lnSpc>
              <a:spcBef>
                <a:spcPts val="0"/>
              </a:spcBef>
              <a:spcAft>
                <a:spcPts val="0"/>
              </a:spcAft>
              <a:buClr>
                <a:schemeClr val="lt1"/>
              </a:buClr>
              <a:buSzPts val="3000"/>
              <a:buFont typeface="Anton"/>
              <a:buChar char="•"/>
            </a:pPr>
            <a:r>
              <a:rPr lang="es" sz="3000">
                <a:solidFill>
                  <a:schemeClr val="lt1"/>
                </a:solidFill>
                <a:latin typeface="Anton"/>
                <a:ea typeface="Anton"/>
                <a:cs typeface="Anton"/>
                <a:sym typeface="Anton"/>
              </a:rPr>
              <a:t> </a:t>
            </a:r>
            <a:r>
              <a:rPr i="0" lang="es" sz="3000" u="none" cap="none" strike="noStrike">
                <a:solidFill>
                  <a:schemeClr val="lt1"/>
                </a:solidFill>
                <a:latin typeface="Anton"/>
                <a:ea typeface="Anton"/>
                <a:cs typeface="Anton"/>
                <a:sym typeface="Anton"/>
              </a:rPr>
              <a:t>0</a:t>
            </a:r>
            <a:r>
              <a:rPr lang="es" sz="3000">
                <a:solidFill>
                  <a:schemeClr val="lt1"/>
                </a:solidFill>
                <a:latin typeface="Anton"/>
                <a:ea typeface="Anton"/>
                <a:cs typeface="Anton"/>
                <a:sym typeface="Anton"/>
              </a:rPr>
              <a:t>5</a:t>
            </a:r>
            <a:endParaRPr sz="3000">
              <a:solidFill>
                <a:schemeClr val="lt1"/>
              </a:solidFill>
              <a:latin typeface="Anton"/>
              <a:ea typeface="Anton"/>
              <a:cs typeface="Anton"/>
              <a:sym typeface="Anton"/>
            </a:endParaRPr>
          </a:p>
        </p:txBody>
      </p:sp>
      <p:sp>
        <p:nvSpPr>
          <p:cNvPr id="79" name="Google Shape;79;p14"/>
          <p:cNvSpPr txBox="1"/>
          <p:nvPr/>
        </p:nvSpPr>
        <p:spPr>
          <a:xfrm>
            <a:off x="4792975" y="2902113"/>
            <a:ext cx="4235700" cy="603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s" sz="2400">
                <a:solidFill>
                  <a:schemeClr val="lt1"/>
                </a:solidFill>
                <a:latin typeface="Helvetica Neue Light"/>
                <a:ea typeface="Helvetica Neue Light"/>
                <a:cs typeface="Helvetica Neue Light"/>
                <a:sym typeface="Helvetica Neue Light"/>
              </a:rPr>
              <a:t>Primer análisis</a:t>
            </a:r>
            <a:endParaRPr sz="2400">
              <a:solidFill>
                <a:schemeClr val="lt1"/>
              </a:solidFill>
              <a:latin typeface="Helvetica Neue Light"/>
              <a:ea typeface="Helvetica Neue Light"/>
              <a:cs typeface="Helvetica Neue Light"/>
              <a:sym typeface="Helvetica Neue Light"/>
            </a:endParaRPr>
          </a:p>
        </p:txBody>
      </p:sp>
      <p:sp>
        <p:nvSpPr>
          <p:cNvPr id="80" name="Google Shape;80;p14"/>
          <p:cNvSpPr/>
          <p:nvPr/>
        </p:nvSpPr>
        <p:spPr>
          <a:xfrm>
            <a:off x="4547475" y="2964663"/>
            <a:ext cx="36900" cy="4782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txBox="1"/>
          <p:nvPr/>
        </p:nvSpPr>
        <p:spPr>
          <a:xfrm>
            <a:off x="3820647" y="3685788"/>
            <a:ext cx="940200" cy="542400"/>
          </a:xfrm>
          <a:prstGeom prst="rect">
            <a:avLst/>
          </a:prstGeom>
          <a:noFill/>
          <a:ln>
            <a:noFill/>
          </a:ln>
        </p:spPr>
        <p:txBody>
          <a:bodyPr anchorCtr="0" anchor="t" bIns="0" lIns="0" spcFirstLastPara="1" rIns="0" wrap="square" tIns="0">
            <a:noAutofit/>
          </a:bodyPr>
          <a:lstStyle/>
          <a:p>
            <a:pPr indent="-190500" lvl="0" marL="228600" marR="0" rtl="0" algn="l">
              <a:lnSpc>
                <a:spcPct val="90000"/>
              </a:lnSpc>
              <a:spcBef>
                <a:spcPts val="0"/>
              </a:spcBef>
              <a:spcAft>
                <a:spcPts val="0"/>
              </a:spcAft>
              <a:buClr>
                <a:schemeClr val="lt1"/>
              </a:buClr>
              <a:buSzPts val="3000"/>
              <a:buFont typeface="Anton"/>
              <a:buChar char="•"/>
            </a:pPr>
            <a:r>
              <a:rPr lang="es" sz="3000">
                <a:solidFill>
                  <a:schemeClr val="lt1"/>
                </a:solidFill>
                <a:latin typeface="Anton"/>
                <a:ea typeface="Anton"/>
                <a:cs typeface="Anton"/>
                <a:sym typeface="Anton"/>
              </a:rPr>
              <a:t> </a:t>
            </a:r>
            <a:r>
              <a:rPr i="0" lang="es" sz="3000" u="none" cap="none" strike="noStrike">
                <a:solidFill>
                  <a:schemeClr val="lt1"/>
                </a:solidFill>
                <a:latin typeface="Anton"/>
                <a:ea typeface="Anton"/>
                <a:cs typeface="Anton"/>
                <a:sym typeface="Anton"/>
              </a:rPr>
              <a:t>0</a:t>
            </a:r>
            <a:r>
              <a:rPr lang="es" sz="3000">
                <a:solidFill>
                  <a:schemeClr val="lt1"/>
                </a:solidFill>
                <a:latin typeface="Anton"/>
                <a:ea typeface="Anton"/>
                <a:cs typeface="Anton"/>
                <a:sym typeface="Anton"/>
              </a:rPr>
              <a:t>6</a:t>
            </a:r>
            <a:endParaRPr sz="3000">
              <a:solidFill>
                <a:schemeClr val="lt1"/>
              </a:solidFill>
              <a:latin typeface="Anton"/>
              <a:ea typeface="Anton"/>
              <a:cs typeface="Anton"/>
              <a:sym typeface="Anton"/>
            </a:endParaRPr>
          </a:p>
        </p:txBody>
      </p:sp>
      <p:sp>
        <p:nvSpPr>
          <p:cNvPr id="82" name="Google Shape;82;p14"/>
          <p:cNvSpPr txBox="1"/>
          <p:nvPr/>
        </p:nvSpPr>
        <p:spPr>
          <a:xfrm>
            <a:off x="4792975" y="3563963"/>
            <a:ext cx="4235700" cy="603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s" sz="2400">
                <a:solidFill>
                  <a:schemeClr val="lt1"/>
                </a:solidFill>
                <a:latin typeface="Helvetica Neue Light"/>
                <a:ea typeface="Helvetica Neue Light"/>
                <a:cs typeface="Helvetica Neue Light"/>
                <a:sym typeface="Helvetica Neue Light"/>
              </a:rPr>
              <a:t>Segundo análisis</a:t>
            </a:r>
            <a:endParaRPr sz="2400">
              <a:solidFill>
                <a:schemeClr val="lt1"/>
              </a:solidFill>
              <a:latin typeface="Helvetica Neue Light"/>
              <a:ea typeface="Helvetica Neue Light"/>
              <a:cs typeface="Helvetica Neue Light"/>
              <a:sym typeface="Helvetica Neue Light"/>
            </a:endParaRPr>
          </a:p>
        </p:txBody>
      </p:sp>
      <p:sp>
        <p:nvSpPr>
          <p:cNvPr id="83" name="Google Shape;83;p14"/>
          <p:cNvSpPr/>
          <p:nvPr/>
        </p:nvSpPr>
        <p:spPr>
          <a:xfrm>
            <a:off x="4547475" y="3626513"/>
            <a:ext cx="36900" cy="4782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txBox="1"/>
          <p:nvPr/>
        </p:nvSpPr>
        <p:spPr>
          <a:xfrm>
            <a:off x="3820647" y="4347638"/>
            <a:ext cx="940200" cy="542400"/>
          </a:xfrm>
          <a:prstGeom prst="rect">
            <a:avLst/>
          </a:prstGeom>
          <a:noFill/>
          <a:ln>
            <a:noFill/>
          </a:ln>
        </p:spPr>
        <p:txBody>
          <a:bodyPr anchorCtr="0" anchor="t" bIns="0" lIns="0" spcFirstLastPara="1" rIns="0" wrap="square" tIns="0">
            <a:noAutofit/>
          </a:bodyPr>
          <a:lstStyle/>
          <a:p>
            <a:pPr indent="-190500" lvl="0" marL="228600" marR="0" rtl="0" algn="l">
              <a:lnSpc>
                <a:spcPct val="90000"/>
              </a:lnSpc>
              <a:spcBef>
                <a:spcPts val="0"/>
              </a:spcBef>
              <a:spcAft>
                <a:spcPts val="0"/>
              </a:spcAft>
              <a:buClr>
                <a:schemeClr val="lt1"/>
              </a:buClr>
              <a:buSzPts val="3000"/>
              <a:buFont typeface="Anton"/>
              <a:buChar char="•"/>
            </a:pPr>
            <a:r>
              <a:rPr lang="es" sz="3000">
                <a:solidFill>
                  <a:schemeClr val="lt1"/>
                </a:solidFill>
                <a:latin typeface="Anton"/>
                <a:ea typeface="Anton"/>
                <a:cs typeface="Anton"/>
                <a:sym typeface="Anton"/>
              </a:rPr>
              <a:t> </a:t>
            </a:r>
            <a:r>
              <a:rPr i="0" lang="es" sz="3000" u="none" cap="none" strike="noStrike">
                <a:solidFill>
                  <a:schemeClr val="lt1"/>
                </a:solidFill>
                <a:latin typeface="Anton"/>
                <a:ea typeface="Anton"/>
                <a:cs typeface="Anton"/>
                <a:sym typeface="Anton"/>
              </a:rPr>
              <a:t>0</a:t>
            </a:r>
            <a:r>
              <a:rPr lang="es" sz="3000">
                <a:solidFill>
                  <a:schemeClr val="lt1"/>
                </a:solidFill>
                <a:latin typeface="Anton"/>
                <a:ea typeface="Anton"/>
                <a:cs typeface="Anton"/>
                <a:sym typeface="Anton"/>
              </a:rPr>
              <a:t>7</a:t>
            </a:r>
            <a:endParaRPr sz="3000">
              <a:solidFill>
                <a:schemeClr val="lt1"/>
              </a:solidFill>
              <a:latin typeface="Anton"/>
              <a:ea typeface="Anton"/>
              <a:cs typeface="Anton"/>
              <a:sym typeface="Anton"/>
            </a:endParaRPr>
          </a:p>
        </p:txBody>
      </p:sp>
      <p:sp>
        <p:nvSpPr>
          <p:cNvPr id="85" name="Google Shape;85;p14"/>
          <p:cNvSpPr txBox="1"/>
          <p:nvPr/>
        </p:nvSpPr>
        <p:spPr>
          <a:xfrm>
            <a:off x="4792975" y="4225813"/>
            <a:ext cx="4235700" cy="603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s" sz="2400">
                <a:solidFill>
                  <a:schemeClr val="lt1"/>
                </a:solidFill>
                <a:latin typeface="Helvetica Neue Light"/>
                <a:ea typeface="Helvetica Neue Light"/>
                <a:cs typeface="Helvetica Neue Light"/>
                <a:sym typeface="Helvetica Neue Light"/>
              </a:rPr>
              <a:t>Insights &amp; recomendaciones</a:t>
            </a:r>
            <a:endParaRPr sz="2400">
              <a:solidFill>
                <a:schemeClr val="lt1"/>
              </a:solidFill>
              <a:latin typeface="Helvetica Neue Light"/>
              <a:ea typeface="Helvetica Neue Light"/>
              <a:cs typeface="Helvetica Neue Light"/>
              <a:sym typeface="Helvetica Neue Light"/>
            </a:endParaRPr>
          </a:p>
        </p:txBody>
      </p:sp>
      <p:sp>
        <p:nvSpPr>
          <p:cNvPr id="86" name="Google Shape;86;p14"/>
          <p:cNvSpPr/>
          <p:nvPr/>
        </p:nvSpPr>
        <p:spPr>
          <a:xfrm>
            <a:off x="4547475" y="4288363"/>
            <a:ext cx="36900" cy="4782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5"/>
          <p:cNvSpPr txBox="1"/>
          <p:nvPr>
            <p:ph idx="1" type="body"/>
          </p:nvPr>
        </p:nvSpPr>
        <p:spPr>
          <a:xfrm>
            <a:off x="311700" y="1330475"/>
            <a:ext cx="8520600" cy="3397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b="1" lang="es" sz="1308"/>
              <a:t>Contexto</a:t>
            </a:r>
            <a:endParaRPr b="1" sz="1308"/>
          </a:p>
          <a:p>
            <a:pPr indent="0" lvl="0" marL="0" rtl="0" algn="l">
              <a:spcBef>
                <a:spcPts val="1200"/>
              </a:spcBef>
              <a:spcAft>
                <a:spcPts val="0"/>
              </a:spcAft>
              <a:buNone/>
            </a:pPr>
            <a:r>
              <a:rPr lang="es" sz="1200"/>
              <a:t>En el marco de un escenario internacional de incertidumbre económica e inflación, la gente que tiene la posibilidad de ahorrar dinero a fin de mes cae en la duda de cómo evitar que su dinero pierda valor. </a:t>
            </a:r>
            <a:br>
              <a:rPr lang="es" sz="1200"/>
            </a:br>
            <a:r>
              <a:rPr lang="es" sz="1200"/>
              <a:t>Los bancos actualmente </a:t>
            </a:r>
            <a:r>
              <a:rPr lang="es" sz="1200"/>
              <a:t>ofrecen</a:t>
            </a:r>
            <a:r>
              <a:rPr lang="es" sz="1200"/>
              <a:t> diversas formas de invertir el dinero, lo cual ofrece una respuesta ante la pérdida del poder adquisitivo del dinero, siendo el plazo fijo el más tradicional y popular entre los clientes.</a:t>
            </a:r>
            <a:br>
              <a:rPr lang="es" sz="1200"/>
            </a:br>
            <a:r>
              <a:rPr lang="es" sz="1200"/>
              <a:t>Como analistas de ésta institución bancaria, el objetivo es </a:t>
            </a:r>
            <a:endParaRPr sz="1200"/>
          </a:p>
          <a:p>
            <a:pPr indent="0" lvl="0" marL="0" rtl="0" algn="l">
              <a:spcBef>
                <a:spcPts val="1200"/>
              </a:spcBef>
              <a:spcAft>
                <a:spcPts val="0"/>
              </a:spcAft>
              <a:buNone/>
            </a:pPr>
            <a:r>
              <a:rPr b="1" lang="es" sz="1308"/>
              <a:t>Primer análisis</a:t>
            </a:r>
            <a:r>
              <a:rPr b="1" lang="es" sz="1200"/>
              <a:t> </a:t>
            </a:r>
            <a:r>
              <a:rPr lang="es" sz="1200"/>
              <a:t>- desarrollar un modelo que logre identificar posibles nuevos clientes a quienes ofrecerles depósitos a plazo fijo. Es decir, en base a las características socioeconómicas que se conocen de los individuos, lograr una campaña de marketing eficiente, donde se apunte a los candidatos que mayor probabilidades posean de aceptar el producto ofrecido, y se descarten otros sujetos que no sean adecuados o representen un riesgo de pérdida.</a:t>
            </a:r>
            <a:endParaRPr sz="1200"/>
          </a:p>
          <a:p>
            <a:pPr indent="0" lvl="0" marL="0" rtl="0" algn="l">
              <a:spcBef>
                <a:spcPts val="1200"/>
              </a:spcBef>
              <a:spcAft>
                <a:spcPts val="0"/>
              </a:spcAft>
              <a:buNone/>
            </a:pPr>
            <a:r>
              <a:rPr b="1" lang="es" sz="1308"/>
              <a:t>Segundo análisis</a:t>
            </a:r>
            <a:r>
              <a:rPr lang="es" sz="1200"/>
              <a:t> - Analizar la bolsa de valores como alternativa de inversión para ofrecer a nuestros clientes.</a:t>
            </a:r>
            <a:endParaRPr sz="1200"/>
          </a:p>
          <a:p>
            <a:pPr indent="0" lvl="0" marL="0" rtl="0" algn="l">
              <a:spcBef>
                <a:spcPts val="1200"/>
              </a:spcBef>
              <a:spcAft>
                <a:spcPts val="0"/>
              </a:spcAft>
              <a:buNone/>
            </a:pPr>
            <a:r>
              <a:rPr b="1" lang="es" sz="1308"/>
              <a:t>Audiencia</a:t>
            </a:r>
            <a:endParaRPr sz="1308"/>
          </a:p>
          <a:p>
            <a:pPr indent="0" lvl="0" marL="0" rtl="0" algn="l">
              <a:spcBef>
                <a:spcPts val="1200"/>
              </a:spcBef>
              <a:spcAft>
                <a:spcPts val="1200"/>
              </a:spcAft>
              <a:buNone/>
            </a:pPr>
            <a:r>
              <a:rPr lang="es" sz="1200"/>
              <a:t>El presente informe está pensado para su divulgación en el ámbito bancario, como también para cualquier otra persona interesada con conocimientos de estadística y economía básica. Contiene cierta terminología en inglés, con lo cual es indispensable un conocimiento básico del lenguaje.</a:t>
            </a:r>
            <a:endParaRPr sz="1200"/>
          </a:p>
        </p:txBody>
      </p:sp>
      <p:sp>
        <p:nvSpPr>
          <p:cNvPr id="92" name="Google Shape;92;p15"/>
          <p:cNvSpPr/>
          <p:nvPr/>
        </p:nvSpPr>
        <p:spPr>
          <a:xfrm>
            <a:off x="0" y="0"/>
            <a:ext cx="9144000" cy="1030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txBox="1"/>
          <p:nvPr>
            <p:ph type="title"/>
          </p:nvPr>
        </p:nvSpPr>
        <p:spPr>
          <a:xfrm>
            <a:off x="383175" y="20850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Contexto y audiencia.</a:t>
            </a:r>
            <a:endParaRPr>
              <a:solidFill>
                <a:schemeClr val="lt1"/>
              </a:solidFill>
            </a:endParaRPr>
          </a:p>
        </p:txBody>
      </p:sp>
      <p:sp>
        <p:nvSpPr>
          <p:cNvPr id="94" name="Google Shape;94;p15"/>
          <p:cNvSpPr/>
          <p:nvPr/>
        </p:nvSpPr>
        <p:spPr>
          <a:xfrm>
            <a:off x="0" y="1030175"/>
            <a:ext cx="9144000" cy="516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512700" y="1893300"/>
            <a:ext cx="34314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Preguntas relevantes</a:t>
            </a:r>
            <a:endParaRPr>
              <a:solidFill>
                <a:schemeClr val="lt1"/>
              </a:solidFill>
            </a:endParaRPr>
          </a:p>
        </p:txBody>
      </p:sp>
      <p:sp>
        <p:nvSpPr>
          <p:cNvPr id="100" name="Google Shape;100;p16"/>
          <p:cNvSpPr/>
          <p:nvPr/>
        </p:nvSpPr>
        <p:spPr>
          <a:xfrm>
            <a:off x="4481250" y="7350"/>
            <a:ext cx="369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txBox="1"/>
          <p:nvPr/>
        </p:nvSpPr>
        <p:spPr>
          <a:xfrm>
            <a:off x="4652075" y="116400"/>
            <a:ext cx="4409700" cy="492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s" u="sng">
                <a:solidFill>
                  <a:schemeClr val="lt1"/>
                </a:solidFill>
                <a:latin typeface="Helvetica Neue"/>
                <a:ea typeface="Helvetica Neue"/>
                <a:cs typeface="Helvetica Neue"/>
                <a:sym typeface="Helvetica Neue"/>
              </a:rPr>
              <a:t>Primarias</a:t>
            </a:r>
            <a:endParaRPr b="1" u="sng">
              <a:solidFill>
                <a:schemeClr val="lt1"/>
              </a:solidFill>
              <a:latin typeface="Helvetica Neue"/>
              <a:ea typeface="Helvetica Neue"/>
              <a:cs typeface="Helvetica Neue"/>
              <a:sym typeface="Helvetica Neue"/>
            </a:endParaRPr>
          </a:p>
          <a:p>
            <a:pPr indent="-317500" lvl="0" marL="457200" rtl="0" algn="l">
              <a:spcBef>
                <a:spcPts val="0"/>
              </a:spcBef>
              <a:spcAft>
                <a:spcPts val="0"/>
              </a:spcAft>
              <a:buClr>
                <a:schemeClr val="lt1"/>
              </a:buClr>
              <a:buSzPts val="1400"/>
              <a:buFont typeface="Helvetica Neue Light"/>
              <a:buChar char="●"/>
            </a:pPr>
            <a:r>
              <a:rPr lang="es">
                <a:solidFill>
                  <a:schemeClr val="lt1"/>
                </a:solidFill>
                <a:latin typeface="Helvetica Neue Light"/>
                <a:ea typeface="Helvetica Neue Light"/>
                <a:cs typeface="Helvetica Neue Light"/>
                <a:sym typeface="Helvetica Neue Light"/>
              </a:rPr>
              <a:t>¿Qué características socioeconómicas poseen los clientes que suelen invertir en plazos fijos?</a:t>
            </a:r>
            <a:endParaRPr>
              <a:solidFill>
                <a:schemeClr val="lt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lt1"/>
              </a:buClr>
              <a:buSzPts val="1400"/>
              <a:buFont typeface="Helvetica Neue Light"/>
              <a:buChar char="●"/>
            </a:pPr>
            <a:r>
              <a:rPr lang="es">
                <a:solidFill>
                  <a:schemeClr val="lt1"/>
                </a:solidFill>
                <a:latin typeface="Helvetica Neue Light"/>
                <a:ea typeface="Helvetica Neue Light"/>
                <a:cs typeface="Helvetica Neue Light"/>
                <a:sym typeface="Helvetica Neue Light"/>
              </a:rPr>
              <a:t>¿Qué factores afectan al éxito o fracaso de las campañas de marketing bancario?</a:t>
            </a:r>
            <a:endParaRPr>
              <a:solidFill>
                <a:schemeClr val="lt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lt1"/>
              </a:buClr>
              <a:buSzPts val="1400"/>
              <a:buFont typeface="Helvetica Neue Light"/>
              <a:buChar char="●"/>
            </a:pPr>
            <a:r>
              <a:rPr lang="es">
                <a:solidFill>
                  <a:schemeClr val="lt1"/>
                </a:solidFill>
                <a:latin typeface="Helvetica Neue Light"/>
                <a:ea typeface="Helvetica Neue Light"/>
                <a:cs typeface="Helvetica Neue Light"/>
                <a:sym typeface="Helvetica Neue Light"/>
              </a:rPr>
              <a:t>¿Qué otra alternativa puede sumar la institución bancaria para clientes que no desean invertir en plazo fijo?</a:t>
            </a:r>
            <a:endParaRPr>
              <a:solidFill>
                <a:schemeClr val="lt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b="1" lang="es" u="sng">
                <a:solidFill>
                  <a:schemeClr val="lt1"/>
                </a:solidFill>
                <a:latin typeface="Helvetica Neue"/>
                <a:ea typeface="Helvetica Neue"/>
                <a:cs typeface="Helvetica Neue"/>
                <a:sym typeface="Helvetica Neue"/>
              </a:rPr>
              <a:t>Secundarias</a:t>
            </a:r>
            <a:endParaRPr b="1" u="sng">
              <a:solidFill>
                <a:schemeClr val="lt1"/>
              </a:solidFill>
              <a:latin typeface="Helvetica Neue"/>
              <a:ea typeface="Helvetica Neue"/>
              <a:cs typeface="Helvetica Neue"/>
              <a:sym typeface="Helvetica Neue"/>
            </a:endParaRPr>
          </a:p>
          <a:p>
            <a:pPr indent="-317500" lvl="0" marL="457200" rtl="0" algn="l">
              <a:spcBef>
                <a:spcPts val="0"/>
              </a:spcBef>
              <a:spcAft>
                <a:spcPts val="0"/>
              </a:spcAft>
              <a:buClr>
                <a:schemeClr val="lt1"/>
              </a:buClr>
              <a:buSzPts val="1400"/>
              <a:buFont typeface="Helvetica Neue Light"/>
              <a:buChar char="●"/>
            </a:pPr>
            <a:r>
              <a:rPr lang="es">
                <a:solidFill>
                  <a:schemeClr val="lt1"/>
                </a:solidFill>
                <a:latin typeface="Helvetica Neue Light"/>
                <a:ea typeface="Helvetica Neue Light"/>
                <a:cs typeface="Helvetica Neue Light"/>
                <a:sym typeface="Helvetica Neue Light"/>
              </a:rPr>
              <a:t>¿Tiene nuestro dataset algún tipo de sesgo de </a:t>
            </a:r>
            <a:r>
              <a:rPr lang="es">
                <a:solidFill>
                  <a:schemeClr val="lt1"/>
                </a:solidFill>
                <a:latin typeface="Helvetica Neue Light"/>
                <a:ea typeface="Helvetica Neue Light"/>
                <a:cs typeface="Helvetica Neue Light"/>
                <a:sym typeface="Helvetica Neue Light"/>
              </a:rPr>
              <a:t>variables</a:t>
            </a:r>
            <a:r>
              <a:rPr lang="es">
                <a:solidFill>
                  <a:schemeClr val="lt1"/>
                </a:solidFill>
                <a:latin typeface="Helvetica Neue Light"/>
                <a:ea typeface="Helvetica Neue Light"/>
                <a:cs typeface="Helvetica Neue Light"/>
                <a:sym typeface="Helvetica Neue Light"/>
              </a:rPr>
              <a:t> que no deben integrar los modelos desarrollados?</a:t>
            </a:r>
            <a:endParaRPr>
              <a:solidFill>
                <a:schemeClr val="lt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lt1"/>
              </a:buClr>
              <a:buSzPts val="1400"/>
              <a:buFont typeface="Helvetica Neue Light"/>
              <a:buChar char="●"/>
            </a:pPr>
            <a:r>
              <a:rPr lang="es">
                <a:solidFill>
                  <a:schemeClr val="lt1"/>
                </a:solidFill>
                <a:latin typeface="Helvetica Neue Light"/>
                <a:ea typeface="Helvetica Neue Light"/>
                <a:cs typeface="Helvetica Neue Light"/>
                <a:sym typeface="Helvetica Neue Light"/>
              </a:rPr>
              <a:t>¿En qué meses del año conviene realizar la campaña? ¿</a:t>
            </a:r>
            <a:r>
              <a:rPr lang="es">
                <a:solidFill>
                  <a:schemeClr val="lt1"/>
                </a:solidFill>
                <a:latin typeface="Helvetica Neue Light"/>
                <a:ea typeface="Helvetica Neue Light"/>
                <a:cs typeface="Helvetica Neue Light"/>
                <a:sym typeface="Helvetica Neue Light"/>
              </a:rPr>
              <a:t>Cómo</a:t>
            </a:r>
            <a:r>
              <a:rPr lang="es">
                <a:solidFill>
                  <a:schemeClr val="lt1"/>
                </a:solidFill>
                <a:latin typeface="Helvetica Neue Light"/>
                <a:ea typeface="Helvetica Neue Light"/>
                <a:cs typeface="Helvetica Neue Light"/>
                <a:sym typeface="Helvetica Neue Light"/>
              </a:rPr>
              <a:t> han funcionado los contactos telefónicos previos?</a:t>
            </a:r>
            <a:endParaRPr>
              <a:solidFill>
                <a:schemeClr val="lt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lt1"/>
              </a:buClr>
              <a:buSzPts val="1400"/>
              <a:buFont typeface="Helvetica Neue Light"/>
              <a:buChar char="●"/>
            </a:pPr>
            <a:r>
              <a:rPr lang="es">
                <a:solidFill>
                  <a:schemeClr val="lt1"/>
                </a:solidFill>
                <a:latin typeface="Helvetica Neue Light"/>
                <a:ea typeface="Helvetica Neue Light"/>
                <a:cs typeface="Helvetica Neue Light"/>
                <a:sym typeface="Helvetica Neue Light"/>
              </a:rPr>
              <a:t>¿</a:t>
            </a:r>
            <a:r>
              <a:rPr lang="es">
                <a:solidFill>
                  <a:schemeClr val="lt1"/>
                </a:solidFill>
                <a:latin typeface="Helvetica Neue Light"/>
                <a:ea typeface="Helvetica Neue Light"/>
                <a:cs typeface="Helvetica Neue Light"/>
                <a:sym typeface="Helvetica Neue Light"/>
              </a:rPr>
              <a:t>Qué</a:t>
            </a:r>
            <a:r>
              <a:rPr lang="es">
                <a:solidFill>
                  <a:schemeClr val="lt1"/>
                </a:solidFill>
                <a:latin typeface="Helvetica Neue Light"/>
                <a:ea typeface="Helvetica Neue Light"/>
                <a:cs typeface="Helvetica Neue Light"/>
                <a:sym typeface="Helvetica Neue Light"/>
              </a:rPr>
              <a:t> resultados arrojan los modelos de machine learning desarrollados?</a:t>
            </a:r>
            <a:endParaRPr>
              <a:solidFill>
                <a:schemeClr val="lt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lt1"/>
              </a:buClr>
              <a:buSzPts val="1400"/>
              <a:buFont typeface="Helvetica Neue Light"/>
              <a:buChar char="●"/>
            </a:pPr>
            <a:r>
              <a:rPr lang="es">
                <a:solidFill>
                  <a:schemeClr val="lt1"/>
                </a:solidFill>
                <a:latin typeface="Helvetica Neue Light"/>
                <a:ea typeface="Helvetica Neue Light"/>
                <a:cs typeface="Helvetica Neue Light"/>
                <a:sym typeface="Helvetica Neue Light"/>
              </a:rPr>
              <a:t>¿Se puede lograr una herramienta efectiva de inversión explorando el mundo de la bolsa de valores?</a:t>
            </a:r>
            <a:endParaRPr>
              <a:solidFill>
                <a:schemeClr val="lt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solidFill>
                <a:schemeClr val="lt1"/>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p:nvPr/>
        </p:nvSpPr>
        <p:spPr>
          <a:xfrm>
            <a:off x="312488" y="1684975"/>
            <a:ext cx="1461600" cy="5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solidFill>
                  <a:schemeClr val="lt1"/>
                </a:solidFill>
              </a:rPr>
              <a:t>Dataset Clientes</a:t>
            </a:r>
            <a:endParaRPr b="1" sz="1200">
              <a:solidFill>
                <a:schemeClr val="lt1"/>
              </a:solidFill>
            </a:endParaRPr>
          </a:p>
        </p:txBody>
      </p:sp>
      <p:sp>
        <p:nvSpPr>
          <p:cNvPr id="107" name="Google Shape;107;p17"/>
          <p:cNvSpPr/>
          <p:nvPr/>
        </p:nvSpPr>
        <p:spPr>
          <a:xfrm>
            <a:off x="3930050" y="1200175"/>
            <a:ext cx="156600" cy="14697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txBox="1"/>
          <p:nvPr/>
        </p:nvSpPr>
        <p:spPr>
          <a:xfrm>
            <a:off x="4086650" y="1103875"/>
            <a:ext cx="2505600" cy="1662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Old Standard TT"/>
              <a:buChar char="●"/>
            </a:pPr>
            <a:r>
              <a:rPr lang="es" sz="1200">
                <a:latin typeface="Old Standard TT"/>
                <a:ea typeface="Old Standard TT"/>
                <a:cs typeface="Old Standard TT"/>
                <a:sym typeface="Old Standard TT"/>
              </a:rPr>
              <a:t>Edad</a:t>
            </a:r>
            <a:endParaRPr sz="1200">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Char char="●"/>
            </a:pPr>
            <a:r>
              <a:rPr lang="es" sz="1200">
                <a:latin typeface="Old Standard TT"/>
                <a:ea typeface="Old Standard TT"/>
                <a:cs typeface="Old Standard TT"/>
                <a:sym typeface="Old Standard TT"/>
              </a:rPr>
              <a:t>Empleo</a:t>
            </a:r>
            <a:endParaRPr sz="1200">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Char char="●"/>
            </a:pPr>
            <a:r>
              <a:rPr lang="es" sz="1200">
                <a:latin typeface="Old Standard TT"/>
                <a:ea typeface="Old Standard TT"/>
                <a:cs typeface="Old Standard TT"/>
                <a:sym typeface="Old Standard TT"/>
              </a:rPr>
              <a:t>Estado civil</a:t>
            </a:r>
            <a:endParaRPr sz="1200">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Char char="●"/>
            </a:pPr>
            <a:r>
              <a:rPr lang="es" sz="1200">
                <a:latin typeface="Old Standard TT"/>
                <a:ea typeface="Old Standard TT"/>
                <a:cs typeface="Old Standard TT"/>
                <a:sym typeface="Old Standard TT"/>
              </a:rPr>
              <a:t>Nivel educativo</a:t>
            </a:r>
            <a:endParaRPr sz="1200">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Char char="●"/>
            </a:pPr>
            <a:r>
              <a:rPr lang="es" sz="1200">
                <a:latin typeface="Old Standard TT"/>
                <a:ea typeface="Old Standard TT"/>
                <a:cs typeface="Old Standard TT"/>
                <a:sym typeface="Old Standard TT"/>
              </a:rPr>
              <a:t>¿Es moroso?</a:t>
            </a:r>
            <a:endParaRPr sz="1200">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Char char="●"/>
            </a:pPr>
            <a:r>
              <a:rPr lang="es" sz="1200">
                <a:latin typeface="Old Standard TT"/>
                <a:ea typeface="Old Standard TT"/>
                <a:cs typeface="Old Standard TT"/>
                <a:sym typeface="Old Standard TT"/>
              </a:rPr>
              <a:t>Balance financiero</a:t>
            </a:r>
            <a:endParaRPr sz="1200">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Char char="●"/>
            </a:pPr>
            <a:r>
              <a:rPr lang="es" sz="1200">
                <a:latin typeface="Old Standard TT"/>
                <a:ea typeface="Old Standard TT"/>
                <a:cs typeface="Old Standard TT"/>
                <a:sym typeface="Old Standard TT"/>
              </a:rPr>
              <a:t>¿Con préstamo de vivienda?</a:t>
            </a:r>
            <a:endParaRPr sz="1200">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Char char="●"/>
            </a:pPr>
            <a:r>
              <a:rPr lang="es" sz="1200">
                <a:latin typeface="Old Standard TT"/>
                <a:ea typeface="Old Standard TT"/>
                <a:cs typeface="Old Standard TT"/>
                <a:sym typeface="Old Standard TT"/>
              </a:rPr>
              <a:t>¿Con préstamo personal?</a:t>
            </a:r>
            <a:endParaRPr sz="1200">
              <a:latin typeface="Old Standard TT"/>
              <a:ea typeface="Old Standard TT"/>
              <a:cs typeface="Old Standard TT"/>
              <a:sym typeface="Old Standard TT"/>
            </a:endParaRPr>
          </a:p>
        </p:txBody>
      </p:sp>
      <p:sp>
        <p:nvSpPr>
          <p:cNvPr id="109" name="Google Shape;109;p17"/>
          <p:cNvSpPr/>
          <p:nvPr/>
        </p:nvSpPr>
        <p:spPr>
          <a:xfrm>
            <a:off x="2383738" y="1684975"/>
            <a:ext cx="1461600" cy="5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solidFill>
                  <a:schemeClr val="lt1"/>
                </a:solidFill>
              </a:rPr>
              <a:t>Información personal</a:t>
            </a:r>
            <a:endParaRPr b="1" sz="1200">
              <a:solidFill>
                <a:schemeClr val="lt1"/>
              </a:solidFill>
            </a:endParaRPr>
          </a:p>
        </p:txBody>
      </p:sp>
      <p:cxnSp>
        <p:nvCxnSpPr>
          <p:cNvPr id="110" name="Google Shape;110;p17"/>
          <p:cNvCxnSpPr>
            <a:stCxn id="106" idx="3"/>
            <a:endCxn id="109" idx="1"/>
          </p:cNvCxnSpPr>
          <p:nvPr/>
        </p:nvCxnSpPr>
        <p:spPr>
          <a:xfrm>
            <a:off x="1774088" y="1935025"/>
            <a:ext cx="609600" cy="0"/>
          </a:xfrm>
          <a:prstGeom prst="straightConnector1">
            <a:avLst/>
          </a:prstGeom>
          <a:noFill/>
          <a:ln cap="flat" cmpd="sng" w="9525">
            <a:solidFill>
              <a:schemeClr val="dk2"/>
            </a:solidFill>
            <a:prstDash val="solid"/>
            <a:round/>
            <a:headEnd len="med" w="med" type="none"/>
            <a:tailEnd len="med" w="med" type="triangle"/>
          </a:ln>
        </p:spPr>
      </p:cxnSp>
      <p:sp>
        <p:nvSpPr>
          <p:cNvPr id="111" name="Google Shape;111;p17"/>
          <p:cNvSpPr/>
          <p:nvPr/>
        </p:nvSpPr>
        <p:spPr>
          <a:xfrm>
            <a:off x="2383688" y="2960738"/>
            <a:ext cx="1461600" cy="5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solidFill>
                  <a:schemeClr val="lt1"/>
                </a:solidFill>
              </a:rPr>
              <a:t>Datos campañas previas</a:t>
            </a:r>
            <a:endParaRPr b="1" sz="1200">
              <a:solidFill>
                <a:schemeClr val="lt1"/>
              </a:solidFill>
            </a:endParaRPr>
          </a:p>
        </p:txBody>
      </p:sp>
      <p:cxnSp>
        <p:nvCxnSpPr>
          <p:cNvPr id="112" name="Google Shape;112;p17"/>
          <p:cNvCxnSpPr>
            <a:stCxn id="106" idx="2"/>
            <a:endCxn id="111" idx="1"/>
          </p:cNvCxnSpPr>
          <p:nvPr/>
        </p:nvCxnSpPr>
        <p:spPr>
          <a:xfrm flipH="1" rot="-5400000">
            <a:off x="1200638" y="2027725"/>
            <a:ext cx="1025700" cy="1340400"/>
          </a:xfrm>
          <a:prstGeom prst="curvedConnector2">
            <a:avLst/>
          </a:prstGeom>
          <a:noFill/>
          <a:ln cap="flat" cmpd="sng" w="9525">
            <a:solidFill>
              <a:schemeClr val="dk2"/>
            </a:solidFill>
            <a:prstDash val="solid"/>
            <a:round/>
            <a:headEnd len="med" w="med" type="none"/>
            <a:tailEnd len="med" w="med" type="triangle"/>
          </a:ln>
        </p:spPr>
      </p:cxnSp>
      <p:sp>
        <p:nvSpPr>
          <p:cNvPr id="113" name="Google Shape;113;p17"/>
          <p:cNvSpPr/>
          <p:nvPr/>
        </p:nvSpPr>
        <p:spPr>
          <a:xfrm>
            <a:off x="3930038" y="2716838"/>
            <a:ext cx="156600" cy="987900"/>
          </a:xfrm>
          <a:prstGeom prst="leftBrace">
            <a:avLst>
              <a:gd fmla="val 50000" name="adj1"/>
              <a:gd fmla="val 48773"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txBox="1"/>
          <p:nvPr/>
        </p:nvSpPr>
        <p:spPr>
          <a:xfrm>
            <a:off x="4027788" y="2749088"/>
            <a:ext cx="3565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Old Standard TT"/>
                <a:ea typeface="Old Standard TT"/>
                <a:cs typeface="Old Standard TT"/>
                <a:sym typeface="Old Standard TT"/>
              </a:rPr>
              <a:t>Tipo de contacto, fecha del mismo y día de la semana, duración. </a:t>
            </a:r>
            <a:endParaRPr sz="1200">
              <a:latin typeface="Old Standard TT"/>
              <a:ea typeface="Old Standard TT"/>
              <a:cs typeface="Old Standard TT"/>
              <a:sym typeface="Old Standard TT"/>
            </a:endParaRPr>
          </a:p>
          <a:p>
            <a:pPr indent="0" lvl="0" marL="0" rtl="0" algn="l">
              <a:spcBef>
                <a:spcPts val="0"/>
              </a:spcBef>
              <a:spcAft>
                <a:spcPts val="0"/>
              </a:spcAft>
              <a:buNone/>
            </a:pPr>
            <a:r>
              <a:rPr lang="es" sz="1200">
                <a:latin typeface="Old Standard TT"/>
                <a:ea typeface="Old Standard TT"/>
                <a:cs typeface="Old Standard TT"/>
                <a:sym typeface="Old Standard TT"/>
              </a:rPr>
              <a:t>Nro de campañas realizadas con tal cliente, e </a:t>
            </a:r>
            <a:r>
              <a:rPr lang="es" sz="1200">
                <a:latin typeface="Old Standard TT"/>
                <a:ea typeface="Old Standard TT"/>
                <a:cs typeface="Old Standard TT"/>
                <a:sym typeface="Old Standard TT"/>
              </a:rPr>
              <a:t>información</a:t>
            </a:r>
            <a:r>
              <a:rPr lang="es" sz="1200">
                <a:latin typeface="Old Standard TT"/>
                <a:ea typeface="Old Standard TT"/>
                <a:cs typeface="Old Standard TT"/>
                <a:sym typeface="Old Standard TT"/>
              </a:rPr>
              <a:t> de contactos previos.</a:t>
            </a:r>
            <a:endParaRPr sz="1200">
              <a:latin typeface="Old Standard TT"/>
              <a:ea typeface="Old Standard TT"/>
              <a:cs typeface="Old Standard TT"/>
              <a:sym typeface="Old Standard TT"/>
            </a:endParaRPr>
          </a:p>
        </p:txBody>
      </p:sp>
      <p:sp>
        <p:nvSpPr>
          <p:cNvPr id="115" name="Google Shape;115;p17"/>
          <p:cNvSpPr/>
          <p:nvPr/>
        </p:nvSpPr>
        <p:spPr>
          <a:xfrm>
            <a:off x="2871575" y="3533800"/>
            <a:ext cx="609600" cy="863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1533100" y="4469850"/>
            <a:ext cx="3514800" cy="5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s">
                <a:solidFill>
                  <a:schemeClr val="lt1"/>
                </a:solidFill>
              </a:rPr>
              <a:t>Target</a:t>
            </a:r>
            <a:r>
              <a:rPr b="1" lang="es">
                <a:solidFill>
                  <a:schemeClr val="lt1"/>
                </a:solidFill>
              </a:rPr>
              <a:t>: se suscribió a plazo fijo o no.</a:t>
            </a:r>
            <a:endParaRPr b="1">
              <a:solidFill>
                <a:schemeClr val="lt1"/>
              </a:solidFill>
            </a:endParaRPr>
          </a:p>
        </p:txBody>
      </p:sp>
      <p:sp>
        <p:nvSpPr>
          <p:cNvPr id="117" name="Google Shape;117;p17"/>
          <p:cNvSpPr/>
          <p:nvPr/>
        </p:nvSpPr>
        <p:spPr>
          <a:xfrm>
            <a:off x="312500" y="1141300"/>
            <a:ext cx="3514800" cy="40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55225" wrap="square" tIns="91425">
            <a:noAutofit/>
          </a:bodyPr>
          <a:lstStyle/>
          <a:p>
            <a:pPr indent="0" lvl="0" marL="0" rtl="0" algn="ctr">
              <a:spcBef>
                <a:spcPts val="0"/>
              </a:spcBef>
              <a:spcAft>
                <a:spcPts val="0"/>
              </a:spcAft>
              <a:buNone/>
            </a:pPr>
            <a:r>
              <a:rPr b="1" lang="es" sz="1000">
                <a:solidFill>
                  <a:schemeClr val="lt1"/>
                </a:solidFill>
              </a:rPr>
              <a:t>11162 clientes contactados telefónicamente</a:t>
            </a:r>
            <a:endParaRPr b="1" sz="1000">
              <a:solidFill>
                <a:schemeClr val="lt1"/>
              </a:solidFill>
            </a:endParaRPr>
          </a:p>
        </p:txBody>
      </p:sp>
      <p:sp>
        <p:nvSpPr>
          <p:cNvPr id="118" name="Google Shape;118;p17"/>
          <p:cNvSpPr/>
          <p:nvPr/>
        </p:nvSpPr>
        <p:spPr>
          <a:xfrm>
            <a:off x="7606300" y="1323700"/>
            <a:ext cx="1225200" cy="61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000"/>
              <a:t>57% casados</a:t>
            </a:r>
            <a:endParaRPr sz="1000"/>
          </a:p>
          <a:p>
            <a:pPr indent="0" lvl="0" marL="0" rtl="0" algn="l">
              <a:spcBef>
                <a:spcPts val="0"/>
              </a:spcBef>
              <a:spcAft>
                <a:spcPts val="0"/>
              </a:spcAft>
              <a:buNone/>
            </a:pPr>
            <a:r>
              <a:rPr lang="es" sz="1000"/>
              <a:t>31.5% solteros</a:t>
            </a:r>
            <a:endParaRPr sz="1000"/>
          </a:p>
          <a:p>
            <a:pPr indent="0" lvl="0" marL="0" rtl="0" algn="l">
              <a:spcBef>
                <a:spcPts val="0"/>
              </a:spcBef>
              <a:spcAft>
                <a:spcPts val="0"/>
              </a:spcAft>
              <a:buNone/>
            </a:pPr>
            <a:r>
              <a:rPr lang="es" sz="1000"/>
              <a:t>11.5% divorciados</a:t>
            </a:r>
            <a:endParaRPr sz="1000"/>
          </a:p>
        </p:txBody>
      </p:sp>
      <p:sp>
        <p:nvSpPr>
          <p:cNvPr id="119" name="Google Shape;119;p17"/>
          <p:cNvSpPr txBox="1"/>
          <p:nvPr/>
        </p:nvSpPr>
        <p:spPr>
          <a:xfrm>
            <a:off x="7606150" y="923500"/>
            <a:ext cx="122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u="sng">
                <a:latin typeface="Old Standard TT"/>
                <a:ea typeface="Old Standard TT"/>
                <a:cs typeface="Old Standard TT"/>
                <a:sym typeface="Old Standard TT"/>
              </a:rPr>
              <a:t>Est. civil</a:t>
            </a:r>
            <a:endParaRPr b="1" u="sng">
              <a:latin typeface="Old Standard TT"/>
              <a:ea typeface="Old Standard TT"/>
              <a:cs typeface="Old Standard TT"/>
              <a:sym typeface="Old Standard TT"/>
            </a:endParaRPr>
          </a:p>
        </p:txBody>
      </p:sp>
      <p:sp>
        <p:nvSpPr>
          <p:cNvPr id="120" name="Google Shape;120;p17"/>
          <p:cNvSpPr/>
          <p:nvPr/>
        </p:nvSpPr>
        <p:spPr>
          <a:xfrm>
            <a:off x="7606300" y="2583700"/>
            <a:ext cx="1225200" cy="61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000"/>
              <a:t>49% secundario</a:t>
            </a:r>
            <a:endParaRPr sz="1000"/>
          </a:p>
          <a:p>
            <a:pPr indent="0" lvl="0" marL="0" rtl="0" algn="l">
              <a:spcBef>
                <a:spcPts val="0"/>
              </a:spcBef>
              <a:spcAft>
                <a:spcPts val="0"/>
              </a:spcAft>
              <a:buNone/>
            </a:pPr>
            <a:r>
              <a:rPr lang="es" sz="1000"/>
              <a:t>33% terciario</a:t>
            </a:r>
            <a:endParaRPr sz="1000"/>
          </a:p>
          <a:p>
            <a:pPr indent="0" lvl="0" marL="0" rtl="0" algn="l">
              <a:spcBef>
                <a:spcPts val="0"/>
              </a:spcBef>
              <a:spcAft>
                <a:spcPts val="0"/>
              </a:spcAft>
              <a:buNone/>
            </a:pPr>
            <a:r>
              <a:rPr lang="es" sz="1000"/>
              <a:t>13.4 % primario</a:t>
            </a:r>
            <a:endParaRPr sz="1000"/>
          </a:p>
        </p:txBody>
      </p:sp>
      <p:sp>
        <p:nvSpPr>
          <p:cNvPr id="121" name="Google Shape;121;p17"/>
          <p:cNvSpPr txBox="1"/>
          <p:nvPr/>
        </p:nvSpPr>
        <p:spPr>
          <a:xfrm>
            <a:off x="7606300" y="2198950"/>
            <a:ext cx="122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u="sng">
                <a:latin typeface="Old Standard TT"/>
                <a:ea typeface="Old Standard TT"/>
                <a:cs typeface="Old Standard TT"/>
                <a:sym typeface="Old Standard TT"/>
              </a:rPr>
              <a:t>Educación</a:t>
            </a:r>
            <a:endParaRPr b="1" u="sng">
              <a:latin typeface="Old Standard TT"/>
              <a:ea typeface="Old Standard TT"/>
              <a:cs typeface="Old Standard TT"/>
              <a:sym typeface="Old Standard TT"/>
            </a:endParaRPr>
          </a:p>
        </p:txBody>
      </p:sp>
      <p:sp>
        <p:nvSpPr>
          <p:cNvPr id="122" name="Google Shape;122;p17"/>
          <p:cNvSpPr/>
          <p:nvPr/>
        </p:nvSpPr>
        <p:spPr>
          <a:xfrm>
            <a:off x="7606300" y="3859150"/>
            <a:ext cx="1225200" cy="61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800">
                <a:solidFill>
                  <a:schemeClr val="dk1"/>
                </a:solidFill>
              </a:rPr>
              <a:t>18-95 años</a:t>
            </a:r>
            <a:endParaRPr sz="800">
              <a:solidFill>
                <a:schemeClr val="dk1"/>
              </a:solidFill>
            </a:endParaRPr>
          </a:p>
          <a:p>
            <a:pPr indent="0" lvl="0" marL="0" rtl="0" algn="l">
              <a:spcBef>
                <a:spcPts val="0"/>
              </a:spcBef>
              <a:spcAft>
                <a:spcPts val="0"/>
              </a:spcAft>
              <a:buNone/>
            </a:pPr>
            <a:r>
              <a:rPr lang="es" sz="800">
                <a:solidFill>
                  <a:schemeClr val="dk1"/>
                </a:solidFill>
              </a:rPr>
              <a:t>79.1% [30-60]</a:t>
            </a:r>
            <a:endParaRPr sz="800">
              <a:solidFill>
                <a:schemeClr val="dk1"/>
              </a:solidFill>
            </a:endParaRPr>
          </a:p>
          <a:p>
            <a:pPr indent="0" lvl="0" marL="0" rtl="0" algn="l">
              <a:spcBef>
                <a:spcPts val="0"/>
              </a:spcBef>
              <a:spcAft>
                <a:spcPts val="0"/>
              </a:spcAft>
              <a:buNone/>
            </a:pPr>
            <a:r>
              <a:rPr lang="es" sz="800">
                <a:solidFill>
                  <a:schemeClr val="dk1"/>
                </a:solidFill>
              </a:rPr>
              <a:t>13.9% [18-29]</a:t>
            </a:r>
            <a:endParaRPr sz="800">
              <a:solidFill>
                <a:schemeClr val="dk1"/>
              </a:solidFill>
            </a:endParaRPr>
          </a:p>
          <a:p>
            <a:pPr indent="0" lvl="0" marL="0" rtl="0" algn="l">
              <a:spcBef>
                <a:spcPts val="0"/>
              </a:spcBef>
              <a:spcAft>
                <a:spcPts val="0"/>
              </a:spcAft>
              <a:buNone/>
            </a:pPr>
            <a:r>
              <a:rPr lang="es" sz="800">
                <a:solidFill>
                  <a:schemeClr val="dk1"/>
                </a:solidFill>
              </a:rPr>
              <a:t>7% [&gt;60]</a:t>
            </a:r>
            <a:endParaRPr sz="800">
              <a:solidFill>
                <a:schemeClr val="dk1"/>
              </a:solidFill>
            </a:endParaRPr>
          </a:p>
        </p:txBody>
      </p:sp>
      <p:sp>
        <p:nvSpPr>
          <p:cNvPr id="123" name="Google Shape;123;p17"/>
          <p:cNvSpPr txBox="1"/>
          <p:nvPr/>
        </p:nvSpPr>
        <p:spPr>
          <a:xfrm>
            <a:off x="7606300" y="3474400"/>
            <a:ext cx="122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u="sng">
                <a:latin typeface="Old Standard TT"/>
                <a:ea typeface="Old Standard TT"/>
                <a:cs typeface="Old Standard TT"/>
                <a:sym typeface="Old Standard TT"/>
              </a:rPr>
              <a:t>Rango etario</a:t>
            </a:r>
            <a:endParaRPr b="1" u="sng">
              <a:latin typeface="Old Standard TT"/>
              <a:ea typeface="Old Standard TT"/>
              <a:cs typeface="Old Standard TT"/>
              <a:sym typeface="Old Standard TT"/>
            </a:endParaRPr>
          </a:p>
        </p:txBody>
      </p:sp>
      <p:sp>
        <p:nvSpPr>
          <p:cNvPr id="124" name="Google Shape;124;p17"/>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ph type="title"/>
          </p:nvPr>
        </p:nvSpPr>
        <p:spPr>
          <a:xfrm>
            <a:off x="213225" y="133050"/>
            <a:ext cx="16437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Metadata</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18"/>
          <p:cNvPicPr preferRelativeResize="0"/>
          <p:nvPr/>
        </p:nvPicPr>
        <p:blipFill>
          <a:blip r:embed="rId3">
            <a:alphaModFix/>
          </a:blip>
          <a:stretch>
            <a:fillRect/>
          </a:stretch>
        </p:blipFill>
        <p:spPr>
          <a:xfrm>
            <a:off x="131513" y="1110288"/>
            <a:ext cx="5673372" cy="3780476"/>
          </a:xfrm>
          <a:prstGeom prst="rect">
            <a:avLst/>
          </a:prstGeom>
          <a:noFill/>
          <a:ln cap="flat" cmpd="sng" w="9525">
            <a:solidFill>
              <a:schemeClr val="dk2"/>
            </a:solidFill>
            <a:prstDash val="solid"/>
            <a:round/>
            <a:headEnd len="sm" w="sm" type="none"/>
            <a:tailEnd len="sm" w="sm" type="none"/>
          </a:ln>
        </p:spPr>
      </p:pic>
      <p:sp>
        <p:nvSpPr>
          <p:cNvPr id="132" name="Google Shape;132;p18"/>
          <p:cNvSpPr txBox="1"/>
          <p:nvPr/>
        </p:nvSpPr>
        <p:spPr>
          <a:xfrm>
            <a:off x="5937675" y="1234775"/>
            <a:ext cx="30468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Old Standard TT"/>
                <a:ea typeface="Old Standard TT"/>
                <a:cs typeface="Old Standard TT"/>
                <a:sym typeface="Old Standard TT"/>
              </a:rPr>
              <a:t>- </a:t>
            </a:r>
            <a:r>
              <a:rPr b="1" lang="es" sz="1200">
                <a:latin typeface="Old Standard TT"/>
                <a:ea typeface="Old Standard TT"/>
                <a:cs typeface="Old Standard TT"/>
                <a:sym typeface="Old Standard TT"/>
              </a:rPr>
              <a:t>Antes de los 30 años</a:t>
            </a:r>
            <a:r>
              <a:rPr lang="es" sz="1200">
                <a:latin typeface="Old Standard TT"/>
                <a:ea typeface="Old Standard TT"/>
                <a:cs typeface="Old Standard TT"/>
                <a:sym typeface="Old Standard TT"/>
              </a:rPr>
              <a:t> y </a:t>
            </a:r>
            <a:r>
              <a:rPr b="1" lang="es" sz="1200">
                <a:latin typeface="Old Standard TT"/>
                <a:ea typeface="Old Standard TT"/>
                <a:cs typeface="Old Standard TT"/>
                <a:sym typeface="Old Standard TT"/>
              </a:rPr>
              <a:t>después de los 60</a:t>
            </a:r>
            <a:r>
              <a:rPr lang="es" sz="1200">
                <a:latin typeface="Old Standard TT"/>
                <a:ea typeface="Old Standard TT"/>
                <a:cs typeface="Old Standard TT"/>
                <a:sym typeface="Old Standard TT"/>
              </a:rPr>
              <a:t>, los clientes en su mayoría </a:t>
            </a:r>
            <a:r>
              <a:rPr b="1" lang="es" sz="1200">
                <a:latin typeface="Old Standard TT"/>
                <a:ea typeface="Old Standard TT"/>
                <a:cs typeface="Old Standard TT"/>
                <a:sym typeface="Old Standard TT"/>
              </a:rPr>
              <a:t>prefieren depositar en el plazo fijo ofrecido</a:t>
            </a:r>
            <a:r>
              <a:rPr lang="es" sz="1200">
                <a:latin typeface="Old Standard TT"/>
                <a:ea typeface="Old Standard TT"/>
                <a:cs typeface="Old Standard TT"/>
                <a:sym typeface="Old Standard TT"/>
              </a:rPr>
              <a:t>.</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rPr lang="es" sz="1200">
                <a:latin typeface="Old Standard TT"/>
                <a:ea typeface="Old Standard TT"/>
                <a:cs typeface="Old Standard TT"/>
                <a:sym typeface="Old Standard TT"/>
              </a:rPr>
              <a:t>- Las </a:t>
            </a:r>
            <a:r>
              <a:rPr b="1" lang="es" sz="1200">
                <a:latin typeface="Old Standard TT"/>
                <a:ea typeface="Old Standard TT"/>
                <a:cs typeface="Old Standard TT"/>
                <a:sym typeface="Old Standard TT"/>
              </a:rPr>
              <a:t>profesiones</a:t>
            </a:r>
            <a:r>
              <a:rPr lang="es" sz="1200">
                <a:latin typeface="Old Standard TT"/>
                <a:ea typeface="Old Standard TT"/>
                <a:cs typeface="Old Standard TT"/>
                <a:sym typeface="Old Standard TT"/>
              </a:rPr>
              <a:t> con </a:t>
            </a:r>
            <a:r>
              <a:rPr b="1" lang="es" sz="1200">
                <a:latin typeface="Old Standard TT"/>
                <a:ea typeface="Old Standard TT"/>
                <a:cs typeface="Old Standard TT"/>
                <a:sym typeface="Old Standard TT"/>
              </a:rPr>
              <a:t>mejores resultados</a:t>
            </a:r>
            <a:r>
              <a:rPr lang="es" sz="1200">
                <a:latin typeface="Old Standard TT"/>
                <a:ea typeface="Old Standard TT"/>
                <a:cs typeface="Old Standard TT"/>
                <a:sym typeface="Old Standard TT"/>
              </a:rPr>
              <a:t> de marketing: </a:t>
            </a:r>
            <a:r>
              <a:rPr b="1" lang="es" sz="1200">
                <a:latin typeface="Old Standard TT"/>
                <a:ea typeface="Old Standard TT"/>
                <a:cs typeface="Old Standard TT"/>
                <a:sym typeface="Old Standard TT"/>
              </a:rPr>
              <a:t>administración</a:t>
            </a:r>
            <a:r>
              <a:rPr lang="es" sz="1200">
                <a:latin typeface="Old Standard TT"/>
                <a:ea typeface="Old Standard TT"/>
                <a:cs typeface="Old Standard TT"/>
                <a:sym typeface="Old Standard TT"/>
              </a:rPr>
              <a:t>, </a:t>
            </a:r>
            <a:r>
              <a:rPr b="1" lang="es" sz="1200">
                <a:latin typeface="Old Standard TT"/>
                <a:ea typeface="Old Standard TT"/>
                <a:cs typeface="Old Standard TT"/>
                <a:sym typeface="Old Standard TT"/>
              </a:rPr>
              <a:t>estudiantes</a:t>
            </a:r>
            <a:r>
              <a:rPr lang="es" sz="1200">
                <a:latin typeface="Old Standard TT"/>
                <a:ea typeface="Old Standard TT"/>
                <a:cs typeface="Old Standard TT"/>
                <a:sym typeface="Old Standard TT"/>
              </a:rPr>
              <a:t>, </a:t>
            </a:r>
            <a:r>
              <a:rPr b="1" lang="es" sz="1200">
                <a:latin typeface="Old Standard TT"/>
                <a:ea typeface="Old Standard TT"/>
                <a:cs typeface="Old Standard TT"/>
                <a:sym typeface="Old Standard TT"/>
              </a:rPr>
              <a:t>jubilados </a:t>
            </a:r>
            <a:r>
              <a:rPr lang="es" sz="1200">
                <a:latin typeface="Old Standard TT"/>
                <a:ea typeface="Old Standard TT"/>
                <a:cs typeface="Old Standard TT"/>
                <a:sym typeface="Old Standard TT"/>
              </a:rPr>
              <a:t>y </a:t>
            </a:r>
            <a:r>
              <a:rPr b="1" lang="es" sz="1200">
                <a:latin typeface="Old Standard TT"/>
                <a:ea typeface="Old Standard TT"/>
                <a:cs typeface="Old Standard TT"/>
                <a:sym typeface="Old Standard TT"/>
              </a:rPr>
              <a:t>desempleados</a:t>
            </a:r>
            <a:r>
              <a:rPr lang="es" sz="1200">
                <a:latin typeface="Old Standard TT"/>
                <a:ea typeface="Old Standard TT"/>
                <a:cs typeface="Old Standard TT"/>
                <a:sym typeface="Old Standard TT"/>
              </a:rPr>
              <a:t>.</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rPr lang="es" sz="1200">
                <a:latin typeface="Old Standard TT"/>
                <a:ea typeface="Old Standard TT"/>
                <a:cs typeface="Old Standard TT"/>
                <a:sym typeface="Old Standard TT"/>
              </a:rPr>
              <a:t>- </a:t>
            </a:r>
            <a:r>
              <a:rPr b="1" lang="es" sz="1200">
                <a:latin typeface="Old Standard TT"/>
                <a:ea typeface="Old Standard TT"/>
                <a:cs typeface="Old Standard TT"/>
                <a:sym typeface="Old Standard TT"/>
              </a:rPr>
              <a:t>Casados</a:t>
            </a:r>
            <a:r>
              <a:rPr lang="es" sz="1200">
                <a:latin typeface="Old Standard TT"/>
                <a:ea typeface="Old Standard TT"/>
                <a:cs typeface="Old Standard TT"/>
                <a:sym typeface="Old Standard TT"/>
              </a:rPr>
              <a:t> son más propensos a </a:t>
            </a:r>
            <a:r>
              <a:rPr b="1" lang="es" sz="1200">
                <a:latin typeface="Old Standard TT"/>
                <a:ea typeface="Old Standard TT"/>
                <a:cs typeface="Old Standard TT"/>
                <a:sym typeface="Old Standard TT"/>
              </a:rPr>
              <a:t>rechazar</a:t>
            </a:r>
            <a:r>
              <a:rPr lang="es" sz="1200">
                <a:latin typeface="Old Standard TT"/>
                <a:ea typeface="Old Standard TT"/>
                <a:cs typeface="Old Standard TT"/>
                <a:sym typeface="Old Standard TT"/>
              </a:rPr>
              <a:t> la oferta (55%-45%), </a:t>
            </a:r>
            <a:r>
              <a:rPr b="1" lang="es" sz="1200">
                <a:latin typeface="Old Standard TT"/>
                <a:ea typeface="Old Standard TT"/>
                <a:cs typeface="Old Standard TT"/>
                <a:sym typeface="Old Standard TT"/>
              </a:rPr>
              <a:t>solteros</a:t>
            </a:r>
            <a:r>
              <a:rPr lang="es" sz="1200">
                <a:latin typeface="Old Standard TT"/>
                <a:ea typeface="Old Standard TT"/>
                <a:cs typeface="Old Standard TT"/>
                <a:sym typeface="Old Standard TT"/>
              </a:rPr>
              <a:t> están más predispuestos a </a:t>
            </a:r>
            <a:r>
              <a:rPr b="1" lang="es" sz="1200">
                <a:latin typeface="Old Standard TT"/>
                <a:ea typeface="Old Standard TT"/>
                <a:cs typeface="Old Standard TT"/>
                <a:sym typeface="Old Standard TT"/>
              </a:rPr>
              <a:t>aceptarla </a:t>
            </a:r>
            <a:r>
              <a:rPr lang="es" sz="1200">
                <a:latin typeface="Old Standard TT"/>
                <a:ea typeface="Old Standard TT"/>
                <a:cs typeface="Old Standard TT"/>
                <a:sym typeface="Old Standard TT"/>
              </a:rPr>
              <a:t>(54%-46%).</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rPr lang="es" sz="1200">
                <a:latin typeface="Old Standard TT"/>
                <a:ea typeface="Old Standard TT"/>
                <a:cs typeface="Old Standard TT"/>
                <a:sym typeface="Old Standard TT"/>
              </a:rPr>
              <a:t>- Los clientes con </a:t>
            </a:r>
            <a:r>
              <a:rPr b="1" lang="es" sz="1200">
                <a:latin typeface="Old Standard TT"/>
                <a:ea typeface="Old Standard TT"/>
                <a:cs typeface="Old Standard TT"/>
                <a:sym typeface="Old Standard TT"/>
              </a:rPr>
              <a:t>balance negativo</a:t>
            </a:r>
            <a:r>
              <a:rPr lang="es" sz="1200">
                <a:latin typeface="Old Standard TT"/>
                <a:ea typeface="Old Standard TT"/>
                <a:cs typeface="Old Standard TT"/>
                <a:sym typeface="Old Standard TT"/>
              </a:rPr>
              <a:t> se inclinan a </a:t>
            </a:r>
            <a:r>
              <a:rPr b="1" lang="es" sz="1200">
                <a:latin typeface="Old Standard TT"/>
                <a:ea typeface="Old Standard TT"/>
                <a:cs typeface="Old Standard TT"/>
                <a:sym typeface="Old Standard TT"/>
              </a:rPr>
              <a:t>rechazar</a:t>
            </a:r>
            <a:r>
              <a:rPr lang="es" sz="1200">
                <a:latin typeface="Old Standard TT"/>
                <a:ea typeface="Old Standard TT"/>
                <a:cs typeface="Old Standard TT"/>
                <a:sym typeface="Old Standard TT"/>
              </a:rPr>
              <a:t>, pero entre los que tienen </a:t>
            </a:r>
            <a:r>
              <a:rPr b="1" lang="es" sz="1200">
                <a:latin typeface="Old Standard TT"/>
                <a:ea typeface="Old Standard TT"/>
                <a:cs typeface="Old Standard TT"/>
                <a:sym typeface="Old Standard TT"/>
              </a:rPr>
              <a:t>balance positivo</a:t>
            </a:r>
            <a:r>
              <a:rPr lang="es" sz="1200">
                <a:latin typeface="Old Standard TT"/>
                <a:ea typeface="Old Standard TT"/>
                <a:cs typeface="Old Standard TT"/>
                <a:sym typeface="Old Standard TT"/>
              </a:rPr>
              <a:t> la proporción se mantiene pareja.</a:t>
            </a:r>
            <a:endParaRPr sz="1100">
              <a:latin typeface="Old Standard TT"/>
              <a:ea typeface="Old Standard TT"/>
              <a:cs typeface="Old Standard TT"/>
              <a:sym typeface="Old Standard TT"/>
            </a:endParaRPr>
          </a:p>
        </p:txBody>
      </p:sp>
      <p:sp>
        <p:nvSpPr>
          <p:cNvPr id="133" name="Google Shape;133;p18"/>
          <p:cNvSpPr/>
          <p:nvPr/>
        </p:nvSpPr>
        <p:spPr>
          <a:xfrm>
            <a:off x="0" y="0"/>
            <a:ext cx="9144000" cy="939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0" y="939016"/>
            <a:ext cx="9140400" cy="47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txBox="1"/>
          <p:nvPr>
            <p:ph type="title"/>
          </p:nvPr>
        </p:nvSpPr>
        <p:spPr>
          <a:xfrm>
            <a:off x="311700" y="1385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Análisis exploratorio</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9"/>
          <p:cNvPicPr preferRelativeResize="0"/>
          <p:nvPr/>
        </p:nvPicPr>
        <p:blipFill>
          <a:blip r:embed="rId3">
            <a:alphaModFix/>
          </a:blip>
          <a:stretch>
            <a:fillRect/>
          </a:stretch>
        </p:blipFill>
        <p:spPr>
          <a:xfrm>
            <a:off x="1377675" y="1058225"/>
            <a:ext cx="2415193" cy="3780476"/>
          </a:xfrm>
          <a:prstGeom prst="rect">
            <a:avLst/>
          </a:prstGeom>
          <a:noFill/>
          <a:ln cap="flat" cmpd="sng" w="9525">
            <a:solidFill>
              <a:schemeClr val="dk2"/>
            </a:solidFill>
            <a:prstDash val="solid"/>
            <a:round/>
            <a:headEnd len="sm" w="sm" type="none"/>
            <a:tailEnd len="sm" w="sm" type="none"/>
          </a:ln>
        </p:spPr>
      </p:pic>
      <p:sp>
        <p:nvSpPr>
          <p:cNvPr id="141" name="Google Shape;141;p19"/>
          <p:cNvSpPr txBox="1"/>
          <p:nvPr/>
        </p:nvSpPr>
        <p:spPr>
          <a:xfrm>
            <a:off x="3990300" y="1368000"/>
            <a:ext cx="34203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Old Standard TT"/>
                <a:ea typeface="Old Standard TT"/>
                <a:cs typeface="Old Standard TT"/>
                <a:sym typeface="Old Standard TT"/>
              </a:rPr>
              <a:t>- </a:t>
            </a:r>
            <a:r>
              <a:rPr b="1" lang="es" sz="1200">
                <a:latin typeface="Old Standard TT"/>
                <a:ea typeface="Old Standard TT"/>
                <a:cs typeface="Old Standard TT"/>
                <a:sym typeface="Old Standard TT"/>
              </a:rPr>
              <a:t>Mayor cantidad de sujetos que rechazan</a:t>
            </a:r>
            <a:r>
              <a:rPr lang="es" sz="1200">
                <a:latin typeface="Old Standard TT"/>
                <a:ea typeface="Old Standard TT"/>
                <a:cs typeface="Old Standard TT"/>
                <a:sym typeface="Old Standard TT"/>
              </a:rPr>
              <a:t> la oferta de depósito.</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rPr lang="es" sz="1200">
                <a:latin typeface="Old Standard TT"/>
                <a:ea typeface="Old Standard TT"/>
                <a:cs typeface="Old Standard TT"/>
                <a:sym typeface="Old Standard TT"/>
              </a:rPr>
              <a:t>- Las ofertas fueron </a:t>
            </a:r>
            <a:r>
              <a:rPr b="1" lang="es" sz="1200">
                <a:latin typeface="Old Standard TT"/>
                <a:ea typeface="Old Standard TT"/>
                <a:cs typeface="Old Standard TT"/>
                <a:sym typeface="Old Standard TT"/>
              </a:rPr>
              <a:t>rechazadas</a:t>
            </a:r>
            <a:r>
              <a:rPr lang="es" sz="1200">
                <a:latin typeface="Old Standard TT"/>
                <a:ea typeface="Old Standard TT"/>
                <a:cs typeface="Old Standard TT"/>
                <a:sym typeface="Old Standard TT"/>
              </a:rPr>
              <a:t> en su mayoría en </a:t>
            </a:r>
            <a:r>
              <a:rPr b="1" lang="es" sz="1200">
                <a:latin typeface="Old Standard TT"/>
                <a:ea typeface="Old Standard TT"/>
                <a:cs typeface="Old Standard TT"/>
                <a:sym typeface="Old Standard TT"/>
              </a:rPr>
              <a:t>llamados breves</a:t>
            </a:r>
            <a:r>
              <a:rPr lang="es" sz="1200">
                <a:latin typeface="Old Standard TT"/>
                <a:ea typeface="Old Standard TT"/>
                <a:cs typeface="Old Standard TT"/>
                <a:sym typeface="Old Standard TT"/>
              </a:rPr>
              <a:t>, lo que indicaría que el cliente tenía la certeza de no estar interesado o no se le insistió lo suficiente.</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rPr lang="es" sz="1200">
                <a:latin typeface="Old Standard TT"/>
                <a:ea typeface="Old Standard TT"/>
                <a:cs typeface="Old Standard TT"/>
                <a:sym typeface="Old Standard TT"/>
              </a:rPr>
              <a:t>- Entre los </a:t>
            </a:r>
            <a:r>
              <a:rPr b="1" lang="es" sz="1200">
                <a:latin typeface="Old Standard TT"/>
                <a:ea typeface="Old Standard TT"/>
                <a:cs typeface="Old Standard TT"/>
                <a:sym typeface="Old Standard TT"/>
              </a:rPr>
              <a:t>3 grupos etarios analizados</a:t>
            </a:r>
            <a:r>
              <a:rPr lang="es" sz="1200">
                <a:latin typeface="Old Standard TT"/>
                <a:ea typeface="Old Standard TT"/>
                <a:cs typeface="Old Standard TT"/>
                <a:sym typeface="Old Standard TT"/>
              </a:rPr>
              <a:t>, los que no depositaron suelen tener outliers positivos de balance menores que los que sí depositaron, y además menores: medianas, intervalo intercuartil y máximos/mínimos.</a:t>
            </a:r>
            <a:endParaRPr sz="1200">
              <a:latin typeface="Old Standard TT"/>
              <a:ea typeface="Old Standard TT"/>
              <a:cs typeface="Old Standard TT"/>
              <a:sym typeface="Old Standard TT"/>
            </a:endParaRPr>
          </a:p>
        </p:txBody>
      </p:sp>
      <p:sp>
        <p:nvSpPr>
          <p:cNvPr id="142" name="Google Shape;142;p19"/>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txBox="1"/>
          <p:nvPr>
            <p:ph type="title"/>
          </p:nvPr>
        </p:nvSpPr>
        <p:spPr>
          <a:xfrm>
            <a:off x="213225" y="133050"/>
            <a:ext cx="40545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Análisis exploratorio</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nvSpPr>
        <p:spPr>
          <a:xfrm>
            <a:off x="3963850" y="2446250"/>
            <a:ext cx="2905200" cy="554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sz="1200">
                <a:latin typeface="Old Standard TT"/>
                <a:ea typeface="Old Standard TT"/>
                <a:cs typeface="Old Standard TT"/>
                <a:sym typeface="Old Standard TT"/>
              </a:rPr>
              <a:t>Aquellos que </a:t>
            </a:r>
            <a:r>
              <a:rPr b="1" lang="es" sz="1200">
                <a:latin typeface="Old Standard TT"/>
                <a:ea typeface="Old Standard TT"/>
                <a:cs typeface="Old Standard TT"/>
                <a:sym typeface="Old Standard TT"/>
              </a:rPr>
              <a:t>no</a:t>
            </a:r>
            <a:r>
              <a:rPr lang="es" sz="1200">
                <a:latin typeface="Old Standard TT"/>
                <a:ea typeface="Old Standard TT"/>
                <a:cs typeface="Old Standard TT"/>
                <a:sym typeface="Old Standard TT"/>
              </a:rPr>
              <a:t> tienen </a:t>
            </a:r>
            <a:r>
              <a:rPr b="1" lang="es" sz="1200">
                <a:latin typeface="Old Standard TT"/>
                <a:ea typeface="Old Standard TT"/>
                <a:cs typeface="Old Standard TT"/>
                <a:sym typeface="Old Standard TT"/>
              </a:rPr>
              <a:t>crédito en default </a:t>
            </a:r>
            <a:r>
              <a:rPr lang="es" sz="1200">
                <a:latin typeface="Old Standard TT"/>
                <a:ea typeface="Old Standard TT"/>
                <a:cs typeface="Old Standard TT"/>
                <a:sym typeface="Old Standard TT"/>
              </a:rPr>
              <a:t>tienden a </a:t>
            </a:r>
            <a:r>
              <a:rPr b="1" lang="es" sz="1200">
                <a:latin typeface="Old Standard TT"/>
                <a:ea typeface="Old Standard TT"/>
                <a:cs typeface="Old Standard TT"/>
                <a:sym typeface="Old Standard TT"/>
              </a:rPr>
              <a:t>rechazar</a:t>
            </a:r>
            <a:r>
              <a:rPr lang="es" sz="1200">
                <a:latin typeface="Old Standard TT"/>
                <a:ea typeface="Old Standard TT"/>
                <a:cs typeface="Old Standard TT"/>
                <a:sym typeface="Old Standard TT"/>
              </a:rPr>
              <a:t> el plazo fijo.</a:t>
            </a:r>
            <a:endParaRPr sz="1200">
              <a:latin typeface="Old Standard TT"/>
              <a:ea typeface="Old Standard TT"/>
              <a:cs typeface="Old Standard TT"/>
              <a:sym typeface="Old Standard TT"/>
            </a:endParaRPr>
          </a:p>
        </p:txBody>
      </p:sp>
      <p:sp>
        <p:nvSpPr>
          <p:cNvPr id="150" name="Google Shape;150;p20"/>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txBox="1"/>
          <p:nvPr>
            <p:ph type="title"/>
          </p:nvPr>
        </p:nvSpPr>
        <p:spPr>
          <a:xfrm>
            <a:off x="213225" y="133050"/>
            <a:ext cx="40545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Análisis exploratorio</a:t>
            </a:r>
            <a:endParaRPr>
              <a:solidFill>
                <a:schemeClr val="lt1"/>
              </a:solidFill>
            </a:endParaRPr>
          </a:p>
        </p:txBody>
      </p:sp>
      <p:pic>
        <p:nvPicPr>
          <p:cNvPr id="153" name="Google Shape;153;p20"/>
          <p:cNvPicPr preferRelativeResize="0"/>
          <p:nvPr/>
        </p:nvPicPr>
        <p:blipFill>
          <a:blip r:embed="rId3">
            <a:alphaModFix/>
          </a:blip>
          <a:stretch>
            <a:fillRect/>
          </a:stretch>
        </p:blipFill>
        <p:spPr>
          <a:xfrm>
            <a:off x="6921200" y="2003296"/>
            <a:ext cx="2160000" cy="1440000"/>
          </a:xfrm>
          <a:prstGeom prst="rect">
            <a:avLst/>
          </a:prstGeom>
          <a:noFill/>
          <a:ln cap="flat" cmpd="sng" w="9525">
            <a:solidFill>
              <a:schemeClr val="dk2"/>
            </a:solidFill>
            <a:prstDash val="solid"/>
            <a:round/>
            <a:headEnd len="sm" w="sm" type="none"/>
            <a:tailEnd len="sm" w="sm" type="none"/>
          </a:ln>
        </p:spPr>
      </p:pic>
      <p:pic>
        <p:nvPicPr>
          <p:cNvPr id="154" name="Google Shape;154;p20"/>
          <p:cNvPicPr preferRelativeResize="0"/>
          <p:nvPr/>
        </p:nvPicPr>
        <p:blipFill>
          <a:blip r:embed="rId4">
            <a:alphaModFix/>
          </a:blip>
          <a:stretch>
            <a:fillRect/>
          </a:stretch>
        </p:blipFill>
        <p:spPr>
          <a:xfrm>
            <a:off x="62800" y="3000350"/>
            <a:ext cx="2160000" cy="1440000"/>
          </a:xfrm>
          <a:prstGeom prst="rect">
            <a:avLst/>
          </a:prstGeom>
          <a:noFill/>
          <a:ln cap="flat" cmpd="sng" w="9525">
            <a:solidFill>
              <a:schemeClr val="dk2"/>
            </a:solidFill>
            <a:prstDash val="solid"/>
            <a:round/>
            <a:headEnd len="sm" w="sm" type="none"/>
            <a:tailEnd len="sm" w="sm" type="none"/>
          </a:ln>
        </p:spPr>
      </p:pic>
      <p:sp>
        <p:nvSpPr>
          <p:cNvPr id="155" name="Google Shape;155;p20"/>
          <p:cNvSpPr txBox="1"/>
          <p:nvPr/>
        </p:nvSpPr>
        <p:spPr>
          <a:xfrm>
            <a:off x="2267850" y="1319925"/>
            <a:ext cx="278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1"/>
                </a:solidFill>
                <a:latin typeface="Old Standard TT"/>
                <a:ea typeface="Old Standard TT"/>
                <a:cs typeface="Old Standard TT"/>
                <a:sym typeface="Old Standard TT"/>
              </a:rPr>
              <a:t>Los que tienen un </a:t>
            </a:r>
            <a:r>
              <a:rPr b="1" lang="es" sz="1200">
                <a:solidFill>
                  <a:schemeClr val="dk1"/>
                </a:solidFill>
                <a:latin typeface="Old Standard TT"/>
                <a:ea typeface="Old Standard TT"/>
                <a:cs typeface="Old Standard TT"/>
                <a:sym typeface="Old Standard TT"/>
              </a:rPr>
              <a:t>préstamo</a:t>
            </a:r>
            <a:r>
              <a:rPr lang="es" sz="1200">
                <a:solidFill>
                  <a:schemeClr val="dk1"/>
                </a:solidFill>
                <a:latin typeface="Old Standard TT"/>
                <a:ea typeface="Old Standard TT"/>
                <a:cs typeface="Old Standard TT"/>
                <a:sym typeface="Old Standard TT"/>
              </a:rPr>
              <a:t> asignado tienden a </a:t>
            </a:r>
            <a:r>
              <a:rPr b="1" lang="es" sz="1200">
                <a:solidFill>
                  <a:schemeClr val="dk1"/>
                </a:solidFill>
                <a:latin typeface="Old Standard TT"/>
                <a:ea typeface="Old Standard TT"/>
                <a:cs typeface="Old Standard TT"/>
                <a:sym typeface="Old Standard TT"/>
              </a:rPr>
              <a:t>rechazar </a:t>
            </a:r>
            <a:r>
              <a:rPr lang="es" sz="1200">
                <a:solidFill>
                  <a:schemeClr val="dk1"/>
                </a:solidFill>
                <a:latin typeface="Old Standard TT"/>
                <a:ea typeface="Old Standard TT"/>
                <a:cs typeface="Old Standard TT"/>
                <a:sym typeface="Old Standard TT"/>
              </a:rPr>
              <a:t>el plazo fijo.</a:t>
            </a:r>
            <a:endParaRPr sz="1200">
              <a:latin typeface="Old Standard TT"/>
              <a:ea typeface="Old Standard TT"/>
              <a:cs typeface="Old Standard TT"/>
              <a:sym typeface="Old Standard TT"/>
            </a:endParaRPr>
          </a:p>
        </p:txBody>
      </p:sp>
      <p:sp>
        <p:nvSpPr>
          <p:cNvPr id="156" name="Google Shape;156;p20"/>
          <p:cNvSpPr txBox="1"/>
          <p:nvPr/>
        </p:nvSpPr>
        <p:spPr>
          <a:xfrm>
            <a:off x="2251500" y="3258650"/>
            <a:ext cx="2816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1"/>
                </a:solidFill>
                <a:latin typeface="Old Standard TT"/>
                <a:ea typeface="Old Standard TT"/>
                <a:cs typeface="Old Standard TT"/>
                <a:sym typeface="Old Standard TT"/>
              </a:rPr>
              <a:t>Los que están abonando una </a:t>
            </a:r>
            <a:r>
              <a:rPr b="1" lang="es" sz="1200">
                <a:solidFill>
                  <a:schemeClr val="dk1"/>
                </a:solidFill>
                <a:latin typeface="Old Standard TT"/>
                <a:ea typeface="Old Standard TT"/>
                <a:cs typeface="Old Standard TT"/>
                <a:sym typeface="Old Standard TT"/>
              </a:rPr>
              <a:t>hipoteca</a:t>
            </a:r>
            <a:r>
              <a:rPr lang="es" sz="1200">
                <a:solidFill>
                  <a:schemeClr val="dk1"/>
                </a:solidFill>
                <a:latin typeface="Old Standard TT"/>
                <a:ea typeface="Old Standard TT"/>
                <a:cs typeface="Old Standard TT"/>
                <a:sym typeface="Old Standard TT"/>
              </a:rPr>
              <a:t> tienden a </a:t>
            </a:r>
            <a:r>
              <a:rPr b="1" lang="es" sz="1200">
                <a:solidFill>
                  <a:schemeClr val="dk1"/>
                </a:solidFill>
                <a:latin typeface="Old Standard TT"/>
                <a:ea typeface="Old Standard TT"/>
                <a:cs typeface="Old Standard TT"/>
                <a:sym typeface="Old Standard TT"/>
              </a:rPr>
              <a:t>rechazar </a:t>
            </a:r>
            <a:r>
              <a:rPr lang="es" sz="1200">
                <a:solidFill>
                  <a:schemeClr val="dk1"/>
                </a:solidFill>
                <a:latin typeface="Old Standard TT"/>
                <a:ea typeface="Old Standard TT"/>
                <a:cs typeface="Old Standard TT"/>
                <a:sym typeface="Old Standard TT"/>
              </a:rPr>
              <a:t>el plazo fijo, mientras que ocurre lo inverso con el grupo opuesto.</a:t>
            </a:r>
            <a:endParaRPr sz="1200">
              <a:latin typeface="Old Standard TT"/>
              <a:ea typeface="Old Standard TT"/>
              <a:cs typeface="Old Standard TT"/>
              <a:sym typeface="Old Standard TT"/>
            </a:endParaRPr>
          </a:p>
        </p:txBody>
      </p:sp>
      <p:sp>
        <p:nvSpPr>
          <p:cNvPr id="157" name="Google Shape;157;p20"/>
          <p:cNvSpPr/>
          <p:nvPr/>
        </p:nvSpPr>
        <p:spPr>
          <a:xfrm>
            <a:off x="5096600" y="3800300"/>
            <a:ext cx="3984600" cy="114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s" sz="1200">
                <a:solidFill>
                  <a:schemeClr val="lt1"/>
                </a:solidFill>
              </a:rPr>
              <a:t>Clientes que priorizan el órden en sus cuentas:</a:t>
            </a:r>
            <a:endParaRPr b="1" i="1" sz="1200">
              <a:solidFill>
                <a:schemeClr val="lt1"/>
              </a:solidFill>
            </a:endParaRPr>
          </a:p>
          <a:p>
            <a:pPr indent="0" lvl="0" marL="0" rtl="0" algn="l">
              <a:spcBef>
                <a:spcPts val="0"/>
              </a:spcBef>
              <a:spcAft>
                <a:spcPts val="0"/>
              </a:spcAft>
              <a:buNone/>
            </a:pPr>
            <a:r>
              <a:rPr lang="es" sz="1000">
                <a:solidFill>
                  <a:schemeClr val="lt1"/>
                </a:solidFill>
              </a:rPr>
              <a:t>La campaña de marketing debe apuntar a sujetos </a:t>
            </a:r>
            <a:r>
              <a:rPr lang="es" sz="1000" u="sng">
                <a:solidFill>
                  <a:schemeClr val="lt1"/>
                </a:solidFill>
              </a:rPr>
              <a:t>sin dificultades económicas</a:t>
            </a:r>
            <a:r>
              <a:rPr lang="es" sz="1000">
                <a:solidFill>
                  <a:schemeClr val="lt1"/>
                </a:solidFill>
              </a:rPr>
              <a:t>.</a:t>
            </a:r>
            <a:endParaRPr sz="1000">
              <a:solidFill>
                <a:schemeClr val="lt1"/>
              </a:solidFill>
            </a:endParaRPr>
          </a:p>
        </p:txBody>
      </p:sp>
      <p:pic>
        <p:nvPicPr>
          <p:cNvPr id="158" name="Google Shape;158;p20"/>
          <p:cNvPicPr preferRelativeResize="0"/>
          <p:nvPr/>
        </p:nvPicPr>
        <p:blipFill>
          <a:blip r:embed="rId5">
            <a:alphaModFix/>
          </a:blip>
          <a:stretch>
            <a:fillRect/>
          </a:stretch>
        </p:blipFill>
        <p:spPr>
          <a:xfrm>
            <a:off x="62800" y="1006250"/>
            <a:ext cx="2160000" cy="14400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nvSpPr>
        <p:spPr>
          <a:xfrm>
            <a:off x="3963850" y="2446250"/>
            <a:ext cx="2905200" cy="554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sz="1200">
                <a:latin typeface="Old Standard TT"/>
                <a:ea typeface="Old Standard TT"/>
                <a:cs typeface="Old Standard TT"/>
                <a:sym typeface="Old Standard TT"/>
              </a:rPr>
              <a:t>Aquellos que </a:t>
            </a:r>
            <a:r>
              <a:rPr lang="es" sz="1200">
                <a:solidFill>
                  <a:schemeClr val="dk1"/>
                </a:solidFill>
                <a:latin typeface="Old Standard TT"/>
                <a:ea typeface="Old Standard TT"/>
                <a:cs typeface="Old Standard TT"/>
                <a:sym typeface="Old Standard TT"/>
              </a:rPr>
              <a:t>fueron contactados por </a:t>
            </a:r>
            <a:r>
              <a:rPr b="1" lang="es" sz="1200">
                <a:solidFill>
                  <a:schemeClr val="dk1"/>
                </a:solidFill>
                <a:latin typeface="Old Standard TT"/>
                <a:ea typeface="Old Standard TT"/>
                <a:cs typeface="Old Standard TT"/>
                <a:sym typeface="Old Standard TT"/>
              </a:rPr>
              <a:t>teléfono</a:t>
            </a:r>
            <a:r>
              <a:rPr lang="es" sz="1200">
                <a:solidFill>
                  <a:schemeClr val="dk1"/>
                </a:solidFill>
                <a:latin typeface="Old Standard TT"/>
                <a:ea typeface="Old Standard TT"/>
                <a:cs typeface="Old Standard TT"/>
                <a:sym typeface="Old Standard TT"/>
              </a:rPr>
              <a:t> </a:t>
            </a:r>
            <a:r>
              <a:rPr b="1" lang="es" sz="1200">
                <a:solidFill>
                  <a:schemeClr val="dk1"/>
                </a:solidFill>
                <a:latin typeface="Old Standard TT"/>
                <a:ea typeface="Old Standard TT"/>
                <a:cs typeface="Old Standard TT"/>
                <a:sym typeface="Old Standard TT"/>
              </a:rPr>
              <a:t>celular</a:t>
            </a:r>
            <a:r>
              <a:rPr lang="es" sz="1200">
                <a:solidFill>
                  <a:schemeClr val="dk1"/>
                </a:solidFill>
                <a:latin typeface="Old Standard TT"/>
                <a:ea typeface="Old Standard TT"/>
                <a:cs typeface="Old Standard TT"/>
                <a:sym typeface="Old Standard TT"/>
              </a:rPr>
              <a:t> tienden a aceptar el plazo fijo.</a:t>
            </a:r>
            <a:endParaRPr sz="1200">
              <a:latin typeface="Old Standard TT"/>
              <a:ea typeface="Old Standard TT"/>
              <a:cs typeface="Old Standard TT"/>
              <a:sym typeface="Old Standard TT"/>
            </a:endParaRPr>
          </a:p>
        </p:txBody>
      </p:sp>
      <p:sp>
        <p:nvSpPr>
          <p:cNvPr id="164" name="Google Shape;164;p21"/>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txBox="1"/>
          <p:nvPr>
            <p:ph type="title"/>
          </p:nvPr>
        </p:nvSpPr>
        <p:spPr>
          <a:xfrm>
            <a:off x="213225" y="133050"/>
            <a:ext cx="40545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Análisis exploratorio</a:t>
            </a:r>
            <a:endParaRPr>
              <a:solidFill>
                <a:schemeClr val="lt1"/>
              </a:solidFill>
            </a:endParaRPr>
          </a:p>
        </p:txBody>
      </p:sp>
      <p:sp>
        <p:nvSpPr>
          <p:cNvPr id="167" name="Google Shape;167;p21"/>
          <p:cNvSpPr txBox="1"/>
          <p:nvPr/>
        </p:nvSpPr>
        <p:spPr>
          <a:xfrm>
            <a:off x="2267850" y="1223150"/>
            <a:ext cx="2783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sz="1200">
                <a:solidFill>
                  <a:schemeClr val="dk1"/>
                </a:solidFill>
                <a:latin typeface="Old Standard TT"/>
                <a:ea typeface="Old Standard TT"/>
                <a:cs typeface="Old Standard TT"/>
                <a:sym typeface="Old Standard TT"/>
              </a:rPr>
              <a:t>Quienes</a:t>
            </a:r>
            <a:r>
              <a:rPr lang="es" sz="1200">
                <a:solidFill>
                  <a:schemeClr val="dk1"/>
                </a:solidFill>
                <a:latin typeface="Old Standard TT"/>
                <a:ea typeface="Old Standard TT"/>
                <a:cs typeface="Old Standard TT"/>
                <a:sym typeface="Old Standard TT"/>
              </a:rPr>
              <a:t> alcanzaron un nivel educativo </a:t>
            </a:r>
            <a:r>
              <a:rPr b="1" lang="es" sz="1200">
                <a:solidFill>
                  <a:schemeClr val="dk1"/>
                </a:solidFill>
                <a:latin typeface="Old Standard TT"/>
                <a:ea typeface="Old Standard TT"/>
                <a:cs typeface="Old Standard TT"/>
                <a:sym typeface="Old Standard TT"/>
              </a:rPr>
              <a:t>terciario</a:t>
            </a:r>
            <a:r>
              <a:rPr lang="es" sz="1200">
                <a:solidFill>
                  <a:schemeClr val="dk1"/>
                </a:solidFill>
                <a:latin typeface="Old Standard TT"/>
                <a:ea typeface="Old Standard TT"/>
                <a:cs typeface="Old Standard TT"/>
                <a:sym typeface="Old Standard TT"/>
              </a:rPr>
              <a:t> tienden a </a:t>
            </a:r>
            <a:r>
              <a:rPr b="1" lang="es" sz="1200">
                <a:solidFill>
                  <a:schemeClr val="dk1"/>
                </a:solidFill>
                <a:latin typeface="Old Standard TT"/>
                <a:ea typeface="Old Standard TT"/>
                <a:cs typeface="Old Standard TT"/>
                <a:sym typeface="Old Standard TT"/>
              </a:rPr>
              <a:t>aceptar</a:t>
            </a:r>
            <a:r>
              <a:rPr lang="es" sz="1200">
                <a:solidFill>
                  <a:schemeClr val="dk1"/>
                </a:solidFill>
                <a:latin typeface="Old Standard TT"/>
                <a:ea typeface="Old Standard TT"/>
                <a:cs typeface="Old Standard TT"/>
                <a:sym typeface="Old Standard TT"/>
              </a:rPr>
              <a:t> el depósito de plazo fijo, mientras que lo contrario para el resto.</a:t>
            </a:r>
            <a:endParaRPr sz="1200">
              <a:latin typeface="Old Standard TT"/>
              <a:ea typeface="Old Standard TT"/>
              <a:cs typeface="Old Standard TT"/>
              <a:sym typeface="Old Standard TT"/>
            </a:endParaRPr>
          </a:p>
        </p:txBody>
      </p:sp>
      <p:sp>
        <p:nvSpPr>
          <p:cNvPr id="168" name="Google Shape;168;p21"/>
          <p:cNvSpPr txBox="1"/>
          <p:nvPr/>
        </p:nvSpPr>
        <p:spPr>
          <a:xfrm>
            <a:off x="2251500" y="3258650"/>
            <a:ext cx="2816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1"/>
                </a:solidFill>
                <a:latin typeface="Old Standard TT"/>
                <a:ea typeface="Old Standard TT"/>
                <a:cs typeface="Old Standard TT"/>
                <a:sym typeface="Old Standard TT"/>
              </a:rPr>
              <a:t>G</a:t>
            </a:r>
            <a:r>
              <a:rPr lang="es" sz="1200">
                <a:solidFill>
                  <a:schemeClr val="dk1"/>
                </a:solidFill>
                <a:latin typeface="Old Standard TT"/>
                <a:ea typeface="Old Standard TT"/>
                <a:cs typeface="Old Standard TT"/>
                <a:sym typeface="Old Standard TT"/>
              </a:rPr>
              <a:t>ran cantidad de </a:t>
            </a:r>
            <a:r>
              <a:rPr b="1" lang="es" sz="1200">
                <a:solidFill>
                  <a:schemeClr val="dk1"/>
                </a:solidFill>
                <a:latin typeface="Old Standard TT"/>
                <a:ea typeface="Old Standard TT"/>
                <a:cs typeface="Old Standard TT"/>
                <a:sym typeface="Old Standard TT"/>
              </a:rPr>
              <a:t>ofertas rechazadas</a:t>
            </a:r>
            <a:r>
              <a:rPr lang="es" sz="1200">
                <a:solidFill>
                  <a:schemeClr val="dk1"/>
                </a:solidFill>
                <a:latin typeface="Old Standard TT"/>
                <a:ea typeface="Old Standard TT"/>
                <a:cs typeface="Old Standard TT"/>
                <a:sym typeface="Old Standard TT"/>
              </a:rPr>
              <a:t> en </a:t>
            </a:r>
            <a:r>
              <a:rPr b="1" lang="es" sz="1200">
                <a:solidFill>
                  <a:schemeClr val="dk1"/>
                </a:solidFill>
                <a:latin typeface="Old Standard TT"/>
                <a:ea typeface="Old Standard TT"/>
                <a:cs typeface="Old Standard TT"/>
                <a:sym typeface="Old Standard TT"/>
              </a:rPr>
              <a:t>mayo</a:t>
            </a:r>
            <a:r>
              <a:rPr lang="es" sz="1200">
                <a:solidFill>
                  <a:schemeClr val="dk1"/>
                </a:solidFill>
                <a:latin typeface="Old Standard TT"/>
                <a:ea typeface="Old Standard TT"/>
                <a:cs typeface="Old Standard TT"/>
                <a:sym typeface="Old Standard TT"/>
              </a:rPr>
              <a:t>, </a:t>
            </a:r>
            <a:r>
              <a:rPr b="1" lang="es" sz="1200">
                <a:solidFill>
                  <a:schemeClr val="dk1"/>
                </a:solidFill>
                <a:latin typeface="Old Standard TT"/>
                <a:ea typeface="Old Standard TT"/>
                <a:cs typeface="Old Standard TT"/>
                <a:sym typeface="Old Standard TT"/>
              </a:rPr>
              <a:t>junio </a:t>
            </a:r>
            <a:r>
              <a:rPr lang="es" sz="1200">
                <a:solidFill>
                  <a:schemeClr val="dk1"/>
                </a:solidFill>
                <a:latin typeface="Old Standard TT"/>
                <a:ea typeface="Old Standard TT"/>
                <a:cs typeface="Old Standard TT"/>
                <a:sym typeface="Old Standard TT"/>
              </a:rPr>
              <a:t>y </a:t>
            </a:r>
            <a:r>
              <a:rPr b="1" lang="es" sz="1200">
                <a:solidFill>
                  <a:schemeClr val="dk1"/>
                </a:solidFill>
                <a:latin typeface="Old Standard TT"/>
                <a:ea typeface="Old Standard TT"/>
                <a:cs typeface="Old Standard TT"/>
                <a:sym typeface="Old Standard TT"/>
              </a:rPr>
              <a:t>julio</a:t>
            </a:r>
            <a:r>
              <a:rPr lang="es" sz="1200">
                <a:solidFill>
                  <a:schemeClr val="dk1"/>
                </a:solidFill>
                <a:latin typeface="Old Standard TT"/>
                <a:ea typeface="Old Standard TT"/>
                <a:cs typeface="Old Standard TT"/>
                <a:sym typeface="Old Standard TT"/>
              </a:rPr>
              <a:t>. </a:t>
            </a:r>
            <a:endParaRPr sz="12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s" sz="1200">
                <a:solidFill>
                  <a:schemeClr val="dk1"/>
                </a:solidFill>
                <a:latin typeface="Old Standard TT"/>
                <a:ea typeface="Old Standard TT"/>
                <a:cs typeface="Old Standard TT"/>
                <a:sym typeface="Old Standard TT"/>
              </a:rPr>
              <a:t>Lo contrario en octubre, diciembre, febrero, marzo, abril y septiembre</a:t>
            </a:r>
            <a:endParaRPr sz="1200">
              <a:latin typeface="Old Standard TT"/>
              <a:ea typeface="Old Standard TT"/>
              <a:cs typeface="Old Standard TT"/>
              <a:sym typeface="Old Standard TT"/>
            </a:endParaRPr>
          </a:p>
        </p:txBody>
      </p:sp>
      <p:pic>
        <p:nvPicPr>
          <p:cNvPr id="169" name="Google Shape;169;p21"/>
          <p:cNvPicPr preferRelativeResize="0"/>
          <p:nvPr/>
        </p:nvPicPr>
        <p:blipFill>
          <a:blip r:embed="rId3">
            <a:alphaModFix/>
          </a:blip>
          <a:stretch>
            <a:fillRect/>
          </a:stretch>
        </p:blipFill>
        <p:spPr>
          <a:xfrm>
            <a:off x="91500" y="1006259"/>
            <a:ext cx="2160000" cy="1440000"/>
          </a:xfrm>
          <a:prstGeom prst="rect">
            <a:avLst/>
          </a:prstGeom>
          <a:noFill/>
          <a:ln cap="flat" cmpd="sng" w="9525">
            <a:solidFill>
              <a:schemeClr val="dk2"/>
            </a:solidFill>
            <a:prstDash val="solid"/>
            <a:round/>
            <a:headEnd len="sm" w="sm" type="none"/>
            <a:tailEnd len="sm" w="sm" type="none"/>
          </a:ln>
        </p:spPr>
      </p:pic>
      <p:pic>
        <p:nvPicPr>
          <p:cNvPr id="170" name="Google Shape;170;p21"/>
          <p:cNvPicPr preferRelativeResize="0"/>
          <p:nvPr/>
        </p:nvPicPr>
        <p:blipFill>
          <a:blip r:embed="rId4">
            <a:alphaModFix/>
          </a:blip>
          <a:stretch>
            <a:fillRect/>
          </a:stretch>
        </p:blipFill>
        <p:spPr>
          <a:xfrm>
            <a:off x="6901813" y="2003300"/>
            <a:ext cx="2160000" cy="1440000"/>
          </a:xfrm>
          <a:prstGeom prst="rect">
            <a:avLst/>
          </a:prstGeom>
          <a:noFill/>
          <a:ln cap="flat" cmpd="sng" w="9525">
            <a:solidFill>
              <a:schemeClr val="dk2"/>
            </a:solidFill>
            <a:prstDash val="solid"/>
            <a:round/>
            <a:headEnd len="sm" w="sm" type="none"/>
            <a:tailEnd len="sm" w="sm" type="none"/>
          </a:ln>
        </p:spPr>
      </p:pic>
      <p:pic>
        <p:nvPicPr>
          <p:cNvPr id="171" name="Google Shape;171;p21"/>
          <p:cNvPicPr preferRelativeResize="0"/>
          <p:nvPr/>
        </p:nvPicPr>
        <p:blipFill>
          <a:blip r:embed="rId5">
            <a:alphaModFix/>
          </a:blip>
          <a:stretch>
            <a:fillRect/>
          </a:stretch>
        </p:blipFill>
        <p:spPr>
          <a:xfrm>
            <a:off x="91500" y="3000350"/>
            <a:ext cx="2160000" cy="1440000"/>
          </a:xfrm>
          <a:prstGeom prst="rect">
            <a:avLst/>
          </a:prstGeom>
          <a:noFill/>
          <a:ln cap="flat" cmpd="sng" w="9525">
            <a:solidFill>
              <a:schemeClr val="dk2"/>
            </a:solidFill>
            <a:prstDash val="solid"/>
            <a:round/>
            <a:headEnd len="sm" w="sm" type="none"/>
            <a:tailEnd len="sm" w="sm" type="none"/>
          </a:ln>
        </p:spPr>
      </p:pic>
      <p:sp>
        <p:nvSpPr>
          <p:cNvPr id="172" name="Google Shape;172;p21"/>
          <p:cNvSpPr/>
          <p:nvPr/>
        </p:nvSpPr>
        <p:spPr>
          <a:xfrm>
            <a:off x="5096600" y="3800300"/>
            <a:ext cx="3984600" cy="114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s" sz="1200">
                <a:solidFill>
                  <a:schemeClr val="lt1"/>
                </a:solidFill>
              </a:rPr>
              <a:t>Saber a </a:t>
            </a:r>
            <a:r>
              <a:rPr b="1" i="1" lang="es" sz="1200" u="sng">
                <a:solidFill>
                  <a:schemeClr val="lt1"/>
                </a:solidFill>
              </a:rPr>
              <a:t>quiénes</a:t>
            </a:r>
            <a:r>
              <a:rPr b="1" i="1" lang="es" sz="1200">
                <a:solidFill>
                  <a:schemeClr val="lt1"/>
                </a:solidFill>
              </a:rPr>
              <a:t>, </a:t>
            </a:r>
            <a:r>
              <a:rPr b="1" i="1" lang="es" sz="1200" u="sng">
                <a:solidFill>
                  <a:schemeClr val="lt1"/>
                </a:solidFill>
              </a:rPr>
              <a:t>cómo </a:t>
            </a:r>
            <a:r>
              <a:rPr b="1" i="1" lang="es" sz="1200">
                <a:solidFill>
                  <a:schemeClr val="lt1"/>
                </a:solidFill>
              </a:rPr>
              <a:t>y </a:t>
            </a:r>
            <a:r>
              <a:rPr b="1" i="1" lang="es" sz="1200" u="sng">
                <a:solidFill>
                  <a:schemeClr val="lt1"/>
                </a:solidFill>
              </a:rPr>
              <a:t>cuándo</a:t>
            </a:r>
            <a:r>
              <a:rPr b="1" i="1" lang="es" sz="1200">
                <a:solidFill>
                  <a:schemeClr val="lt1"/>
                </a:solidFill>
              </a:rPr>
              <a:t>:</a:t>
            </a:r>
            <a:endParaRPr b="1" i="1" sz="1200">
              <a:solidFill>
                <a:schemeClr val="lt1"/>
              </a:solidFill>
            </a:endParaRPr>
          </a:p>
          <a:p>
            <a:pPr indent="0" lvl="0" marL="0" rtl="0" algn="l">
              <a:spcBef>
                <a:spcPts val="0"/>
              </a:spcBef>
              <a:spcAft>
                <a:spcPts val="0"/>
              </a:spcAft>
              <a:buNone/>
            </a:pPr>
            <a:r>
              <a:rPr lang="es" sz="1000">
                <a:solidFill>
                  <a:schemeClr val="lt1"/>
                </a:solidFill>
              </a:rPr>
              <a:t>- Mejorar las formas con clientes de menor nivel educativo. </a:t>
            </a:r>
            <a:endParaRPr sz="1000">
              <a:solidFill>
                <a:schemeClr val="lt1"/>
              </a:solidFill>
            </a:endParaRPr>
          </a:p>
          <a:p>
            <a:pPr indent="0" lvl="0" marL="0" rtl="0" algn="l">
              <a:spcBef>
                <a:spcPts val="0"/>
              </a:spcBef>
              <a:spcAft>
                <a:spcPts val="0"/>
              </a:spcAft>
              <a:buNone/>
            </a:pPr>
            <a:r>
              <a:rPr lang="es" sz="1000">
                <a:solidFill>
                  <a:schemeClr val="lt1"/>
                </a:solidFill>
              </a:rPr>
              <a:t>- Apostar más por los llamados a móviles.</a:t>
            </a:r>
            <a:br>
              <a:rPr lang="es" sz="1000">
                <a:solidFill>
                  <a:schemeClr val="lt1"/>
                </a:solidFill>
              </a:rPr>
            </a:br>
            <a:r>
              <a:rPr lang="es" sz="1000">
                <a:solidFill>
                  <a:schemeClr val="lt1"/>
                </a:solidFill>
              </a:rPr>
              <a:t>- Evitar campañas en mayo y posteriores meses de vacaciones de verano, donde las prioridades económicas son distintas.</a:t>
            </a:r>
            <a:endParaRPr sz="10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