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nton"/>
      <p:regular r:id="rId19"/>
    </p:embeddedFont>
    <p:embeddedFont>
      <p:font typeface="Old Standard TT"/>
      <p:regular r:id="rId20"/>
      <p:bold r:id="rId21"/>
      <p: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22" Type="http://schemas.openxmlformats.org/officeDocument/2006/relationships/font" Target="fonts/OldStandardTT-italic.fntdata"/><Relationship Id="rId21" Type="http://schemas.openxmlformats.org/officeDocument/2006/relationships/font" Target="fonts/OldStandardTT-bold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nto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d6455c63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d6455c63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671fb391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671fb39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d6455c63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d6455c63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d6455c638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dd6455c638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6455c6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6455c6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6455c63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d6455c63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d6455c63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d6455c63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d6455c63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d6455c63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d6455c63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d6455c63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6455c63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d6455c63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671fb39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671fb39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d6455c63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d6455c63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marketing bancario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Autores:</a:t>
            </a: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Facundo Bagnasco</a:t>
            </a: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Ezequiel Frandsen</a:t>
            </a: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Facundo Martinez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análisis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5" y="1968388"/>
            <a:ext cx="1080000" cy="10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500" y="3384438"/>
            <a:ext cx="1080000" cy="10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2"/>
          <p:cNvSpPr txBox="1"/>
          <p:nvPr/>
        </p:nvSpPr>
        <p:spPr>
          <a:xfrm>
            <a:off x="1251025" y="2154538"/>
            <a:ext cx="7810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Los datos se someten a un análisis de fairness, que busca estudiar las variables y su asociaciones con parámetros sensibles como el género, la raza, la nacionalidad, el estado civil y otras que no se desea que 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juegue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ningún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rol en la toma de decisión de negocio.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El dataset no tiene ningún tipo de sesgo.</a:t>
            </a:r>
            <a:endParaRPr b="1"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97375" y="3561638"/>
            <a:ext cx="7810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Se escalan las variables de balance financiero, duración de 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llamadas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y edad. Posteriormente se lleva a cabo un análisis de clustering con K-Means, que encuentra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3 grupos bien diferenciados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entre nuestros clientes. Esa información se incluye en los datos a modelar.</a:t>
            </a:r>
            <a:endParaRPr b="1"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213225" y="133050"/>
            <a:ext cx="40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Primer a</a:t>
            </a:r>
            <a:r>
              <a:rPr lang="es">
                <a:solidFill>
                  <a:schemeClr val="lt1"/>
                </a:solidFill>
              </a:rPr>
              <a:t>nálisis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1395750" y="994775"/>
            <a:ext cx="6352500" cy="54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lt1"/>
                </a:solidFill>
              </a:rPr>
              <a:t>Transparencia en el modelado &amp; Conocer los grupos socioeconómicos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análisis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0" y="3905575"/>
            <a:ext cx="1080000" cy="10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88" y="2767400"/>
            <a:ext cx="1080000" cy="10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3"/>
          <p:cNvSpPr txBox="1"/>
          <p:nvPr/>
        </p:nvSpPr>
        <p:spPr>
          <a:xfrm>
            <a:off x="1333800" y="2880300"/>
            <a:ext cx="7810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Se desarrollan modelos de clasificación binaria con </a:t>
            </a:r>
            <a:r>
              <a:rPr b="1" lang="es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regresión logística (RL)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 y </a:t>
            </a:r>
            <a:r>
              <a:rPr b="1" lang="es">
                <a:solidFill>
                  <a:srgbClr val="FF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máquinas de soporte vectorial (SVM)</a:t>
            </a:r>
            <a:r>
              <a:rPr b="1" lang="es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s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 primero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 logra un porcentaje de acierto de </a:t>
            </a:r>
            <a:r>
              <a:rPr b="1" lang="es">
                <a:latin typeface="Old Standard TT"/>
                <a:ea typeface="Old Standard TT"/>
                <a:cs typeface="Old Standard TT"/>
                <a:sym typeface="Old Standard TT"/>
              </a:rPr>
              <a:t>63,30 %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s">
                <a:solidFill>
                  <a:srgbClr val="FF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 segundo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 alcanza un </a:t>
            </a:r>
            <a:r>
              <a:rPr b="1" lang="es">
                <a:latin typeface="Old Standard TT"/>
                <a:ea typeface="Old Standard TT"/>
                <a:cs typeface="Old Standard TT"/>
                <a:sym typeface="Old Standard TT"/>
              </a:rPr>
              <a:t>74,36%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No se registra overfitting/underfitting.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213225" y="133050"/>
            <a:ext cx="40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Primer análisis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213225" y="1698800"/>
            <a:ext cx="3514800" cy="5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lt1"/>
                </a:solidFill>
              </a:rPr>
              <a:t>Modelos de Inteligencia Artificial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4024775" y="1180775"/>
            <a:ext cx="1140000" cy="4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Features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024775" y="2171200"/>
            <a:ext cx="1140000" cy="4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Target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00" name="Google Shape;200;p23"/>
          <p:cNvCxnSpPr>
            <a:stCxn id="197" idx="3"/>
            <a:endCxn id="198" idx="1"/>
          </p:cNvCxnSpPr>
          <p:nvPr/>
        </p:nvCxnSpPr>
        <p:spPr>
          <a:xfrm flipH="1" rot="10800000">
            <a:off x="3728025" y="1403450"/>
            <a:ext cx="296700" cy="545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3"/>
          <p:cNvCxnSpPr>
            <a:stCxn id="197" idx="3"/>
            <a:endCxn id="199" idx="1"/>
          </p:cNvCxnSpPr>
          <p:nvPr/>
        </p:nvCxnSpPr>
        <p:spPr>
          <a:xfrm>
            <a:off x="3728025" y="1948850"/>
            <a:ext cx="296700" cy="445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3"/>
          <p:cNvSpPr/>
          <p:nvPr/>
        </p:nvSpPr>
        <p:spPr>
          <a:xfrm>
            <a:off x="5274550" y="969725"/>
            <a:ext cx="98400" cy="86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5274550" y="1960150"/>
            <a:ext cx="98400" cy="86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5482725" y="910925"/>
            <a:ext cx="3597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Balance económico, duración llamada, edad, default, hipoteca, préstamo asignado, empleo, nivel educativo, mes de campaña, balance positivo/negativo y cluster socioeco.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5482725" y="2201500"/>
            <a:ext cx="359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Acepta/Rechaza la suscripción a plazo fijo.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350" y="1058238"/>
            <a:ext cx="1210950" cy="678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24"/>
          <p:cNvSpPr txBox="1"/>
          <p:nvPr/>
        </p:nvSpPr>
        <p:spPr>
          <a:xfrm>
            <a:off x="527900" y="988463"/>
            <a:ext cx="705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Como alternativa al plazo fijo tradicional, el banco puede ofrecer a los clientes invertir en empresas que cotizan en la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bolsa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. Es una opción que puede resultar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más rentable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pero conlleva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más riesgos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65338"/>
            <a:ext cx="1209599" cy="67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24"/>
          <p:cNvSpPr txBox="1"/>
          <p:nvPr/>
        </p:nvSpPr>
        <p:spPr>
          <a:xfrm>
            <a:off x="1559175" y="1884775"/>
            <a:ext cx="705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Se analizan los datos de las variaciones de cotización de las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500 empresas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que integran el índice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Standard &amp; Poor’s (S&amp;P 500)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. Se 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evalúan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diferentes métricas y se obtienen 2 top5 distintos de empresas para recomendar a los clientes. Este sistema se corrige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día a día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77426"/>
            <a:ext cx="4554725" cy="1328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1037" y="3677425"/>
            <a:ext cx="4542962" cy="1328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4"/>
          <p:cNvSpPr/>
          <p:nvPr/>
        </p:nvSpPr>
        <p:spPr>
          <a:xfrm>
            <a:off x="390363" y="3027125"/>
            <a:ext cx="3774000" cy="57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Top5 empresas con mayor cotización promedio en los últimos 15 días.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4985513" y="3027125"/>
            <a:ext cx="3774000" cy="57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Top5 empresas con mayor tasa de rendimiento (SRR) en los últimos 15 días.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213225" y="133050"/>
            <a:ext cx="40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Segundo a</a:t>
            </a:r>
            <a:r>
              <a:rPr lang="es">
                <a:solidFill>
                  <a:schemeClr val="lt1"/>
                </a:solidFill>
              </a:rPr>
              <a:t>nálisis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311700" y="1056550"/>
            <a:ext cx="8520600" cy="3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/>
              <a:t>Insights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-2936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108"/>
              <a:t>Los clientes que tendían a realizar depósitos a plazo fijo son de rangos etarios inferiores a los 30 años y superiores a los 60, y con sus cuentas bancarias en positivo, con un nivel educativo terciario, sin hipotecas ni préstamos asignados.</a:t>
            </a:r>
            <a:endParaRPr sz="1108"/>
          </a:p>
          <a:p>
            <a:pPr indent="-2936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108"/>
              <a:t>Se ha visto que las campañas de marketing realizadas en los meses de octubre, diciembre, febrero, marzo, abril y septiembre han tenido mayor éxito. Los contactos telefónicos breves y acotados deberían evitarse, pues tienen mayor índice de fracaso, y conviene realizarlos al celular del cliente.</a:t>
            </a:r>
            <a:endParaRPr sz="1108"/>
          </a:p>
          <a:p>
            <a:pPr indent="-2936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108"/>
              <a:t>El análisis de fairness descartó que el dataset tuviera cualquier sesgo por fuera de lo que refiere pura y exclusivamente a la economía de los clientes.</a:t>
            </a:r>
            <a:endParaRPr sz="1108"/>
          </a:p>
          <a:p>
            <a:pPr indent="-2936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108"/>
              <a:t>El modelo de SVM generado puede resultar una herramienta muy valiosa para identificar potenciales clientes para las futuras campañas de marketing por los buenos resultados que ha evidenciado.</a:t>
            </a:r>
            <a:endParaRPr sz="1108"/>
          </a:p>
          <a:p>
            <a:pPr indent="-2936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108"/>
              <a:t>El sistema de recomendación de inversión desarrollado logra aportar información actualizada a la fecha de las mejores empresas para invertir del S&amp;P 500.</a:t>
            </a:r>
            <a:br>
              <a:rPr lang="es" sz="1108"/>
            </a:br>
            <a:endParaRPr sz="11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/>
              <a:t>Recomendaciones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Del </a:t>
            </a:r>
            <a:r>
              <a:rPr b="1" lang="es" sz="1000"/>
              <a:t>primer análisis</a:t>
            </a:r>
            <a:r>
              <a:rPr lang="es" sz="1000"/>
              <a:t> se obtiene un modelo que está listo para clasificar a posibles clientes interesados en plazos fijos, y descartar malas opciones.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👍 Logra niveles aceptables de acierto para su propósito.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👎 Puede mejorarse con técnicas más complejas de deep learning que puedan abarcar mejor el problema de clasificación que se tiene, y/o incluyendo más features.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 partir de la herramienta gestada en el </a:t>
            </a:r>
            <a:r>
              <a:rPr b="1" lang="es" sz="1000"/>
              <a:t>segundo análisis</a:t>
            </a:r>
            <a:r>
              <a:rPr lang="es" sz="1000"/>
              <a:t>, el cliente puede optar por invertir en alternativas de alto precio de mercado, o empresas que van teniendo un repunte interesante en sus cotizaciones.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</a:t>
            </a:r>
            <a:r>
              <a:rPr lang="es" sz="1000"/>
              <a:t>👍 Se actualiza día a día, ofreciendo información actualizada.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 👎 Es más riesgoso que el plazo fijo, puesto que el mercado de valores posee mayor volatilidad.</a:t>
            </a:r>
            <a:endParaRPr sz="1000"/>
          </a:p>
        </p:txBody>
      </p:sp>
      <p:sp>
        <p:nvSpPr>
          <p:cNvPr id="226" name="Google Shape;226;p25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 txBox="1"/>
          <p:nvPr>
            <p:ph type="title"/>
          </p:nvPr>
        </p:nvSpPr>
        <p:spPr>
          <a:xfrm>
            <a:off x="108250" y="133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Insights &amp; Recomendaciones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2408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820647" y="375288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792975" y="253463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y audiencia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547475" y="316013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820647" y="1038375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792975" y="916550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Preguntas relevantes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547475" y="979100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820647" y="1700238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792975" y="1578413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Metadata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547475" y="1640963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820647" y="2362088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792975" y="2240263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547475" y="2302813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820647" y="3023938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792975" y="2902113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Primer análisis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547475" y="2964663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820647" y="3685788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6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792975" y="3563963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Segundo análisis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547475" y="3626513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3820647" y="4347638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7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792975" y="4225813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Insights &amp; recomendaciones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547475" y="4288363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3304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8"/>
              <a:t>Contexto</a:t>
            </a:r>
            <a:endParaRPr b="1" sz="13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En el marco de un escenario internacional de incertidumbre económica e inflación, la gente que tiene la posibilidad de ahorrar dinero a fin de mes cae en la duda de cómo evitar que su dinero pierda valor. </a:t>
            </a:r>
            <a:br>
              <a:rPr lang="es" sz="1200"/>
            </a:br>
            <a:r>
              <a:rPr lang="es" sz="1200"/>
              <a:t>Los bancos actualmente </a:t>
            </a:r>
            <a:r>
              <a:rPr lang="es" sz="1200"/>
              <a:t>ofrecen</a:t>
            </a:r>
            <a:r>
              <a:rPr lang="es" sz="1200"/>
              <a:t> diversas formas de invertir el dinero, lo cual ofrece una respuesta ante la pérdida del poder adquisitivo del dinero, siendo el plazo fijo el más tradicional y popular entre los clientes.</a:t>
            </a:r>
            <a:br>
              <a:rPr lang="es" sz="1200"/>
            </a:br>
            <a:r>
              <a:rPr lang="es" sz="1200"/>
              <a:t>Como analistas de ésta institución bancaria, el objetivo es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8"/>
              <a:t>Primer análisis</a:t>
            </a:r>
            <a:r>
              <a:rPr b="1" lang="es" sz="1200"/>
              <a:t> </a:t>
            </a:r>
            <a:r>
              <a:rPr lang="es" sz="1200"/>
              <a:t>- desarrollar un modelo que logre identificar posibles nuevos clientes a quienes ofrecerles depósitos a plazo fijo. Es decir, en base a las características socioeconómicas que se conocen de los individuos, lograr una campaña de marketing eficiente, donde se apunte a los candidatos que mayor probabilidades posean de aceptar el producto ofrecido, y se descarten otros sujetos que no sean adecuados o representen un riesgo de pérdida.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8"/>
              <a:t>Segundo análisis</a:t>
            </a:r>
            <a:r>
              <a:rPr lang="es" sz="1200"/>
              <a:t> - Analizar la bolsa de valores como alternativa de inversión para ofrecer a nuestros clientes.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8"/>
              <a:t>Audiencia</a:t>
            </a:r>
            <a:endParaRPr sz="13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El presente informe está pensado para su divulgación en el ámbito bancario, como también para cualquier otra persona interesada con conocimientos de estadística y economía básica. Contiene cierta terminología en inglés, con lo cual es indispensable un conocimiento básico del lenguaje.</a:t>
            </a:r>
            <a:endParaRPr sz="1200"/>
          </a:p>
        </p:txBody>
      </p:sp>
      <p:sp>
        <p:nvSpPr>
          <p:cNvPr id="92" name="Google Shape;92;p15"/>
          <p:cNvSpPr/>
          <p:nvPr/>
        </p:nvSpPr>
        <p:spPr>
          <a:xfrm>
            <a:off x="0" y="0"/>
            <a:ext cx="9144000" cy="10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383175" y="208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Contexto y audiencia.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0" y="1030175"/>
            <a:ext cx="9144000" cy="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512700" y="1893300"/>
            <a:ext cx="34314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Preguntas relevantes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481250" y="7350"/>
            <a:ext cx="369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652075" y="116400"/>
            <a:ext cx="44097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Primarias</a:t>
            </a:r>
            <a:endParaRPr b="1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características socioeconómicas poseen los clientes que suelen invertir en plazos fijos?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factores afectan al éxito o fracaso de las campañas de marketing bancario?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otra alternativa puede sumar la institución bancaria para clientes que no desean invertir en plazo fijo?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Secundarias</a:t>
            </a:r>
            <a:endParaRPr b="1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¿Tiene nuestro dataset algún tipo de sesgo de </a:t>
            </a: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</a:t>
            </a: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no deben integrar los modelos desarrollados?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¿En qué meses del año conviene realizar la campaña? ¿</a:t>
            </a: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Cómo</a:t>
            </a: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han funcionado los contactos telefónicos previos?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</a:t>
            </a: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resultados arrojan los modelos de machine learning desarrollados?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puede lograr una herramienta efectiva de inversión explorando el mundo de la bolsa de valores?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312488" y="1684975"/>
            <a:ext cx="1461600" cy="5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Dataset Clientes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930050" y="1200175"/>
            <a:ext cx="156600" cy="146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086650" y="1103875"/>
            <a:ext cx="2505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Edad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Empleo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Estado civil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Nivel educativo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¿Es moroso?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Balance financiero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¿Con préstamo de vivienda?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¿Con préstamo personal?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383738" y="1684975"/>
            <a:ext cx="1461600" cy="5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Información personal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110" name="Google Shape;110;p17"/>
          <p:cNvCxnSpPr>
            <a:stCxn id="106" idx="3"/>
            <a:endCxn id="109" idx="1"/>
          </p:cNvCxnSpPr>
          <p:nvPr/>
        </p:nvCxnSpPr>
        <p:spPr>
          <a:xfrm>
            <a:off x="1774088" y="19350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/>
          <p:nvPr/>
        </p:nvSpPr>
        <p:spPr>
          <a:xfrm>
            <a:off x="2383688" y="2960738"/>
            <a:ext cx="1461600" cy="5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Datos campañas previas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112" name="Google Shape;112;p17"/>
          <p:cNvCxnSpPr>
            <a:stCxn id="106" idx="2"/>
            <a:endCxn id="111" idx="1"/>
          </p:cNvCxnSpPr>
          <p:nvPr/>
        </p:nvCxnSpPr>
        <p:spPr>
          <a:xfrm flipH="1" rot="-5400000">
            <a:off x="1200638" y="2027725"/>
            <a:ext cx="1025700" cy="134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/>
          <p:nvPr/>
        </p:nvSpPr>
        <p:spPr>
          <a:xfrm>
            <a:off x="3930038" y="2716838"/>
            <a:ext cx="156600" cy="987900"/>
          </a:xfrm>
          <a:prstGeom prst="leftBrace">
            <a:avLst>
              <a:gd fmla="val 50000" name="adj1"/>
              <a:gd fmla="val 4877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4027788" y="2749088"/>
            <a:ext cx="356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Tipo de contacto, fecha del mismo y día de la semana, duración. 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Nro de campañas realizadas con tal cliente, e 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información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de contactos previos.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871575" y="3533800"/>
            <a:ext cx="609600" cy="863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533100" y="4469850"/>
            <a:ext cx="3514800" cy="5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lt1"/>
                </a:solidFill>
              </a:rPr>
              <a:t>Target</a:t>
            </a:r>
            <a:r>
              <a:rPr b="1" lang="es">
                <a:solidFill>
                  <a:schemeClr val="lt1"/>
                </a:solidFill>
              </a:rPr>
              <a:t>: se suscribió a plazo fijo o no.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12500" y="1141300"/>
            <a:ext cx="35148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552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11162 clientes contactados telefónicamente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606300" y="1323700"/>
            <a:ext cx="1225200" cy="6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57% casados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31.5% solteros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11.5% divorciados</a:t>
            </a:r>
            <a:endParaRPr sz="1000"/>
          </a:p>
        </p:txBody>
      </p:sp>
      <p:sp>
        <p:nvSpPr>
          <p:cNvPr id="119" name="Google Shape;119;p17"/>
          <p:cNvSpPr txBox="1"/>
          <p:nvPr/>
        </p:nvSpPr>
        <p:spPr>
          <a:xfrm>
            <a:off x="7606150" y="923500"/>
            <a:ext cx="12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Old Standard TT"/>
                <a:ea typeface="Old Standard TT"/>
                <a:cs typeface="Old Standard TT"/>
                <a:sym typeface="Old Standard TT"/>
              </a:rPr>
              <a:t>Est. civil</a:t>
            </a:r>
            <a:endParaRPr b="1" u="sng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7606300" y="2583700"/>
            <a:ext cx="1225200" cy="6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49% secundario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33% terciario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13.4 % primario</a:t>
            </a:r>
            <a:endParaRPr sz="1000"/>
          </a:p>
        </p:txBody>
      </p:sp>
      <p:sp>
        <p:nvSpPr>
          <p:cNvPr id="121" name="Google Shape;121;p17"/>
          <p:cNvSpPr txBox="1"/>
          <p:nvPr/>
        </p:nvSpPr>
        <p:spPr>
          <a:xfrm>
            <a:off x="7606300" y="2198950"/>
            <a:ext cx="12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Old Standard TT"/>
                <a:ea typeface="Old Standard TT"/>
                <a:cs typeface="Old Standard TT"/>
                <a:sym typeface="Old Standard TT"/>
              </a:rPr>
              <a:t>Educación</a:t>
            </a:r>
            <a:endParaRPr b="1" u="sng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7606300" y="3859150"/>
            <a:ext cx="1225200" cy="6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18-95 años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79.1% [30-60]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13.9% [18-29]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7% [&gt;60]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606300" y="3474400"/>
            <a:ext cx="12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Old Standard TT"/>
                <a:ea typeface="Old Standard TT"/>
                <a:cs typeface="Old Standard TT"/>
                <a:sym typeface="Old Standard TT"/>
              </a:rPr>
              <a:t>Rango etario</a:t>
            </a:r>
            <a:endParaRPr b="1" u="sng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213225" y="133050"/>
            <a:ext cx="1643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Metadata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13" y="1110288"/>
            <a:ext cx="5673372" cy="3780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18"/>
          <p:cNvSpPr txBox="1"/>
          <p:nvPr/>
        </p:nvSpPr>
        <p:spPr>
          <a:xfrm>
            <a:off x="5937675" y="1234775"/>
            <a:ext cx="3046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Antes de los 30 años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y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después de los 60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, los clientes en su mayoría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prefieren depositar en el plazo fijo ofrecido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Las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profesiones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con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mejores resultados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de marketing: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administración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estudiantes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jubilados 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y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desempleados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Casados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son más propensos a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rechazar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la oferta (55%-45%),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solteros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están más predispuestos a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aceptarla 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(54%-46%).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Los clientes con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balance negativo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se inclinan a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rechazar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, pero entre los que tienen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balance positivo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la proporción se mantiene pareja.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939016"/>
            <a:ext cx="9140400" cy="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1385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Análisis exploratorio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675" y="1058225"/>
            <a:ext cx="2415193" cy="3780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19"/>
          <p:cNvSpPr txBox="1"/>
          <p:nvPr/>
        </p:nvSpPr>
        <p:spPr>
          <a:xfrm>
            <a:off x="3990300" y="1368000"/>
            <a:ext cx="34203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Mayor cantidad de sujetos que rechazan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la oferta de depósito.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Las ofertas fueron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rechazadas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en su mayoría en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llamados breves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, lo que indicaría que el cliente tenía la certeza de no estar interesado o no se le insistió lo suficiente.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Entre los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3 grupos etarios analizados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, los que no depositaron suelen tener outliers positivos de balance menores que los que sí depositaron, y además menores: medianas, intervalo intercuartil y máximos/mínimos.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213225" y="133050"/>
            <a:ext cx="40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Análisis exploratorio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3963850" y="2446250"/>
            <a:ext cx="29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Aquellos que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no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tienen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crédito en default 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tienden a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rechazar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el plazo fijo.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213225" y="133050"/>
            <a:ext cx="40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Análisis exploratorio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200" y="2003296"/>
            <a:ext cx="2160000" cy="14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0" y="3000350"/>
            <a:ext cx="2160000" cy="14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0"/>
          <p:cNvSpPr txBox="1"/>
          <p:nvPr/>
        </p:nvSpPr>
        <p:spPr>
          <a:xfrm>
            <a:off x="2267850" y="1319925"/>
            <a:ext cx="27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Los que tienen un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préstamo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asignado tienden a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rechazar 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 plazo fijo.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251500" y="3258650"/>
            <a:ext cx="281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Los que están abonando una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hipoteca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tienden a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rechazar 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 plazo fijo, mientras que ocurre lo inverso con el grupo opuesto.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5096600" y="3800300"/>
            <a:ext cx="3984600" cy="114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chemeClr val="lt1"/>
                </a:solidFill>
              </a:rPr>
              <a:t>Clientes que priorizan el órden en sus cuentas:</a:t>
            </a:r>
            <a:endParaRPr b="1" i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La campaña de marketing debe apuntar a sujetos </a:t>
            </a:r>
            <a:r>
              <a:rPr lang="es" sz="1000" u="sng">
                <a:solidFill>
                  <a:schemeClr val="lt1"/>
                </a:solidFill>
              </a:rPr>
              <a:t>sin dificultades económicas</a:t>
            </a:r>
            <a:r>
              <a:rPr lang="es" sz="1000">
                <a:solidFill>
                  <a:schemeClr val="lt1"/>
                </a:solidFill>
              </a:rPr>
              <a:t>.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00" y="1006250"/>
            <a:ext cx="2160000" cy="14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3963850" y="2446250"/>
            <a:ext cx="29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Aquellos que 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fueron contactados por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teléfono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celular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tienden a aceptar el plazo fijo.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213225" y="133050"/>
            <a:ext cx="40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Análisis exploratorio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267850" y="1223150"/>
            <a:ext cx="278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Quienes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alcanzaron un nivel educativo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terciario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tienden a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aceptar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el depósito de plazo fijo, mientras que lo contrario para el resto.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251500" y="3258650"/>
            <a:ext cx="281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 cantidad de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ofertas rechazadas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en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mayo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junio 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julio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 contrario en octubre, diciembre, febrero, marzo, abril y septiembre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00" y="1006259"/>
            <a:ext cx="2160000" cy="14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813" y="2003300"/>
            <a:ext cx="2160000" cy="14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00" y="3000350"/>
            <a:ext cx="2160000" cy="14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1"/>
          <p:cNvSpPr/>
          <p:nvPr/>
        </p:nvSpPr>
        <p:spPr>
          <a:xfrm>
            <a:off x="5096600" y="3800300"/>
            <a:ext cx="3984600" cy="114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chemeClr val="lt1"/>
                </a:solidFill>
              </a:rPr>
              <a:t>Saber a </a:t>
            </a:r>
            <a:r>
              <a:rPr b="1" i="1" lang="es" sz="1200" u="sng">
                <a:solidFill>
                  <a:schemeClr val="lt1"/>
                </a:solidFill>
              </a:rPr>
              <a:t>quiénes</a:t>
            </a:r>
            <a:r>
              <a:rPr b="1" i="1" lang="es" sz="1200">
                <a:solidFill>
                  <a:schemeClr val="lt1"/>
                </a:solidFill>
              </a:rPr>
              <a:t>, </a:t>
            </a:r>
            <a:r>
              <a:rPr b="1" i="1" lang="es" sz="1200" u="sng">
                <a:solidFill>
                  <a:schemeClr val="lt1"/>
                </a:solidFill>
              </a:rPr>
              <a:t>cómo </a:t>
            </a:r>
            <a:r>
              <a:rPr b="1" i="1" lang="es" sz="1200">
                <a:solidFill>
                  <a:schemeClr val="lt1"/>
                </a:solidFill>
              </a:rPr>
              <a:t>y </a:t>
            </a:r>
            <a:r>
              <a:rPr b="1" i="1" lang="es" sz="1200" u="sng">
                <a:solidFill>
                  <a:schemeClr val="lt1"/>
                </a:solidFill>
              </a:rPr>
              <a:t>cuándo</a:t>
            </a:r>
            <a:r>
              <a:rPr b="1" i="1" lang="es" sz="1200">
                <a:solidFill>
                  <a:schemeClr val="lt1"/>
                </a:solidFill>
              </a:rPr>
              <a:t>:</a:t>
            </a:r>
            <a:endParaRPr b="1" i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- Mejorar las formas con clientes de menor nivel educativo.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- Apostar más por los llamados a móviles.</a:t>
            </a:r>
            <a:br>
              <a:rPr lang="es" sz="1000">
                <a:solidFill>
                  <a:schemeClr val="lt1"/>
                </a:solidFill>
              </a:rPr>
            </a:br>
            <a:r>
              <a:rPr lang="es" sz="1000">
                <a:solidFill>
                  <a:schemeClr val="lt1"/>
                </a:solidFill>
              </a:rPr>
              <a:t>- Evitar campañas en mayo y posteriores meses de vacaciones de verano, donde las prioridades económicas son distintas.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