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entury Gothic Paneuropean Bold" charset="1" panose="020B0702020202020204"/>
      <p:regular r:id="rId18"/>
    </p:embeddedFont>
    <p:embeddedFont>
      <p:font typeface="Century Gothic Paneuropean" charset="1" panose="020B0502020202020204"/>
      <p:regular r:id="rId19"/>
    </p:embeddedFont>
    <p:embeddedFont>
      <p:font typeface="Canva Sans Bold" charset="1" panose="020B0803030501040103"/>
      <p:regular r:id="rId20"/>
    </p:embeddedFont>
    <p:embeddedFont>
      <p:font typeface="Arimo Bold" charset="1" panose="020B0704020202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Relationship Id="rId9" Target="https://www.google.com/url?sa=i&amp;url=https%3A%2F%2Fkitronik.co.uk%2Fproducts%2F4652-polymer-lithium-ion-battery-1ah&amp;psig=AOvVaw2OgUlAFh9OUSXvGvLUS6yO&amp;ust=1740885332684000&amp;source=images&amp;cd=vfe&amp;opi=89978449&amp;ved=0CBcQjhxqFwoTCMjcmLL154sDFQAAAAAdAAAAABAE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779899" y="1937530"/>
            <a:ext cx="13182654" cy="3205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94"/>
              </a:lnSpc>
            </a:pPr>
            <a:r>
              <a:rPr lang="en-US" b="true" sz="9210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ENERGY MONITOR FOR APPLIANCES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53402" y="7192078"/>
            <a:ext cx="9381195" cy="1058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2"/>
              </a:lnSpc>
            </a:pPr>
            <a:r>
              <a:rPr lang="en-US" sz="6173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By Oussema Ben Ayech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575813" y="1967015"/>
            <a:ext cx="11136375" cy="6473802"/>
          </a:xfrm>
          <a:custGeom>
            <a:avLst/>
            <a:gdLst/>
            <a:ahLst/>
            <a:cxnLst/>
            <a:rect r="r" b="b" t="t" l="l"/>
            <a:pathLst>
              <a:path h="6473802" w="11136375">
                <a:moveTo>
                  <a:pt x="0" y="0"/>
                </a:moveTo>
                <a:lnTo>
                  <a:pt x="11136374" y="0"/>
                </a:lnTo>
                <a:lnTo>
                  <a:pt x="11136374" y="6473802"/>
                </a:lnTo>
                <a:lnTo>
                  <a:pt x="0" y="64738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619666" y="141605"/>
            <a:ext cx="35890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WORKING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039947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801354" y="3096126"/>
            <a:ext cx="12857101" cy="4689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6052" indent="-413026" lvl="1">
              <a:lnSpc>
                <a:spcPts val="5356"/>
              </a:lnSpc>
              <a:buFont typeface="Arial"/>
              <a:buChar char="•"/>
            </a:pPr>
            <a:r>
              <a:rPr lang="en-US" sz="3826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IoT project automates energy monitoring using non-invasive sensors and a microcontroller, eliminating manual tracking and optimizing usage in homes/offices. It showcases IoT’s power to transform everyday systems into efficient, sustainable solutions through real-time data and smart alerts.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4013348"/>
            <a:ext cx="12387037" cy="2031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b="true" sz="11886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875411" y="256443"/>
            <a:ext cx="8537178" cy="13921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CONTENT</a:t>
            </a:r>
          </a:p>
        </p:txBody>
      </p:sp>
      <p:sp>
        <p:nvSpPr>
          <p:cNvPr name="Freeform 9" id="9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4296642" y="1395515"/>
            <a:ext cx="6122194" cy="855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Objectives 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Hardware &amp; Software 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How it works 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Conclusions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688585" y="1395515"/>
            <a:ext cx="378777" cy="8555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</a:t>
            </a:r>
          </a:p>
          <a:p>
            <a:pPr algn="just">
              <a:lnSpc>
                <a:spcPts val="1150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876300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96634" y="2719073"/>
            <a:ext cx="14281303" cy="439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7"/>
              </a:lnSpc>
            </a:pPr>
            <a:r>
              <a:rPr lang="en-US" sz="4205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IoT project monitors appliance energy usage using a current sensor and micro-controller. By analyzing real-time power consumption, displaying data locally, and sharing it to the end user, it reduces costs and raises energy awareness, proving IoT’s role in efficient resource management.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72748" y="876300"/>
            <a:ext cx="10942505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PROBLEM STATEMENT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151300" y="3018498"/>
            <a:ext cx="13727686" cy="54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31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In residential, commercial, and industrial settings, manual energy audits and periodic meter checks fail to detect phantom loads (e.g., standby devices) and inefficient appliances (e.g., aging refrigerators). This leads to:</a:t>
            </a:r>
          </a:p>
          <a:p>
            <a:pPr algn="l">
              <a:lnSpc>
                <a:spcPts val="3040"/>
              </a:lnSpc>
            </a:pPr>
          </a:p>
          <a:p>
            <a:pPr algn="l" marL="684761" indent="-342381" lvl="1">
              <a:lnSpc>
                <a:spcPts val="4440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Financial waste: Undetected high-energy devices inflate bills.</a:t>
            </a:r>
          </a:p>
          <a:p>
            <a:pPr algn="l" marL="684761" indent="-342381" lvl="1">
              <a:lnSpc>
                <a:spcPts val="4440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Environmental harm: Excess consumption strains grids and increases CO₂ emissions.</a:t>
            </a:r>
          </a:p>
          <a:p>
            <a:pPr algn="l" marL="684761" indent="-342381" lvl="1">
              <a:lnSpc>
                <a:spcPts val="4440"/>
              </a:lnSpc>
              <a:buAutoNum type="arabicPeriod" startAt="1"/>
            </a:pPr>
            <a:r>
              <a:rPr lang="en-US" sz="3171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Safety risks: Overloaded circuits due to unmonitored appliances.</a:t>
            </a:r>
          </a:p>
          <a:p>
            <a:pPr algn="l">
              <a:lnSpc>
                <a:spcPts val="444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905398" y="4232906"/>
            <a:ext cx="3587497" cy="3587497"/>
          </a:xfrm>
          <a:custGeom>
            <a:avLst/>
            <a:gdLst/>
            <a:ahLst/>
            <a:cxnLst/>
            <a:rect r="r" b="b" t="t" l="l"/>
            <a:pathLst>
              <a:path h="3587497" w="3587497">
                <a:moveTo>
                  <a:pt x="0" y="0"/>
                </a:moveTo>
                <a:lnTo>
                  <a:pt x="3587496" y="0"/>
                </a:lnTo>
                <a:lnTo>
                  <a:pt x="3587496" y="3587497"/>
                </a:lnTo>
                <a:lnTo>
                  <a:pt x="0" y="358749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588854" y="895350"/>
            <a:ext cx="9110292" cy="1152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07"/>
              </a:lnSpc>
            </a:pPr>
            <a:r>
              <a:rPr lang="en-US" b="true" sz="6719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EXISTING METHOD</a:t>
            </a:r>
            <a:r>
              <a:rPr lang="en-US" sz="6719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49015" y="3120136"/>
            <a:ext cx="8595885" cy="4455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5932" indent="-392966" lvl="1">
              <a:lnSpc>
                <a:spcPts val="5096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Current systems rely on manual clamp meters or static smart plugs, offering fragmented data and no real-time appliance-level insights. Traditional tools ignore dynamic usage patterns, leaving costly inefficiencies undetected.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290405" y="2989923"/>
            <a:ext cx="9157774" cy="60393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39"/>
              </a:lnSpc>
            </a:pPr>
            <a:r>
              <a:rPr lang="en-US" sz="3457">
                <a:solidFill>
                  <a:srgbClr val="000000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This system useas a non-invasive SCT-013 current sensor and Arduino Mega to track real-time appliance energy consumption. It triggers immediate visual alerts (e.g., LEDs, buzzer) when usage exceeds a specific current, such as standby power waste or dangerous overloads. The Arduino processes data locally, eliminating manual checks by providing instant, actionable feedback 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2029204" y="3113748"/>
            <a:ext cx="4645579" cy="5056118"/>
          </a:xfrm>
          <a:custGeom>
            <a:avLst/>
            <a:gdLst/>
            <a:ahLst/>
            <a:cxnLst/>
            <a:rect r="r" b="b" t="t" l="l"/>
            <a:pathLst>
              <a:path h="5056118" w="4645579">
                <a:moveTo>
                  <a:pt x="0" y="0"/>
                </a:moveTo>
                <a:lnTo>
                  <a:pt x="4645579" y="0"/>
                </a:lnTo>
                <a:lnTo>
                  <a:pt x="4645579" y="5056118"/>
                </a:lnTo>
                <a:lnTo>
                  <a:pt x="0" y="50561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440343" y="876300"/>
            <a:ext cx="9911650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PROPOSED METHOD</a:t>
            </a: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2094880" y="2077801"/>
            <a:ext cx="3073290" cy="2785169"/>
          </a:xfrm>
          <a:custGeom>
            <a:avLst/>
            <a:gdLst/>
            <a:ahLst/>
            <a:cxnLst/>
            <a:rect r="r" b="b" t="t" l="l"/>
            <a:pathLst>
              <a:path h="2785169" w="3073290">
                <a:moveTo>
                  <a:pt x="0" y="0"/>
                </a:moveTo>
                <a:lnTo>
                  <a:pt x="3073290" y="0"/>
                </a:lnTo>
                <a:lnTo>
                  <a:pt x="3073290" y="2785170"/>
                </a:lnTo>
                <a:lnTo>
                  <a:pt x="0" y="27851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7926100" y="2252486"/>
            <a:ext cx="2435799" cy="2435799"/>
          </a:xfrm>
          <a:custGeom>
            <a:avLst/>
            <a:gdLst/>
            <a:ahLst/>
            <a:cxnLst/>
            <a:rect r="r" b="b" t="t" l="l"/>
            <a:pathLst>
              <a:path h="2435799" w="2435799">
                <a:moveTo>
                  <a:pt x="0" y="0"/>
                </a:moveTo>
                <a:lnTo>
                  <a:pt x="2435800" y="0"/>
                </a:lnTo>
                <a:lnTo>
                  <a:pt x="2435800" y="2435800"/>
                </a:lnTo>
                <a:lnTo>
                  <a:pt x="0" y="2435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640354" y="2795968"/>
            <a:ext cx="2661280" cy="1892317"/>
          </a:xfrm>
          <a:custGeom>
            <a:avLst/>
            <a:gdLst/>
            <a:ahLst/>
            <a:cxnLst/>
            <a:rect r="r" b="b" t="t" l="l"/>
            <a:pathLst>
              <a:path h="1892317" w="2661280">
                <a:moveTo>
                  <a:pt x="0" y="0"/>
                </a:moveTo>
                <a:lnTo>
                  <a:pt x="2661280" y="0"/>
                </a:lnTo>
                <a:lnTo>
                  <a:pt x="2661280" y="1892318"/>
                </a:lnTo>
                <a:lnTo>
                  <a:pt x="0" y="18923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8065555" y="5756711"/>
            <a:ext cx="2747617" cy="2747617"/>
          </a:xfrm>
          <a:custGeom>
            <a:avLst/>
            <a:gdLst/>
            <a:ahLst/>
            <a:cxnLst/>
            <a:rect r="r" b="b" t="t" l="l"/>
            <a:pathLst>
              <a:path h="2747617" w="2747617">
                <a:moveTo>
                  <a:pt x="0" y="0"/>
                </a:moveTo>
                <a:lnTo>
                  <a:pt x="2747617" y="0"/>
                </a:lnTo>
                <a:lnTo>
                  <a:pt x="2747617" y="2747617"/>
                </a:lnTo>
                <a:lnTo>
                  <a:pt x="0" y="27476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2353893" y="6177745"/>
            <a:ext cx="2555263" cy="2311323"/>
          </a:xfrm>
          <a:custGeom>
            <a:avLst/>
            <a:gdLst/>
            <a:ahLst/>
            <a:cxnLst/>
            <a:rect r="r" b="b" t="t" l="l"/>
            <a:pathLst>
              <a:path h="2311323" w="2555263">
                <a:moveTo>
                  <a:pt x="0" y="0"/>
                </a:moveTo>
                <a:lnTo>
                  <a:pt x="2555263" y="0"/>
                </a:lnTo>
                <a:lnTo>
                  <a:pt x="2555263" y="2311324"/>
                </a:lnTo>
                <a:lnTo>
                  <a:pt x="0" y="231132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4875411" y="571911"/>
            <a:ext cx="8537178" cy="1395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9"/>
              </a:lnSpc>
            </a:pPr>
            <a:r>
              <a:rPr lang="en-US" b="true" sz="8192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COMPONENTS</a:t>
            </a:r>
            <a:r>
              <a:rPr lang="en-US" sz="8192" b="true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968146" y="4907082"/>
            <a:ext cx="3547110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Arduino uno rev3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093745" y="4907082"/>
            <a:ext cx="4926806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SCT-013 Current Sensor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025090" y="4907082"/>
            <a:ext cx="4444682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Wi-Fi Shield ESP8266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437288" y="8640737"/>
            <a:ext cx="4004151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Breadboard + Wires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41451" y="8536694"/>
            <a:ext cx="4910686" cy="95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700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  <a:hlinkClick r:id="rId9" tooltip="https://www.google.com/url?sa=i&amp;url=https%3A%2F%2Fkitronik.co.uk%2Fproducts%2F4652-polymer-lithium-ion-battery-1ah&amp;psig=AOvVaw2OgUlAFh9OUSXvGvLUS6yO&amp;ust=1740885332684000&amp;source=images&amp;cd=vfe&amp;opi=89978449&amp;ved=0CBcQjhxqFwoTCMjcmLL154sDFQAAAAAdAAAAABAE"/>
              </a:rPr>
              <a:t>SSD1306 Display OLED 0.91" LCD 128X32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5400000">
            <a:off x="5691866" y="892537"/>
            <a:ext cx="6904268" cy="8717538"/>
          </a:xfrm>
          <a:custGeom>
            <a:avLst/>
            <a:gdLst/>
            <a:ahLst/>
            <a:cxnLst/>
            <a:rect r="r" b="b" t="t" l="l"/>
            <a:pathLst>
              <a:path h="8717538" w="6904268">
                <a:moveTo>
                  <a:pt x="0" y="0"/>
                </a:moveTo>
                <a:lnTo>
                  <a:pt x="6904268" y="0"/>
                </a:lnTo>
                <a:lnTo>
                  <a:pt x="6904268" y="8717538"/>
                </a:lnTo>
                <a:lnTo>
                  <a:pt x="0" y="87175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3032" t="0" r="-3836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4837934" y="581436"/>
            <a:ext cx="8612132" cy="121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b="true" sz="7085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CIRCUIT DIAGRAM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18943" y="-989670"/>
            <a:ext cx="1080715" cy="2956684"/>
            <a:chOff x="0" y="0"/>
            <a:chExt cx="284633" cy="7787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529352" y="9803843"/>
            <a:ext cx="19346704" cy="821917"/>
            <a:chOff x="0" y="0"/>
            <a:chExt cx="5095428" cy="21647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95428" cy="216472"/>
            </a:xfrm>
            <a:custGeom>
              <a:avLst/>
              <a:gdLst/>
              <a:ahLst/>
              <a:cxnLst/>
              <a:rect r="r" b="b" t="t" l="l"/>
              <a:pathLst>
                <a:path h="216472" w="5095428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false" rot="0">
            <a:off x="17259300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3486583" y="3085173"/>
            <a:ext cx="4518707" cy="3939865"/>
          </a:xfrm>
          <a:custGeom>
            <a:avLst/>
            <a:gdLst/>
            <a:ahLst/>
            <a:cxnLst/>
            <a:rect r="r" b="b" t="t" l="l"/>
            <a:pathLst>
              <a:path h="3939865" w="4518707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343" y="-989670"/>
            <a:ext cx="1080715" cy="2956684"/>
            <a:chOff x="0" y="0"/>
            <a:chExt cx="284633" cy="77871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84633" cy="778715"/>
            </a:xfrm>
            <a:custGeom>
              <a:avLst/>
              <a:gdLst/>
              <a:ahLst/>
              <a:cxnLst/>
              <a:rect r="r" b="b" t="t" l="l"/>
              <a:pathLst>
                <a:path h="778715" w="284633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5451939" y="885825"/>
            <a:ext cx="7384123" cy="12177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20"/>
              </a:lnSpc>
            </a:pPr>
            <a:r>
              <a:rPr lang="en-US" b="true" sz="7085">
                <a:solidFill>
                  <a:srgbClr val="000000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SIMULATION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DAGgWF4rIBg</dc:identifier>
  <dcterms:modified xsi:type="dcterms:W3CDTF">2011-08-01T06:04:30Z</dcterms:modified>
  <cp:revision>1</cp:revision>
  <dc:title>Energy Monitor for Appliances - Oussema Ben Ayech</dc:title>
</cp:coreProperties>
</file>