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Inter Bold" charset="1" panose="020B0802030000000004"/>
      <p:regular r:id="rId29"/>
    </p:embeddedFont>
    <p:embeddedFont>
      <p:font typeface="Open Sans Bold" charset="1" panose="00000000000000000000"/>
      <p:regular r:id="rId30"/>
    </p:embeddedFont>
    <p:embeddedFont>
      <p:font typeface="Open Sans Semi-Bold" charset="1" panose="00000000000000000000"/>
      <p:regular r:id="rId31"/>
    </p:embeddedFont>
    <p:embeddedFont>
      <p:font typeface="Inter Medium" charset="1" panose="02000503000000020004"/>
      <p:regular r:id="rId32"/>
    </p:embeddedFont>
    <p:embeddedFont>
      <p:font typeface="Open Sans" charset="1" panose="00000000000000000000"/>
      <p:regular r:id="rId33"/>
    </p:embeddedFont>
    <p:embeddedFont>
      <p:font typeface="Canva Sans" charset="1" panose="020B0503030501040103"/>
      <p:regular r:id="rId34"/>
    </p:embeddedFont>
    <p:embeddedFont>
      <p:font typeface="Canva Sans Bold" charset="1" panose="020B0803030501040103"/>
      <p:regular r:id="rId35"/>
    </p:embeddedFont>
    <p:embeddedFont>
      <p:font typeface="Inter" charset="1" panose="020B0502030000000004"/>
      <p:regular r:id="rId36"/>
    </p:embeddedFont>
    <p:embeddedFont>
      <p:font typeface="Inter Ultra-Bold" charset="1" panose="02000503000000020004"/>
      <p:regular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https://ppl-ai-file-upload.s3.amazonaws.com/web/direct-files/63768511/ada8e9bd-3dc4-4cf4-bdfc-7beb336e031f/s42400-023-00195-4.pdf" TargetMode="External" Type="http://schemas.openxmlformats.org/officeDocument/2006/relationships/hyperlink"/></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https://www.youtube.com/watch?v=OobLb1McxnI" TargetMode="External" Type="http://schemas.openxmlformats.org/officeDocument/2006/relationships/video"/></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074658" y="8563446"/>
            <a:ext cx="16138684" cy="0"/>
          </a:xfrm>
          <a:prstGeom prst="line">
            <a:avLst/>
          </a:prstGeom>
          <a:ln cap="flat" w="38100">
            <a:solidFill>
              <a:srgbClr val="17726D"/>
            </a:solidFill>
            <a:prstDash val="solid"/>
            <a:headEnd type="none" len="sm" w="sm"/>
            <a:tailEnd type="none" len="sm" w="sm"/>
          </a:ln>
        </p:spPr>
      </p:sp>
      <p:grpSp>
        <p:nvGrpSpPr>
          <p:cNvPr name="Group 3" id="3"/>
          <p:cNvGrpSpPr/>
          <p:nvPr/>
        </p:nvGrpSpPr>
        <p:grpSpPr>
          <a:xfrm rot="0">
            <a:off x="10785978" y="1231643"/>
            <a:ext cx="4758515" cy="4758515"/>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5" id="5"/>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6" id="6"/>
          <p:cNvGrpSpPr/>
          <p:nvPr/>
        </p:nvGrpSpPr>
        <p:grpSpPr>
          <a:xfrm rot="0">
            <a:off x="277090" y="6143041"/>
            <a:ext cx="447675" cy="44767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name="TextBox 8" id="8"/>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9" id="9"/>
          <p:cNvGrpSpPr/>
          <p:nvPr/>
        </p:nvGrpSpPr>
        <p:grpSpPr>
          <a:xfrm rot="0">
            <a:off x="15972039" y="656036"/>
            <a:ext cx="1241303" cy="575606"/>
            <a:chOff x="0" y="0"/>
            <a:chExt cx="326928" cy="151600"/>
          </a:xfrm>
        </p:grpSpPr>
        <p:sp>
          <p:nvSpPr>
            <p:cNvPr name="Freeform 10" id="10"/>
            <p:cNvSpPr/>
            <p:nvPr/>
          </p:nvSpPr>
          <p:spPr>
            <a:xfrm flipH="false" flipV="false" rot="0">
              <a:off x="0" y="0"/>
              <a:ext cx="326928" cy="151600"/>
            </a:xfrm>
            <a:custGeom>
              <a:avLst/>
              <a:gdLst/>
              <a:ahLst/>
              <a:cxnLst/>
              <a:rect r="r" b="b" t="t" l="l"/>
              <a:pathLst>
                <a:path h="151600" w="326928">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sp>
        <p:sp>
          <p:nvSpPr>
            <p:cNvPr name="TextBox 11" id="11"/>
            <p:cNvSpPr txBox="true"/>
            <p:nvPr/>
          </p:nvSpPr>
          <p:spPr>
            <a:xfrm>
              <a:off x="0" y="-47625"/>
              <a:ext cx="326928" cy="199225"/>
            </a:xfrm>
            <a:prstGeom prst="rect">
              <a:avLst/>
            </a:prstGeom>
          </p:spPr>
          <p:txBody>
            <a:bodyPr anchor="ctr" rtlCol="false" tIns="50800" lIns="50800" bIns="50800" rIns="50800"/>
            <a:lstStyle/>
            <a:p>
              <a:pPr algn="ctr">
                <a:lnSpc>
                  <a:spcPts val="2479"/>
                </a:lnSpc>
              </a:pPr>
            </a:p>
          </p:txBody>
        </p:sp>
      </p:grpSp>
      <p:sp>
        <p:nvSpPr>
          <p:cNvPr name="Freeform 12" id="12"/>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1028700" y="1447219"/>
            <a:ext cx="15928388" cy="4164326"/>
          </a:xfrm>
          <a:prstGeom prst="rect">
            <a:avLst/>
          </a:prstGeom>
        </p:spPr>
        <p:txBody>
          <a:bodyPr anchor="t" rtlCol="false" tIns="0" lIns="0" bIns="0" rIns="0">
            <a:spAutoFit/>
          </a:bodyPr>
          <a:lstStyle/>
          <a:p>
            <a:pPr algn="l">
              <a:lnSpc>
                <a:spcPts val="16695"/>
              </a:lnSpc>
            </a:pPr>
            <a:r>
              <a:rPr lang="en-US" sz="11925" b="true">
                <a:solidFill>
                  <a:srgbClr val="17726D"/>
                </a:solidFill>
                <a:latin typeface="Inter Bold"/>
                <a:ea typeface="Inter Bold"/>
                <a:cs typeface="Inter Bold"/>
                <a:sym typeface="Inter Bold"/>
              </a:rPr>
              <a:t>INTRUSION DETECTION SYSTEM </a:t>
            </a:r>
          </a:p>
        </p:txBody>
      </p:sp>
      <p:sp>
        <p:nvSpPr>
          <p:cNvPr name="TextBox 14" id="14"/>
          <p:cNvSpPr txBox="true"/>
          <p:nvPr/>
        </p:nvSpPr>
        <p:spPr>
          <a:xfrm rot="0">
            <a:off x="1074658" y="8881603"/>
            <a:ext cx="6191266" cy="290830"/>
          </a:xfrm>
          <a:prstGeom prst="rect">
            <a:avLst/>
          </a:prstGeom>
        </p:spPr>
        <p:txBody>
          <a:bodyPr anchor="t" rtlCol="false" tIns="0" lIns="0" bIns="0" rIns="0">
            <a:spAutoFit/>
          </a:bodyPr>
          <a:lstStyle/>
          <a:p>
            <a:pPr algn="just" marL="0" indent="0" lvl="0">
              <a:lnSpc>
                <a:spcPts val="2479"/>
              </a:lnSpc>
            </a:pPr>
            <a:r>
              <a:rPr lang="en-US" b="true" sz="1599">
                <a:solidFill>
                  <a:srgbClr val="000000"/>
                </a:solidFill>
                <a:latin typeface="Open Sans Bold"/>
                <a:ea typeface="Open Sans Bold"/>
                <a:cs typeface="Open Sans Bold"/>
                <a:sym typeface="Open Sans Bold"/>
              </a:rPr>
              <a:t>Presented by : Oussema Ben Ayech</a:t>
            </a:r>
          </a:p>
        </p:txBody>
      </p:sp>
      <p:sp>
        <p:nvSpPr>
          <p:cNvPr name="TextBox 15" id="15"/>
          <p:cNvSpPr txBox="true"/>
          <p:nvPr/>
        </p:nvSpPr>
        <p:spPr>
          <a:xfrm rot="0">
            <a:off x="12242380" y="8862553"/>
            <a:ext cx="4970962" cy="368301"/>
          </a:xfrm>
          <a:prstGeom prst="rect">
            <a:avLst/>
          </a:prstGeom>
        </p:spPr>
        <p:txBody>
          <a:bodyPr anchor="t" rtlCol="false" tIns="0" lIns="0" bIns="0" rIns="0">
            <a:spAutoFit/>
          </a:bodyPr>
          <a:lstStyle/>
          <a:p>
            <a:pPr algn="r" marL="0" indent="0" lvl="0">
              <a:lnSpc>
                <a:spcPts val="3099"/>
              </a:lnSpc>
            </a:pPr>
            <a:r>
              <a:rPr lang="en-US" b="true" sz="1999">
                <a:solidFill>
                  <a:srgbClr val="000000"/>
                </a:solidFill>
                <a:latin typeface="Open Sans Bold"/>
                <a:ea typeface="Open Sans Bold"/>
                <a:cs typeface="Open Sans Bold"/>
                <a:sym typeface="Open Sans Bold"/>
              </a:rPr>
              <a:t>Supervised by : Dr. Sofien Dridi</a:t>
            </a:r>
          </a:p>
        </p:txBody>
      </p:sp>
      <p:sp>
        <p:nvSpPr>
          <p:cNvPr name="TextBox 16" id="16"/>
          <p:cNvSpPr txBox="true"/>
          <p:nvPr/>
        </p:nvSpPr>
        <p:spPr>
          <a:xfrm rot="0">
            <a:off x="1074658" y="6196381"/>
            <a:ext cx="11260656" cy="712471"/>
          </a:xfrm>
          <a:prstGeom prst="rect">
            <a:avLst/>
          </a:prstGeom>
        </p:spPr>
        <p:txBody>
          <a:bodyPr anchor="t" rtlCol="false" tIns="0" lIns="0" bIns="0" rIns="0">
            <a:spAutoFit/>
          </a:bodyPr>
          <a:lstStyle/>
          <a:p>
            <a:pPr algn="l" marL="0" indent="0" lvl="0">
              <a:lnSpc>
                <a:spcPts val="5879"/>
              </a:lnSpc>
            </a:pPr>
            <a:r>
              <a:rPr lang="en-US" b="true" sz="4199" spc="310">
                <a:solidFill>
                  <a:srgbClr val="000000"/>
                </a:solidFill>
                <a:latin typeface="Open Sans Semi-Bold"/>
                <a:ea typeface="Open Sans Semi-Bold"/>
                <a:cs typeface="Open Sans Semi-Bold"/>
                <a:sym typeface="Open Sans Semi-Bold"/>
              </a:rPr>
              <a:t>FOR CO</a:t>
            </a:r>
            <a:r>
              <a:rPr lang="en-US" b="true" sz="4199" spc="310">
                <a:solidFill>
                  <a:srgbClr val="000000"/>
                </a:solidFill>
                <a:latin typeface="Open Sans Semi-Bold"/>
                <a:ea typeface="Open Sans Semi-Bold"/>
                <a:cs typeface="Open Sans Semi-Bold"/>
                <a:sym typeface="Open Sans Semi-Bold"/>
              </a:rPr>
              <a:t>NTROLLER AREA NETWORK</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634610" y="0"/>
            <a:ext cx="5653390" cy="10287000"/>
            <a:chOff x="0" y="0"/>
            <a:chExt cx="1488959" cy="2709333"/>
          </a:xfrm>
        </p:grpSpPr>
        <p:sp>
          <p:nvSpPr>
            <p:cNvPr name="Freeform 3" id="3"/>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4" id="4"/>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400866" y="0"/>
            <a:ext cx="863406" cy="1914819"/>
            <a:chOff x="0" y="0"/>
            <a:chExt cx="227399" cy="504314"/>
          </a:xfrm>
        </p:grpSpPr>
        <p:sp>
          <p:nvSpPr>
            <p:cNvPr name="Freeform 6" id="6"/>
            <p:cNvSpPr/>
            <p:nvPr/>
          </p:nvSpPr>
          <p:spPr>
            <a:xfrm flipH="false" flipV="false" rot="0">
              <a:off x="0" y="0"/>
              <a:ext cx="227399" cy="504314"/>
            </a:xfrm>
            <a:custGeom>
              <a:avLst/>
              <a:gdLst/>
              <a:ahLst/>
              <a:cxnLst/>
              <a:rect r="r" b="b" t="t" l="l"/>
              <a:pathLst>
                <a:path h="504314" w="227399">
                  <a:moveTo>
                    <a:pt x="0" y="0"/>
                  </a:moveTo>
                  <a:lnTo>
                    <a:pt x="227399" y="0"/>
                  </a:lnTo>
                  <a:lnTo>
                    <a:pt x="227399" y="504314"/>
                  </a:lnTo>
                  <a:lnTo>
                    <a:pt x="0" y="504314"/>
                  </a:lnTo>
                  <a:close/>
                </a:path>
              </a:pathLst>
            </a:custGeom>
            <a:solidFill>
              <a:srgbClr val="17726D"/>
            </a:solidFill>
          </p:spPr>
        </p:sp>
        <p:sp>
          <p:nvSpPr>
            <p:cNvPr name="TextBox 7" id="7"/>
            <p:cNvSpPr txBox="true"/>
            <p:nvPr/>
          </p:nvSpPr>
          <p:spPr>
            <a:xfrm>
              <a:off x="0" y="-47625"/>
              <a:ext cx="227399" cy="55193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61650" y="8036778"/>
            <a:ext cx="3803190" cy="38031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0" y="10094695"/>
            <a:ext cx="18264272" cy="192305"/>
            <a:chOff x="0" y="0"/>
            <a:chExt cx="4810343" cy="50648"/>
          </a:xfrm>
        </p:grpSpPr>
        <p:sp>
          <p:nvSpPr>
            <p:cNvPr name="Freeform 12" id="12"/>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solidFill>
              <a:srgbClr val="17726D"/>
            </a:solidFill>
          </p:spPr>
        </p:sp>
        <p:sp>
          <p:nvSpPr>
            <p:cNvPr name="TextBox 13" id="13"/>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grpSp>
        <p:nvGrpSpPr>
          <p:cNvPr name="Group 14" id="14"/>
          <p:cNvGrpSpPr/>
          <p:nvPr/>
        </p:nvGrpSpPr>
        <p:grpSpPr>
          <a:xfrm rot="0">
            <a:off x="17474979" y="2040305"/>
            <a:ext cx="715180" cy="71518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7" id="17"/>
          <p:cNvSpPr txBox="true"/>
          <p:nvPr/>
        </p:nvSpPr>
        <p:spPr>
          <a:xfrm rot="0">
            <a:off x="1205995" y="1505804"/>
            <a:ext cx="15040474" cy="1249681"/>
          </a:xfrm>
          <a:prstGeom prst="rect">
            <a:avLst/>
          </a:prstGeom>
        </p:spPr>
        <p:txBody>
          <a:bodyPr anchor="t" rtlCol="false" tIns="0" lIns="0" bIns="0" rIns="0">
            <a:spAutoFit/>
          </a:bodyPr>
          <a:lstStyle/>
          <a:p>
            <a:pPr algn="l">
              <a:lnSpc>
                <a:spcPts val="4830"/>
              </a:lnSpc>
            </a:pPr>
            <a:r>
              <a:rPr lang="en-US" sz="4600">
                <a:solidFill>
                  <a:srgbClr val="17726D"/>
                </a:solidFill>
                <a:latin typeface="Inter"/>
                <a:ea typeface="Inter"/>
                <a:cs typeface="Inter"/>
                <a:sym typeface="Inter"/>
              </a:rPr>
              <a:t>COMMUN REASONS WHY THIS ATTACK CAN BE PERFORMED ON THE CAN PROTOCOL : </a:t>
            </a:r>
          </a:p>
        </p:txBody>
      </p:sp>
      <p:sp>
        <p:nvSpPr>
          <p:cNvPr name="TextBox 18" id="18"/>
          <p:cNvSpPr txBox="true"/>
          <p:nvPr/>
        </p:nvSpPr>
        <p:spPr>
          <a:xfrm rot="0">
            <a:off x="1076578" y="3565108"/>
            <a:ext cx="15299309" cy="4471670"/>
          </a:xfrm>
          <a:prstGeom prst="rect">
            <a:avLst/>
          </a:prstGeom>
        </p:spPr>
        <p:txBody>
          <a:bodyPr anchor="t" rtlCol="false" tIns="0" lIns="0" bIns="0" rIns="0">
            <a:spAutoFit/>
          </a:bodyPr>
          <a:lstStyle/>
          <a:p>
            <a:pPr algn="l" marL="690881" indent="-345440" lvl="1">
              <a:lnSpc>
                <a:spcPts val="4480"/>
              </a:lnSpc>
              <a:buFont typeface="Arial"/>
              <a:buChar char="•"/>
            </a:pPr>
            <a:r>
              <a:rPr lang="en-US" sz="3200">
                <a:solidFill>
                  <a:srgbClr val="17726D"/>
                </a:solidFill>
                <a:latin typeface="Canva Sans"/>
                <a:ea typeface="Canva Sans"/>
                <a:cs typeface="Canva Sans"/>
                <a:sym typeface="Canva Sans"/>
              </a:rPr>
              <a:t>Lack of Authentication: There is no source or message authentication, making the CAN network vulnerable to integrity violations and replay attacks.</a:t>
            </a:r>
          </a:p>
          <a:p>
            <a:pPr algn="l" marL="690881" indent="-345440" lvl="1">
              <a:lnSpc>
                <a:spcPts val="4480"/>
              </a:lnSpc>
              <a:buFont typeface="Arial"/>
              <a:buChar char="•"/>
            </a:pPr>
            <a:r>
              <a:rPr lang="en-US" sz="3200">
                <a:solidFill>
                  <a:srgbClr val="17726D"/>
                </a:solidFill>
                <a:latin typeface="Canva Sans"/>
                <a:ea typeface="Canva Sans"/>
                <a:cs typeface="Canva Sans"/>
                <a:sym typeface="Canva Sans"/>
              </a:rPr>
              <a:t>Broadcast Communication: All nodes broadcast their messages on the CAN, allowing malicious nodes to sniff all traffic.</a:t>
            </a:r>
          </a:p>
          <a:p>
            <a:pPr algn="l" marL="690881" indent="-345440" lvl="1">
              <a:lnSpc>
                <a:spcPts val="4480"/>
              </a:lnSpc>
              <a:buFont typeface="Arial"/>
              <a:buChar char="•"/>
            </a:pPr>
            <a:r>
              <a:rPr lang="en-US" sz="3200">
                <a:solidFill>
                  <a:srgbClr val="17726D"/>
                </a:solidFill>
                <a:latin typeface="Canva Sans"/>
                <a:ea typeface="Canva Sans"/>
                <a:cs typeface="Canva Sans"/>
                <a:sym typeface="Canva Sans"/>
              </a:rPr>
              <a:t>Low-Latency Requirement: Security mechanisms may add significantly to the delay due to the requirement of messages being sent and received in real-time.</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634610" y="0"/>
            <a:ext cx="5653390" cy="10287000"/>
            <a:chOff x="0" y="0"/>
            <a:chExt cx="1488959" cy="2709333"/>
          </a:xfrm>
        </p:grpSpPr>
        <p:sp>
          <p:nvSpPr>
            <p:cNvPr name="Freeform 3" id="3"/>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4" id="4"/>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400866" y="0"/>
            <a:ext cx="863406" cy="1914819"/>
            <a:chOff x="0" y="0"/>
            <a:chExt cx="227399" cy="504314"/>
          </a:xfrm>
        </p:grpSpPr>
        <p:sp>
          <p:nvSpPr>
            <p:cNvPr name="Freeform 6" id="6"/>
            <p:cNvSpPr/>
            <p:nvPr/>
          </p:nvSpPr>
          <p:spPr>
            <a:xfrm flipH="false" flipV="false" rot="0">
              <a:off x="0" y="0"/>
              <a:ext cx="227399" cy="504314"/>
            </a:xfrm>
            <a:custGeom>
              <a:avLst/>
              <a:gdLst/>
              <a:ahLst/>
              <a:cxnLst/>
              <a:rect r="r" b="b" t="t" l="l"/>
              <a:pathLst>
                <a:path h="504314" w="227399">
                  <a:moveTo>
                    <a:pt x="0" y="0"/>
                  </a:moveTo>
                  <a:lnTo>
                    <a:pt x="227399" y="0"/>
                  </a:lnTo>
                  <a:lnTo>
                    <a:pt x="227399" y="504314"/>
                  </a:lnTo>
                  <a:lnTo>
                    <a:pt x="0" y="504314"/>
                  </a:lnTo>
                  <a:close/>
                </a:path>
              </a:pathLst>
            </a:custGeom>
            <a:solidFill>
              <a:srgbClr val="17726D"/>
            </a:solidFill>
          </p:spPr>
        </p:sp>
        <p:sp>
          <p:nvSpPr>
            <p:cNvPr name="TextBox 7" id="7"/>
            <p:cNvSpPr txBox="true"/>
            <p:nvPr/>
          </p:nvSpPr>
          <p:spPr>
            <a:xfrm>
              <a:off x="0" y="-47625"/>
              <a:ext cx="227399" cy="55193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61650" y="8036778"/>
            <a:ext cx="3803190" cy="38031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0" y="10094695"/>
            <a:ext cx="18264272" cy="192305"/>
            <a:chOff x="0" y="0"/>
            <a:chExt cx="4810343" cy="50648"/>
          </a:xfrm>
        </p:grpSpPr>
        <p:sp>
          <p:nvSpPr>
            <p:cNvPr name="Freeform 12" id="12"/>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solidFill>
              <a:srgbClr val="17726D"/>
            </a:solidFill>
          </p:spPr>
        </p:sp>
        <p:sp>
          <p:nvSpPr>
            <p:cNvPr name="TextBox 13" id="13"/>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sp>
        <p:nvSpPr>
          <p:cNvPr name="TextBox 14" id="14"/>
          <p:cNvSpPr txBox="true"/>
          <p:nvPr/>
        </p:nvSpPr>
        <p:spPr>
          <a:xfrm rot="0">
            <a:off x="2521448" y="4016122"/>
            <a:ext cx="13221375" cy="1533698"/>
          </a:xfrm>
          <a:prstGeom prst="rect">
            <a:avLst/>
          </a:prstGeom>
        </p:spPr>
        <p:txBody>
          <a:bodyPr anchor="t" rtlCol="false" tIns="0" lIns="0" bIns="0" rIns="0">
            <a:spAutoFit/>
          </a:bodyPr>
          <a:lstStyle/>
          <a:p>
            <a:pPr algn="ctr">
              <a:lnSpc>
                <a:spcPts val="11559"/>
              </a:lnSpc>
            </a:pPr>
            <a:r>
              <a:rPr lang="en-US" b="true" sz="11009">
                <a:solidFill>
                  <a:srgbClr val="17726D"/>
                </a:solidFill>
                <a:latin typeface="Inter Bold"/>
                <a:ea typeface="Inter Bold"/>
                <a:cs typeface="Inter Bold"/>
                <a:sym typeface="Inter Bold"/>
              </a:rPr>
              <a:t>.3  PROBLEMS</a:t>
            </a:r>
          </a:p>
        </p:txBody>
      </p:sp>
      <p:grpSp>
        <p:nvGrpSpPr>
          <p:cNvPr name="Group 15" id="15"/>
          <p:cNvGrpSpPr/>
          <p:nvPr/>
        </p:nvGrpSpPr>
        <p:grpSpPr>
          <a:xfrm rot="0">
            <a:off x="9232905" y="671110"/>
            <a:ext cx="715180" cy="71518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457494"/>
            <a:ext cx="9144000" cy="1495425"/>
            <a:chOff x="0" y="0"/>
            <a:chExt cx="2408296" cy="393857"/>
          </a:xfrm>
        </p:grpSpPr>
        <p:sp>
          <p:nvSpPr>
            <p:cNvPr name="Freeform 3" id="3"/>
            <p:cNvSpPr/>
            <p:nvPr/>
          </p:nvSpPr>
          <p:spPr>
            <a:xfrm flipH="false" flipV="false" rot="0">
              <a:off x="0" y="0"/>
              <a:ext cx="2408296" cy="393857"/>
            </a:xfrm>
            <a:custGeom>
              <a:avLst/>
              <a:gdLst/>
              <a:ahLst/>
              <a:cxnLst/>
              <a:rect r="r" b="b" t="t" l="l"/>
              <a:pathLst>
                <a:path h="393857" w="2408296">
                  <a:moveTo>
                    <a:pt x="0" y="0"/>
                  </a:moveTo>
                  <a:lnTo>
                    <a:pt x="2408296" y="0"/>
                  </a:lnTo>
                  <a:lnTo>
                    <a:pt x="2408296" y="393857"/>
                  </a:lnTo>
                  <a:lnTo>
                    <a:pt x="0" y="393857"/>
                  </a:lnTo>
                  <a:close/>
                </a:path>
              </a:pathLst>
            </a:custGeom>
            <a:solidFill>
              <a:srgbClr val="17726D"/>
            </a:solidFill>
          </p:spPr>
        </p:sp>
        <p:sp>
          <p:nvSpPr>
            <p:cNvPr name="TextBox 4" id="4"/>
            <p:cNvSpPr txBox="true"/>
            <p:nvPr/>
          </p:nvSpPr>
          <p:spPr>
            <a:xfrm>
              <a:off x="0" y="-47625"/>
              <a:ext cx="2408296" cy="441482"/>
            </a:xfrm>
            <a:prstGeom prst="rect">
              <a:avLst/>
            </a:prstGeom>
          </p:spPr>
          <p:txBody>
            <a:bodyPr anchor="ctr" rtlCol="false" tIns="50800" lIns="50800" bIns="50800" rIns="50800"/>
            <a:lstStyle/>
            <a:p>
              <a:pPr algn="ctr">
                <a:lnSpc>
                  <a:spcPts val="2479"/>
                </a:lnSpc>
              </a:pPr>
            </a:p>
          </p:txBody>
        </p:sp>
      </p:grpSp>
      <p:sp>
        <p:nvSpPr>
          <p:cNvPr name="Freeform 5" id="5"/>
          <p:cNvSpPr/>
          <p:nvPr/>
        </p:nvSpPr>
        <p:spPr>
          <a:xfrm flipH="false" flipV="false" rot="0">
            <a:off x="14115913" y="963360"/>
            <a:ext cx="586293" cy="483692"/>
          </a:xfrm>
          <a:custGeom>
            <a:avLst/>
            <a:gdLst/>
            <a:ahLst/>
            <a:cxnLst/>
            <a:rect r="r" b="b" t="t" l="l"/>
            <a:pathLst>
              <a:path h="483692" w="586293">
                <a:moveTo>
                  <a:pt x="0" y="0"/>
                </a:moveTo>
                <a:lnTo>
                  <a:pt x="586293" y="0"/>
                </a:lnTo>
                <a:lnTo>
                  <a:pt x="586293" y="483692"/>
                </a:lnTo>
                <a:lnTo>
                  <a:pt x="0" y="4836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409060" y="2657788"/>
            <a:ext cx="2754354" cy="2754354"/>
          </a:xfrm>
          <a:custGeom>
            <a:avLst/>
            <a:gdLst/>
            <a:ahLst/>
            <a:cxnLst/>
            <a:rect r="r" b="b" t="t" l="l"/>
            <a:pathLst>
              <a:path h="2754354" w="2754354">
                <a:moveTo>
                  <a:pt x="0" y="0"/>
                </a:moveTo>
                <a:lnTo>
                  <a:pt x="2754354" y="0"/>
                </a:lnTo>
                <a:lnTo>
                  <a:pt x="2754354" y="2754355"/>
                </a:lnTo>
                <a:lnTo>
                  <a:pt x="0" y="2754355"/>
                </a:lnTo>
                <a:lnTo>
                  <a:pt x="0" y="0"/>
                </a:lnTo>
                <a:close/>
              </a:path>
            </a:pathLst>
          </a:custGeom>
          <a:blipFill>
            <a:blip r:embed="rId4"/>
            <a:stretch>
              <a:fillRect l="0" t="0" r="0" b="0"/>
            </a:stretch>
          </a:blipFill>
        </p:spPr>
      </p:sp>
      <p:sp>
        <p:nvSpPr>
          <p:cNvPr name="Freeform 7" id="7"/>
          <p:cNvSpPr/>
          <p:nvPr/>
        </p:nvSpPr>
        <p:spPr>
          <a:xfrm flipH="false" flipV="false" rot="0">
            <a:off x="15192243" y="6904346"/>
            <a:ext cx="2847403" cy="2847403"/>
          </a:xfrm>
          <a:custGeom>
            <a:avLst/>
            <a:gdLst/>
            <a:ahLst/>
            <a:cxnLst/>
            <a:rect r="r" b="b" t="t" l="l"/>
            <a:pathLst>
              <a:path h="2847403" w="2847403">
                <a:moveTo>
                  <a:pt x="0" y="0"/>
                </a:moveTo>
                <a:lnTo>
                  <a:pt x="2847403" y="0"/>
                </a:lnTo>
                <a:lnTo>
                  <a:pt x="2847403" y="2847402"/>
                </a:lnTo>
                <a:lnTo>
                  <a:pt x="0" y="2847402"/>
                </a:lnTo>
                <a:lnTo>
                  <a:pt x="0" y="0"/>
                </a:lnTo>
                <a:close/>
              </a:path>
            </a:pathLst>
          </a:custGeom>
          <a:blipFill>
            <a:blip r:embed="rId5"/>
            <a:stretch>
              <a:fillRect l="0" t="0" r="0" b="0"/>
            </a:stretch>
          </a:blipFill>
        </p:spPr>
      </p:sp>
      <p:sp>
        <p:nvSpPr>
          <p:cNvPr name="Freeform 8" id="8"/>
          <p:cNvSpPr/>
          <p:nvPr/>
        </p:nvSpPr>
        <p:spPr>
          <a:xfrm flipH="false" flipV="false" rot="0">
            <a:off x="12390042" y="5412143"/>
            <a:ext cx="2019018" cy="2019018"/>
          </a:xfrm>
          <a:custGeom>
            <a:avLst/>
            <a:gdLst/>
            <a:ahLst/>
            <a:cxnLst/>
            <a:rect r="r" b="b" t="t" l="l"/>
            <a:pathLst>
              <a:path h="2019018" w="2019018">
                <a:moveTo>
                  <a:pt x="0" y="0"/>
                </a:moveTo>
                <a:lnTo>
                  <a:pt x="2019018" y="0"/>
                </a:lnTo>
                <a:lnTo>
                  <a:pt x="2019018" y="2019018"/>
                </a:lnTo>
                <a:lnTo>
                  <a:pt x="0" y="2019018"/>
                </a:lnTo>
                <a:lnTo>
                  <a:pt x="0" y="0"/>
                </a:lnTo>
                <a:close/>
              </a:path>
            </a:pathLst>
          </a:custGeom>
          <a:blipFill>
            <a:blip r:embed="rId6"/>
            <a:stretch>
              <a:fillRect l="0" t="0" r="0" b="0"/>
            </a:stretch>
          </a:blipFill>
        </p:spPr>
      </p:sp>
      <p:sp>
        <p:nvSpPr>
          <p:cNvPr name="TextBox 9" id="9"/>
          <p:cNvSpPr txBox="true"/>
          <p:nvPr/>
        </p:nvSpPr>
        <p:spPr>
          <a:xfrm rot="0">
            <a:off x="683853" y="2600638"/>
            <a:ext cx="10269826" cy="7151110"/>
          </a:xfrm>
          <a:prstGeom prst="rect">
            <a:avLst/>
          </a:prstGeom>
        </p:spPr>
        <p:txBody>
          <a:bodyPr anchor="t" rtlCol="false" tIns="0" lIns="0" bIns="0" rIns="0">
            <a:spAutoFit/>
          </a:bodyPr>
          <a:lstStyle/>
          <a:p>
            <a:pPr algn="l">
              <a:lnSpc>
                <a:spcPts val="3794"/>
              </a:lnSpc>
            </a:pPr>
            <a:r>
              <a:rPr lang="en-US" sz="2710">
                <a:solidFill>
                  <a:srgbClr val="000000"/>
                </a:solidFill>
                <a:latin typeface="Canva Sans"/>
                <a:ea typeface="Canva Sans"/>
                <a:cs typeface="Canva Sans"/>
                <a:sym typeface="Canva Sans"/>
              </a:rPr>
              <a:t>CAN Vulnerabilities and Mitigation Challenges:</a:t>
            </a:r>
          </a:p>
          <a:p>
            <a:pPr algn="l" marL="585140" indent="-292570" lvl="1">
              <a:lnSpc>
                <a:spcPts val="3794"/>
              </a:lnSpc>
              <a:buFont typeface="Arial"/>
              <a:buChar char="•"/>
            </a:pPr>
            <a:r>
              <a:rPr lang="en-US" sz="2710">
                <a:solidFill>
                  <a:srgbClr val="000000"/>
                </a:solidFill>
                <a:latin typeface="Canva Sans"/>
                <a:ea typeface="Canva Sans"/>
                <a:cs typeface="Canva Sans"/>
                <a:sym typeface="Canva Sans"/>
              </a:rPr>
              <a:t>Lack of Authentication: There is no source or message authentication, making the CAN network vulnerable to integrity violations and replay attacks.</a:t>
            </a:r>
          </a:p>
          <a:p>
            <a:pPr algn="l" marL="585140" indent="-292570" lvl="1">
              <a:lnSpc>
                <a:spcPts val="3794"/>
              </a:lnSpc>
              <a:buFont typeface="Arial"/>
              <a:buChar char="•"/>
            </a:pPr>
            <a:r>
              <a:rPr lang="en-US" sz="2710">
                <a:solidFill>
                  <a:srgbClr val="000000"/>
                </a:solidFill>
                <a:latin typeface="Canva Sans"/>
                <a:ea typeface="Canva Sans"/>
                <a:cs typeface="Canva Sans"/>
                <a:sym typeface="Canva Sans"/>
              </a:rPr>
              <a:t>Limited Payload Size: Implementing Message Authentication Codes (MACs) on CAN faces limitations due to the small CAN frame size, potentially compromising the strength of the MAC or the amount of data transmitted.</a:t>
            </a:r>
          </a:p>
          <a:p>
            <a:pPr algn="l" marL="585140" indent="-292570" lvl="1">
              <a:lnSpc>
                <a:spcPts val="3794"/>
              </a:lnSpc>
              <a:buFont typeface="Arial"/>
              <a:buChar char="•"/>
            </a:pPr>
            <a:r>
              <a:rPr lang="en-US" sz="2710">
                <a:solidFill>
                  <a:srgbClr val="000000"/>
                </a:solidFill>
                <a:latin typeface="Canva Sans"/>
                <a:ea typeface="Canva Sans"/>
                <a:cs typeface="Canva Sans"/>
                <a:sym typeface="Canva Sans"/>
              </a:rPr>
              <a:t>Replay Attacks: The observation that most ECUs send similar messages with minor changes makes CAN susceptible to replay attacks, even with authentication attempts.</a:t>
            </a:r>
          </a:p>
          <a:p>
            <a:pPr algn="l" marL="585140" indent="-292570" lvl="1">
              <a:lnSpc>
                <a:spcPts val="3794"/>
              </a:lnSpc>
              <a:buFont typeface="Arial"/>
              <a:buChar char="•"/>
            </a:pPr>
            <a:r>
              <a:rPr lang="en-US" sz="2710">
                <a:solidFill>
                  <a:srgbClr val="000000"/>
                </a:solidFill>
                <a:latin typeface="Canva Sans"/>
                <a:ea typeface="Canva Sans"/>
                <a:cs typeface="Canva Sans"/>
                <a:sym typeface="Canva Sans"/>
              </a:rPr>
              <a:t>Latency: Adding authentication procedures increases latency, as noted in the paper.</a:t>
            </a:r>
          </a:p>
        </p:txBody>
      </p:sp>
      <p:sp>
        <p:nvSpPr>
          <p:cNvPr name="TextBox 10" id="10"/>
          <p:cNvSpPr txBox="true"/>
          <p:nvPr/>
        </p:nvSpPr>
        <p:spPr>
          <a:xfrm rot="0">
            <a:off x="434699" y="958509"/>
            <a:ext cx="8147912"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PROBLEMS </a:t>
            </a:r>
          </a:p>
        </p:txBody>
      </p:sp>
      <p:sp>
        <p:nvSpPr>
          <p:cNvPr name="TextBox 11" id="11"/>
          <p:cNvSpPr txBox="true"/>
          <p:nvPr/>
        </p:nvSpPr>
        <p:spPr>
          <a:xfrm rot="0">
            <a:off x="14848250" y="970256"/>
            <a:ext cx="3191396" cy="422275"/>
          </a:xfrm>
          <a:prstGeom prst="rect">
            <a:avLst/>
          </a:prstGeom>
        </p:spPr>
        <p:txBody>
          <a:bodyPr anchor="t" rtlCol="false" tIns="0" lIns="0" bIns="0" rIns="0">
            <a:spAutoFit/>
          </a:bodyPr>
          <a:lstStyle/>
          <a:p>
            <a:pPr algn="l">
              <a:lnSpc>
                <a:spcPts val="3499"/>
              </a:lnSpc>
            </a:pPr>
            <a:r>
              <a:rPr lang="en-US" sz="2499" b="true">
                <a:solidFill>
                  <a:srgbClr val="FFFFFF"/>
                </a:solidFill>
                <a:latin typeface="Open Sans Semi-Bold"/>
                <a:ea typeface="Open Sans Semi-Bold"/>
                <a:cs typeface="Open Sans Semi-Bold"/>
                <a:sym typeface="Open Sans Semi-Bold"/>
              </a:rPr>
              <a:t>Thynk Unlimited</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634610" y="0"/>
            <a:ext cx="5653390" cy="10287000"/>
            <a:chOff x="0" y="0"/>
            <a:chExt cx="1488959" cy="2709333"/>
          </a:xfrm>
        </p:grpSpPr>
        <p:sp>
          <p:nvSpPr>
            <p:cNvPr name="Freeform 3" id="3"/>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4" id="4"/>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400866" y="0"/>
            <a:ext cx="863406" cy="1914819"/>
            <a:chOff x="0" y="0"/>
            <a:chExt cx="227399" cy="504314"/>
          </a:xfrm>
        </p:grpSpPr>
        <p:sp>
          <p:nvSpPr>
            <p:cNvPr name="Freeform 6" id="6"/>
            <p:cNvSpPr/>
            <p:nvPr/>
          </p:nvSpPr>
          <p:spPr>
            <a:xfrm flipH="false" flipV="false" rot="0">
              <a:off x="0" y="0"/>
              <a:ext cx="227399" cy="504314"/>
            </a:xfrm>
            <a:custGeom>
              <a:avLst/>
              <a:gdLst/>
              <a:ahLst/>
              <a:cxnLst/>
              <a:rect r="r" b="b" t="t" l="l"/>
              <a:pathLst>
                <a:path h="504314" w="227399">
                  <a:moveTo>
                    <a:pt x="0" y="0"/>
                  </a:moveTo>
                  <a:lnTo>
                    <a:pt x="227399" y="0"/>
                  </a:lnTo>
                  <a:lnTo>
                    <a:pt x="227399" y="504314"/>
                  </a:lnTo>
                  <a:lnTo>
                    <a:pt x="0" y="504314"/>
                  </a:lnTo>
                  <a:close/>
                </a:path>
              </a:pathLst>
            </a:custGeom>
            <a:solidFill>
              <a:srgbClr val="17726D"/>
            </a:solidFill>
          </p:spPr>
        </p:sp>
        <p:sp>
          <p:nvSpPr>
            <p:cNvPr name="TextBox 7" id="7"/>
            <p:cNvSpPr txBox="true"/>
            <p:nvPr/>
          </p:nvSpPr>
          <p:spPr>
            <a:xfrm>
              <a:off x="0" y="-47625"/>
              <a:ext cx="227399" cy="55193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61650" y="8036778"/>
            <a:ext cx="3803190" cy="38031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0" y="10094695"/>
            <a:ext cx="18264272" cy="192305"/>
            <a:chOff x="0" y="0"/>
            <a:chExt cx="4810343" cy="50648"/>
          </a:xfrm>
        </p:grpSpPr>
        <p:sp>
          <p:nvSpPr>
            <p:cNvPr name="Freeform 12" id="12"/>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solidFill>
              <a:srgbClr val="17726D"/>
            </a:solidFill>
          </p:spPr>
        </p:sp>
        <p:sp>
          <p:nvSpPr>
            <p:cNvPr name="TextBox 13" id="13"/>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sp>
        <p:nvSpPr>
          <p:cNvPr name="TextBox 14" id="14"/>
          <p:cNvSpPr txBox="true"/>
          <p:nvPr/>
        </p:nvSpPr>
        <p:spPr>
          <a:xfrm rot="0">
            <a:off x="2521448" y="4016122"/>
            <a:ext cx="13221375" cy="1533698"/>
          </a:xfrm>
          <a:prstGeom prst="rect">
            <a:avLst/>
          </a:prstGeom>
        </p:spPr>
        <p:txBody>
          <a:bodyPr anchor="t" rtlCol="false" tIns="0" lIns="0" bIns="0" rIns="0">
            <a:spAutoFit/>
          </a:bodyPr>
          <a:lstStyle/>
          <a:p>
            <a:pPr algn="ctr">
              <a:lnSpc>
                <a:spcPts val="11559"/>
              </a:lnSpc>
            </a:pPr>
            <a:r>
              <a:rPr lang="en-US" b="true" sz="11009">
                <a:solidFill>
                  <a:srgbClr val="17726D"/>
                </a:solidFill>
                <a:latin typeface="Inter Bold"/>
                <a:ea typeface="Inter Bold"/>
                <a:cs typeface="Inter Bold"/>
                <a:sym typeface="Inter Bold"/>
              </a:rPr>
              <a:t>SOLUTIONS</a:t>
            </a:r>
          </a:p>
        </p:txBody>
      </p:sp>
      <p:grpSp>
        <p:nvGrpSpPr>
          <p:cNvPr name="Group 15" id="15"/>
          <p:cNvGrpSpPr/>
          <p:nvPr/>
        </p:nvGrpSpPr>
        <p:grpSpPr>
          <a:xfrm rot="0">
            <a:off x="16346483" y="1914819"/>
            <a:ext cx="715180" cy="71518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18306" y="0"/>
            <a:ext cx="10569694" cy="10287000"/>
            <a:chOff x="0" y="0"/>
            <a:chExt cx="2783788" cy="2709333"/>
          </a:xfrm>
        </p:grpSpPr>
        <p:sp>
          <p:nvSpPr>
            <p:cNvPr name="Freeform 3" id="3"/>
            <p:cNvSpPr/>
            <p:nvPr/>
          </p:nvSpPr>
          <p:spPr>
            <a:xfrm flipH="false" flipV="false" rot="0">
              <a:off x="0" y="0"/>
              <a:ext cx="2783788" cy="2709333"/>
            </a:xfrm>
            <a:custGeom>
              <a:avLst/>
              <a:gdLst/>
              <a:ahLst/>
              <a:cxnLst/>
              <a:rect r="r" b="b" t="t" l="l"/>
              <a:pathLst>
                <a:path h="2709333" w="2783788">
                  <a:moveTo>
                    <a:pt x="0" y="0"/>
                  </a:moveTo>
                  <a:lnTo>
                    <a:pt x="2783788" y="0"/>
                  </a:lnTo>
                  <a:lnTo>
                    <a:pt x="2783788" y="2709333"/>
                  </a:lnTo>
                  <a:lnTo>
                    <a:pt x="0" y="2709333"/>
                  </a:lnTo>
                  <a:close/>
                </a:path>
              </a:pathLst>
            </a:custGeom>
            <a:solidFill>
              <a:srgbClr val="17726D"/>
            </a:solidFill>
          </p:spPr>
        </p:sp>
        <p:sp>
          <p:nvSpPr>
            <p:cNvPr name="TextBox 4" id="4"/>
            <p:cNvSpPr txBox="true"/>
            <p:nvPr/>
          </p:nvSpPr>
          <p:spPr>
            <a:xfrm>
              <a:off x="0" y="-47625"/>
              <a:ext cx="2783788" cy="2756958"/>
            </a:xfrm>
            <a:prstGeom prst="rect">
              <a:avLst/>
            </a:prstGeom>
          </p:spPr>
          <p:txBody>
            <a:bodyPr anchor="ctr" rtlCol="false" tIns="50800" lIns="50800" bIns="50800" rIns="50800"/>
            <a:lstStyle/>
            <a:p>
              <a:pPr algn="ctr">
                <a:lnSpc>
                  <a:spcPts val="2479"/>
                </a:lnSpc>
              </a:pPr>
            </a:p>
          </p:txBody>
        </p:sp>
      </p:grpSp>
      <p:sp>
        <p:nvSpPr>
          <p:cNvPr name="AutoShape 5" id="5"/>
          <p:cNvSpPr/>
          <p:nvPr/>
        </p:nvSpPr>
        <p:spPr>
          <a:xfrm flipV="true">
            <a:off x="839945" y="2324009"/>
            <a:ext cx="1858299" cy="0"/>
          </a:xfrm>
          <a:prstGeom prst="line">
            <a:avLst/>
          </a:prstGeom>
          <a:ln cap="flat" w="76200">
            <a:solidFill>
              <a:srgbClr val="EAE4D2"/>
            </a:solidFill>
            <a:prstDash val="solid"/>
            <a:headEnd type="none" len="sm" w="sm"/>
            <a:tailEnd type="none" len="sm" w="sm"/>
          </a:ln>
        </p:spPr>
      </p:sp>
      <p:sp>
        <p:nvSpPr>
          <p:cNvPr name="Freeform 6" id="6"/>
          <p:cNvSpPr/>
          <p:nvPr/>
        </p:nvSpPr>
        <p:spPr>
          <a:xfrm flipH="false" flipV="false" rot="0">
            <a:off x="1240236" y="2458576"/>
            <a:ext cx="5069255" cy="6799724"/>
          </a:xfrm>
          <a:custGeom>
            <a:avLst/>
            <a:gdLst/>
            <a:ahLst/>
            <a:cxnLst/>
            <a:rect r="r" b="b" t="t" l="l"/>
            <a:pathLst>
              <a:path h="6799724" w="5069255">
                <a:moveTo>
                  <a:pt x="0" y="0"/>
                </a:moveTo>
                <a:lnTo>
                  <a:pt x="5069255" y="0"/>
                </a:lnTo>
                <a:lnTo>
                  <a:pt x="5069255" y="6799724"/>
                </a:lnTo>
                <a:lnTo>
                  <a:pt x="0" y="6799724"/>
                </a:lnTo>
                <a:lnTo>
                  <a:pt x="0" y="0"/>
                </a:lnTo>
                <a:close/>
              </a:path>
            </a:pathLst>
          </a:custGeom>
          <a:blipFill>
            <a:blip r:embed="rId2"/>
            <a:stretch>
              <a:fillRect l="0" t="0" r="0" b="0"/>
            </a:stretch>
          </a:blipFill>
        </p:spPr>
      </p:sp>
      <p:sp>
        <p:nvSpPr>
          <p:cNvPr name="TextBox 7" id="7"/>
          <p:cNvSpPr txBox="true"/>
          <p:nvPr/>
        </p:nvSpPr>
        <p:spPr>
          <a:xfrm rot="0">
            <a:off x="899466" y="732980"/>
            <a:ext cx="6818840"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SOLUTIONS</a:t>
            </a:r>
          </a:p>
        </p:txBody>
      </p:sp>
      <p:sp>
        <p:nvSpPr>
          <p:cNvPr name="TextBox 8" id="8"/>
          <p:cNvSpPr txBox="true"/>
          <p:nvPr/>
        </p:nvSpPr>
        <p:spPr>
          <a:xfrm rot="0">
            <a:off x="9144000" y="1075003"/>
            <a:ext cx="8880123" cy="8032219"/>
          </a:xfrm>
          <a:prstGeom prst="rect">
            <a:avLst/>
          </a:prstGeom>
        </p:spPr>
        <p:txBody>
          <a:bodyPr anchor="t" rtlCol="false" tIns="0" lIns="0" bIns="0" rIns="0">
            <a:spAutoFit/>
          </a:bodyPr>
          <a:lstStyle/>
          <a:p>
            <a:pPr algn="just" marL="681121" indent="-340561" lvl="1">
              <a:lnSpc>
                <a:spcPts val="4889"/>
              </a:lnSpc>
              <a:buFont typeface="Arial"/>
              <a:buChar char="•"/>
            </a:pPr>
            <a:r>
              <a:rPr lang="en-US" b="true" sz="3154">
                <a:solidFill>
                  <a:srgbClr val="FFFFFF"/>
                </a:solidFill>
                <a:latin typeface="Open Sans Bold"/>
                <a:ea typeface="Open Sans Bold"/>
                <a:cs typeface="Open Sans Bold"/>
                <a:sym typeface="Open Sans Bold"/>
              </a:rPr>
              <a:t>The article proposes an intrusion detection system (IDS) featuring:</a:t>
            </a:r>
          </a:p>
          <a:p>
            <a:pPr algn="just" marL="681121" indent="-340561" lvl="1">
              <a:lnSpc>
                <a:spcPts val="4889"/>
              </a:lnSpc>
              <a:buFont typeface="Arial"/>
              <a:buChar char="•"/>
            </a:pPr>
            <a:r>
              <a:rPr lang="en-US" b="true" sz="3154">
                <a:solidFill>
                  <a:srgbClr val="FFFFFF"/>
                </a:solidFill>
                <a:latin typeface="Open Sans Bold"/>
                <a:ea typeface="Open Sans Bold"/>
                <a:cs typeface="Open Sans Bold"/>
                <a:sym typeface="Open Sans Bold"/>
              </a:rPr>
              <a:t>LSTM Network: Detects anomalies in CAN frame sequences by identifying suspicious temporal patterns.</a:t>
            </a:r>
          </a:p>
          <a:p>
            <a:pPr algn="just" marL="681121" indent="-340561" lvl="1">
              <a:lnSpc>
                <a:spcPts val="4889"/>
              </a:lnSpc>
              <a:buFont typeface="Arial"/>
              <a:buChar char="•"/>
            </a:pPr>
            <a:r>
              <a:rPr lang="en-US" b="true" sz="3154">
                <a:solidFill>
                  <a:srgbClr val="FFFFFF"/>
                </a:solidFill>
                <a:latin typeface="Open Sans Bold"/>
                <a:ea typeface="Open Sans Bold"/>
                <a:cs typeface="Open Sans Bold"/>
                <a:sym typeface="Open Sans Bold"/>
              </a:rPr>
              <a:t>Decision Engine: Uses contextual parameters and outputs from anomaly detection functions to decide if an intrusion is occurring, improving accuracy.</a:t>
            </a:r>
          </a:p>
          <a:p>
            <a:pPr algn="just" marL="681121" indent="-340561" lvl="1">
              <a:lnSpc>
                <a:spcPts val="4889"/>
              </a:lnSpc>
              <a:buFont typeface="Arial"/>
              <a:buChar char="•"/>
            </a:pPr>
            <a:r>
              <a:rPr lang="en-US" b="true" sz="3154">
                <a:solidFill>
                  <a:srgbClr val="FFFFFF"/>
                </a:solidFill>
                <a:latin typeface="Open Sans Bold"/>
                <a:ea typeface="Open Sans Bold"/>
                <a:cs typeface="Open Sans Bold"/>
                <a:sym typeface="Open Sans Bold"/>
                <a:hlinkClick r:id="rId3" tooltip="https://ppl-ai-file-upload.s3.amazonaws.com/web/direct-files/63768511/ada8e9bd-3dc4-4cf4-bdfc-7beb336e031f/s42400-023-00195-4.pdf"/>
              </a:rPr>
              <a:t>helps resolve conflicting information and improve the overall accuracy of the IDS.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9309161" cy="10287000"/>
            <a:chOff x="0" y="0"/>
            <a:chExt cx="2451795" cy="2709333"/>
          </a:xfrm>
        </p:grpSpPr>
        <p:sp>
          <p:nvSpPr>
            <p:cNvPr name="Freeform 3" id="3"/>
            <p:cNvSpPr/>
            <p:nvPr/>
          </p:nvSpPr>
          <p:spPr>
            <a:xfrm flipH="false" flipV="false" rot="0">
              <a:off x="0" y="0"/>
              <a:ext cx="2451795" cy="2709333"/>
            </a:xfrm>
            <a:custGeom>
              <a:avLst/>
              <a:gdLst/>
              <a:ahLst/>
              <a:cxnLst/>
              <a:rect r="r" b="b" t="t" l="l"/>
              <a:pathLst>
                <a:path h="2709333" w="2451795">
                  <a:moveTo>
                    <a:pt x="0" y="0"/>
                  </a:moveTo>
                  <a:lnTo>
                    <a:pt x="2451795" y="0"/>
                  </a:lnTo>
                  <a:lnTo>
                    <a:pt x="2451795" y="2709333"/>
                  </a:lnTo>
                  <a:lnTo>
                    <a:pt x="0" y="2709333"/>
                  </a:lnTo>
                  <a:close/>
                </a:path>
              </a:pathLst>
            </a:custGeom>
            <a:solidFill>
              <a:srgbClr val="17726D"/>
            </a:solidFill>
          </p:spPr>
        </p:sp>
        <p:sp>
          <p:nvSpPr>
            <p:cNvPr name="TextBox 4" id="4"/>
            <p:cNvSpPr txBox="true"/>
            <p:nvPr/>
          </p:nvSpPr>
          <p:spPr>
            <a:xfrm>
              <a:off x="0" y="-47625"/>
              <a:ext cx="2451795"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312849" y="474980"/>
            <a:ext cx="6683462" cy="553720"/>
            <a:chOff x="0" y="0"/>
            <a:chExt cx="1760253" cy="145836"/>
          </a:xfrm>
        </p:grpSpPr>
        <p:sp>
          <p:nvSpPr>
            <p:cNvPr name="Freeform 6" id="6"/>
            <p:cNvSpPr/>
            <p:nvPr/>
          </p:nvSpPr>
          <p:spPr>
            <a:xfrm flipH="false" flipV="false" rot="0">
              <a:off x="0" y="0"/>
              <a:ext cx="1760253" cy="145836"/>
            </a:xfrm>
            <a:custGeom>
              <a:avLst/>
              <a:gdLst/>
              <a:ahLst/>
              <a:cxnLst/>
              <a:rect r="r" b="b" t="t" l="l"/>
              <a:pathLst>
                <a:path h="145836" w="1760253">
                  <a:moveTo>
                    <a:pt x="59077" y="0"/>
                  </a:moveTo>
                  <a:lnTo>
                    <a:pt x="1701177" y="0"/>
                  </a:lnTo>
                  <a:cubicBezTo>
                    <a:pt x="1716845" y="0"/>
                    <a:pt x="1731871" y="6224"/>
                    <a:pt x="1742950" y="17303"/>
                  </a:cubicBezTo>
                  <a:cubicBezTo>
                    <a:pt x="1754029" y="28382"/>
                    <a:pt x="1760253" y="43409"/>
                    <a:pt x="1760253" y="59077"/>
                  </a:cubicBezTo>
                  <a:lnTo>
                    <a:pt x="1760253" y="86759"/>
                  </a:lnTo>
                  <a:cubicBezTo>
                    <a:pt x="1760253" y="119386"/>
                    <a:pt x="1733804" y="145836"/>
                    <a:pt x="1701177" y="145836"/>
                  </a:cubicBezTo>
                  <a:lnTo>
                    <a:pt x="59077" y="145836"/>
                  </a:lnTo>
                  <a:cubicBezTo>
                    <a:pt x="43409" y="145836"/>
                    <a:pt x="28382" y="139611"/>
                    <a:pt x="17303" y="128532"/>
                  </a:cubicBezTo>
                  <a:cubicBezTo>
                    <a:pt x="6224" y="117453"/>
                    <a:pt x="0" y="102427"/>
                    <a:pt x="0" y="86759"/>
                  </a:cubicBezTo>
                  <a:lnTo>
                    <a:pt x="0" y="59077"/>
                  </a:lnTo>
                  <a:cubicBezTo>
                    <a:pt x="0" y="26450"/>
                    <a:pt x="26450" y="0"/>
                    <a:pt x="59077" y="0"/>
                  </a:cubicBezTo>
                  <a:close/>
                </a:path>
              </a:pathLst>
            </a:custGeom>
            <a:solidFill>
              <a:srgbClr val="F6F6F6"/>
            </a:solidFill>
          </p:spPr>
        </p:sp>
        <p:sp>
          <p:nvSpPr>
            <p:cNvPr name="TextBox 7" id="7"/>
            <p:cNvSpPr txBox="true"/>
            <p:nvPr/>
          </p:nvSpPr>
          <p:spPr>
            <a:xfrm>
              <a:off x="0" y="-38100"/>
              <a:ext cx="1760253" cy="183936"/>
            </a:xfrm>
            <a:prstGeom prst="rect">
              <a:avLst/>
            </a:prstGeom>
          </p:spPr>
          <p:txBody>
            <a:bodyPr anchor="ctr" rtlCol="false" tIns="50800" lIns="50800" bIns="50800" rIns="50800"/>
            <a:lstStyle/>
            <a:p>
              <a:pPr algn="ctr">
                <a:lnSpc>
                  <a:spcPts val="3079"/>
                </a:lnSpc>
              </a:pPr>
              <a:r>
                <a:rPr lang="en-US" b="true" sz="2199">
                  <a:solidFill>
                    <a:srgbClr val="000000"/>
                  </a:solidFill>
                  <a:latin typeface="Inter Bold"/>
                  <a:ea typeface="Inter Bold"/>
                  <a:cs typeface="Inter Bold"/>
                  <a:sym typeface="Inter Bold"/>
                </a:rPr>
                <a:t>Proposed solution visualized</a:t>
              </a:r>
            </a:p>
          </p:txBody>
        </p:sp>
      </p:grpSp>
      <p:sp>
        <p:nvSpPr>
          <p:cNvPr name="Freeform 8" id="8"/>
          <p:cNvSpPr/>
          <p:nvPr/>
        </p:nvSpPr>
        <p:spPr>
          <a:xfrm flipH="false" flipV="false" rot="0">
            <a:off x="10347520" y="818604"/>
            <a:ext cx="7039569" cy="8649793"/>
          </a:xfrm>
          <a:custGeom>
            <a:avLst/>
            <a:gdLst/>
            <a:ahLst/>
            <a:cxnLst/>
            <a:rect r="r" b="b" t="t" l="l"/>
            <a:pathLst>
              <a:path h="8649793" w="7039569">
                <a:moveTo>
                  <a:pt x="0" y="0"/>
                </a:moveTo>
                <a:lnTo>
                  <a:pt x="7039569" y="0"/>
                </a:lnTo>
                <a:lnTo>
                  <a:pt x="7039569" y="8649792"/>
                </a:lnTo>
                <a:lnTo>
                  <a:pt x="0" y="8649792"/>
                </a:lnTo>
                <a:lnTo>
                  <a:pt x="0" y="0"/>
                </a:lnTo>
                <a:close/>
              </a:path>
            </a:pathLst>
          </a:custGeom>
          <a:blipFill>
            <a:blip r:embed="rId2"/>
            <a:stretch>
              <a:fillRect l="0" t="0" r="0" b="0"/>
            </a:stretch>
          </a:blipFill>
        </p:spPr>
      </p:sp>
      <p:sp>
        <p:nvSpPr>
          <p:cNvPr name="TextBox 9" id="9"/>
          <p:cNvSpPr txBox="true"/>
          <p:nvPr/>
        </p:nvSpPr>
        <p:spPr>
          <a:xfrm rot="0">
            <a:off x="856413" y="1762561"/>
            <a:ext cx="7515630" cy="6220029"/>
          </a:xfrm>
          <a:prstGeom prst="rect">
            <a:avLst/>
          </a:prstGeom>
        </p:spPr>
        <p:txBody>
          <a:bodyPr anchor="t" rtlCol="false" tIns="0" lIns="0" bIns="0" rIns="0">
            <a:spAutoFit/>
          </a:bodyPr>
          <a:lstStyle/>
          <a:p>
            <a:pPr algn="l">
              <a:lnSpc>
                <a:spcPts val="4985"/>
              </a:lnSpc>
            </a:pPr>
            <a:r>
              <a:rPr lang="en-US" sz="3560">
                <a:solidFill>
                  <a:srgbClr val="000000"/>
                </a:solidFill>
                <a:latin typeface="Canva Sans"/>
                <a:ea typeface="Canva Sans"/>
                <a:cs typeface="Canva Sans"/>
                <a:sym typeface="Canva Sans"/>
              </a:rPr>
              <a:t>The diagram shows a process where C</a:t>
            </a:r>
            <a:r>
              <a:rPr lang="en-US" sz="3560">
                <a:solidFill>
                  <a:srgbClr val="000000"/>
                </a:solidFill>
                <a:latin typeface="Canva Sans"/>
                <a:ea typeface="Canva Sans"/>
                <a:cs typeface="Canva Sans"/>
                <a:sym typeface="Canva Sans"/>
              </a:rPr>
              <a:t>AN data is analyzed by a function (F) and an LSTM. Their outputs, along with a threshold (epsilon), are compared to label the data as normal or anomalous. The LSTM learns patterns, while function F provides a calculated value. The comparison stage determines the final label.</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945152"/>
            <a:chOff x="0" y="0"/>
            <a:chExt cx="4816593" cy="775678"/>
          </a:xfrm>
        </p:grpSpPr>
        <p:sp>
          <p:nvSpPr>
            <p:cNvPr name="Freeform 3" id="3"/>
            <p:cNvSpPr/>
            <p:nvPr/>
          </p:nvSpPr>
          <p:spPr>
            <a:xfrm flipH="false" flipV="false" rot="0">
              <a:off x="0" y="0"/>
              <a:ext cx="4816592" cy="775678"/>
            </a:xfrm>
            <a:custGeom>
              <a:avLst/>
              <a:gdLst/>
              <a:ahLst/>
              <a:cxnLst/>
              <a:rect r="r" b="b" t="t" l="l"/>
              <a:pathLst>
                <a:path h="775678" w="4816592">
                  <a:moveTo>
                    <a:pt x="0" y="0"/>
                  </a:moveTo>
                  <a:lnTo>
                    <a:pt x="4816592" y="0"/>
                  </a:lnTo>
                  <a:lnTo>
                    <a:pt x="4816592" y="775678"/>
                  </a:lnTo>
                  <a:lnTo>
                    <a:pt x="0" y="775678"/>
                  </a:lnTo>
                  <a:close/>
                </a:path>
              </a:pathLst>
            </a:custGeom>
            <a:solidFill>
              <a:srgbClr val="17726D"/>
            </a:solidFill>
          </p:spPr>
        </p:sp>
        <p:sp>
          <p:nvSpPr>
            <p:cNvPr name="TextBox 4" id="4"/>
            <p:cNvSpPr txBox="true"/>
            <p:nvPr/>
          </p:nvSpPr>
          <p:spPr>
            <a:xfrm>
              <a:off x="0" y="-47625"/>
              <a:ext cx="4816593" cy="823303"/>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745226" y="-1332365"/>
            <a:ext cx="3803190" cy="38031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EAE4D2"/>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2400451" y="3542626"/>
            <a:ext cx="5246370" cy="6183488"/>
            <a:chOff x="0" y="0"/>
            <a:chExt cx="812800" cy="957984"/>
          </a:xfrm>
        </p:grpSpPr>
        <p:sp>
          <p:nvSpPr>
            <p:cNvPr name="Freeform 9" id="9"/>
            <p:cNvSpPr/>
            <p:nvPr/>
          </p:nvSpPr>
          <p:spPr>
            <a:xfrm flipH="false" flipV="false" rot="0">
              <a:off x="0" y="0"/>
              <a:ext cx="812800" cy="957984"/>
            </a:xfrm>
            <a:custGeom>
              <a:avLst/>
              <a:gdLst/>
              <a:ahLst/>
              <a:cxnLst/>
              <a:rect r="r" b="b" t="t" l="l"/>
              <a:pathLst>
                <a:path h="957984" w="812800">
                  <a:moveTo>
                    <a:pt x="0" y="0"/>
                  </a:moveTo>
                  <a:lnTo>
                    <a:pt x="812800" y="0"/>
                  </a:lnTo>
                  <a:lnTo>
                    <a:pt x="812800" y="957984"/>
                  </a:lnTo>
                  <a:lnTo>
                    <a:pt x="0" y="957984"/>
                  </a:lnTo>
                  <a:close/>
                </a:path>
              </a:pathLst>
            </a:custGeom>
            <a:blipFill>
              <a:blip r:embed="rId2"/>
              <a:stretch>
                <a:fillRect l="-107828" t="0" r="0" b="0"/>
              </a:stretch>
            </a:blipFill>
          </p:spPr>
        </p:sp>
      </p:grpSp>
      <p:sp>
        <p:nvSpPr>
          <p:cNvPr name="TextBox 10" id="10"/>
          <p:cNvSpPr txBox="true"/>
          <p:nvPr/>
        </p:nvSpPr>
        <p:spPr>
          <a:xfrm rot="0">
            <a:off x="1028700" y="840751"/>
            <a:ext cx="12490000" cy="1206500"/>
          </a:xfrm>
          <a:prstGeom prst="rect">
            <a:avLst/>
          </a:prstGeom>
        </p:spPr>
        <p:txBody>
          <a:bodyPr anchor="t" rtlCol="false" tIns="0" lIns="0" bIns="0" rIns="0">
            <a:spAutoFit/>
          </a:bodyPr>
          <a:lstStyle/>
          <a:p>
            <a:pPr algn="l">
              <a:lnSpc>
                <a:spcPts val="4899"/>
              </a:lnSpc>
            </a:pPr>
            <a:r>
              <a:rPr lang="en-US" sz="3499" b="true">
                <a:solidFill>
                  <a:srgbClr val="FFFFFF"/>
                </a:solidFill>
                <a:latin typeface="Canva Sans Bold"/>
                <a:ea typeface="Canva Sans Bold"/>
                <a:cs typeface="Canva Sans Bold"/>
                <a:sym typeface="Canva Sans Bold"/>
              </a:rPr>
              <a:t>FUTURE OF THE ATTACK SURFACE THAT TARGETS ELECTRICAL-VEHICULS : </a:t>
            </a:r>
          </a:p>
        </p:txBody>
      </p:sp>
      <p:sp>
        <p:nvSpPr>
          <p:cNvPr name="TextBox 11" id="11"/>
          <p:cNvSpPr txBox="true"/>
          <p:nvPr/>
        </p:nvSpPr>
        <p:spPr>
          <a:xfrm rot="0">
            <a:off x="1454663" y="4209813"/>
            <a:ext cx="9894317" cy="3740317"/>
          </a:xfrm>
          <a:prstGeom prst="rect">
            <a:avLst/>
          </a:prstGeom>
        </p:spPr>
        <p:txBody>
          <a:bodyPr anchor="t" rtlCol="false" tIns="0" lIns="0" bIns="0" rIns="0">
            <a:spAutoFit/>
          </a:bodyPr>
          <a:lstStyle/>
          <a:p>
            <a:pPr algn="l">
              <a:lnSpc>
                <a:spcPts val="6022"/>
              </a:lnSpc>
            </a:pPr>
            <a:r>
              <a:rPr lang="en-US" sz="3186" b="true">
                <a:solidFill>
                  <a:srgbClr val="000000"/>
                </a:solidFill>
                <a:latin typeface="Canva Sans Bold"/>
                <a:ea typeface="Canva Sans Bold"/>
                <a:cs typeface="Canva Sans Bold"/>
                <a:sym typeface="Canva Sans Bold"/>
              </a:rPr>
              <a:t>1. Vehicle-to-Grid (V2G) Exploits</a:t>
            </a:r>
          </a:p>
          <a:p>
            <a:pPr algn="l">
              <a:lnSpc>
                <a:spcPts val="6022"/>
              </a:lnSpc>
            </a:pPr>
            <a:r>
              <a:rPr lang="en-US" sz="3186" b="true">
                <a:solidFill>
                  <a:srgbClr val="000000"/>
                </a:solidFill>
                <a:latin typeface="Canva Sans Bold"/>
                <a:ea typeface="Canva Sans Bold"/>
                <a:cs typeface="Canva Sans Bold"/>
                <a:sym typeface="Canva Sans Bold"/>
              </a:rPr>
              <a:t>2. OCPP (Open Charge Point Protocol) Vulnerabilities</a:t>
            </a:r>
          </a:p>
          <a:p>
            <a:pPr algn="l">
              <a:lnSpc>
                <a:spcPts val="6022"/>
              </a:lnSpc>
            </a:pPr>
            <a:r>
              <a:rPr lang="en-US" sz="3186" b="true">
                <a:solidFill>
                  <a:srgbClr val="000000"/>
                </a:solidFill>
                <a:latin typeface="Canva Sans Bold"/>
                <a:ea typeface="Canva Sans Bold"/>
                <a:cs typeface="Canva Sans Bold"/>
                <a:sym typeface="Canva Sans Bold"/>
              </a:rPr>
              <a:t>3. Malware Injection via Charging Stations</a:t>
            </a:r>
          </a:p>
          <a:p>
            <a:pPr algn="l">
              <a:lnSpc>
                <a:spcPts val="6022"/>
              </a:lnSpc>
            </a:pPr>
            <a:r>
              <a:rPr lang="en-US" sz="3186" b="true">
                <a:solidFill>
                  <a:srgbClr val="000000"/>
                </a:solidFill>
                <a:latin typeface="Canva Sans Bold"/>
                <a:ea typeface="Canva Sans Bold"/>
                <a:cs typeface="Canva Sans Bold"/>
                <a:sym typeface="Canva Sans Bold"/>
              </a:rPr>
              <a:t>4. Key Fob/Phone-as-a-Key Attacks</a:t>
            </a:r>
          </a:p>
        </p:txBody>
      </p:sp>
      <p:grpSp>
        <p:nvGrpSpPr>
          <p:cNvPr name="Group 12" id="12"/>
          <p:cNvGrpSpPr/>
          <p:nvPr/>
        </p:nvGrpSpPr>
        <p:grpSpPr>
          <a:xfrm rot="0">
            <a:off x="15783668" y="-896565"/>
            <a:ext cx="4136867" cy="4136867"/>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4" id="1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8614" y="0"/>
            <a:ext cx="7799121" cy="10492988"/>
            <a:chOff x="0" y="0"/>
            <a:chExt cx="2054089" cy="2763585"/>
          </a:xfrm>
        </p:grpSpPr>
        <p:sp>
          <p:nvSpPr>
            <p:cNvPr name="Freeform 3" id="3"/>
            <p:cNvSpPr/>
            <p:nvPr/>
          </p:nvSpPr>
          <p:spPr>
            <a:xfrm flipH="false" flipV="false" rot="0">
              <a:off x="0" y="0"/>
              <a:ext cx="2054089" cy="2763585"/>
            </a:xfrm>
            <a:custGeom>
              <a:avLst/>
              <a:gdLst/>
              <a:ahLst/>
              <a:cxnLst/>
              <a:rect r="r" b="b" t="t" l="l"/>
              <a:pathLst>
                <a:path h="2763585" w="2054089">
                  <a:moveTo>
                    <a:pt x="0" y="0"/>
                  </a:moveTo>
                  <a:lnTo>
                    <a:pt x="2054089" y="0"/>
                  </a:lnTo>
                  <a:lnTo>
                    <a:pt x="2054089" y="2763585"/>
                  </a:lnTo>
                  <a:lnTo>
                    <a:pt x="0" y="2763585"/>
                  </a:lnTo>
                  <a:close/>
                </a:path>
              </a:pathLst>
            </a:custGeom>
            <a:solidFill>
              <a:srgbClr val="17726D"/>
            </a:solidFill>
          </p:spPr>
        </p:sp>
        <p:sp>
          <p:nvSpPr>
            <p:cNvPr name="TextBox 4" id="4"/>
            <p:cNvSpPr txBox="true"/>
            <p:nvPr/>
          </p:nvSpPr>
          <p:spPr>
            <a:xfrm>
              <a:off x="0" y="-47625"/>
              <a:ext cx="2054089" cy="2811210"/>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0" y="8790247"/>
            <a:ext cx="778614" cy="1496753"/>
            <a:chOff x="0" y="0"/>
            <a:chExt cx="205067" cy="394207"/>
          </a:xfrm>
        </p:grpSpPr>
        <p:sp>
          <p:nvSpPr>
            <p:cNvPr name="Freeform 6" id="6"/>
            <p:cNvSpPr/>
            <p:nvPr/>
          </p:nvSpPr>
          <p:spPr>
            <a:xfrm flipH="false" flipV="false" rot="0">
              <a:off x="0" y="0"/>
              <a:ext cx="205067" cy="394207"/>
            </a:xfrm>
            <a:custGeom>
              <a:avLst/>
              <a:gdLst/>
              <a:ahLst/>
              <a:cxnLst/>
              <a:rect r="r" b="b" t="t" l="l"/>
              <a:pathLst>
                <a:path h="394207" w="205067">
                  <a:moveTo>
                    <a:pt x="0" y="0"/>
                  </a:moveTo>
                  <a:lnTo>
                    <a:pt x="205067" y="0"/>
                  </a:lnTo>
                  <a:lnTo>
                    <a:pt x="205067" y="394207"/>
                  </a:lnTo>
                  <a:lnTo>
                    <a:pt x="0" y="394207"/>
                  </a:lnTo>
                  <a:close/>
                </a:path>
              </a:pathLst>
            </a:custGeom>
            <a:solidFill>
              <a:srgbClr val="17726D"/>
            </a:solidFill>
          </p:spPr>
        </p:sp>
        <p:sp>
          <p:nvSpPr>
            <p:cNvPr name="TextBox 7" id="7"/>
            <p:cNvSpPr txBox="true"/>
            <p:nvPr/>
          </p:nvSpPr>
          <p:spPr>
            <a:xfrm>
              <a:off x="0" y="-47625"/>
              <a:ext cx="205067" cy="441832"/>
            </a:xfrm>
            <a:prstGeom prst="rect">
              <a:avLst/>
            </a:prstGeom>
          </p:spPr>
          <p:txBody>
            <a:bodyPr anchor="ctr" rtlCol="false" tIns="50800" lIns="50800" bIns="50800" rIns="50800"/>
            <a:lstStyle/>
            <a:p>
              <a:pPr algn="ctr">
                <a:lnSpc>
                  <a:spcPts val="2479"/>
                </a:lnSpc>
              </a:pPr>
            </a:p>
          </p:txBody>
        </p:sp>
      </p:grpSp>
      <p:sp>
        <p:nvSpPr>
          <p:cNvPr name="AutoShape 8" id="8"/>
          <p:cNvSpPr/>
          <p:nvPr/>
        </p:nvSpPr>
        <p:spPr>
          <a:xfrm>
            <a:off x="1359021" y="2139258"/>
            <a:ext cx="6246156" cy="0"/>
          </a:xfrm>
          <a:prstGeom prst="line">
            <a:avLst/>
          </a:prstGeom>
          <a:ln cap="flat" w="76200">
            <a:solidFill>
              <a:srgbClr val="EAE4D2"/>
            </a:solidFill>
            <a:prstDash val="solid"/>
            <a:headEnd type="none" len="sm" w="sm"/>
            <a:tailEnd type="none" len="sm" w="sm"/>
          </a:ln>
        </p:spPr>
      </p:sp>
      <p:grpSp>
        <p:nvGrpSpPr>
          <p:cNvPr name="Group 9" id="9"/>
          <p:cNvGrpSpPr/>
          <p:nvPr/>
        </p:nvGrpSpPr>
        <p:grpSpPr>
          <a:xfrm rot="0">
            <a:off x="9460179" y="694152"/>
            <a:ext cx="7799121" cy="4011044"/>
            <a:chOff x="0" y="0"/>
            <a:chExt cx="10398828" cy="5348058"/>
          </a:xfrm>
        </p:grpSpPr>
        <p:pic>
          <p:nvPicPr>
            <p:cNvPr name="Picture 10" id="10"/>
            <p:cNvPicPr>
              <a:picLocks noChangeAspect="true"/>
            </p:cNvPicPr>
            <p:nvPr/>
          </p:nvPicPr>
          <p:blipFill>
            <a:blip r:embed="rId2"/>
            <a:srcRect l="0" t="4080" r="0" b="4080"/>
            <a:stretch>
              <a:fillRect/>
            </a:stretch>
          </p:blipFill>
          <p:spPr>
            <a:xfrm flipH="false" flipV="false">
              <a:off x="0" y="0"/>
              <a:ext cx="10398828" cy="5348058"/>
            </a:xfrm>
            <a:prstGeom prst="rect">
              <a:avLst/>
            </a:prstGeom>
          </p:spPr>
        </p:pic>
      </p:grpSp>
      <p:grpSp>
        <p:nvGrpSpPr>
          <p:cNvPr name="Group 11" id="11"/>
          <p:cNvGrpSpPr/>
          <p:nvPr/>
        </p:nvGrpSpPr>
        <p:grpSpPr>
          <a:xfrm rot="0">
            <a:off x="9206385" y="5143500"/>
            <a:ext cx="740686" cy="738460"/>
            <a:chOff x="0" y="0"/>
            <a:chExt cx="815250" cy="812800"/>
          </a:xfrm>
        </p:grpSpPr>
        <p:sp>
          <p:nvSpPr>
            <p:cNvPr name="Freeform 12" id="12"/>
            <p:cNvSpPr/>
            <p:nvPr/>
          </p:nvSpPr>
          <p:spPr>
            <a:xfrm flipH="false" flipV="false" rot="0">
              <a:off x="0" y="0"/>
              <a:ext cx="815250" cy="812800"/>
            </a:xfrm>
            <a:custGeom>
              <a:avLst/>
              <a:gdLst/>
              <a:ahLst/>
              <a:cxnLst/>
              <a:rect r="r" b="b" t="t" l="l"/>
              <a:pathLst>
                <a:path h="812800" w="815250">
                  <a:moveTo>
                    <a:pt x="407625" y="0"/>
                  </a:moveTo>
                  <a:cubicBezTo>
                    <a:pt x="182500" y="0"/>
                    <a:pt x="0" y="181951"/>
                    <a:pt x="0" y="406400"/>
                  </a:cubicBezTo>
                  <a:cubicBezTo>
                    <a:pt x="0" y="630849"/>
                    <a:pt x="182500" y="812800"/>
                    <a:pt x="407625" y="812800"/>
                  </a:cubicBezTo>
                  <a:cubicBezTo>
                    <a:pt x="632750" y="812800"/>
                    <a:pt x="815250" y="630849"/>
                    <a:pt x="815250" y="406400"/>
                  </a:cubicBezTo>
                  <a:cubicBezTo>
                    <a:pt x="815250" y="181951"/>
                    <a:pt x="632750" y="0"/>
                    <a:pt x="407625" y="0"/>
                  </a:cubicBezTo>
                  <a:close/>
                </a:path>
              </a:pathLst>
            </a:custGeom>
            <a:solidFill>
              <a:srgbClr val="17726D"/>
            </a:solidFill>
          </p:spPr>
        </p:sp>
        <p:sp>
          <p:nvSpPr>
            <p:cNvPr name="TextBox 13" id="13"/>
            <p:cNvSpPr txBox="true"/>
            <p:nvPr/>
          </p:nvSpPr>
          <p:spPr>
            <a:xfrm>
              <a:off x="76430" y="28575"/>
              <a:ext cx="662391" cy="708025"/>
            </a:xfrm>
            <a:prstGeom prst="rect">
              <a:avLst/>
            </a:prstGeom>
          </p:spPr>
          <p:txBody>
            <a:bodyPr anchor="ctr" rtlCol="false" tIns="50800" lIns="50800" bIns="50800" rIns="50800"/>
            <a:lstStyle/>
            <a:p>
              <a:pPr algn="ctr">
                <a:lnSpc>
                  <a:spcPts val="2479"/>
                </a:lnSpc>
              </a:pPr>
            </a:p>
          </p:txBody>
        </p:sp>
      </p:grpSp>
      <p:sp>
        <p:nvSpPr>
          <p:cNvPr name="TextBox 14" id="14"/>
          <p:cNvSpPr txBox="true"/>
          <p:nvPr/>
        </p:nvSpPr>
        <p:spPr>
          <a:xfrm rot="0">
            <a:off x="1359021" y="524169"/>
            <a:ext cx="6543494" cy="1362075"/>
          </a:xfrm>
          <a:prstGeom prst="rect">
            <a:avLst/>
          </a:prstGeom>
        </p:spPr>
        <p:txBody>
          <a:bodyPr anchor="t" rtlCol="false" tIns="0" lIns="0" bIns="0" rIns="0">
            <a:spAutoFit/>
          </a:bodyPr>
          <a:lstStyle/>
          <a:p>
            <a:pPr algn="l">
              <a:lnSpc>
                <a:spcPts val="5250"/>
              </a:lnSpc>
            </a:pPr>
            <a:r>
              <a:rPr lang="en-US" sz="5000" b="true">
                <a:solidFill>
                  <a:srgbClr val="FFFFFF"/>
                </a:solidFill>
                <a:latin typeface="Inter Bold"/>
                <a:ea typeface="Inter Bold"/>
                <a:cs typeface="Inter Bold"/>
                <a:sym typeface="Inter Bold"/>
              </a:rPr>
              <a:t>1. VEHICLE-TO-GRID (V2G) EXPLOITS</a:t>
            </a:r>
          </a:p>
        </p:txBody>
      </p:sp>
      <p:sp>
        <p:nvSpPr>
          <p:cNvPr name="TextBox 15" id="15"/>
          <p:cNvSpPr txBox="true"/>
          <p:nvPr/>
        </p:nvSpPr>
        <p:spPr>
          <a:xfrm rot="0">
            <a:off x="1411190" y="2604424"/>
            <a:ext cx="6533969" cy="5213985"/>
          </a:xfrm>
          <a:prstGeom prst="rect">
            <a:avLst/>
          </a:prstGeom>
        </p:spPr>
        <p:txBody>
          <a:bodyPr anchor="t" rtlCol="false" tIns="0" lIns="0" bIns="0" rIns="0">
            <a:spAutoFit/>
          </a:bodyPr>
          <a:lstStyle/>
          <a:p>
            <a:pPr algn="l">
              <a:lnSpc>
                <a:spcPts val="4184"/>
              </a:lnSpc>
            </a:pPr>
            <a:r>
              <a:rPr lang="en-US" sz="2699">
                <a:solidFill>
                  <a:srgbClr val="FFFFFF"/>
                </a:solidFill>
                <a:latin typeface="Open Sans"/>
                <a:ea typeface="Open Sans"/>
                <a:cs typeface="Open Sans"/>
                <a:sym typeface="Open Sans"/>
              </a:rPr>
              <a:t>"Cybersecurity in Vehicle-to-Grid (V2G) Systems: A Systematic Review"</a:t>
            </a:r>
          </a:p>
          <a:p>
            <a:pPr algn="l" marL="0" indent="0" lvl="0">
              <a:lnSpc>
                <a:spcPts val="4184"/>
              </a:lnSpc>
            </a:pPr>
            <a:r>
              <a:rPr lang="en-US" sz="2699">
                <a:solidFill>
                  <a:srgbClr val="FFFFFF"/>
                </a:solidFill>
                <a:latin typeface="Open Sans"/>
                <a:ea typeface="Open Sans"/>
                <a:cs typeface="Open Sans"/>
                <a:sym typeface="Open Sans"/>
              </a:rPr>
              <a:t> This paper provides a comprehensive review of V2G cybersecurity, highlighting vulnerabilities such as insecure communication channels, denial-of-service (DoS), spoofing, data manipulation, and botnet attacks targeting EVs, charging stations, and the grid1.</a:t>
            </a:r>
          </a:p>
        </p:txBody>
      </p:sp>
      <p:sp>
        <p:nvSpPr>
          <p:cNvPr name="TextBox 16" id="16"/>
          <p:cNvSpPr txBox="true"/>
          <p:nvPr/>
        </p:nvSpPr>
        <p:spPr>
          <a:xfrm rot="0">
            <a:off x="10208271" y="5086350"/>
            <a:ext cx="6844398" cy="5227320"/>
          </a:xfrm>
          <a:prstGeom prst="rect">
            <a:avLst/>
          </a:prstGeom>
        </p:spPr>
        <p:txBody>
          <a:bodyPr anchor="t" rtlCol="false" tIns="0" lIns="0" bIns="0" rIns="0">
            <a:spAutoFit/>
          </a:bodyPr>
          <a:lstStyle/>
          <a:p>
            <a:pPr algn="just">
              <a:lnSpc>
                <a:spcPts val="3779"/>
              </a:lnSpc>
            </a:pPr>
            <a:r>
              <a:rPr lang="en-US" sz="2699">
                <a:solidFill>
                  <a:srgbClr val="000000"/>
                </a:solidFill>
                <a:latin typeface="Open Sans"/>
                <a:ea typeface="Open Sans"/>
                <a:cs typeface="Open Sans"/>
                <a:sym typeface="Open Sans"/>
              </a:rPr>
              <a:t>Reference: arXiv:2503.15730v1 (2025)</a:t>
            </a:r>
          </a:p>
          <a:p>
            <a:pPr algn="just">
              <a:lnSpc>
                <a:spcPts val="3779"/>
              </a:lnSpc>
            </a:pPr>
            <a:r>
              <a:rPr lang="en-US" sz="2699">
                <a:solidFill>
                  <a:srgbClr val="000000"/>
                </a:solidFill>
                <a:latin typeface="Open Sans"/>
                <a:ea typeface="Open Sans"/>
                <a:cs typeface="Open Sans"/>
                <a:sym typeface="Open Sans"/>
              </a:rPr>
              <a:t>"Local Power Grids at Risk – An Experimental and Simulation-based Analysis of Attacks on Vehicle-To-Grid Communication"</a:t>
            </a:r>
          </a:p>
          <a:p>
            <a:pPr algn="just" marL="0" indent="0" lvl="0">
              <a:lnSpc>
                <a:spcPts val="3779"/>
              </a:lnSpc>
            </a:pPr>
            <a:r>
              <a:rPr lang="en-US" sz="2699">
                <a:solidFill>
                  <a:srgbClr val="000000"/>
                </a:solidFill>
                <a:latin typeface="Open Sans"/>
                <a:ea typeface="Open Sans"/>
                <a:cs typeface="Open Sans"/>
                <a:sym typeface="Open Sans"/>
              </a:rPr>
              <a:t> This study experimentally analyzes attacks on V2G communication, including manipulation of grid stability and malicious control of EV charging/discharging4.</a:t>
            </a:r>
          </a:p>
          <a:p>
            <a:pPr algn="just" marL="0" indent="0" lvl="0">
              <a:lnSpc>
                <a:spcPts val="3779"/>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8614" y="0"/>
            <a:ext cx="7799121" cy="10492988"/>
            <a:chOff x="0" y="0"/>
            <a:chExt cx="2054089" cy="2763585"/>
          </a:xfrm>
        </p:grpSpPr>
        <p:sp>
          <p:nvSpPr>
            <p:cNvPr name="Freeform 3" id="3"/>
            <p:cNvSpPr/>
            <p:nvPr/>
          </p:nvSpPr>
          <p:spPr>
            <a:xfrm flipH="false" flipV="false" rot="0">
              <a:off x="0" y="0"/>
              <a:ext cx="2054089" cy="2763585"/>
            </a:xfrm>
            <a:custGeom>
              <a:avLst/>
              <a:gdLst/>
              <a:ahLst/>
              <a:cxnLst/>
              <a:rect r="r" b="b" t="t" l="l"/>
              <a:pathLst>
                <a:path h="2763585" w="2054089">
                  <a:moveTo>
                    <a:pt x="0" y="0"/>
                  </a:moveTo>
                  <a:lnTo>
                    <a:pt x="2054089" y="0"/>
                  </a:lnTo>
                  <a:lnTo>
                    <a:pt x="2054089" y="2763585"/>
                  </a:lnTo>
                  <a:lnTo>
                    <a:pt x="0" y="2763585"/>
                  </a:lnTo>
                  <a:close/>
                </a:path>
              </a:pathLst>
            </a:custGeom>
            <a:solidFill>
              <a:srgbClr val="17726D"/>
            </a:solidFill>
          </p:spPr>
        </p:sp>
        <p:sp>
          <p:nvSpPr>
            <p:cNvPr name="TextBox 4" id="4"/>
            <p:cNvSpPr txBox="true"/>
            <p:nvPr/>
          </p:nvSpPr>
          <p:spPr>
            <a:xfrm>
              <a:off x="0" y="-47625"/>
              <a:ext cx="2054089" cy="2811210"/>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0" y="8790247"/>
            <a:ext cx="778614" cy="1496753"/>
            <a:chOff x="0" y="0"/>
            <a:chExt cx="205067" cy="394207"/>
          </a:xfrm>
        </p:grpSpPr>
        <p:sp>
          <p:nvSpPr>
            <p:cNvPr name="Freeform 6" id="6"/>
            <p:cNvSpPr/>
            <p:nvPr/>
          </p:nvSpPr>
          <p:spPr>
            <a:xfrm flipH="false" flipV="false" rot="0">
              <a:off x="0" y="0"/>
              <a:ext cx="205067" cy="394207"/>
            </a:xfrm>
            <a:custGeom>
              <a:avLst/>
              <a:gdLst/>
              <a:ahLst/>
              <a:cxnLst/>
              <a:rect r="r" b="b" t="t" l="l"/>
              <a:pathLst>
                <a:path h="394207" w="205067">
                  <a:moveTo>
                    <a:pt x="0" y="0"/>
                  </a:moveTo>
                  <a:lnTo>
                    <a:pt x="205067" y="0"/>
                  </a:lnTo>
                  <a:lnTo>
                    <a:pt x="205067" y="394207"/>
                  </a:lnTo>
                  <a:lnTo>
                    <a:pt x="0" y="394207"/>
                  </a:lnTo>
                  <a:close/>
                </a:path>
              </a:pathLst>
            </a:custGeom>
            <a:solidFill>
              <a:srgbClr val="17726D"/>
            </a:solidFill>
          </p:spPr>
        </p:sp>
        <p:sp>
          <p:nvSpPr>
            <p:cNvPr name="TextBox 7" id="7"/>
            <p:cNvSpPr txBox="true"/>
            <p:nvPr/>
          </p:nvSpPr>
          <p:spPr>
            <a:xfrm>
              <a:off x="0" y="-47625"/>
              <a:ext cx="205067" cy="441832"/>
            </a:xfrm>
            <a:prstGeom prst="rect">
              <a:avLst/>
            </a:prstGeom>
          </p:spPr>
          <p:txBody>
            <a:bodyPr anchor="ctr" rtlCol="false" tIns="50800" lIns="50800" bIns="50800" rIns="50800"/>
            <a:lstStyle/>
            <a:p>
              <a:pPr algn="ctr">
                <a:lnSpc>
                  <a:spcPts val="2479"/>
                </a:lnSpc>
              </a:pPr>
            </a:p>
          </p:txBody>
        </p:sp>
      </p:grpSp>
      <p:sp>
        <p:nvSpPr>
          <p:cNvPr name="AutoShape 8" id="8"/>
          <p:cNvSpPr/>
          <p:nvPr/>
        </p:nvSpPr>
        <p:spPr>
          <a:xfrm>
            <a:off x="1359021" y="2139258"/>
            <a:ext cx="6246156" cy="0"/>
          </a:xfrm>
          <a:prstGeom prst="line">
            <a:avLst/>
          </a:prstGeom>
          <a:ln cap="flat" w="76200">
            <a:solidFill>
              <a:srgbClr val="EAE4D2"/>
            </a:solidFill>
            <a:prstDash val="solid"/>
            <a:headEnd type="none" len="sm" w="sm"/>
            <a:tailEnd type="none" len="sm" w="sm"/>
          </a:ln>
        </p:spPr>
      </p:sp>
      <p:grpSp>
        <p:nvGrpSpPr>
          <p:cNvPr name="Group 9" id="9"/>
          <p:cNvGrpSpPr/>
          <p:nvPr/>
        </p:nvGrpSpPr>
        <p:grpSpPr>
          <a:xfrm rot="0">
            <a:off x="9460179" y="457494"/>
            <a:ext cx="7799121" cy="4011044"/>
            <a:chOff x="0" y="0"/>
            <a:chExt cx="10398828" cy="5348058"/>
          </a:xfrm>
        </p:grpSpPr>
        <p:pic>
          <p:nvPicPr>
            <p:cNvPr name="Picture 10" id="10"/>
            <p:cNvPicPr>
              <a:picLocks noChangeAspect="true"/>
            </p:cNvPicPr>
            <p:nvPr/>
          </p:nvPicPr>
          <p:blipFill>
            <a:blip r:embed="rId2"/>
            <a:srcRect l="0" t="6691" r="0" b="6691"/>
            <a:stretch>
              <a:fillRect/>
            </a:stretch>
          </p:blipFill>
          <p:spPr>
            <a:xfrm flipH="false" flipV="false">
              <a:off x="0" y="0"/>
              <a:ext cx="10398828" cy="5348058"/>
            </a:xfrm>
            <a:prstGeom prst="rect">
              <a:avLst/>
            </a:prstGeom>
          </p:spPr>
        </p:pic>
      </p:grpSp>
      <p:grpSp>
        <p:nvGrpSpPr>
          <p:cNvPr name="Group 11" id="11"/>
          <p:cNvGrpSpPr/>
          <p:nvPr/>
        </p:nvGrpSpPr>
        <p:grpSpPr>
          <a:xfrm rot="0">
            <a:off x="9206385" y="4977419"/>
            <a:ext cx="740686" cy="738460"/>
            <a:chOff x="0" y="0"/>
            <a:chExt cx="815250" cy="812800"/>
          </a:xfrm>
        </p:grpSpPr>
        <p:sp>
          <p:nvSpPr>
            <p:cNvPr name="Freeform 12" id="12"/>
            <p:cNvSpPr/>
            <p:nvPr/>
          </p:nvSpPr>
          <p:spPr>
            <a:xfrm flipH="false" flipV="false" rot="0">
              <a:off x="0" y="0"/>
              <a:ext cx="815250" cy="812800"/>
            </a:xfrm>
            <a:custGeom>
              <a:avLst/>
              <a:gdLst/>
              <a:ahLst/>
              <a:cxnLst/>
              <a:rect r="r" b="b" t="t" l="l"/>
              <a:pathLst>
                <a:path h="812800" w="815250">
                  <a:moveTo>
                    <a:pt x="407625" y="0"/>
                  </a:moveTo>
                  <a:cubicBezTo>
                    <a:pt x="182500" y="0"/>
                    <a:pt x="0" y="181951"/>
                    <a:pt x="0" y="406400"/>
                  </a:cubicBezTo>
                  <a:cubicBezTo>
                    <a:pt x="0" y="630849"/>
                    <a:pt x="182500" y="812800"/>
                    <a:pt x="407625" y="812800"/>
                  </a:cubicBezTo>
                  <a:cubicBezTo>
                    <a:pt x="632750" y="812800"/>
                    <a:pt x="815250" y="630849"/>
                    <a:pt x="815250" y="406400"/>
                  </a:cubicBezTo>
                  <a:cubicBezTo>
                    <a:pt x="815250" y="181951"/>
                    <a:pt x="632750" y="0"/>
                    <a:pt x="407625" y="0"/>
                  </a:cubicBezTo>
                  <a:close/>
                </a:path>
              </a:pathLst>
            </a:custGeom>
            <a:solidFill>
              <a:srgbClr val="17726D"/>
            </a:solidFill>
          </p:spPr>
        </p:sp>
        <p:sp>
          <p:nvSpPr>
            <p:cNvPr name="TextBox 13" id="13"/>
            <p:cNvSpPr txBox="true"/>
            <p:nvPr/>
          </p:nvSpPr>
          <p:spPr>
            <a:xfrm>
              <a:off x="76430" y="28575"/>
              <a:ext cx="662391" cy="708025"/>
            </a:xfrm>
            <a:prstGeom prst="rect">
              <a:avLst/>
            </a:prstGeom>
          </p:spPr>
          <p:txBody>
            <a:bodyPr anchor="ctr" rtlCol="false" tIns="50800" lIns="50800" bIns="50800" rIns="50800"/>
            <a:lstStyle/>
            <a:p>
              <a:pPr algn="ctr">
                <a:lnSpc>
                  <a:spcPts val="2479"/>
                </a:lnSpc>
              </a:pPr>
            </a:p>
          </p:txBody>
        </p:sp>
      </p:grpSp>
      <p:grpSp>
        <p:nvGrpSpPr>
          <p:cNvPr name="Group 14" id="14"/>
          <p:cNvGrpSpPr/>
          <p:nvPr/>
        </p:nvGrpSpPr>
        <p:grpSpPr>
          <a:xfrm rot="0">
            <a:off x="15783668" y="-896565"/>
            <a:ext cx="4136867" cy="4136867"/>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7" id="17"/>
          <p:cNvSpPr txBox="true"/>
          <p:nvPr/>
        </p:nvSpPr>
        <p:spPr>
          <a:xfrm rot="0">
            <a:off x="1359021" y="524169"/>
            <a:ext cx="6543494" cy="1362075"/>
          </a:xfrm>
          <a:prstGeom prst="rect">
            <a:avLst/>
          </a:prstGeom>
        </p:spPr>
        <p:txBody>
          <a:bodyPr anchor="t" rtlCol="false" tIns="0" lIns="0" bIns="0" rIns="0">
            <a:spAutoFit/>
          </a:bodyPr>
          <a:lstStyle/>
          <a:p>
            <a:pPr algn="l">
              <a:lnSpc>
                <a:spcPts val="5250"/>
              </a:lnSpc>
            </a:pPr>
            <a:r>
              <a:rPr lang="en-US" sz="5000" b="true">
                <a:solidFill>
                  <a:srgbClr val="FFFFFF"/>
                </a:solidFill>
                <a:latin typeface="Inter Bold"/>
                <a:ea typeface="Inter Bold"/>
                <a:cs typeface="Inter Bold"/>
                <a:sym typeface="Inter Bold"/>
              </a:rPr>
              <a:t>4. KEY FOB/PHONE-AS-A-KEY ATTACKS</a:t>
            </a:r>
          </a:p>
        </p:txBody>
      </p:sp>
      <p:sp>
        <p:nvSpPr>
          <p:cNvPr name="TextBox 18" id="18"/>
          <p:cNvSpPr txBox="true"/>
          <p:nvPr/>
        </p:nvSpPr>
        <p:spPr>
          <a:xfrm rot="0">
            <a:off x="1411190" y="2604424"/>
            <a:ext cx="6533969" cy="4857115"/>
          </a:xfrm>
          <a:prstGeom prst="rect">
            <a:avLst/>
          </a:prstGeom>
        </p:spPr>
        <p:txBody>
          <a:bodyPr anchor="t" rtlCol="false" tIns="0" lIns="0" bIns="0" rIns="0">
            <a:spAutoFit/>
          </a:bodyPr>
          <a:lstStyle/>
          <a:p>
            <a:pPr algn="l" marL="0" indent="0" lvl="0">
              <a:lnSpc>
                <a:spcPts val="4339"/>
              </a:lnSpc>
            </a:pPr>
            <a:r>
              <a:rPr lang="en-US" sz="2799">
                <a:solidFill>
                  <a:srgbClr val="FFFFFF"/>
                </a:solidFill>
                <a:latin typeface="Open Sans"/>
                <a:ea typeface="Open Sans"/>
                <a:cs typeface="Open Sans"/>
                <a:sym typeface="Open Sans"/>
              </a:rPr>
              <a:t>The review identifies insecure authentication mechanisms, including weak key management and vulnerabilities in wireless communication (such as key fobs and phone-as-a-key systems), as attack vectors for unauthorized access to EVs and charging systems1.</a:t>
            </a:r>
          </a:p>
          <a:p>
            <a:pPr algn="l" marL="0" indent="0" lvl="0">
              <a:lnSpc>
                <a:spcPts val="4339"/>
              </a:lnSpc>
            </a:pPr>
          </a:p>
        </p:txBody>
      </p:sp>
      <p:sp>
        <p:nvSpPr>
          <p:cNvPr name="TextBox 19" id="19"/>
          <p:cNvSpPr txBox="true"/>
          <p:nvPr/>
        </p:nvSpPr>
        <p:spPr>
          <a:xfrm rot="0">
            <a:off x="10208271" y="4939319"/>
            <a:ext cx="6844398" cy="5006340"/>
          </a:xfrm>
          <a:prstGeom prst="rect">
            <a:avLst/>
          </a:prstGeom>
        </p:spPr>
        <p:txBody>
          <a:bodyPr anchor="t" rtlCol="false" tIns="0" lIns="0" bIns="0" rIns="0">
            <a:spAutoFit/>
          </a:bodyPr>
          <a:lstStyle/>
          <a:p>
            <a:pPr algn="just">
              <a:lnSpc>
                <a:spcPts val="3359"/>
              </a:lnSpc>
            </a:pPr>
            <a:r>
              <a:rPr lang="en-US" sz="2400">
                <a:solidFill>
                  <a:srgbClr val="000000"/>
                </a:solidFill>
                <a:latin typeface="Open Sans"/>
                <a:ea typeface="Open Sans"/>
                <a:cs typeface="Open Sans"/>
                <a:sym typeface="Open Sans"/>
              </a:rPr>
              <a:t>Reference: arXiv:2503.15730v1 (2025)</a:t>
            </a:r>
          </a:p>
          <a:p>
            <a:pPr algn="just">
              <a:lnSpc>
                <a:spcPts val="3359"/>
              </a:lnSpc>
            </a:pPr>
            <a:r>
              <a:rPr lang="en-US" sz="2400">
                <a:solidFill>
                  <a:srgbClr val="000000"/>
                </a:solidFill>
                <a:latin typeface="Open Sans"/>
                <a:ea typeface="Open Sans"/>
                <a:cs typeface="Open Sans"/>
                <a:sym typeface="Open Sans"/>
              </a:rPr>
              <a:t>For a focused review of each attack type, see:</a:t>
            </a:r>
          </a:p>
          <a:p>
            <a:pPr algn="just">
              <a:lnSpc>
                <a:spcPts val="3359"/>
              </a:lnSpc>
            </a:pPr>
            <a:r>
              <a:rPr lang="en-US" sz="2400">
                <a:solidFill>
                  <a:srgbClr val="000000"/>
                </a:solidFill>
                <a:latin typeface="Open Sans"/>
                <a:ea typeface="Open Sans"/>
                <a:cs typeface="Open Sans"/>
                <a:sym typeface="Open Sans"/>
              </a:rPr>
              <a:t>arXiv:2503.15730v1 – "Cybersecurity in Vehicle-to-Grid (V2G) Systems: A Systematic Review"1</a:t>
            </a:r>
          </a:p>
          <a:p>
            <a:pPr algn="just">
              <a:lnSpc>
                <a:spcPts val="3359"/>
              </a:lnSpc>
            </a:pPr>
            <a:r>
              <a:rPr lang="en-US" sz="2400">
                <a:solidFill>
                  <a:srgbClr val="000000"/>
                </a:solidFill>
                <a:latin typeface="Open Sans"/>
                <a:ea typeface="Open Sans"/>
                <a:cs typeface="Open Sans"/>
                <a:sym typeface="Open Sans"/>
              </a:rPr>
              <a:t>ACM Digital Library – "Local Power Grids at Risk – An Experimental and Simulation-based Analysis of Attacks on Vehicle-To-Grid Communication"4</a:t>
            </a:r>
          </a:p>
          <a:p>
            <a:pPr algn="just" marL="0" indent="0" lvl="0">
              <a:lnSpc>
                <a:spcPts val="3359"/>
              </a:lnSpc>
            </a:pPr>
            <a:r>
              <a:rPr lang="en-US" sz="2400">
                <a:solidFill>
                  <a:srgbClr val="000000"/>
                </a:solidFill>
                <a:latin typeface="Open Sans"/>
                <a:ea typeface="Open Sans"/>
                <a:cs typeface="Open Sans"/>
                <a:sym typeface="Open Sans"/>
              </a:rPr>
              <a:t>These papers offer detailed discussions of the cybersecurity landscape and specific vulnerabilities for electric vehicles and their charging infrastructure.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144000" y="0"/>
            <a:ext cx="9422562" cy="10492988"/>
            <a:chOff x="0" y="0"/>
            <a:chExt cx="2481662" cy="2763585"/>
          </a:xfrm>
        </p:grpSpPr>
        <p:sp>
          <p:nvSpPr>
            <p:cNvPr name="Freeform 3" id="3"/>
            <p:cNvSpPr/>
            <p:nvPr/>
          </p:nvSpPr>
          <p:spPr>
            <a:xfrm flipH="false" flipV="false" rot="0">
              <a:off x="0" y="0"/>
              <a:ext cx="2481662" cy="2763585"/>
            </a:xfrm>
            <a:custGeom>
              <a:avLst/>
              <a:gdLst/>
              <a:ahLst/>
              <a:cxnLst/>
              <a:rect r="r" b="b" t="t" l="l"/>
              <a:pathLst>
                <a:path h="2763585" w="2481662">
                  <a:moveTo>
                    <a:pt x="0" y="0"/>
                  </a:moveTo>
                  <a:lnTo>
                    <a:pt x="2481662" y="0"/>
                  </a:lnTo>
                  <a:lnTo>
                    <a:pt x="2481662" y="2763585"/>
                  </a:lnTo>
                  <a:lnTo>
                    <a:pt x="0" y="2763585"/>
                  </a:lnTo>
                  <a:close/>
                </a:path>
              </a:pathLst>
            </a:custGeom>
            <a:solidFill>
              <a:srgbClr val="17726D"/>
            </a:solidFill>
          </p:spPr>
        </p:sp>
        <p:sp>
          <p:nvSpPr>
            <p:cNvPr name="TextBox 4" id="4"/>
            <p:cNvSpPr txBox="true"/>
            <p:nvPr/>
          </p:nvSpPr>
          <p:spPr>
            <a:xfrm>
              <a:off x="0" y="-47625"/>
              <a:ext cx="2481662" cy="2811210"/>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0" y="8790247"/>
            <a:ext cx="778614" cy="1496753"/>
            <a:chOff x="0" y="0"/>
            <a:chExt cx="205067" cy="394207"/>
          </a:xfrm>
        </p:grpSpPr>
        <p:sp>
          <p:nvSpPr>
            <p:cNvPr name="Freeform 6" id="6"/>
            <p:cNvSpPr/>
            <p:nvPr/>
          </p:nvSpPr>
          <p:spPr>
            <a:xfrm flipH="false" flipV="false" rot="0">
              <a:off x="0" y="0"/>
              <a:ext cx="205067" cy="394207"/>
            </a:xfrm>
            <a:custGeom>
              <a:avLst/>
              <a:gdLst/>
              <a:ahLst/>
              <a:cxnLst/>
              <a:rect r="r" b="b" t="t" l="l"/>
              <a:pathLst>
                <a:path h="394207" w="205067">
                  <a:moveTo>
                    <a:pt x="0" y="0"/>
                  </a:moveTo>
                  <a:lnTo>
                    <a:pt x="205067" y="0"/>
                  </a:lnTo>
                  <a:lnTo>
                    <a:pt x="205067" y="394207"/>
                  </a:lnTo>
                  <a:lnTo>
                    <a:pt x="0" y="394207"/>
                  </a:lnTo>
                  <a:close/>
                </a:path>
              </a:pathLst>
            </a:custGeom>
            <a:solidFill>
              <a:srgbClr val="17726D"/>
            </a:solidFill>
          </p:spPr>
        </p:sp>
        <p:sp>
          <p:nvSpPr>
            <p:cNvPr name="TextBox 7" id="7"/>
            <p:cNvSpPr txBox="true"/>
            <p:nvPr/>
          </p:nvSpPr>
          <p:spPr>
            <a:xfrm>
              <a:off x="0" y="-47625"/>
              <a:ext cx="205067" cy="441832"/>
            </a:xfrm>
            <a:prstGeom prst="rect">
              <a:avLst/>
            </a:prstGeom>
          </p:spPr>
          <p:txBody>
            <a:bodyPr anchor="ctr" rtlCol="false" tIns="50800" lIns="50800" bIns="50800" rIns="50800"/>
            <a:lstStyle/>
            <a:p>
              <a:pPr algn="ctr">
                <a:lnSpc>
                  <a:spcPts val="2479"/>
                </a:lnSpc>
              </a:pPr>
            </a:p>
          </p:txBody>
        </p:sp>
      </p:grpSp>
      <p:sp>
        <p:nvSpPr>
          <p:cNvPr name="AutoShape 8" id="8"/>
          <p:cNvSpPr/>
          <p:nvPr/>
        </p:nvSpPr>
        <p:spPr>
          <a:xfrm>
            <a:off x="9845223" y="2405494"/>
            <a:ext cx="7546336" cy="0"/>
          </a:xfrm>
          <a:prstGeom prst="line">
            <a:avLst/>
          </a:prstGeom>
          <a:ln cap="flat" w="76200">
            <a:solidFill>
              <a:srgbClr val="EAE4D2"/>
            </a:solidFill>
            <a:prstDash val="solid"/>
            <a:headEnd type="none" len="sm" w="sm"/>
            <a:tailEnd type="none" len="sm" w="sm"/>
          </a:ln>
        </p:spPr>
      </p:sp>
      <p:grpSp>
        <p:nvGrpSpPr>
          <p:cNvPr name="Group 9" id="9"/>
          <p:cNvGrpSpPr/>
          <p:nvPr/>
        </p:nvGrpSpPr>
        <p:grpSpPr>
          <a:xfrm rot="0">
            <a:off x="408271" y="587661"/>
            <a:ext cx="8169464" cy="6357190"/>
            <a:chOff x="0" y="0"/>
            <a:chExt cx="10892618" cy="8476253"/>
          </a:xfrm>
        </p:grpSpPr>
        <p:pic>
          <p:nvPicPr>
            <p:cNvPr name="Picture 10" id="10"/>
            <p:cNvPicPr>
              <a:picLocks noChangeAspect="true"/>
            </p:cNvPicPr>
            <p:nvPr/>
          </p:nvPicPr>
          <p:blipFill>
            <a:blip r:embed="rId2"/>
            <a:srcRect l="8940" t="0" r="8940" b="0"/>
            <a:stretch>
              <a:fillRect/>
            </a:stretch>
          </p:blipFill>
          <p:spPr>
            <a:xfrm flipH="false" flipV="false">
              <a:off x="0" y="0"/>
              <a:ext cx="10892618" cy="8476253"/>
            </a:xfrm>
            <a:prstGeom prst="rect">
              <a:avLst/>
            </a:prstGeom>
          </p:spPr>
        </p:pic>
      </p:grpSp>
      <p:grpSp>
        <p:nvGrpSpPr>
          <p:cNvPr name="Group 11" id="11"/>
          <p:cNvGrpSpPr/>
          <p:nvPr/>
        </p:nvGrpSpPr>
        <p:grpSpPr>
          <a:xfrm rot="0">
            <a:off x="408271" y="433409"/>
            <a:ext cx="740686" cy="738460"/>
            <a:chOff x="0" y="0"/>
            <a:chExt cx="815250" cy="812800"/>
          </a:xfrm>
        </p:grpSpPr>
        <p:sp>
          <p:nvSpPr>
            <p:cNvPr name="Freeform 12" id="12"/>
            <p:cNvSpPr/>
            <p:nvPr/>
          </p:nvSpPr>
          <p:spPr>
            <a:xfrm flipH="false" flipV="false" rot="0">
              <a:off x="0" y="0"/>
              <a:ext cx="815250" cy="812800"/>
            </a:xfrm>
            <a:custGeom>
              <a:avLst/>
              <a:gdLst/>
              <a:ahLst/>
              <a:cxnLst/>
              <a:rect r="r" b="b" t="t" l="l"/>
              <a:pathLst>
                <a:path h="812800" w="815250">
                  <a:moveTo>
                    <a:pt x="407625" y="0"/>
                  </a:moveTo>
                  <a:cubicBezTo>
                    <a:pt x="182500" y="0"/>
                    <a:pt x="0" y="181951"/>
                    <a:pt x="0" y="406400"/>
                  </a:cubicBezTo>
                  <a:cubicBezTo>
                    <a:pt x="0" y="630849"/>
                    <a:pt x="182500" y="812800"/>
                    <a:pt x="407625" y="812800"/>
                  </a:cubicBezTo>
                  <a:cubicBezTo>
                    <a:pt x="632750" y="812800"/>
                    <a:pt x="815250" y="630849"/>
                    <a:pt x="815250" y="406400"/>
                  </a:cubicBezTo>
                  <a:cubicBezTo>
                    <a:pt x="815250" y="181951"/>
                    <a:pt x="632750" y="0"/>
                    <a:pt x="407625" y="0"/>
                  </a:cubicBezTo>
                  <a:close/>
                </a:path>
              </a:pathLst>
            </a:custGeom>
            <a:solidFill>
              <a:srgbClr val="17726D"/>
            </a:solidFill>
          </p:spPr>
        </p:sp>
        <p:sp>
          <p:nvSpPr>
            <p:cNvPr name="TextBox 13" id="13"/>
            <p:cNvSpPr txBox="true"/>
            <p:nvPr/>
          </p:nvSpPr>
          <p:spPr>
            <a:xfrm>
              <a:off x="76430" y="28575"/>
              <a:ext cx="662391" cy="708025"/>
            </a:xfrm>
            <a:prstGeom prst="rect">
              <a:avLst/>
            </a:prstGeom>
          </p:spPr>
          <p:txBody>
            <a:bodyPr anchor="ctr" rtlCol="false" tIns="50800" lIns="50800" bIns="50800" rIns="50800"/>
            <a:lstStyle/>
            <a:p>
              <a:pPr algn="ctr">
                <a:lnSpc>
                  <a:spcPts val="2479"/>
                </a:lnSpc>
              </a:pPr>
            </a:p>
          </p:txBody>
        </p:sp>
      </p:grpSp>
      <p:sp>
        <p:nvSpPr>
          <p:cNvPr name="TextBox 14" id="14"/>
          <p:cNvSpPr txBox="true"/>
          <p:nvPr/>
        </p:nvSpPr>
        <p:spPr>
          <a:xfrm rot="0">
            <a:off x="9712151" y="218734"/>
            <a:ext cx="8286261" cy="1811020"/>
          </a:xfrm>
          <a:prstGeom prst="rect">
            <a:avLst/>
          </a:prstGeom>
        </p:spPr>
        <p:txBody>
          <a:bodyPr anchor="t" rtlCol="false" tIns="0" lIns="0" bIns="0" rIns="0">
            <a:spAutoFit/>
          </a:bodyPr>
          <a:lstStyle/>
          <a:p>
            <a:pPr algn="l">
              <a:lnSpc>
                <a:spcPts val="7279"/>
              </a:lnSpc>
            </a:pPr>
            <a:r>
              <a:rPr lang="en-US" sz="5199" b="true">
                <a:solidFill>
                  <a:srgbClr val="FFFFFF"/>
                </a:solidFill>
                <a:latin typeface="Canva Sans Bold"/>
                <a:ea typeface="Canva Sans Bold"/>
                <a:cs typeface="Canva Sans Bold"/>
                <a:sym typeface="Canva Sans Bold"/>
              </a:rPr>
              <a:t>3.</a:t>
            </a:r>
            <a:r>
              <a:rPr lang="en-US" sz="5199" b="true">
                <a:solidFill>
                  <a:srgbClr val="FFFFFF"/>
                </a:solidFill>
                <a:latin typeface="Canva Sans Bold"/>
                <a:ea typeface="Canva Sans Bold"/>
                <a:cs typeface="Canva Sans Bold"/>
                <a:sym typeface="Canva Sans Bold"/>
              </a:rPr>
              <a:t> Malware Injection via Charging Stations</a:t>
            </a:r>
          </a:p>
        </p:txBody>
      </p:sp>
      <p:sp>
        <p:nvSpPr>
          <p:cNvPr name="TextBox 15" id="15"/>
          <p:cNvSpPr txBox="true"/>
          <p:nvPr/>
        </p:nvSpPr>
        <p:spPr>
          <a:xfrm rot="0">
            <a:off x="9712151" y="2983440"/>
            <a:ext cx="7869750" cy="6427394"/>
          </a:xfrm>
          <a:prstGeom prst="rect">
            <a:avLst/>
          </a:prstGeom>
        </p:spPr>
        <p:txBody>
          <a:bodyPr anchor="t" rtlCol="false" tIns="0" lIns="0" bIns="0" rIns="0">
            <a:spAutoFit/>
          </a:bodyPr>
          <a:lstStyle/>
          <a:p>
            <a:pPr algn="l" marL="0" indent="0" lvl="0">
              <a:lnSpc>
                <a:spcPts val="6379"/>
              </a:lnSpc>
            </a:pPr>
            <a:r>
              <a:rPr lang="en-US" sz="4115">
                <a:solidFill>
                  <a:srgbClr val="FFFFFF"/>
                </a:solidFill>
                <a:latin typeface="Open Sans"/>
                <a:ea typeface="Open Sans"/>
                <a:cs typeface="Open Sans"/>
                <a:sym typeface="Open Sans"/>
              </a:rPr>
              <a:t>The same systematic review discusses malware and malicious injection threats to both EVs and charging stations, emphasizing the risk of malware spreading through insecure or compromised charging infrastructure1.</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9137101" y="4421381"/>
            <a:ext cx="5402508" cy="54025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2412757" y="-50090"/>
            <a:ext cx="9246518" cy="10287000"/>
            <a:chOff x="0" y="0"/>
            <a:chExt cx="2435297" cy="2709333"/>
          </a:xfrm>
        </p:grpSpPr>
        <p:sp>
          <p:nvSpPr>
            <p:cNvPr name="Freeform 6" id="6"/>
            <p:cNvSpPr/>
            <p:nvPr/>
          </p:nvSpPr>
          <p:spPr>
            <a:xfrm flipH="false" flipV="false" rot="0">
              <a:off x="0" y="0"/>
              <a:ext cx="2435297" cy="2709333"/>
            </a:xfrm>
            <a:custGeom>
              <a:avLst/>
              <a:gdLst/>
              <a:ahLst/>
              <a:cxnLst/>
              <a:rect r="r" b="b" t="t" l="l"/>
              <a:pathLst>
                <a:path h="2709333" w="2435297">
                  <a:moveTo>
                    <a:pt x="0" y="0"/>
                  </a:moveTo>
                  <a:lnTo>
                    <a:pt x="2435297" y="0"/>
                  </a:lnTo>
                  <a:lnTo>
                    <a:pt x="2435297" y="2709333"/>
                  </a:lnTo>
                  <a:lnTo>
                    <a:pt x="0" y="2709333"/>
                  </a:lnTo>
                  <a:close/>
                </a:path>
              </a:pathLst>
            </a:custGeom>
            <a:solidFill>
              <a:srgbClr val="17726D"/>
            </a:solidFill>
          </p:spPr>
        </p:sp>
        <p:sp>
          <p:nvSpPr>
            <p:cNvPr name="TextBox 7" id="7"/>
            <p:cNvSpPr txBox="true"/>
            <p:nvPr/>
          </p:nvSpPr>
          <p:spPr>
            <a:xfrm>
              <a:off x="0" y="-47625"/>
              <a:ext cx="2435297" cy="2756958"/>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4598501" y="4663928"/>
            <a:ext cx="2660799" cy="266079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844489" y="4075579"/>
            <a:ext cx="969409" cy="986123"/>
            <a:chOff x="0" y="0"/>
            <a:chExt cx="812800" cy="826814"/>
          </a:xfrm>
        </p:grpSpPr>
        <p:sp>
          <p:nvSpPr>
            <p:cNvPr name="Freeform 12" id="12"/>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13" id="13"/>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01</a:t>
              </a:r>
            </a:p>
          </p:txBody>
        </p:sp>
      </p:grpSp>
      <p:grpSp>
        <p:nvGrpSpPr>
          <p:cNvPr name="Group 14" id="14"/>
          <p:cNvGrpSpPr/>
          <p:nvPr/>
        </p:nvGrpSpPr>
        <p:grpSpPr>
          <a:xfrm rot="0">
            <a:off x="844489" y="8351226"/>
            <a:ext cx="969409" cy="986123"/>
            <a:chOff x="0" y="0"/>
            <a:chExt cx="812800" cy="826814"/>
          </a:xfrm>
        </p:grpSpPr>
        <p:sp>
          <p:nvSpPr>
            <p:cNvPr name="Freeform 15" id="15"/>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16" id="16"/>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04</a:t>
              </a:r>
            </a:p>
          </p:txBody>
        </p:sp>
      </p:grpSp>
      <p:grpSp>
        <p:nvGrpSpPr>
          <p:cNvPr name="Group 17" id="17"/>
          <p:cNvGrpSpPr/>
          <p:nvPr/>
        </p:nvGrpSpPr>
        <p:grpSpPr>
          <a:xfrm rot="0">
            <a:off x="844489" y="5501266"/>
            <a:ext cx="969409" cy="986123"/>
            <a:chOff x="0" y="0"/>
            <a:chExt cx="812800" cy="826814"/>
          </a:xfrm>
        </p:grpSpPr>
        <p:sp>
          <p:nvSpPr>
            <p:cNvPr name="Freeform 18" id="18"/>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19" id="19"/>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02</a:t>
              </a:r>
            </a:p>
          </p:txBody>
        </p:sp>
      </p:grpSp>
      <p:grpSp>
        <p:nvGrpSpPr>
          <p:cNvPr name="Group 20" id="20"/>
          <p:cNvGrpSpPr/>
          <p:nvPr/>
        </p:nvGrpSpPr>
        <p:grpSpPr>
          <a:xfrm rot="0">
            <a:off x="6417310" y="4075579"/>
            <a:ext cx="969409" cy="986123"/>
            <a:chOff x="0" y="0"/>
            <a:chExt cx="812800" cy="826814"/>
          </a:xfrm>
        </p:grpSpPr>
        <p:sp>
          <p:nvSpPr>
            <p:cNvPr name="Freeform 21" id="21"/>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22" id="22"/>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05</a:t>
              </a:r>
            </a:p>
          </p:txBody>
        </p:sp>
      </p:grpSp>
      <p:grpSp>
        <p:nvGrpSpPr>
          <p:cNvPr name="Group 23" id="23"/>
          <p:cNvGrpSpPr/>
          <p:nvPr/>
        </p:nvGrpSpPr>
        <p:grpSpPr>
          <a:xfrm rot="0">
            <a:off x="844489" y="6926953"/>
            <a:ext cx="969409" cy="986123"/>
            <a:chOff x="0" y="0"/>
            <a:chExt cx="812800" cy="826814"/>
          </a:xfrm>
        </p:grpSpPr>
        <p:sp>
          <p:nvSpPr>
            <p:cNvPr name="Freeform 24" id="24"/>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25" id="25"/>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03</a:t>
              </a:r>
            </a:p>
          </p:txBody>
        </p:sp>
      </p:grpSp>
      <p:grpSp>
        <p:nvGrpSpPr>
          <p:cNvPr name="Group 26" id="26"/>
          <p:cNvGrpSpPr/>
          <p:nvPr/>
        </p:nvGrpSpPr>
        <p:grpSpPr>
          <a:xfrm rot="0">
            <a:off x="6417310" y="5501266"/>
            <a:ext cx="969409" cy="986123"/>
            <a:chOff x="0" y="0"/>
            <a:chExt cx="812800" cy="826814"/>
          </a:xfrm>
        </p:grpSpPr>
        <p:sp>
          <p:nvSpPr>
            <p:cNvPr name="Freeform 27" id="27"/>
            <p:cNvSpPr/>
            <p:nvPr/>
          </p:nvSpPr>
          <p:spPr>
            <a:xfrm flipH="false" flipV="false" rot="0">
              <a:off x="0" y="0"/>
              <a:ext cx="812800" cy="826814"/>
            </a:xfrm>
            <a:custGeom>
              <a:avLst/>
              <a:gdLst/>
              <a:ahLst/>
              <a:cxnLst/>
              <a:rect r="r" b="b" t="t" l="l"/>
              <a:pathLst>
                <a:path h="826814" w="812800">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sp>
        <p:sp>
          <p:nvSpPr>
            <p:cNvPr name="TextBox 28" id="28"/>
            <p:cNvSpPr txBox="true"/>
            <p:nvPr/>
          </p:nvSpPr>
          <p:spPr>
            <a:xfrm>
              <a:off x="76200" y="1314"/>
              <a:ext cx="660400" cy="747987"/>
            </a:xfrm>
            <a:prstGeom prst="rect">
              <a:avLst/>
            </a:prstGeom>
          </p:spPr>
          <p:txBody>
            <a:bodyPr anchor="ctr" rtlCol="false" tIns="44470" lIns="44470" bIns="44470" rIns="44470"/>
            <a:lstStyle/>
            <a:p>
              <a:pPr algn="ctr">
                <a:lnSpc>
                  <a:spcPts val="4759"/>
                </a:lnSpc>
              </a:pPr>
              <a:r>
                <a:rPr lang="en-US" b="true" sz="3399">
                  <a:solidFill>
                    <a:srgbClr val="17726D"/>
                  </a:solidFill>
                  <a:latin typeface="Inter Bold"/>
                  <a:ea typeface="Inter Bold"/>
                  <a:cs typeface="Inter Bold"/>
                  <a:sym typeface="Inter Bold"/>
                </a:rPr>
                <a:t>06</a:t>
              </a:r>
            </a:p>
          </p:txBody>
        </p:sp>
      </p:grpSp>
      <p:sp>
        <p:nvSpPr>
          <p:cNvPr name="AutoShape 29" id="29"/>
          <p:cNvSpPr/>
          <p:nvPr/>
        </p:nvSpPr>
        <p:spPr>
          <a:xfrm>
            <a:off x="844489" y="2984652"/>
            <a:ext cx="6008511" cy="0"/>
          </a:xfrm>
          <a:prstGeom prst="line">
            <a:avLst/>
          </a:prstGeom>
          <a:ln cap="flat" w="76200">
            <a:solidFill>
              <a:srgbClr val="EAE4D2"/>
            </a:solidFill>
            <a:prstDash val="solid"/>
            <a:headEnd type="none" len="sm" w="sm"/>
            <a:tailEnd type="none" len="sm" w="sm"/>
          </a:ln>
        </p:spPr>
      </p:sp>
      <p:sp>
        <p:nvSpPr>
          <p:cNvPr name="TextBox 30" id="30"/>
          <p:cNvSpPr txBox="true"/>
          <p:nvPr/>
        </p:nvSpPr>
        <p:spPr>
          <a:xfrm rot="0">
            <a:off x="844489" y="817223"/>
            <a:ext cx="7158103" cy="19469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TABLE OF CONTENT</a:t>
            </a:r>
          </a:p>
        </p:txBody>
      </p:sp>
      <p:sp>
        <p:nvSpPr>
          <p:cNvPr name="TextBox 31" id="31"/>
          <p:cNvSpPr txBox="true"/>
          <p:nvPr/>
        </p:nvSpPr>
        <p:spPr>
          <a:xfrm rot="0">
            <a:off x="2072045" y="4325333"/>
            <a:ext cx="3614553" cy="427038"/>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Introduction</a:t>
            </a:r>
          </a:p>
        </p:txBody>
      </p:sp>
      <p:sp>
        <p:nvSpPr>
          <p:cNvPr name="TextBox 32" id="32"/>
          <p:cNvSpPr txBox="true"/>
          <p:nvPr/>
        </p:nvSpPr>
        <p:spPr>
          <a:xfrm rot="0">
            <a:off x="2072045" y="8600980"/>
            <a:ext cx="3614553" cy="427038"/>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Solutions</a:t>
            </a:r>
          </a:p>
        </p:txBody>
      </p:sp>
      <p:sp>
        <p:nvSpPr>
          <p:cNvPr name="TextBox 33" id="33"/>
          <p:cNvSpPr txBox="true"/>
          <p:nvPr/>
        </p:nvSpPr>
        <p:spPr>
          <a:xfrm rot="0">
            <a:off x="2072045" y="5751020"/>
            <a:ext cx="3614553" cy="422275"/>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vulnerability</a:t>
            </a:r>
            <a:r>
              <a:rPr lang="en-US" sz="2499" b="true">
                <a:solidFill>
                  <a:srgbClr val="000000"/>
                </a:solidFill>
                <a:latin typeface="Inter Medium"/>
                <a:ea typeface="Inter Medium"/>
                <a:cs typeface="Inter Medium"/>
                <a:sym typeface="Inter Medium"/>
              </a:rPr>
              <a:t> </a:t>
            </a:r>
          </a:p>
        </p:txBody>
      </p:sp>
      <p:sp>
        <p:nvSpPr>
          <p:cNvPr name="TextBox 34" id="34"/>
          <p:cNvSpPr txBox="true"/>
          <p:nvPr/>
        </p:nvSpPr>
        <p:spPr>
          <a:xfrm rot="0">
            <a:off x="7644865" y="4325333"/>
            <a:ext cx="3614553" cy="422275"/>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Statistics</a:t>
            </a:r>
          </a:p>
        </p:txBody>
      </p:sp>
      <p:sp>
        <p:nvSpPr>
          <p:cNvPr name="TextBox 35" id="35"/>
          <p:cNvSpPr txBox="true"/>
          <p:nvPr/>
        </p:nvSpPr>
        <p:spPr>
          <a:xfrm rot="0">
            <a:off x="2072045" y="7176707"/>
            <a:ext cx="3614553" cy="427038"/>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Problems</a:t>
            </a:r>
          </a:p>
        </p:txBody>
      </p:sp>
      <p:sp>
        <p:nvSpPr>
          <p:cNvPr name="TextBox 36" id="36"/>
          <p:cNvSpPr txBox="true"/>
          <p:nvPr/>
        </p:nvSpPr>
        <p:spPr>
          <a:xfrm rot="0">
            <a:off x="7644865" y="5751020"/>
            <a:ext cx="3614553" cy="427038"/>
          </a:xfrm>
          <a:prstGeom prst="rect">
            <a:avLst/>
          </a:prstGeom>
        </p:spPr>
        <p:txBody>
          <a:bodyPr anchor="t" rtlCol="false" tIns="0" lIns="0" bIns="0" rIns="0">
            <a:spAutoFit/>
          </a:bodyPr>
          <a:lstStyle/>
          <a:p>
            <a:pPr algn="l">
              <a:lnSpc>
                <a:spcPts val="3499"/>
              </a:lnSpc>
            </a:pPr>
            <a:r>
              <a:rPr lang="en-US" sz="2499" b="true">
                <a:solidFill>
                  <a:srgbClr val="000000"/>
                </a:solidFill>
                <a:latin typeface="Inter Medium"/>
                <a:ea typeface="Inter Medium"/>
                <a:cs typeface="Inter Medium"/>
                <a:sym typeface="Inter Medium"/>
              </a:rPr>
              <a:t>Conclusion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57494"/>
            <a:ext cx="18288000" cy="1495425"/>
            <a:chOff x="0" y="0"/>
            <a:chExt cx="4816593" cy="393857"/>
          </a:xfrm>
        </p:grpSpPr>
        <p:sp>
          <p:nvSpPr>
            <p:cNvPr name="Freeform 3" id="3"/>
            <p:cNvSpPr/>
            <p:nvPr/>
          </p:nvSpPr>
          <p:spPr>
            <a:xfrm flipH="false" flipV="false" rot="0">
              <a:off x="0" y="0"/>
              <a:ext cx="4816592" cy="393857"/>
            </a:xfrm>
            <a:custGeom>
              <a:avLst/>
              <a:gdLst/>
              <a:ahLst/>
              <a:cxnLst/>
              <a:rect r="r" b="b" t="t" l="l"/>
              <a:pathLst>
                <a:path h="393857" w="4816592">
                  <a:moveTo>
                    <a:pt x="0" y="0"/>
                  </a:moveTo>
                  <a:lnTo>
                    <a:pt x="4816592" y="0"/>
                  </a:lnTo>
                  <a:lnTo>
                    <a:pt x="4816592" y="393857"/>
                  </a:lnTo>
                  <a:lnTo>
                    <a:pt x="0" y="393857"/>
                  </a:lnTo>
                  <a:close/>
                </a:path>
              </a:pathLst>
            </a:custGeom>
            <a:solidFill>
              <a:srgbClr val="17726D"/>
            </a:solidFill>
          </p:spPr>
        </p:sp>
        <p:sp>
          <p:nvSpPr>
            <p:cNvPr name="TextBox 4" id="4"/>
            <p:cNvSpPr txBox="true"/>
            <p:nvPr/>
          </p:nvSpPr>
          <p:spPr>
            <a:xfrm>
              <a:off x="0" y="-47625"/>
              <a:ext cx="4816593" cy="441482"/>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839945" y="755626"/>
            <a:ext cx="8147912" cy="994410"/>
          </a:xfrm>
          <a:prstGeom prst="rect">
            <a:avLst/>
          </a:prstGeom>
        </p:spPr>
        <p:txBody>
          <a:bodyPr anchor="t" rtlCol="false" tIns="0" lIns="0" bIns="0" rIns="0">
            <a:spAutoFit/>
          </a:bodyPr>
          <a:lstStyle/>
          <a:p>
            <a:pPr algn="l">
              <a:lnSpc>
                <a:spcPts val="7560"/>
              </a:lnSpc>
            </a:pPr>
            <a:r>
              <a:rPr lang="en-US" sz="7200" b="true">
                <a:solidFill>
                  <a:srgbClr val="FFFFFF"/>
                </a:solidFill>
                <a:latin typeface="Inter Bold"/>
                <a:ea typeface="Inter Bold"/>
                <a:cs typeface="Inter Bold"/>
                <a:sym typeface="Inter Bold"/>
              </a:rPr>
              <a:t>STATISTIC</a:t>
            </a:r>
          </a:p>
        </p:txBody>
      </p:sp>
      <p:pic>
        <p:nvPicPr>
          <p:cNvPr name="Picture 6" id="6"/>
          <p:cNvPicPr>
            <a:picLocks noChangeAspect="true"/>
          </p:cNvPicPr>
          <p:nvPr/>
        </p:nvPicPr>
        <p:blipFill>
          <a:blip r:embed="rId2"/>
          <a:stretch>
            <a:fillRect/>
          </a:stretch>
        </p:blipFill>
        <p:spPr>
          <a:xfrm rot="0">
            <a:off x="69291" y="643975"/>
            <a:ext cx="8873287" cy="9286936"/>
          </a:xfrm>
          <a:prstGeom prst="rect">
            <a:avLst/>
          </a:prstGeom>
        </p:spPr>
      </p:pic>
      <p:sp>
        <p:nvSpPr>
          <p:cNvPr name="TextBox 7" id="7"/>
          <p:cNvSpPr txBox="true"/>
          <p:nvPr/>
        </p:nvSpPr>
        <p:spPr>
          <a:xfrm rot="0">
            <a:off x="9144000" y="3368040"/>
            <a:ext cx="7328721" cy="3484245"/>
          </a:xfrm>
          <a:prstGeom prst="rect">
            <a:avLst/>
          </a:prstGeom>
        </p:spPr>
        <p:txBody>
          <a:bodyPr anchor="t" rtlCol="false" tIns="0" lIns="0" bIns="0" rIns="0">
            <a:spAutoFit/>
          </a:bodyPr>
          <a:lstStyle/>
          <a:p>
            <a:pPr algn="just" marL="0" indent="0" lvl="0">
              <a:lnSpc>
                <a:spcPts val="3450"/>
              </a:lnSpc>
            </a:pPr>
            <a:r>
              <a:rPr lang="en-US" sz="2300">
                <a:solidFill>
                  <a:srgbClr val="000000"/>
                </a:solidFill>
                <a:latin typeface="Open Sans"/>
                <a:ea typeface="Open Sans"/>
                <a:cs typeface="Open Sans"/>
                <a:sym typeface="Open Sans"/>
              </a:rPr>
              <a:t>From 2021 to 2025, attacks</a:t>
            </a:r>
            <a:r>
              <a:rPr lang="en-US" sz="2300">
                <a:solidFill>
                  <a:srgbClr val="000000"/>
                </a:solidFill>
                <a:latin typeface="Open Sans"/>
                <a:ea typeface="Open Sans"/>
                <a:cs typeface="Open Sans"/>
                <a:sym typeface="Open Sans"/>
              </a:rPr>
              <a:t> targeting electric vehicles have shown an increasing trend. Key Fob/Phone-as-a-Key Attacks (Series 1) rose significantly from 4 incidents in 2021 to 15 in 2025. OCPP Vulnerabilities (Series 2) peaked at 7 incidents in 2024, ending at 6 incidents in 2025. Malware Injection attacks (Series 3) remained relatively low but grew steadily, with incidents increasing from 1 in 2021 to 4 in 2025.</a:t>
            </a:r>
          </a:p>
        </p:txBody>
      </p:sp>
      <p:grpSp>
        <p:nvGrpSpPr>
          <p:cNvPr name="Group 8" id="8"/>
          <p:cNvGrpSpPr/>
          <p:nvPr/>
        </p:nvGrpSpPr>
        <p:grpSpPr>
          <a:xfrm rot="0">
            <a:off x="15357705" y="7637029"/>
            <a:ext cx="4136867" cy="413686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1" id="11"/>
          <p:cNvSpPr txBox="true"/>
          <p:nvPr/>
        </p:nvSpPr>
        <p:spPr>
          <a:xfrm rot="0">
            <a:off x="8987857" y="2723879"/>
            <a:ext cx="7328721" cy="405765"/>
          </a:xfrm>
          <a:prstGeom prst="rect">
            <a:avLst/>
          </a:prstGeom>
        </p:spPr>
        <p:txBody>
          <a:bodyPr anchor="t" rtlCol="false" tIns="0" lIns="0" bIns="0" rIns="0">
            <a:spAutoFit/>
          </a:bodyPr>
          <a:lstStyle/>
          <a:p>
            <a:pPr algn="l">
              <a:lnSpc>
                <a:spcPts val="3359"/>
              </a:lnSpc>
            </a:pPr>
            <a:r>
              <a:rPr lang="en-US" sz="2400" b="true">
                <a:solidFill>
                  <a:srgbClr val="000000"/>
                </a:solidFill>
                <a:latin typeface="Inter Ultra-Bold"/>
                <a:ea typeface="Inter Ultra-Bold"/>
                <a:cs typeface="Inter Ultra-Bold"/>
                <a:sym typeface="Inter Ultra-Bold"/>
              </a:rPr>
              <a:t>Incident Volume and Growth</a:t>
            </a:r>
          </a:p>
        </p:txBody>
      </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5660243" y="7076815"/>
            <a:ext cx="4384608" cy="438460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1473078" y="1498600"/>
            <a:ext cx="7670922"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CONCLUSION</a:t>
            </a:r>
          </a:p>
        </p:txBody>
      </p:sp>
      <p:sp>
        <p:nvSpPr>
          <p:cNvPr name="TextBox 6" id="6"/>
          <p:cNvSpPr txBox="true"/>
          <p:nvPr/>
        </p:nvSpPr>
        <p:spPr>
          <a:xfrm rot="0">
            <a:off x="14905801" y="981075"/>
            <a:ext cx="3191396" cy="422275"/>
          </a:xfrm>
          <a:prstGeom prst="rect">
            <a:avLst/>
          </a:prstGeom>
        </p:spPr>
        <p:txBody>
          <a:bodyPr anchor="t" rtlCol="false" tIns="0" lIns="0" bIns="0" rIns="0">
            <a:spAutoFit/>
          </a:bodyPr>
          <a:lstStyle/>
          <a:p>
            <a:pPr algn="l">
              <a:lnSpc>
                <a:spcPts val="3499"/>
              </a:lnSpc>
            </a:pPr>
            <a:r>
              <a:rPr lang="en-US" sz="2499" b="true">
                <a:solidFill>
                  <a:srgbClr val="FFFFFF"/>
                </a:solidFill>
                <a:latin typeface="Open Sans Semi-Bold"/>
                <a:ea typeface="Open Sans Semi-Bold"/>
                <a:cs typeface="Open Sans Semi-Bold"/>
                <a:sym typeface="Open Sans Semi-Bold"/>
              </a:rPr>
              <a:t>Thynk Unlimited</a:t>
            </a:r>
          </a:p>
        </p:txBody>
      </p:sp>
      <p:sp>
        <p:nvSpPr>
          <p:cNvPr name="TextBox 7" id="7"/>
          <p:cNvSpPr txBox="true"/>
          <p:nvPr/>
        </p:nvSpPr>
        <p:spPr>
          <a:xfrm rot="0">
            <a:off x="1315252" y="2942807"/>
            <a:ext cx="15037408" cy="5150014"/>
          </a:xfrm>
          <a:prstGeom prst="rect">
            <a:avLst/>
          </a:prstGeom>
        </p:spPr>
        <p:txBody>
          <a:bodyPr anchor="t" rtlCol="false" tIns="0" lIns="0" bIns="0" rIns="0">
            <a:spAutoFit/>
          </a:bodyPr>
          <a:lstStyle/>
          <a:p>
            <a:pPr algn="l" marL="784596" indent="-392298" lvl="1">
              <a:lnSpc>
                <a:spcPts val="5087"/>
              </a:lnSpc>
              <a:buFont typeface="Arial"/>
              <a:buChar char="•"/>
            </a:pPr>
            <a:r>
              <a:rPr lang="en-US" b="true" sz="3634">
                <a:solidFill>
                  <a:srgbClr val="000000"/>
                </a:solidFill>
                <a:latin typeface="Canva Sans Bold"/>
                <a:ea typeface="Canva Sans Bold"/>
                <a:cs typeface="Canva Sans Bold"/>
                <a:sym typeface="Canva Sans Bold"/>
              </a:rPr>
              <a:t>In summary, this research project provided an opportunity to investigate cybersecurity within Controller </a:t>
            </a:r>
            <a:r>
              <a:rPr lang="en-US" b="true" sz="3634">
                <a:solidFill>
                  <a:srgbClr val="000000"/>
                </a:solidFill>
                <a:latin typeface="Canva Sans Bold"/>
                <a:ea typeface="Canva Sans Bold"/>
                <a:cs typeface="Canva Sans Bold"/>
                <a:sym typeface="Canva Sans Bold"/>
              </a:rPr>
              <a:t>Area Networks (CANs). By examining research papers and recent innovations, we've pinpointed advancements, challenges, and gaps in securing these networks. The presentation on April 22th, 2025, will share these insights, fostering deeper comprehension and refining research and communication skills for addressing cybersecurity challenges in modern vehicles.</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785978" y="1231643"/>
            <a:ext cx="4758515" cy="4758515"/>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sp>
        <p:sp>
          <p:nvSpPr>
            <p:cNvPr name="TextBox 4" id="4"/>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074658" y="5553371"/>
            <a:ext cx="447675" cy="44767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5972039" y="656036"/>
            <a:ext cx="1241303" cy="575606"/>
            <a:chOff x="0" y="0"/>
            <a:chExt cx="326928" cy="151600"/>
          </a:xfrm>
        </p:grpSpPr>
        <p:sp>
          <p:nvSpPr>
            <p:cNvPr name="Freeform 9" id="9"/>
            <p:cNvSpPr/>
            <p:nvPr/>
          </p:nvSpPr>
          <p:spPr>
            <a:xfrm flipH="false" flipV="false" rot="0">
              <a:off x="0" y="0"/>
              <a:ext cx="326928" cy="151600"/>
            </a:xfrm>
            <a:custGeom>
              <a:avLst/>
              <a:gdLst/>
              <a:ahLst/>
              <a:cxnLst/>
              <a:rect r="r" b="b" t="t" l="l"/>
              <a:pathLst>
                <a:path h="151600" w="326928">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sp>
        <p:sp>
          <p:nvSpPr>
            <p:cNvPr name="TextBox 10" id="10"/>
            <p:cNvSpPr txBox="true"/>
            <p:nvPr/>
          </p:nvSpPr>
          <p:spPr>
            <a:xfrm>
              <a:off x="0" y="-47625"/>
              <a:ext cx="326928" cy="199225"/>
            </a:xfrm>
            <a:prstGeom prst="rect">
              <a:avLst/>
            </a:prstGeom>
          </p:spPr>
          <p:txBody>
            <a:bodyPr anchor="ctr" rtlCol="false" tIns="50800" lIns="50800" bIns="50800" rIns="50800"/>
            <a:lstStyle/>
            <a:p>
              <a:pPr algn="ctr">
                <a:lnSpc>
                  <a:spcPts val="2479"/>
                </a:lnSpc>
              </a:pPr>
            </a:p>
          </p:txBody>
        </p:sp>
      </p:grpSp>
      <p:sp>
        <p:nvSpPr>
          <p:cNvPr name="Freeform 11" id="11"/>
          <p:cNvSpPr/>
          <p:nvPr/>
        </p:nvSpPr>
        <p:spPr>
          <a:xfrm flipH="false" flipV="false" rot="0">
            <a:off x="16275918" y="793769"/>
            <a:ext cx="633545" cy="300142"/>
          </a:xfrm>
          <a:custGeom>
            <a:avLst/>
            <a:gdLst/>
            <a:ahLst/>
            <a:cxnLst/>
            <a:rect r="r" b="b" t="t" l="l"/>
            <a:pathLst>
              <a:path h="300142" w="633545">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981075" y="2874521"/>
            <a:ext cx="14166687" cy="2678850"/>
          </a:xfrm>
          <a:prstGeom prst="rect">
            <a:avLst/>
          </a:prstGeom>
        </p:spPr>
        <p:txBody>
          <a:bodyPr anchor="t" rtlCol="false" tIns="0" lIns="0" bIns="0" rIns="0">
            <a:spAutoFit/>
          </a:bodyPr>
          <a:lstStyle/>
          <a:p>
            <a:pPr algn="l">
              <a:lnSpc>
                <a:spcPts val="21873"/>
              </a:lnSpc>
            </a:pPr>
            <a:r>
              <a:rPr lang="en-US" sz="15624" b="true">
                <a:solidFill>
                  <a:srgbClr val="17726D"/>
                </a:solidFill>
                <a:latin typeface="Inter Bold"/>
                <a:ea typeface="Inter Bold"/>
                <a:cs typeface="Inter Bold"/>
                <a:sym typeface="Inter Bold"/>
              </a:rPr>
              <a:t>THANK YOU</a:t>
            </a:r>
          </a:p>
        </p:txBody>
      </p:sp>
      <p:sp>
        <p:nvSpPr>
          <p:cNvPr name="TextBox 13" id="13"/>
          <p:cNvSpPr txBox="true"/>
          <p:nvPr/>
        </p:nvSpPr>
        <p:spPr>
          <a:xfrm rot="0">
            <a:off x="1690843" y="5507968"/>
            <a:ext cx="8069342" cy="481330"/>
          </a:xfrm>
          <a:prstGeom prst="rect">
            <a:avLst/>
          </a:prstGeom>
        </p:spPr>
        <p:txBody>
          <a:bodyPr anchor="t" rtlCol="false" tIns="0" lIns="0" bIns="0" rIns="0">
            <a:spAutoFit/>
          </a:bodyPr>
          <a:lstStyle/>
          <a:p>
            <a:pPr algn="l" marL="0" indent="0" lvl="0">
              <a:lnSpc>
                <a:spcPts val="3919"/>
              </a:lnSpc>
            </a:pPr>
            <a:r>
              <a:rPr lang="en-US" b="true" sz="2799" spc="207">
                <a:solidFill>
                  <a:srgbClr val="000000"/>
                </a:solidFill>
                <a:latin typeface="Open Sans Semi-Bold"/>
                <a:ea typeface="Open Sans Semi-Bold"/>
                <a:cs typeface="Open Sans Semi-Bold"/>
                <a:sym typeface="Open Sans Semi-Bold"/>
              </a:rPr>
              <a:t>FOR YOUR NICE ATTENTION</a:t>
            </a:r>
          </a:p>
        </p:txBody>
      </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457494"/>
            <a:ext cx="18288000" cy="1495425"/>
            <a:chOff x="0" y="0"/>
            <a:chExt cx="4816593" cy="393857"/>
          </a:xfrm>
        </p:grpSpPr>
        <p:sp>
          <p:nvSpPr>
            <p:cNvPr name="Freeform 3" id="3"/>
            <p:cNvSpPr/>
            <p:nvPr/>
          </p:nvSpPr>
          <p:spPr>
            <a:xfrm flipH="false" flipV="false" rot="0">
              <a:off x="0" y="0"/>
              <a:ext cx="4816592" cy="393857"/>
            </a:xfrm>
            <a:custGeom>
              <a:avLst/>
              <a:gdLst/>
              <a:ahLst/>
              <a:cxnLst/>
              <a:rect r="r" b="b" t="t" l="l"/>
              <a:pathLst>
                <a:path h="393857" w="4816592">
                  <a:moveTo>
                    <a:pt x="0" y="0"/>
                  </a:moveTo>
                  <a:lnTo>
                    <a:pt x="4816592" y="0"/>
                  </a:lnTo>
                  <a:lnTo>
                    <a:pt x="4816592" y="393857"/>
                  </a:lnTo>
                  <a:lnTo>
                    <a:pt x="0" y="393857"/>
                  </a:lnTo>
                  <a:close/>
                </a:path>
              </a:pathLst>
            </a:custGeom>
            <a:solidFill>
              <a:srgbClr val="17726D"/>
            </a:solidFill>
          </p:spPr>
        </p:sp>
        <p:sp>
          <p:nvSpPr>
            <p:cNvPr name="TextBox 4" id="4"/>
            <p:cNvSpPr txBox="true"/>
            <p:nvPr/>
          </p:nvSpPr>
          <p:spPr>
            <a:xfrm>
              <a:off x="0" y="-47625"/>
              <a:ext cx="4816593" cy="441482"/>
            </a:xfrm>
            <a:prstGeom prst="rect">
              <a:avLst/>
            </a:prstGeom>
          </p:spPr>
          <p:txBody>
            <a:bodyPr anchor="ctr" rtlCol="false" tIns="50800" lIns="50800" bIns="50800" rIns="50800"/>
            <a:lstStyle/>
            <a:p>
              <a:pPr algn="ctr">
                <a:lnSpc>
                  <a:spcPts val="2479"/>
                </a:lnSpc>
              </a:pPr>
            </a:p>
          </p:txBody>
        </p:sp>
      </p:grpSp>
      <p:sp>
        <p:nvSpPr>
          <p:cNvPr name="TextBox 5" id="5"/>
          <p:cNvSpPr txBox="true"/>
          <p:nvPr/>
        </p:nvSpPr>
        <p:spPr>
          <a:xfrm rot="0">
            <a:off x="839945" y="755626"/>
            <a:ext cx="8147912" cy="994410"/>
          </a:xfrm>
          <a:prstGeom prst="rect">
            <a:avLst/>
          </a:prstGeom>
        </p:spPr>
        <p:txBody>
          <a:bodyPr anchor="t" rtlCol="false" tIns="0" lIns="0" bIns="0" rIns="0">
            <a:spAutoFit/>
          </a:bodyPr>
          <a:lstStyle/>
          <a:p>
            <a:pPr algn="l">
              <a:lnSpc>
                <a:spcPts val="7560"/>
              </a:lnSpc>
            </a:pPr>
            <a:r>
              <a:rPr lang="en-US" sz="7200">
                <a:solidFill>
                  <a:srgbClr val="FFFFFF"/>
                </a:solidFill>
                <a:latin typeface="Inter"/>
                <a:ea typeface="Inter"/>
                <a:cs typeface="Inter"/>
                <a:sym typeface="Inter"/>
              </a:rPr>
              <a:t>REFERENCES</a:t>
            </a:r>
          </a:p>
        </p:txBody>
      </p:sp>
      <p:sp>
        <p:nvSpPr>
          <p:cNvPr name="TextBox 6" id="6"/>
          <p:cNvSpPr txBox="true"/>
          <p:nvPr/>
        </p:nvSpPr>
        <p:spPr>
          <a:xfrm rot="0">
            <a:off x="839945" y="3987801"/>
            <a:ext cx="16001829" cy="1736724"/>
          </a:xfrm>
          <a:prstGeom prst="rect">
            <a:avLst/>
          </a:prstGeom>
        </p:spPr>
        <p:txBody>
          <a:bodyPr anchor="t" rtlCol="false" tIns="0" lIns="0" bIns="0" rIns="0">
            <a:spAutoFit/>
          </a:bodyPr>
          <a:lstStyle/>
          <a:p>
            <a:pPr algn="l" marL="712480" indent="-356240" lvl="1">
              <a:lnSpc>
                <a:spcPts val="4620"/>
              </a:lnSpc>
              <a:buFont typeface="Arial"/>
              <a:buChar char="•"/>
            </a:pPr>
            <a:r>
              <a:rPr lang="en-US" b="true" sz="3300">
                <a:solidFill>
                  <a:srgbClr val="000000"/>
                </a:solidFill>
                <a:latin typeface="Canva Sans Bold"/>
                <a:ea typeface="Canva Sans Bold"/>
                <a:cs typeface="Canva Sans Bold"/>
                <a:sym typeface="Canva Sans Bold"/>
              </a:rPr>
              <a:t>https://cybersecurity.springeropen.com/articles/10.1186/s42400-023-00195-4</a:t>
            </a:r>
          </a:p>
          <a:p>
            <a:pPr algn="l" marL="712480" indent="-356240" lvl="1">
              <a:lnSpc>
                <a:spcPts val="4620"/>
              </a:lnSpc>
              <a:buFont typeface="Arial"/>
              <a:buChar char="•"/>
            </a:pPr>
            <a:r>
              <a:rPr lang="en-US" b="true" sz="3300">
                <a:solidFill>
                  <a:srgbClr val="000000"/>
                </a:solidFill>
                <a:latin typeface="Canva Sans Bold"/>
                <a:ea typeface="Canva Sans Bold"/>
                <a:cs typeface="Canva Sans Bold"/>
                <a:sym typeface="Canva Sans Bold"/>
              </a:rPr>
              <a:t>https://arxiv.org/pdf/2503.15730</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634610" y="0"/>
            <a:ext cx="5653390" cy="10287000"/>
            <a:chOff x="0" y="0"/>
            <a:chExt cx="1488959" cy="2709333"/>
          </a:xfrm>
        </p:grpSpPr>
        <p:sp>
          <p:nvSpPr>
            <p:cNvPr name="Freeform 3" id="3"/>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4" id="4"/>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400866" y="0"/>
            <a:ext cx="863406" cy="1914819"/>
            <a:chOff x="0" y="0"/>
            <a:chExt cx="227399" cy="504314"/>
          </a:xfrm>
        </p:grpSpPr>
        <p:sp>
          <p:nvSpPr>
            <p:cNvPr name="Freeform 6" id="6"/>
            <p:cNvSpPr/>
            <p:nvPr/>
          </p:nvSpPr>
          <p:spPr>
            <a:xfrm flipH="false" flipV="false" rot="0">
              <a:off x="0" y="0"/>
              <a:ext cx="227399" cy="504314"/>
            </a:xfrm>
            <a:custGeom>
              <a:avLst/>
              <a:gdLst/>
              <a:ahLst/>
              <a:cxnLst/>
              <a:rect r="r" b="b" t="t" l="l"/>
              <a:pathLst>
                <a:path h="504314" w="227399">
                  <a:moveTo>
                    <a:pt x="0" y="0"/>
                  </a:moveTo>
                  <a:lnTo>
                    <a:pt x="227399" y="0"/>
                  </a:lnTo>
                  <a:lnTo>
                    <a:pt x="227399" y="504314"/>
                  </a:lnTo>
                  <a:lnTo>
                    <a:pt x="0" y="504314"/>
                  </a:lnTo>
                  <a:close/>
                </a:path>
              </a:pathLst>
            </a:custGeom>
            <a:solidFill>
              <a:srgbClr val="17726D"/>
            </a:solidFill>
          </p:spPr>
        </p:sp>
        <p:sp>
          <p:nvSpPr>
            <p:cNvPr name="TextBox 7" id="7"/>
            <p:cNvSpPr txBox="true"/>
            <p:nvPr/>
          </p:nvSpPr>
          <p:spPr>
            <a:xfrm>
              <a:off x="0" y="-47625"/>
              <a:ext cx="227399" cy="55193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61650" y="8036778"/>
            <a:ext cx="3803190" cy="38031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0" y="10094695"/>
            <a:ext cx="18264272" cy="192305"/>
            <a:chOff x="0" y="0"/>
            <a:chExt cx="4810343" cy="50648"/>
          </a:xfrm>
        </p:grpSpPr>
        <p:sp>
          <p:nvSpPr>
            <p:cNvPr name="Freeform 12" id="12"/>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solidFill>
              <a:srgbClr val="17726D"/>
            </a:solidFill>
          </p:spPr>
        </p:sp>
        <p:sp>
          <p:nvSpPr>
            <p:cNvPr name="TextBox 13" id="13"/>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sp>
        <p:nvSpPr>
          <p:cNvPr name="TextBox 14" id="14"/>
          <p:cNvSpPr txBox="true"/>
          <p:nvPr/>
        </p:nvSpPr>
        <p:spPr>
          <a:xfrm rot="0">
            <a:off x="2979808" y="3966165"/>
            <a:ext cx="13221375" cy="1533698"/>
          </a:xfrm>
          <a:prstGeom prst="rect">
            <a:avLst/>
          </a:prstGeom>
        </p:spPr>
        <p:txBody>
          <a:bodyPr anchor="t" rtlCol="false" tIns="0" lIns="0" bIns="0" rIns="0">
            <a:spAutoFit/>
          </a:bodyPr>
          <a:lstStyle/>
          <a:p>
            <a:pPr algn="ctr">
              <a:lnSpc>
                <a:spcPts val="11559"/>
              </a:lnSpc>
            </a:pPr>
            <a:r>
              <a:rPr lang="en-US" b="true" sz="11009">
                <a:solidFill>
                  <a:srgbClr val="17726D"/>
                </a:solidFill>
                <a:latin typeface="Inter Bold"/>
                <a:ea typeface="Inter Bold"/>
                <a:cs typeface="Inter Bold"/>
                <a:sym typeface="Inter Bold"/>
              </a:rPr>
              <a:t>.1  INTRODUCTION</a:t>
            </a:r>
          </a:p>
        </p:txBody>
      </p:sp>
      <p:grpSp>
        <p:nvGrpSpPr>
          <p:cNvPr name="Group 15" id="15"/>
          <p:cNvGrpSpPr/>
          <p:nvPr/>
        </p:nvGrpSpPr>
        <p:grpSpPr>
          <a:xfrm rot="0">
            <a:off x="9232905" y="671110"/>
            <a:ext cx="715180" cy="71518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6308483" cy="10287000"/>
            <a:chOff x="0" y="0"/>
            <a:chExt cx="1661493" cy="2709333"/>
          </a:xfrm>
        </p:grpSpPr>
        <p:sp>
          <p:nvSpPr>
            <p:cNvPr name="Freeform 3" id="3"/>
            <p:cNvSpPr/>
            <p:nvPr/>
          </p:nvSpPr>
          <p:spPr>
            <a:xfrm flipH="false" flipV="false" rot="0">
              <a:off x="0" y="0"/>
              <a:ext cx="1661494" cy="2709333"/>
            </a:xfrm>
            <a:custGeom>
              <a:avLst/>
              <a:gdLst/>
              <a:ahLst/>
              <a:cxnLst/>
              <a:rect r="r" b="b" t="t" l="l"/>
              <a:pathLst>
                <a:path h="2709333" w="1661494">
                  <a:moveTo>
                    <a:pt x="0" y="0"/>
                  </a:moveTo>
                  <a:lnTo>
                    <a:pt x="1661494" y="0"/>
                  </a:lnTo>
                  <a:lnTo>
                    <a:pt x="1661494" y="2709333"/>
                  </a:lnTo>
                  <a:lnTo>
                    <a:pt x="0" y="2709333"/>
                  </a:lnTo>
                  <a:close/>
                </a:path>
              </a:pathLst>
            </a:custGeom>
            <a:solidFill>
              <a:srgbClr val="17726D"/>
            </a:solidFill>
          </p:spPr>
        </p:sp>
        <p:sp>
          <p:nvSpPr>
            <p:cNvPr name="TextBox 4" id="4"/>
            <p:cNvSpPr txBox="true"/>
            <p:nvPr/>
          </p:nvSpPr>
          <p:spPr>
            <a:xfrm>
              <a:off x="0" y="-47625"/>
              <a:ext cx="1661493"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028700" y="1559323"/>
            <a:ext cx="7168383" cy="7168355"/>
            <a:chOff x="0" y="0"/>
            <a:chExt cx="6350000" cy="6349975"/>
          </a:xfrm>
        </p:grpSpPr>
        <p:sp>
          <p:nvSpPr>
            <p:cNvPr name="Freeform 6" id="6"/>
            <p:cNvSpPr/>
            <p:nvPr/>
          </p:nvSpPr>
          <p:spPr>
            <a:xfrm flipH="false" flipV="false" rot="0">
              <a:off x="0" y="0"/>
              <a:ext cx="6350000" cy="6349975"/>
            </a:xfrm>
            <a:custGeom>
              <a:avLst/>
              <a:gdLst/>
              <a:ahLst/>
              <a:cxnLst/>
              <a:rect r="r" b="b" t="t" l="l"/>
              <a:pathLst>
                <a:path h="6349975" w="6350000">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blipFill>
              <a:blip r:embed="rId2"/>
              <a:stretch>
                <a:fillRect l="-38888" t="0" r="-38888" b="0"/>
              </a:stretch>
            </a:blipFill>
          </p:spPr>
        </p:sp>
      </p:grpSp>
      <p:sp>
        <p:nvSpPr>
          <p:cNvPr name="AutoShape 7" id="7"/>
          <p:cNvSpPr/>
          <p:nvPr/>
        </p:nvSpPr>
        <p:spPr>
          <a:xfrm flipV="true">
            <a:off x="9091167" y="3346578"/>
            <a:ext cx="4351856" cy="0"/>
          </a:xfrm>
          <a:prstGeom prst="line">
            <a:avLst/>
          </a:prstGeom>
          <a:ln cap="flat" w="76200">
            <a:solidFill>
              <a:srgbClr val="EAE4D2"/>
            </a:solidFill>
            <a:prstDash val="solid"/>
            <a:headEnd type="none" len="sm" w="sm"/>
            <a:tailEnd type="none" len="sm" w="sm"/>
          </a:ln>
        </p:spPr>
      </p:sp>
      <p:sp>
        <p:nvSpPr>
          <p:cNvPr name="Freeform 8" id="8"/>
          <p:cNvSpPr/>
          <p:nvPr/>
        </p:nvSpPr>
        <p:spPr>
          <a:xfrm flipH="false" flipV="false" rot="0">
            <a:off x="1028700" y="1559323"/>
            <a:ext cx="1189176" cy="1137285"/>
          </a:xfrm>
          <a:custGeom>
            <a:avLst/>
            <a:gdLst/>
            <a:ahLst/>
            <a:cxnLst/>
            <a:rect r="r" b="b" t="t" l="l"/>
            <a:pathLst>
              <a:path h="1137285" w="1189176">
                <a:moveTo>
                  <a:pt x="0" y="0"/>
                </a:moveTo>
                <a:lnTo>
                  <a:pt x="1189176" y="0"/>
                </a:lnTo>
                <a:lnTo>
                  <a:pt x="1189176" y="1137285"/>
                </a:lnTo>
                <a:lnTo>
                  <a:pt x="0" y="113728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9" id="9"/>
          <p:cNvGrpSpPr/>
          <p:nvPr/>
        </p:nvGrpSpPr>
        <p:grpSpPr>
          <a:xfrm rot="0">
            <a:off x="1028700" y="8881660"/>
            <a:ext cx="715180" cy="71518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EAE4D2"/>
              </a:solidFill>
              <a:prstDash val="solid"/>
              <a:miter/>
            </a:ln>
          </p:spPr>
        </p:sp>
        <p:sp>
          <p:nvSpPr>
            <p:cNvPr name="TextBox 11" id="11"/>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2" id="12"/>
          <p:cNvSpPr txBox="true"/>
          <p:nvPr/>
        </p:nvSpPr>
        <p:spPr>
          <a:xfrm rot="0">
            <a:off x="9091101" y="721898"/>
            <a:ext cx="8168199"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INTRODUCTION</a:t>
            </a:r>
          </a:p>
        </p:txBody>
      </p:sp>
      <p:sp>
        <p:nvSpPr>
          <p:cNvPr name="TextBox 13" id="13"/>
          <p:cNvSpPr txBox="true"/>
          <p:nvPr/>
        </p:nvSpPr>
        <p:spPr>
          <a:xfrm rot="0">
            <a:off x="9144000" y="1910795"/>
            <a:ext cx="6818840" cy="396240"/>
          </a:xfrm>
          <a:prstGeom prst="rect">
            <a:avLst/>
          </a:prstGeom>
        </p:spPr>
        <p:txBody>
          <a:bodyPr anchor="t" rtlCol="false" tIns="0" lIns="0" bIns="0" rIns="0">
            <a:spAutoFit/>
          </a:bodyPr>
          <a:lstStyle/>
          <a:p>
            <a:pPr algn="l" marL="0" indent="0" lvl="0">
              <a:lnSpc>
                <a:spcPts val="3359"/>
              </a:lnSpc>
            </a:pPr>
            <a:r>
              <a:rPr lang="en-US" b="true" sz="2400" spc="177">
                <a:solidFill>
                  <a:srgbClr val="000000"/>
                </a:solidFill>
                <a:latin typeface="Open Sans Semi-Bold"/>
                <a:ea typeface="Open Sans Semi-Bold"/>
                <a:cs typeface="Open Sans Semi-Bold"/>
                <a:sym typeface="Open Sans Semi-Bold"/>
              </a:rPr>
              <a:t>ARTICLE SUMMARY :</a:t>
            </a:r>
          </a:p>
        </p:txBody>
      </p:sp>
      <p:grpSp>
        <p:nvGrpSpPr>
          <p:cNvPr name="Group 14" id="14"/>
          <p:cNvGrpSpPr/>
          <p:nvPr/>
        </p:nvGrpSpPr>
        <p:grpSpPr>
          <a:xfrm rot="0">
            <a:off x="14871011" y="6031106"/>
            <a:ext cx="5402508" cy="5402508"/>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TextBox 17" id="17"/>
          <p:cNvSpPr txBox="true"/>
          <p:nvPr/>
        </p:nvSpPr>
        <p:spPr>
          <a:xfrm rot="0">
            <a:off x="9117550" y="3489453"/>
            <a:ext cx="8115300" cy="5287137"/>
          </a:xfrm>
          <a:prstGeom prst="rect">
            <a:avLst/>
          </a:prstGeom>
        </p:spPr>
        <p:txBody>
          <a:bodyPr anchor="t" rtlCol="false" tIns="0" lIns="0" bIns="0" rIns="0">
            <a:spAutoFit/>
          </a:bodyPr>
          <a:lstStyle/>
          <a:p>
            <a:pPr algn="just" marL="0" indent="0" lvl="0">
              <a:lnSpc>
                <a:spcPts val="4224"/>
              </a:lnSpc>
            </a:pPr>
            <a:r>
              <a:rPr lang="en-US" sz="2400" spc="96">
                <a:solidFill>
                  <a:srgbClr val="000000"/>
                </a:solidFill>
                <a:latin typeface="Open Sans"/>
                <a:ea typeface="Open Sans"/>
                <a:cs typeface="Open Sans"/>
                <a:sym typeface="Open Sans"/>
              </a:rPr>
              <a:t>The study explores rising cybersecurity threats in vehicles, focusing on the Controller Area Network (CAN). CAN's original focus on speed and reliability omitted security, creating vulnerabilities. The proposed intrusion detection system, featuring a Long Short-Term Memory (LSTM) network and decision engine, identifies anomalies in real-time. Real-world testing confirms the system secures CAN networks efficiently, emphasizing the need for better security in connected vehicles.</a:t>
            </a:r>
          </a:p>
        </p:txBody>
      </p:sp>
      <p:sp>
        <p:nvSpPr>
          <p:cNvPr name="TextBox 18" id="18"/>
          <p:cNvSpPr txBox="true"/>
          <p:nvPr/>
        </p:nvSpPr>
        <p:spPr>
          <a:xfrm rot="0">
            <a:off x="9091101" y="2673058"/>
            <a:ext cx="8342630" cy="372744"/>
          </a:xfrm>
          <a:prstGeom prst="rect">
            <a:avLst/>
          </a:prstGeom>
        </p:spPr>
        <p:txBody>
          <a:bodyPr anchor="t" rtlCol="false" tIns="0" lIns="0" bIns="0" rIns="0">
            <a:spAutoFit/>
          </a:bodyPr>
          <a:lstStyle/>
          <a:p>
            <a:pPr algn="ctr">
              <a:lnSpc>
                <a:spcPts val="3080"/>
              </a:lnSpc>
            </a:pPr>
            <a:r>
              <a:rPr lang="en-US" sz="2200">
                <a:solidFill>
                  <a:srgbClr val="000000"/>
                </a:solidFill>
                <a:latin typeface="Canva Sans"/>
                <a:ea typeface="Canva Sans"/>
                <a:cs typeface="Canva Sans"/>
                <a:sym typeface="Canva Sans"/>
              </a:rPr>
              <a:t>Intrus</a:t>
            </a:r>
            <a:r>
              <a:rPr lang="en-US" sz="2200">
                <a:solidFill>
                  <a:srgbClr val="000000"/>
                </a:solidFill>
                <a:latin typeface="Canva Sans"/>
                <a:ea typeface="Canva Sans"/>
                <a:cs typeface="Canva Sans"/>
                <a:sym typeface="Canva Sans"/>
              </a:rPr>
              <a:t>ion detection system for controller area network - paper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270195" y="0"/>
            <a:ext cx="5017805" cy="10287000"/>
            <a:chOff x="0" y="0"/>
            <a:chExt cx="1321562" cy="2709333"/>
          </a:xfrm>
        </p:grpSpPr>
        <p:sp>
          <p:nvSpPr>
            <p:cNvPr name="Freeform 3" id="3"/>
            <p:cNvSpPr/>
            <p:nvPr/>
          </p:nvSpPr>
          <p:spPr>
            <a:xfrm flipH="false" flipV="false" rot="0">
              <a:off x="0" y="0"/>
              <a:ext cx="1321562" cy="2709333"/>
            </a:xfrm>
            <a:custGeom>
              <a:avLst/>
              <a:gdLst/>
              <a:ahLst/>
              <a:cxnLst/>
              <a:rect r="r" b="b" t="t" l="l"/>
              <a:pathLst>
                <a:path h="2709333" w="1321562">
                  <a:moveTo>
                    <a:pt x="0" y="0"/>
                  </a:moveTo>
                  <a:lnTo>
                    <a:pt x="1321562" y="0"/>
                  </a:lnTo>
                  <a:lnTo>
                    <a:pt x="1321562" y="2709333"/>
                  </a:lnTo>
                  <a:lnTo>
                    <a:pt x="0" y="2709333"/>
                  </a:lnTo>
                  <a:close/>
                </a:path>
              </a:pathLst>
            </a:custGeom>
            <a:solidFill>
              <a:srgbClr val="17726D"/>
            </a:solidFill>
          </p:spPr>
        </p:sp>
        <p:sp>
          <p:nvSpPr>
            <p:cNvPr name="TextBox 4" id="4"/>
            <p:cNvSpPr txBox="true"/>
            <p:nvPr/>
          </p:nvSpPr>
          <p:spPr>
            <a:xfrm>
              <a:off x="0" y="-47625"/>
              <a:ext cx="1321562"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259300" y="9151339"/>
            <a:ext cx="1028700" cy="1135661"/>
            <a:chOff x="0" y="0"/>
            <a:chExt cx="270933" cy="299104"/>
          </a:xfrm>
        </p:grpSpPr>
        <p:sp>
          <p:nvSpPr>
            <p:cNvPr name="Freeform 6" id="6"/>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7" id="7"/>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866642" y="0"/>
            <a:ext cx="1028700" cy="1135661"/>
            <a:chOff x="0" y="0"/>
            <a:chExt cx="270933" cy="299104"/>
          </a:xfrm>
        </p:grpSpPr>
        <p:sp>
          <p:nvSpPr>
            <p:cNvPr name="Freeform 9" id="9"/>
            <p:cNvSpPr/>
            <p:nvPr/>
          </p:nvSpPr>
          <p:spPr>
            <a:xfrm flipH="false" flipV="false" rot="0">
              <a:off x="0" y="0"/>
              <a:ext cx="270933" cy="299104"/>
            </a:xfrm>
            <a:custGeom>
              <a:avLst/>
              <a:gdLst/>
              <a:ahLst/>
              <a:cxnLst/>
              <a:rect r="r" b="b" t="t" l="l"/>
              <a:pathLst>
                <a:path h="299104" w="270933">
                  <a:moveTo>
                    <a:pt x="0" y="0"/>
                  </a:moveTo>
                  <a:lnTo>
                    <a:pt x="270933" y="0"/>
                  </a:lnTo>
                  <a:lnTo>
                    <a:pt x="270933" y="299104"/>
                  </a:lnTo>
                  <a:lnTo>
                    <a:pt x="0" y="299104"/>
                  </a:lnTo>
                  <a:close/>
                </a:path>
              </a:pathLst>
            </a:custGeom>
            <a:solidFill>
              <a:srgbClr val="EAE4D2"/>
            </a:solidFill>
          </p:spPr>
        </p:sp>
        <p:sp>
          <p:nvSpPr>
            <p:cNvPr name="TextBox 10" id="10"/>
            <p:cNvSpPr txBox="true"/>
            <p:nvPr/>
          </p:nvSpPr>
          <p:spPr>
            <a:xfrm>
              <a:off x="0" y="-47625"/>
              <a:ext cx="270933" cy="346729"/>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11895342" y="1135661"/>
            <a:ext cx="5363958" cy="8015678"/>
            <a:chOff x="0" y="0"/>
            <a:chExt cx="7151943" cy="10687570"/>
          </a:xfrm>
        </p:grpSpPr>
        <p:pic>
          <p:nvPicPr>
            <p:cNvPr name="Picture 12" id="12"/>
            <p:cNvPicPr>
              <a:picLocks noChangeAspect="true"/>
            </p:cNvPicPr>
            <p:nvPr/>
          </p:nvPicPr>
          <p:blipFill>
            <a:blip r:embed="rId2"/>
            <a:srcRect l="36960" t="0" r="36960" b="0"/>
            <a:stretch>
              <a:fillRect/>
            </a:stretch>
          </p:blipFill>
          <p:spPr>
            <a:xfrm flipH="false" flipV="false">
              <a:off x="0" y="0"/>
              <a:ext cx="7151943" cy="10687570"/>
            </a:xfrm>
            <a:prstGeom prst="rect">
              <a:avLst/>
            </a:prstGeom>
          </p:spPr>
        </p:pic>
      </p:grpSp>
      <p:grpSp>
        <p:nvGrpSpPr>
          <p:cNvPr name="Group 13" id="13"/>
          <p:cNvGrpSpPr/>
          <p:nvPr/>
        </p:nvGrpSpPr>
        <p:grpSpPr>
          <a:xfrm rot="0">
            <a:off x="3268930" y="-1565593"/>
            <a:ext cx="5402508" cy="5402508"/>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5" id="15"/>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AutoShape 16" id="16"/>
          <p:cNvSpPr/>
          <p:nvPr/>
        </p:nvSpPr>
        <p:spPr>
          <a:xfrm>
            <a:off x="1085850" y="2994092"/>
            <a:ext cx="0" cy="1442010"/>
          </a:xfrm>
          <a:prstGeom prst="line">
            <a:avLst/>
          </a:prstGeom>
          <a:ln cap="flat" w="76200">
            <a:solidFill>
              <a:srgbClr val="EAE4D2"/>
            </a:solidFill>
            <a:prstDash val="solid"/>
            <a:headEnd type="none" len="sm" w="sm"/>
            <a:tailEnd type="none" len="sm" w="sm"/>
          </a:ln>
        </p:spPr>
      </p:sp>
      <p:grpSp>
        <p:nvGrpSpPr>
          <p:cNvPr name="Group 17" id="17"/>
          <p:cNvGrpSpPr/>
          <p:nvPr/>
        </p:nvGrpSpPr>
        <p:grpSpPr>
          <a:xfrm rot="0">
            <a:off x="10196488" y="1215940"/>
            <a:ext cx="715180" cy="715180"/>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19" id="19"/>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20" id="20"/>
          <p:cNvSpPr/>
          <p:nvPr/>
        </p:nvSpPr>
        <p:spPr>
          <a:xfrm flipH="false" flipV="false" rot="0">
            <a:off x="615243" y="6649520"/>
            <a:ext cx="10603286" cy="2859513"/>
          </a:xfrm>
          <a:custGeom>
            <a:avLst/>
            <a:gdLst/>
            <a:ahLst/>
            <a:cxnLst/>
            <a:rect r="r" b="b" t="t" l="l"/>
            <a:pathLst>
              <a:path h="2859513" w="10603286">
                <a:moveTo>
                  <a:pt x="0" y="0"/>
                </a:moveTo>
                <a:lnTo>
                  <a:pt x="10603286" y="0"/>
                </a:lnTo>
                <a:lnTo>
                  <a:pt x="10603286" y="2859513"/>
                </a:lnTo>
                <a:lnTo>
                  <a:pt x="0" y="2859513"/>
                </a:lnTo>
                <a:lnTo>
                  <a:pt x="0" y="0"/>
                </a:lnTo>
                <a:close/>
              </a:path>
            </a:pathLst>
          </a:custGeom>
          <a:blipFill>
            <a:blip r:embed="rId3"/>
            <a:stretch>
              <a:fillRect l="0" t="0" r="0" b="0"/>
            </a:stretch>
          </a:blipFill>
        </p:spPr>
      </p:sp>
      <p:sp>
        <p:nvSpPr>
          <p:cNvPr name="TextBox 21" id="21"/>
          <p:cNvSpPr txBox="true"/>
          <p:nvPr/>
        </p:nvSpPr>
        <p:spPr>
          <a:xfrm rot="0">
            <a:off x="849605" y="936710"/>
            <a:ext cx="7158103" cy="994410"/>
          </a:xfrm>
          <a:prstGeom prst="rect">
            <a:avLst/>
          </a:prstGeom>
        </p:spPr>
        <p:txBody>
          <a:bodyPr anchor="t" rtlCol="false" tIns="0" lIns="0" bIns="0" rIns="0">
            <a:spAutoFit/>
          </a:bodyPr>
          <a:lstStyle/>
          <a:p>
            <a:pPr algn="l">
              <a:lnSpc>
                <a:spcPts val="7560"/>
              </a:lnSpc>
            </a:pPr>
            <a:r>
              <a:rPr lang="en-US" sz="7200" b="true">
                <a:solidFill>
                  <a:srgbClr val="17726D"/>
                </a:solidFill>
                <a:latin typeface="Inter Bold"/>
                <a:ea typeface="Inter Bold"/>
                <a:cs typeface="Inter Bold"/>
                <a:sym typeface="Inter Bold"/>
              </a:rPr>
              <a:t>WHAT IS CAN ?</a:t>
            </a:r>
          </a:p>
        </p:txBody>
      </p:sp>
      <p:sp>
        <p:nvSpPr>
          <p:cNvPr name="TextBox 22" id="22"/>
          <p:cNvSpPr txBox="true"/>
          <p:nvPr/>
        </p:nvSpPr>
        <p:spPr>
          <a:xfrm rot="0">
            <a:off x="615243" y="2118239"/>
            <a:ext cx="10709882" cy="4220337"/>
          </a:xfrm>
          <a:prstGeom prst="rect">
            <a:avLst/>
          </a:prstGeom>
        </p:spPr>
        <p:txBody>
          <a:bodyPr anchor="t" rtlCol="false" tIns="0" lIns="0" bIns="0" rIns="0">
            <a:spAutoFit/>
          </a:bodyPr>
          <a:lstStyle/>
          <a:p>
            <a:pPr algn="just">
              <a:lnSpc>
                <a:spcPts val="4224"/>
              </a:lnSpc>
            </a:pPr>
            <a:r>
              <a:rPr lang="en-US" sz="2400" spc="96">
                <a:solidFill>
                  <a:srgbClr val="000000"/>
                </a:solidFill>
                <a:latin typeface="Open Sans"/>
                <a:ea typeface="Open Sans"/>
                <a:cs typeface="Open Sans"/>
                <a:sym typeface="Open Sans"/>
              </a:rPr>
              <a:t>The Controller Area Network (CAN) is a common serial bus system that links electronic control units (ECUs) within vehicles, facilitating communication between subsystems like engine and transmission control. CAN enables coordinated functions vehicle-wide. CAN with flexible data-rate (CAN FD) is the latest communication standard that provides high data rates. Classical CAN was introduced in 1986 and implemented in 1988 and CAN FD was launched in 2012 and internationally standardized in 2015 in ISO 11898-1.</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634610" y="0"/>
            <a:ext cx="5653390" cy="10287000"/>
            <a:chOff x="0" y="0"/>
            <a:chExt cx="1488959" cy="2709333"/>
          </a:xfrm>
        </p:grpSpPr>
        <p:sp>
          <p:nvSpPr>
            <p:cNvPr name="Freeform 3" id="3"/>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4" id="4"/>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400866" y="0"/>
            <a:ext cx="863406" cy="1914819"/>
            <a:chOff x="0" y="0"/>
            <a:chExt cx="227399" cy="504314"/>
          </a:xfrm>
        </p:grpSpPr>
        <p:sp>
          <p:nvSpPr>
            <p:cNvPr name="Freeform 6" id="6"/>
            <p:cNvSpPr/>
            <p:nvPr/>
          </p:nvSpPr>
          <p:spPr>
            <a:xfrm flipH="false" flipV="false" rot="0">
              <a:off x="0" y="0"/>
              <a:ext cx="227399" cy="504314"/>
            </a:xfrm>
            <a:custGeom>
              <a:avLst/>
              <a:gdLst/>
              <a:ahLst/>
              <a:cxnLst/>
              <a:rect r="r" b="b" t="t" l="l"/>
              <a:pathLst>
                <a:path h="504314" w="227399">
                  <a:moveTo>
                    <a:pt x="0" y="0"/>
                  </a:moveTo>
                  <a:lnTo>
                    <a:pt x="227399" y="0"/>
                  </a:lnTo>
                  <a:lnTo>
                    <a:pt x="227399" y="504314"/>
                  </a:lnTo>
                  <a:lnTo>
                    <a:pt x="0" y="504314"/>
                  </a:lnTo>
                  <a:close/>
                </a:path>
              </a:pathLst>
            </a:custGeom>
            <a:solidFill>
              <a:srgbClr val="17726D"/>
            </a:solidFill>
          </p:spPr>
        </p:sp>
        <p:sp>
          <p:nvSpPr>
            <p:cNvPr name="TextBox 7" id="7"/>
            <p:cNvSpPr txBox="true"/>
            <p:nvPr/>
          </p:nvSpPr>
          <p:spPr>
            <a:xfrm>
              <a:off x="0" y="-47625"/>
              <a:ext cx="227399" cy="55193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61650" y="8036778"/>
            <a:ext cx="3803190" cy="38031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0" y="10094695"/>
            <a:ext cx="18264272" cy="192305"/>
            <a:chOff x="0" y="0"/>
            <a:chExt cx="4810343" cy="50648"/>
          </a:xfrm>
        </p:grpSpPr>
        <p:sp>
          <p:nvSpPr>
            <p:cNvPr name="Freeform 12" id="12"/>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solidFill>
              <a:srgbClr val="17726D"/>
            </a:solidFill>
          </p:spPr>
        </p:sp>
        <p:sp>
          <p:nvSpPr>
            <p:cNvPr name="TextBox 13" id="13"/>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sp>
        <p:nvSpPr>
          <p:cNvPr name="TextBox 14" id="14"/>
          <p:cNvSpPr txBox="true"/>
          <p:nvPr/>
        </p:nvSpPr>
        <p:spPr>
          <a:xfrm rot="0">
            <a:off x="2521448" y="4016122"/>
            <a:ext cx="13221375" cy="1533698"/>
          </a:xfrm>
          <a:prstGeom prst="rect">
            <a:avLst/>
          </a:prstGeom>
        </p:spPr>
        <p:txBody>
          <a:bodyPr anchor="t" rtlCol="false" tIns="0" lIns="0" bIns="0" rIns="0">
            <a:spAutoFit/>
          </a:bodyPr>
          <a:lstStyle/>
          <a:p>
            <a:pPr algn="ctr">
              <a:lnSpc>
                <a:spcPts val="11559"/>
              </a:lnSpc>
            </a:pPr>
            <a:r>
              <a:rPr lang="en-US" b="true" sz="11009">
                <a:solidFill>
                  <a:srgbClr val="17726D"/>
                </a:solidFill>
                <a:latin typeface="Inter Bold"/>
                <a:ea typeface="Inter Bold"/>
                <a:cs typeface="Inter Bold"/>
                <a:sym typeface="Inter Bold"/>
              </a:rPr>
              <a:t>.2  VULNERABILITY </a:t>
            </a:r>
          </a:p>
        </p:txBody>
      </p:sp>
      <p:grpSp>
        <p:nvGrpSpPr>
          <p:cNvPr name="Group 15" id="15"/>
          <p:cNvGrpSpPr/>
          <p:nvPr/>
        </p:nvGrpSpPr>
        <p:grpSpPr>
          <a:xfrm rot="0">
            <a:off x="9232905" y="671110"/>
            <a:ext cx="715180" cy="71518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17" id="1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287967"/>
            <a:ext cx="18288000" cy="4529132"/>
            <a:chOff x="0" y="0"/>
            <a:chExt cx="4816593" cy="1192858"/>
          </a:xfrm>
        </p:grpSpPr>
        <p:sp>
          <p:nvSpPr>
            <p:cNvPr name="Freeform 3" id="3"/>
            <p:cNvSpPr/>
            <p:nvPr/>
          </p:nvSpPr>
          <p:spPr>
            <a:xfrm flipH="false" flipV="false" rot="0">
              <a:off x="0" y="0"/>
              <a:ext cx="4816592" cy="1192858"/>
            </a:xfrm>
            <a:custGeom>
              <a:avLst/>
              <a:gdLst/>
              <a:ahLst/>
              <a:cxnLst/>
              <a:rect r="r" b="b" t="t" l="l"/>
              <a:pathLst>
                <a:path h="1192858" w="4816592">
                  <a:moveTo>
                    <a:pt x="0" y="0"/>
                  </a:moveTo>
                  <a:lnTo>
                    <a:pt x="4816592" y="0"/>
                  </a:lnTo>
                  <a:lnTo>
                    <a:pt x="4816592" y="1192858"/>
                  </a:lnTo>
                  <a:lnTo>
                    <a:pt x="0" y="1192858"/>
                  </a:lnTo>
                  <a:close/>
                </a:path>
              </a:pathLst>
            </a:custGeom>
            <a:solidFill>
              <a:srgbClr val="17726D"/>
            </a:solidFill>
          </p:spPr>
        </p:sp>
        <p:sp>
          <p:nvSpPr>
            <p:cNvPr name="TextBox 4" id="4"/>
            <p:cNvSpPr txBox="true"/>
            <p:nvPr/>
          </p:nvSpPr>
          <p:spPr>
            <a:xfrm>
              <a:off x="0" y="-47625"/>
              <a:ext cx="4816593" cy="1240483"/>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853048" y="-912528"/>
            <a:ext cx="3803190" cy="38031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0" y="9258300"/>
            <a:ext cx="1028700" cy="1028700"/>
            <a:chOff x="0" y="0"/>
            <a:chExt cx="270933" cy="270933"/>
          </a:xfrm>
        </p:grpSpPr>
        <p:sp>
          <p:nvSpPr>
            <p:cNvPr name="Freeform 9" id="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EAE4D2"/>
            </a:solidFill>
          </p:spPr>
        </p:sp>
        <p:sp>
          <p:nvSpPr>
            <p:cNvPr name="TextBox 10" id="10"/>
            <p:cNvSpPr txBox="true"/>
            <p:nvPr/>
          </p:nvSpPr>
          <p:spPr>
            <a:xfrm>
              <a:off x="0" y="-47625"/>
              <a:ext cx="270933" cy="318558"/>
            </a:xfrm>
            <a:prstGeom prst="rect">
              <a:avLst/>
            </a:prstGeom>
          </p:spPr>
          <p:txBody>
            <a:bodyPr anchor="ctr" rtlCol="false" tIns="50800" lIns="50800" bIns="50800" rIns="50800"/>
            <a:lstStyle/>
            <a:p>
              <a:pPr algn="ctr">
                <a:lnSpc>
                  <a:spcPts val="2479"/>
                </a:lnSpc>
              </a:pPr>
            </a:p>
          </p:txBody>
        </p:sp>
      </p:grpSp>
      <p:pic>
        <p:nvPicPr>
          <p:cNvPr name="Picture 11" id="11"/>
          <p:cNvPicPr>
            <a:picLocks noChangeAspect="true"/>
          </p:cNvPicPr>
          <p:nvPr>
            <a:videoFile r:link="rId3"/>
          </p:nvPr>
        </p:nvPicPr>
        <p:blipFill>
          <a:blip r:embed="rId2"/>
          <a:stretch>
            <a:fillRect/>
          </a:stretch>
        </p:blipFill>
        <p:spPr>
          <a:xfrm rot="0">
            <a:off x="9396136" y="2106645"/>
            <a:ext cx="8358507" cy="4697990"/>
          </a:xfrm>
          <a:prstGeom prst="rect">
            <a:avLst/>
          </a:prstGeom>
        </p:spPr>
      </p:pic>
      <p:sp>
        <p:nvSpPr>
          <p:cNvPr name="TextBox 12" id="12"/>
          <p:cNvSpPr txBox="true"/>
          <p:nvPr/>
        </p:nvSpPr>
        <p:spPr>
          <a:xfrm rot="0">
            <a:off x="332520" y="537527"/>
            <a:ext cx="835850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vulnerability </a:t>
            </a:r>
          </a:p>
        </p:txBody>
      </p:sp>
      <p:sp>
        <p:nvSpPr>
          <p:cNvPr name="TextBox 13" id="13"/>
          <p:cNvSpPr txBox="true"/>
          <p:nvPr/>
        </p:nvSpPr>
        <p:spPr>
          <a:xfrm rot="0">
            <a:off x="514350" y="1832425"/>
            <a:ext cx="8358507" cy="598106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Miller an</a:t>
            </a:r>
            <a:r>
              <a:rPr lang="en-US" sz="3399">
                <a:solidFill>
                  <a:srgbClr val="000000"/>
                </a:solidFill>
                <a:latin typeface="Canva Sans"/>
                <a:ea typeface="Canva Sans"/>
                <a:cs typeface="Canva Sans"/>
                <a:sym typeface="Canva Sans"/>
              </a:rPr>
              <a:t>d Valasek famously demonstrated a successful car hack at DEF CON, where they manipulated the vehicle's speed displayed on the speedometer by altering CAN messages, leading to a dangerous driving situation. </a:t>
            </a:r>
          </a:p>
          <a:p>
            <a:pPr algn="l">
              <a:lnSpc>
                <a:spcPts val="4759"/>
              </a:lnSpc>
            </a:pPr>
          </a:p>
          <a:p>
            <a:pPr algn="l">
              <a:lnSpc>
                <a:spcPts val="4759"/>
              </a:lnSpc>
            </a:pPr>
            <a:r>
              <a:rPr lang="en-US" sz="3399">
                <a:solidFill>
                  <a:srgbClr val="000000"/>
                </a:solidFill>
                <a:latin typeface="Canva Sans"/>
                <a:ea typeface="Canva Sans"/>
                <a:cs typeface="Canva Sans"/>
                <a:sym typeface="Canva Sans"/>
              </a:rPr>
              <a:t>( something u hear only in movies )</a:t>
            </a:r>
          </a:p>
          <a:p>
            <a:pPr algn="l">
              <a:lnSpc>
                <a:spcPts val="4759"/>
              </a:lnSpc>
            </a:pPr>
          </a:p>
          <a:p>
            <a:pPr algn="l">
              <a:lnSpc>
                <a:spcPts val="4759"/>
              </a:lnSpc>
            </a:pPr>
            <a:r>
              <a:rPr lang="en-US" sz="3399">
                <a:solidFill>
                  <a:srgbClr val="000000"/>
                </a:solidFill>
                <a:latin typeface="Canva Sans"/>
                <a:ea typeface="Canva Sans"/>
                <a:cs typeface="Canva Sans"/>
                <a:sym typeface="Canva Sans"/>
              </a:rPr>
              <a:t>CVE : N/A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287967"/>
            <a:ext cx="18288000" cy="4529132"/>
            <a:chOff x="0" y="0"/>
            <a:chExt cx="4816593" cy="1192858"/>
          </a:xfrm>
        </p:grpSpPr>
        <p:sp>
          <p:nvSpPr>
            <p:cNvPr name="Freeform 3" id="3"/>
            <p:cNvSpPr/>
            <p:nvPr/>
          </p:nvSpPr>
          <p:spPr>
            <a:xfrm flipH="false" flipV="false" rot="0">
              <a:off x="0" y="0"/>
              <a:ext cx="4816592" cy="1192858"/>
            </a:xfrm>
            <a:custGeom>
              <a:avLst/>
              <a:gdLst/>
              <a:ahLst/>
              <a:cxnLst/>
              <a:rect r="r" b="b" t="t" l="l"/>
              <a:pathLst>
                <a:path h="1192858" w="4816592">
                  <a:moveTo>
                    <a:pt x="0" y="0"/>
                  </a:moveTo>
                  <a:lnTo>
                    <a:pt x="4816592" y="0"/>
                  </a:lnTo>
                  <a:lnTo>
                    <a:pt x="4816592" y="1192858"/>
                  </a:lnTo>
                  <a:lnTo>
                    <a:pt x="0" y="1192858"/>
                  </a:lnTo>
                  <a:close/>
                </a:path>
              </a:pathLst>
            </a:custGeom>
            <a:solidFill>
              <a:srgbClr val="17726D"/>
            </a:solidFill>
          </p:spPr>
        </p:sp>
        <p:sp>
          <p:nvSpPr>
            <p:cNvPr name="TextBox 4" id="4"/>
            <p:cNvSpPr txBox="true"/>
            <p:nvPr/>
          </p:nvSpPr>
          <p:spPr>
            <a:xfrm>
              <a:off x="0" y="-47625"/>
              <a:ext cx="4816593" cy="1240483"/>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5853048" y="-912528"/>
            <a:ext cx="3803190" cy="380319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0" y="9258300"/>
            <a:ext cx="1028700" cy="1028700"/>
            <a:chOff x="0" y="0"/>
            <a:chExt cx="270933" cy="270933"/>
          </a:xfrm>
        </p:grpSpPr>
        <p:sp>
          <p:nvSpPr>
            <p:cNvPr name="Freeform 9" id="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EAE4D2"/>
            </a:solidFill>
          </p:spPr>
        </p:sp>
        <p:sp>
          <p:nvSpPr>
            <p:cNvPr name="TextBox 10" id="10"/>
            <p:cNvSpPr txBox="true"/>
            <p:nvPr/>
          </p:nvSpPr>
          <p:spPr>
            <a:xfrm>
              <a:off x="0" y="-47625"/>
              <a:ext cx="270933" cy="318558"/>
            </a:xfrm>
            <a:prstGeom prst="rect">
              <a:avLst/>
            </a:prstGeom>
          </p:spPr>
          <p:txBody>
            <a:bodyPr anchor="ctr" rtlCol="false" tIns="50800" lIns="50800" bIns="50800" rIns="50800"/>
            <a:lstStyle/>
            <a:p>
              <a:pPr algn="ctr">
                <a:lnSpc>
                  <a:spcPts val="2479"/>
                </a:lnSpc>
              </a:pPr>
            </a:p>
          </p:txBody>
        </p:sp>
      </p:grpSp>
      <p:sp>
        <p:nvSpPr>
          <p:cNvPr name="Freeform 11" id="11"/>
          <p:cNvSpPr/>
          <p:nvPr/>
        </p:nvSpPr>
        <p:spPr>
          <a:xfrm flipH="false" flipV="false" rot="0">
            <a:off x="1142221" y="3930041"/>
            <a:ext cx="4209092" cy="2104546"/>
          </a:xfrm>
          <a:custGeom>
            <a:avLst/>
            <a:gdLst/>
            <a:ahLst/>
            <a:cxnLst/>
            <a:rect r="r" b="b" t="t" l="l"/>
            <a:pathLst>
              <a:path h="2104546" w="4209092">
                <a:moveTo>
                  <a:pt x="0" y="0"/>
                </a:moveTo>
                <a:lnTo>
                  <a:pt x="4209092" y="0"/>
                </a:lnTo>
                <a:lnTo>
                  <a:pt x="4209092" y="2104546"/>
                </a:lnTo>
                <a:lnTo>
                  <a:pt x="0" y="2104546"/>
                </a:lnTo>
                <a:lnTo>
                  <a:pt x="0" y="0"/>
                </a:lnTo>
                <a:close/>
              </a:path>
            </a:pathLst>
          </a:custGeom>
          <a:blipFill>
            <a:blip r:embed="rId2"/>
            <a:stretch>
              <a:fillRect l="0" t="0" r="0" b="0"/>
            </a:stretch>
          </a:blipFill>
        </p:spPr>
      </p:sp>
      <p:sp>
        <p:nvSpPr>
          <p:cNvPr name="Freeform 12" id="12"/>
          <p:cNvSpPr/>
          <p:nvPr/>
        </p:nvSpPr>
        <p:spPr>
          <a:xfrm flipH="false" flipV="false" rot="0">
            <a:off x="12416206" y="3630649"/>
            <a:ext cx="4342731" cy="2403938"/>
          </a:xfrm>
          <a:custGeom>
            <a:avLst/>
            <a:gdLst/>
            <a:ahLst/>
            <a:cxnLst/>
            <a:rect r="r" b="b" t="t" l="l"/>
            <a:pathLst>
              <a:path h="2403938" w="4342731">
                <a:moveTo>
                  <a:pt x="0" y="0"/>
                </a:moveTo>
                <a:lnTo>
                  <a:pt x="4342730" y="0"/>
                </a:lnTo>
                <a:lnTo>
                  <a:pt x="4342730" y="2403938"/>
                </a:lnTo>
                <a:lnTo>
                  <a:pt x="0" y="2403938"/>
                </a:lnTo>
                <a:lnTo>
                  <a:pt x="0" y="0"/>
                </a:lnTo>
                <a:close/>
              </a:path>
            </a:pathLst>
          </a:custGeom>
          <a:blipFill>
            <a:blip r:embed="rId3"/>
            <a:stretch>
              <a:fillRect l="0" t="0" r="0" b="-13358"/>
            </a:stretch>
          </a:blipFill>
        </p:spPr>
      </p:sp>
      <p:sp>
        <p:nvSpPr>
          <p:cNvPr name="Freeform 13" id="13"/>
          <p:cNvSpPr/>
          <p:nvPr/>
        </p:nvSpPr>
        <p:spPr>
          <a:xfrm flipH="false" flipV="false" rot="0">
            <a:off x="7732563" y="4897885"/>
            <a:ext cx="2298262" cy="2107149"/>
          </a:xfrm>
          <a:custGeom>
            <a:avLst/>
            <a:gdLst/>
            <a:ahLst/>
            <a:cxnLst/>
            <a:rect r="r" b="b" t="t" l="l"/>
            <a:pathLst>
              <a:path h="2107149" w="2298262">
                <a:moveTo>
                  <a:pt x="0" y="0"/>
                </a:moveTo>
                <a:lnTo>
                  <a:pt x="2298263" y="0"/>
                </a:lnTo>
                <a:lnTo>
                  <a:pt x="2298263" y="2107149"/>
                </a:lnTo>
                <a:lnTo>
                  <a:pt x="0" y="2107149"/>
                </a:lnTo>
                <a:lnTo>
                  <a:pt x="0" y="0"/>
                </a:lnTo>
                <a:close/>
              </a:path>
            </a:pathLst>
          </a:custGeom>
          <a:blipFill>
            <a:blip r:embed="rId4"/>
            <a:stretch>
              <a:fillRect l="0" t="0" r="0" b="-17459"/>
            </a:stretch>
          </a:blipFill>
        </p:spPr>
      </p:sp>
      <p:sp>
        <p:nvSpPr>
          <p:cNvPr name="TextBox 14" id="14"/>
          <p:cNvSpPr txBox="true"/>
          <p:nvPr/>
        </p:nvSpPr>
        <p:spPr>
          <a:xfrm rot="0">
            <a:off x="4451708" y="922392"/>
            <a:ext cx="8358507" cy="5803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This attack target many I/O peripherial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34610" y="0"/>
            <a:ext cx="5653390" cy="10287000"/>
            <a:chOff x="0" y="0"/>
            <a:chExt cx="1488959" cy="2709333"/>
          </a:xfrm>
        </p:grpSpPr>
        <p:sp>
          <p:nvSpPr>
            <p:cNvPr name="Freeform 3" id="3"/>
            <p:cNvSpPr/>
            <p:nvPr/>
          </p:nvSpPr>
          <p:spPr>
            <a:xfrm flipH="false" flipV="false" rot="0">
              <a:off x="0" y="0"/>
              <a:ext cx="1488959" cy="2709333"/>
            </a:xfrm>
            <a:custGeom>
              <a:avLst/>
              <a:gdLst/>
              <a:ahLst/>
              <a:cxnLst/>
              <a:rect r="r" b="b" t="t" l="l"/>
              <a:pathLst>
                <a:path h="2709333" w="1488959">
                  <a:moveTo>
                    <a:pt x="0" y="0"/>
                  </a:moveTo>
                  <a:lnTo>
                    <a:pt x="1488959" y="0"/>
                  </a:lnTo>
                  <a:lnTo>
                    <a:pt x="1488959" y="2709333"/>
                  </a:lnTo>
                  <a:lnTo>
                    <a:pt x="0" y="2709333"/>
                  </a:lnTo>
                  <a:close/>
                </a:path>
              </a:pathLst>
            </a:custGeom>
            <a:solidFill>
              <a:srgbClr val="F6F6F6"/>
            </a:solidFill>
          </p:spPr>
        </p:sp>
        <p:sp>
          <p:nvSpPr>
            <p:cNvPr name="TextBox 4" id="4"/>
            <p:cNvSpPr txBox="true"/>
            <p:nvPr/>
          </p:nvSpPr>
          <p:spPr>
            <a:xfrm>
              <a:off x="0" y="-47625"/>
              <a:ext cx="1488959" cy="2756958"/>
            </a:xfrm>
            <a:prstGeom prst="rect">
              <a:avLst/>
            </a:prstGeom>
          </p:spPr>
          <p:txBody>
            <a:bodyPr anchor="ctr" rtlCol="false" tIns="50800" lIns="50800" bIns="50800" rIns="50800"/>
            <a:lstStyle/>
            <a:p>
              <a:pPr algn="ctr">
                <a:lnSpc>
                  <a:spcPts val="2479"/>
                </a:lnSpc>
              </a:pPr>
            </a:p>
          </p:txBody>
        </p:sp>
      </p:grpSp>
      <p:grpSp>
        <p:nvGrpSpPr>
          <p:cNvPr name="Group 5" id="5"/>
          <p:cNvGrpSpPr/>
          <p:nvPr/>
        </p:nvGrpSpPr>
        <p:grpSpPr>
          <a:xfrm rot="0">
            <a:off x="17400866" y="0"/>
            <a:ext cx="863406" cy="1914819"/>
            <a:chOff x="0" y="0"/>
            <a:chExt cx="227399" cy="504314"/>
          </a:xfrm>
        </p:grpSpPr>
        <p:sp>
          <p:nvSpPr>
            <p:cNvPr name="Freeform 6" id="6"/>
            <p:cNvSpPr/>
            <p:nvPr/>
          </p:nvSpPr>
          <p:spPr>
            <a:xfrm flipH="false" flipV="false" rot="0">
              <a:off x="0" y="0"/>
              <a:ext cx="227399" cy="504314"/>
            </a:xfrm>
            <a:custGeom>
              <a:avLst/>
              <a:gdLst/>
              <a:ahLst/>
              <a:cxnLst/>
              <a:rect r="r" b="b" t="t" l="l"/>
              <a:pathLst>
                <a:path h="504314" w="227399">
                  <a:moveTo>
                    <a:pt x="0" y="0"/>
                  </a:moveTo>
                  <a:lnTo>
                    <a:pt x="227399" y="0"/>
                  </a:lnTo>
                  <a:lnTo>
                    <a:pt x="227399" y="504314"/>
                  </a:lnTo>
                  <a:lnTo>
                    <a:pt x="0" y="504314"/>
                  </a:lnTo>
                  <a:close/>
                </a:path>
              </a:pathLst>
            </a:custGeom>
            <a:solidFill>
              <a:srgbClr val="17726D"/>
            </a:solidFill>
          </p:spPr>
        </p:sp>
        <p:sp>
          <p:nvSpPr>
            <p:cNvPr name="TextBox 7" id="7"/>
            <p:cNvSpPr txBox="true"/>
            <p:nvPr/>
          </p:nvSpPr>
          <p:spPr>
            <a:xfrm>
              <a:off x="0" y="-47625"/>
              <a:ext cx="227399" cy="551939"/>
            </a:xfrm>
            <a:prstGeom prst="rect">
              <a:avLst/>
            </a:prstGeom>
          </p:spPr>
          <p:txBody>
            <a:bodyPr anchor="ctr" rtlCol="false" tIns="50800" lIns="50800" bIns="50800" rIns="50800"/>
            <a:lstStyle/>
            <a:p>
              <a:pPr algn="ctr">
                <a:lnSpc>
                  <a:spcPts val="2479"/>
                </a:lnSpc>
              </a:pPr>
            </a:p>
          </p:txBody>
        </p:sp>
      </p:grpSp>
      <p:grpSp>
        <p:nvGrpSpPr>
          <p:cNvPr name="Group 8" id="8"/>
          <p:cNvGrpSpPr/>
          <p:nvPr/>
        </p:nvGrpSpPr>
        <p:grpSpPr>
          <a:xfrm rot="0">
            <a:off x="-1061650" y="8036778"/>
            <a:ext cx="3803190" cy="380319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grpSp>
        <p:nvGrpSpPr>
          <p:cNvPr name="Group 11" id="11"/>
          <p:cNvGrpSpPr/>
          <p:nvPr/>
        </p:nvGrpSpPr>
        <p:grpSpPr>
          <a:xfrm rot="0">
            <a:off x="0" y="10094695"/>
            <a:ext cx="18264272" cy="192305"/>
            <a:chOff x="0" y="0"/>
            <a:chExt cx="4810343" cy="50648"/>
          </a:xfrm>
        </p:grpSpPr>
        <p:sp>
          <p:nvSpPr>
            <p:cNvPr name="Freeform 12" id="12"/>
            <p:cNvSpPr/>
            <p:nvPr/>
          </p:nvSpPr>
          <p:spPr>
            <a:xfrm flipH="false" flipV="false" rot="0">
              <a:off x="0" y="0"/>
              <a:ext cx="4810343" cy="50648"/>
            </a:xfrm>
            <a:custGeom>
              <a:avLst/>
              <a:gdLst/>
              <a:ahLst/>
              <a:cxnLst/>
              <a:rect r="r" b="b" t="t" l="l"/>
              <a:pathLst>
                <a:path h="50648" w="4810343">
                  <a:moveTo>
                    <a:pt x="0" y="0"/>
                  </a:moveTo>
                  <a:lnTo>
                    <a:pt x="4810343" y="0"/>
                  </a:lnTo>
                  <a:lnTo>
                    <a:pt x="4810343" y="50648"/>
                  </a:lnTo>
                  <a:lnTo>
                    <a:pt x="0" y="50648"/>
                  </a:lnTo>
                  <a:close/>
                </a:path>
              </a:pathLst>
            </a:custGeom>
            <a:solidFill>
              <a:srgbClr val="17726D"/>
            </a:solidFill>
          </p:spPr>
        </p:sp>
        <p:sp>
          <p:nvSpPr>
            <p:cNvPr name="TextBox 13" id="13"/>
            <p:cNvSpPr txBox="true"/>
            <p:nvPr/>
          </p:nvSpPr>
          <p:spPr>
            <a:xfrm>
              <a:off x="0" y="-47625"/>
              <a:ext cx="4810343" cy="98273"/>
            </a:xfrm>
            <a:prstGeom prst="rect">
              <a:avLst/>
            </a:prstGeom>
          </p:spPr>
          <p:txBody>
            <a:bodyPr anchor="ctr" rtlCol="false" tIns="50800" lIns="50800" bIns="50800" rIns="50800"/>
            <a:lstStyle/>
            <a:p>
              <a:pPr algn="ctr">
                <a:lnSpc>
                  <a:spcPts val="2479"/>
                </a:lnSpc>
              </a:pPr>
            </a:p>
          </p:txBody>
        </p:sp>
      </p:grpSp>
      <p:grpSp>
        <p:nvGrpSpPr>
          <p:cNvPr name="Group 14" id="14"/>
          <p:cNvGrpSpPr/>
          <p:nvPr/>
        </p:nvGrpSpPr>
        <p:grpSpPr>
          <a:xfrm rot="0">
            <a:off x="17474979" y="2040305"/>
            <a:ext cx="715180" cy="715180"/>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sp>
        <p:sp>
          <p:nvSpPr>
            <p:cNvPr name="TextBox 16" id="16"/>
            <p:cNvSpPr txBox="true"/>
            <p:nvPr/>
          </p:nvSpPr>
          <p:spPr>
            <a:xfrm>
              <a:off x="76200" y="28575"/>
              <a:ext cx="660400" cy="708025"/>
            </a:xfrm>
            <a:prstGeom prst="rect">
              <a:avLst/>
            </a:prstGeom>
          </p:spPr>
          <p:txBody>
            <a:bodyPr anchor="ctr" rtlCol="false" tIns="50800" lIns="50800" bIns="50800" rIns="50800"/>
            <a:lstStyle/>
            <a:p>
              <a:pPr algn="ctr">
                <a:lnSpc>
                  <a:spcPts val="2479"/>
                </a:lnSpc>
              </a:pPr>
            </a:p>
          </p:txBody>
        </p:sp>
      </p:grpSp>
      <p:sp>
        <p:nvSpPr>
          <p:cNvPr name="Freeform 17" id="17"/>
          <p:cNvSpPr/>
          <p:nvPr/>
        </p:nvSpPr>
        <p:spPr>
          <a:xfrm flipH="false" flipV="false" rot="0">
            <a:off x="2936609" y="2397895"/>
            <a:ext cx="12391055" cy="6846058"/>
          </a:xfrm>
          <a:custGeom>
            <a:avLst/>
            <a:gdLst/>
            <a:ahLst/>
            <a:cxnLst/>
            <a:rect r="r" b="b" t="t" l="l"/>
            <a:pathLst>
              <a:path h="6846058" w="12391055">
                <a:moveTo>
                  <a:pt x="0" y="0"/>
                </a:moveTo>
                <a:lnTo>
                  <a:pt x="12391055" y="0"/>
                </a:lnTo>
                <a:lnTo>
                  <a:pt x="12391055" y="6846058"/>
                </a:lnTo>
                <a:lnTo>
                  <a:pt x="0" y="6846058"/>
                </a:lnTo>
                <a:lnTo>
                  <a:pt x="0" y="0"/>
                </a:lnTo>
                <a:close/>
              </a:path>
            </a:pathLst>
          </a:custGeom>
          <a:blipFill>
            <a:blip r:embed="rId2"/>
            <a:stretch>
              <a:fillRect l="0" t="0" r="0" b="0"/>
            </a:stretch>
          </a:blipFill>
        </p:spPr>
      </p:sp>
      <p:sp>
        <p:nvSpPr>
          <p:cNvPr name="TextBox 18" id="18"/>
          <p:cNvSpPr txBox="true"/>
          <p:nvPr/>
        </p:nvSpPr>
        <p:spPr>
          <a:xfrm rot="0">
            <a:off x="839945" y="552744"/>
            <a:ext cx="7149728" cy="994410"/>
          </a:xfrm>
          <a:prstGeom prst="rect">
            <a:avLst/>
          </a:prstGeom>
        </p:spPr>
        <p:txBody>
          <a:bodyPr anchor="t" rtlCol="false" tIns="0" lIns="0" bIns="0" rIns="0">
            <a:spAutoFit/>
          </a:bodyPr>
          <a:lstStyle/>
          <a:p>
            <a:pPr algn="l">
              <a:lnSpc>
                <a:spcPts val="7560"/>
              </a:lnSpc>
            </a:pPr>
            <a:r>
              <a:rPr lang="en-US" sz="7200">
                <a:solidFill>
                  <a:srgbClr val="17726D"/>
                </a:solidFill>
                <a:latin typeface="Inter"/>
                <a:ea typeface="Inter"/>
                <a:cs typeface="Inter"/>
                <a:sym typeface="Inter"/>
              </a:rPr>
              <a:t>EXPLOIT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DAGk_tmQfyI</dc:identifier>
  <dcterms:modified xsi:type="dcterms:W3CDTF">2011-08-01T06:04:30Z</dcterms:modified>
  <cp:revision>1</cp:revision>
  <dc:title>Intrusion detection system</dc:title>
</cp:coreProperties>
</file>