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0" r:id="rId2"/>
    <p:sldId id="257"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6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0200F4-F24E-40DA-B7A6-3BD22729E82C}" type="datetimeFigureOut">
              <a:rPr lang="en-US" smtClean="0"/>
              <a:t>8/31/2017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301B9C-E03A-404C-B8D0-CE8FC3085A78}" type="slidenum">
              <a:rPr lang="en-US" smtClean="0"/>
              <a:t>‹#›</a:t>
            </a:fld>
            <a:endParaRPr lang="en-US"/>
          </a:p>
        </p:txBody>
      </p:sp>
    </p:spTree>
    <p:extLst>
      <p:ext uri="{BB962C8B-B14F-4D97-AF65-F5344CB8AC3E}">
        <p14:creationId xmlns:p14="http://schemas.microsoft.com/office/powerpoint/2010/main" val="398137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01B9C-E03A-404C-B8D0-CE8FC3085A78}" type="slidenum">
              <a:rPr lang="en-US" smtClean="0"/>
              <a:t>2</a:t>
            </a:fld>
            <a:endParaRPr lang="en-US"/>
          </a:p>
        </p:txBody>
      </p:sp>
    </p:spTree>
    <p:extLst>
      <p:ext uri="{BB962C8B-B14F-4D97-AF65-F5344CB8AC3E}">
        <p14:creationId xmlns:p14="http://schemas.microsoft.com/office/powerpoint/2010/main" val="1488576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13A3FB-A93E-422C-B185-84BDAF1B083E}"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3A3FB-A93E-422C-B185-84BDAF1B083E}"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3A3FB-A93E-422C-B185-84BDAF1B083E}"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3A3FB-A93E-422C-B185-84BDAF1B083E}"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3A3FB-A93E-422C-B185-84BDAF1B083E}"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13A3FB-A93E-422C-B185-84BDAF1B083E}" type="datetimeFigureOut">
              <a:rPr lang="en-US" smtClean="0"/>
              <a:pPr/>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13A3FB-A93E-422C-B185-84BDAF1B083E}" type="datetimeFigureOut">
              <a:rPr lang="en-US" smtClean="0"/>
              <a:pPr/>
              <a:t>8/31/2017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13A3FB-A93E-422C-B185-84BDAF1B083E}" type="datetimeFigureOut">
              <a:rPr lang="en-US" smtClean="0"/>
              <a:pPr/>
              <a:t>8/31/2017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3A3FB-A93E-422C-B185-84BDAF1B083E}" type="datetimeFigureOut">
              <a:rPr lang="en-US" smtClean="0"/>
              <a:pPr/>
              <a:t>8/31/2017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3A3FB-A93E-422C-B185-84BDAF1B083E}" type="datetimeFigureOut">
              <a:rPr lang="en-US" smtClean="0"/>
              <a:pPr/>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3A3FB-A93E-422C-B185-84BDAF1B083E}" type="datetimeFigureOut">
              <a:rPr lang="en-US" smtClean="0"/>
              <a:pPr/>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5E0FB-9D7E-49FD-B5B8-B9FECDDF55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3A3FB-A93E-422C-B185-84BDAF1B083E}" type="datetimeFigureOut">
              <a:rPr lang="en-US" smtClean="0"/>
              <a:pPr/>
              <a:t>8/31/2017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5E0FB-9D7E-49FD-B5B8-B9FECDDF55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c2-35-167-222-60.us-west-2.compute.amazonaws.com:8080/view/OPERATIONS%20AMI%20ROLLOUT/" TargetMode="External"/><Relationship Id="rId2" Type="http://schemas.openxmlformats.org/officeDocument/2006/relationships/hyperlink" Target="https://github.com/Wills2607/bwdcloud" TargetMode="External"/><Relationship Id="rId1" Type="http://schemas.openxmlformats.org/officeDocument/2006/relationships/slideLayout" Target="../slideLayouts/slideLayout2.xml"/><Relationship Id="rId4" Type="http://schemas.openxmlformats.org/officeDocument/2006/relationships/hyperlink" Target="http://bwd-elb-600827985.us-west-2.elb.amazonaws.com.bwdcloud.com/bw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0.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image" Target="../media/image9.jpeg"/><Relationship Id="rId19" Type="http://schemas.openxmlformats.org/officeDocument/2006/relationships/image" Target="../media/image27.png"/><Relationship Id="rId4" Type="http://schemas.openxmlformats.org/officeDocument/2006/relationships/image" Target="../media/image3.jpeg"/><Relationship Id="rId9" Type="http://schemas.openxmlformats.org/officeDocument/2006/relationships/image" Target="../media/image19.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88923" y="1183776"/>
            <a:ext cx="8877599" cy="0"/>
          </a:xfrm>
          <a:prstGeom prst="line">
            <a:avLst/>
          </a:prstGeom>
          <a:ln/>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0" y="762000"/>
            <a:ext cx="7821140" cy="461665"/>
          </a:xfrm>
          <a:prstGeom prst="rect">
            <a:avLst/>
          </a:prstGeom>
          <a:noFill/>
        </p:spPr>
        <p:txBody>
          <a:bodyPr wrap="square" rtlCol="0" anchor="ctr">
            <a:spAutoFit/>
          </a:bodyPr>
          <a:lstStyle/>
          <a:p>
            <a:r>
              <a:rPr lang="en-US" sz="2400" b="1" dirty="0" smtClean="0">
                <a:latin typeface="Arial Black" pitchFamily="34" charset="0"/>
                <a:cs typeface="Aharoni" pitchFamily="2" charset="-79"/>
              </a:rPr>
              <a:t> </a:t>
            </a:r>
            <a:endParaRPr lang="en-US" sz="2400" b="1" dirty="0">
              <a:latin typeface="Arial Black" pitchFamily="34" charset="0"/>
              <a:cs typeface="Aharoni" pitchFamily="2" charset="-79"/>
            </a:endParaRPr>
          </a:p>
        </p:txBody>
      </p:sp>
      <p:sp>
        <p:nvSpPr>
          <p:cNvPr id="6" name="TextBox 5"/>
          <p:cNvSpPr txBox="1"/>
          <p:nvPr/>
        </p:nvSpPr>
        <p:spPr>
          <a:xfrm>
            <a:off x="152400" y="1326177"/>
            <a:ext cx="4724400" cy="1077218"/>
          </a:xfrm>
          <a:prstGeom prst="rect">
            <a:avLst/>
          </a:prstGeom>
          <a:noFill/>
        </p:spPr>
        <p:txBody>
          <a:bodyPr wrap="square" rtlCol="0" anchor="ctr">
            <a:spAutoFit/>
          </a:bodyPr>
          <a:lstStyle/>
          <a:p>
            <a:r>
              <a:rPr lang="en-US" sz="1600" b="1" dirty="0" smtClean="0">
                <a:cs typeface="Aharoni" pitchFamily="2" charset="-79"/>
              </a:rPr>
              <a:t>Team : BWD Cloud</a:t>
            </a:r>
          </a:p>
          <a:p>
            <a:r>
              <a:rPr lang="en-US" sz="2000" b="1" dirty="0" smtClean="0">
                <a:cs typeface="Aharoni" pitchFamily="2" charset="-79"/>
              </a:rPr>
              <a:t>	</a:t>
            </a:r>
            <a:r>
              <a:rPr lang="en-US" sz="1400" dirty="0" smtClean="0">
                <a:cs typeface="Aharoni" pitchFamily="2" charset="-79"/>
              </a:rPr>
              <a:t> -Balaji </a:t>
            </a:r>
            <a:r>
              <a:rPr lang="en-US" sz="1400" dirty="0" err="1" smtClean="0">
                <a:cs typeface="Aharoni" pitchFamily="2" charset="-79"/>
              </a:rPr>
              <a:t>Chinnathambu</a:t>
            </a:r>
            <a:endParaRPr lang="en-US" sz="1400" dirty="0" smtClean="0">
              <a:cs typeface="Aharoni" pitchFamily="2" charset="-79"/>
            </a:endParaRPr>
          </a:p>
          <a:p>
            <a:r>
              <a:rPr lang="en-US" sz="1400" dirty="0" smtClean="0">
                <a:cs typeface="Aharoni" pitchFamily="2" charset="-79"/>
              </a:rPr>
              <a:t>	 -William Robert</a:t>
            </a:r>
          </a:p>
          <a:p>
            <a:r>
              <a:rPr lang="en-US" sz="1400" dirty="0" smtClean="0">
                <a:cs typeface="Aharoni" pitchFamily="2" charset="-79"/>
              </a:rPr>
              <a:t>	 -</a:t>
            </a:r>
            <a:r>
              <a:rPr lang="en-US" sz="1400" dirty="0" err="1" smtClean="0">
                <a:cs typeface="Aharoni" pitchFamily="2" charset="-79"/>
              </a:rPr>
              <a:t>Dayanithi</a:t>
            </a:r>
            <a:r>
              <a:rPr lang="en-US" sz="1400" dirty="0" smtClean="0">
                <a:cs typeface="Aharoni" pitchFamily="2" charset="-79"/>
              </a:rPr>
              <a:t> </a:t>
            </a:r>
            <a:r>
              <a:rPr lang="en-US" sz="1400" dirty="0" err="1" smtClean="0">
                <a:cs typeface="Aharoni" pitchFamily="2" charset="-79"/>
              </a:rPr>
              <a:t>Jothi</a:t>
            </a:r>
            <a:endParaRPr lang="en-US" sz="1400" dirty="0" smtClean="0">
              <a:cs typeface="Aharoni" pitchFamily="2" charset="-79"/>
            </a:endParaRPr>
          </a:p>
        </p:txBody>
      </p:sp>
      <p:sp>
        <p:nvSpPr>
          <p:cNvPr id="7" name="Rectangle 6"/>
          <p:cNvSpPr/>
          <p:nvPr/>
        </p:nvSpPr>
        <p:spPr>
          <a:xfrm>
            <a:off x="188923" y="3733800"/>
            <a:ext cx="8497877" cy="2062103"/>
          </a:xfrm>
          <a:prstGeom prst="rect">
            <a:avLst/>
          </a:prstGeom>
        </p:spPr>
        <p:txBody>
          <a:bodyPr wrap="square">
            <a:spAutoFit/>
          </a:bodyPr>
          <a:lstStyle/>
          <a:p>
            <a:r>
              <a:rPr lang="en-US" sz="1600" b="1" dirty="0" smtClean="0">
                <a:cs typeface="Aharoni" pitchFamily="2" charset="-79"/>
              </a:rPr>
              <a:t>Solution Description </a:t>
            </a:r>
            <a:r>
              <a:rPr lang="en-US" sz="1600" b="1" dirty="0">
                <a:cs typeface="Aharoni" pitchFamily="2" charset="-79"/>
              </a:rPr>
              <a:t>: </a:t>
            </a:r>
          </a:p>
          <a:p>
            <a:pPr marL="914400" lvl="3" indent="-285750">
              <a:buFont typeface="Wingdings" panose="05000000000000000000" pitchFamily="2" charset="2"/>
              <a:buChar char="Ø"/>
            </a:pPr>
            <a:r>
              <a:rPr lang="en-US" sz="1600" dirty="0" smtClean="0">
                <a:cs typeface="Aharoni" pitchFamily="2" charset="-79"/>
              </a:rPr>
              <a:t>Automated end to end through  CICD pipeline</a:t>
            </a:r>
          </a:p>
          <a:p>
            <a:pPr marL="914400" lvl="3" indent="-285750">
              <a:buFont typeface="Wingdings" panose="05000000000000000000" pitchFamily="2" charset="2"/>
              <a:buChar char="Ø"/>
            </a:pPr>
            <a:r>
              <a:rPr lang="en-US" sz="1600" dirty="0">
                <a:cs typeface="Aharoni" pitchFamily="2" charset="-79"/>
              </a:rPr>
              <a:t>Use Lambda/Jenkins to  identify the new VZ AMI and spin up a new EC2 instance</a:t>
            </a:r>
          </a:p>
          <a:p>
            <a:pPr marL="914400" lvl="3" indent="-285750">
              <a:buFont typeface="Wingdings" panose="05000000000000000000" pitchFamily="2" charset="2"/>
              <a:buChar char="Ø"/>
            </a:pPr>
            <a:r>
              <a:rPr lang="en-US" sz="1600" dirty="0" smtClean="0">
                <a:cs typeface="Aharoni" pitchFamily="2" charset="-79"/>
              </a:rPr>
              <a:t>Mount </a:t>
            </a:r>
            <a:r>
              <a:rPr lang="en-US" sz="1600" dirty="0">
                <a:cs typeface="Aharoni" pitchFamily="2" charset="-79"/>
              </a:rPr>
              <a:t>the middle ware binary EFS to newly created EC2 and install the latest application.</a:t>
            </a:r>
          </a:p>
          <a:p>
            <a:pPr marL="914400" lvl="3" indent="-285750">
              <a:buFont typeface="Wingdings" panose="05000000000000000000" pitchFamily="2" charset="2"/>
              <a:buChar char="Ø"/>
            </a:pPr>
            <a:r>
              <a:rPr lang="en-US" sz="1600" dirty="0">
                <a:cs typeface="Aharoni" pitchFamily="2" charset="-79"/>
              </a:rPr>
              <a:t>Test the newly created EC2 instance and create an application AMI </a:t>
            </a:r>
          </a:p>
          <a:p>
            <a:pPr marL="914400" lvl="3" indent="-285750">
              <a:buFont typeface="Wingdings" panose="05000000000000000000" pitchFamily="2" charset="2"/>
              <a:buChar char="Ø"/>
            </a:pPr>
            <a:r>
              <a:rPr lang="en-US" sz="1600" dirty="0">
                <a:cs typeface="Aharoni" pitchFamily="2" charset="-79"/>
              </a:rPr>
              <a:t>Spin up new EC2 instance using new  application AMI and update the ELB with EC2 ID</a:t>
            </a:r>
          </a:p>
          <a:p>
            <a:pPr marL="914400" lvl="4" indent="-171450">
              <a:buFont typeface="Wingdings" panose="05000000000000000000" pitchFamily="2" charset="2"/>
              <a:buChar char="§"/>
            </a:pPr>
            <a:r>
              <a:rPr lang="en-US" sz="1600" dirty="0">
                <a:cs typeface="Aharoni" pitchFamily="2" charset="-79"/>
              </a:rPr>
              <a:t>If application is using auto scaling, AMI instance need to updated in </a:t>
            </a:r>
            <a:r>
              <a:rPr lang="en-US" sz="1600" dirty="0" smtClean="0">
                <a:cs typeface="Aharoni" pitchFamily="2" charset="-79"/>
              </a:rPr>
              <a:t>launch </a:t>
            </a:r>
            <a:r>
              <a:rPr lang="en-US" sz="1600" dirty="0">
                <a:cs typeface="Aharoni" pitchFamily="2" charset="-79"/>
              </a:rPr>
              <a:t>configuration</a:t>
            </a:r>
          </a:p>
          <a:p>
            <a:pPr marL="914400" lvl="3" indent="-285750">
              <a:buFont typeface="Wingdings" panose="05000000000000000000" pitchFamily="2" charset="2"/>
              <a:buChar char="Ø"/>
            </a:pPr>
            <a:r>
              <a:rPr lang="en-US" sz="1600" dirty="0">
                <a:cs typeface="Aharoni" pitchFamily="2" charset="-79"/>
              </a:rPr>
              <a:t>Destroy the OLD EC2 </a:t>
            </a:r>
            <a:r>
              <a:rPr lang="en-US" sz="1600" dirty="0" smtClean="0">
                <a:cs typeface="Aharoni" pitchFamily="2" charset="-79"/>
              </a:rPr>
              <a:t>instance</a:t>
            </a:r>
            <a:endParaRPr lang="en-US" sz="1400" dirty="0">
              <a:solidFill>
                <a:schemeClr val="tx2"/>
              </a:solidFill>
            </a:endParaRPr>
          </a:p>
        </p:txBody>
      </p:sp>
      <p:sp>
        <p:nvSpPr>
          <p:cNvPr id="8" name="TextBox 7"/>
          <p:cNvSpPr txBox="1"/>
          <p:nvPr/>
        </p:nvSpPr>
        <p:spPr>
          <a:xfrm>
            <a:off x="228600" y="2438400"/>
            <a:ext cx="8839200" cy="1323439"/>
          </a:xfrm>
          <a:prstGeom prst="rect">
            <a:avLst/>
          </a:prstGeom>
          <a:noFill/>
        </p:spPr>
        <p:txBody>
          <a:bodyPr wrap="square" rtlCol="0" anchor="ctr">
            <a:spAutoFit/>
          </a:bodyPr>
          <a:lstStyle/>
          <a:p>
            <a:r>
              <a:rPr lang="en-US" sz="1600" b="1" dirty="0" smtClean="0">
                <a:cs typeface="Aharoni" pitchFamily="2" charset="-79"/>
              </a:rPr>
              <a:t>Problem Statement : </a:t>
            </a:r>
            <a:r>
              <a:rPr lang="en-US" sz="1600" dirty="0"/>
              <a:t>Verizon Operations teams publish new AMI's with updated security patches every 90 days. Application teams are expected to update their running EC2 instances with the new AMI's within 30 days after they are published. Implement a solution that detects a new AMI and triggers a process to deploy a simple hello world application using the new AMI while terminating the old running instances</a:t>
            </a:r>
          </a:p>
        </p:txBody>
      </p:sp>
      <p:sp>
        <p:nvSpPr>
          <p:cNvPr id="3" name="Rectangle 2"/>
          <p:cNvSpPr/>
          <p:nvPr/>
        </p:nvSpPr>
        <p:spPr>
          <a:xfrm>
            <a:off x="253678" y="5767931"/>
            <a:ext cx="9601200" cy="984885"/>
          </a:xfrm>
          <a:prstGeom prst="rect">
            <a:avLst/>
          </a:prstGeom>
        </p:spPr>
        <p:txBody>
          <a:bodyPr wrap="square">
            <a:spAutoFit/>
          </a:bodyPr>
          <a:lstStyle/>
          <a:p>
            <a:r>
              <a:rPr lang="en-US" sz="1600" b="1" dirty="0" smtClean="0">
                <a:cs typeface="Aharoni" pitchFamily="2" charset="-79"/>
              </a:rPr>
              <a:t>Link for  </a:t>
            </a:r>
            <a:r>
              <a:rPr lang="en-US" sz="1600" b="1" dirty="0" err="1" smtClean="0">
                <a:cs typeface="Aharoni" pitchFamily="2" charset="-79"/>
              </a:rPr>
              <a:t>Github</a:t>
            </a:r>
            <a:r>
              <a:rPr lang="en-US" sz="1600" b="1" dirty="0" smtClean="0">
                <a:cs typeface="Aharoni" pitchFamily="2" charset="-79"/>
              </a:rPr>
              <a:t>/Pipeline/Application </a:t>
            </a:r>
            <a:r>
              <a:rPr lang="en-US" sz="1600" b="1" dirty="0">
                <a:cs typeface="Aharoni" pitchFamily="2" charset="-79"/>
              </a:rPr>
              <a:t>: </a:t>
            </a:r>
            <a:endParaRPr lang="en-US" sz="1400" b="1" dirty="0">
              <a:cs typeface="Aharoni" pitchFamily="2" charset="-79"/>
            </a:endParaRPr>
          </a:p>
          <a:p>
            <a:r>
              <a:rPr lang="en-US" sz="1400" dirty="0" smtClean="0">
                <a:cs typeface="Aharoni" pitchFamily="2" charset="-79"/>
                <a:hlinkClick r:id="rId2"/>
              </a:rPr>
              <a:t>https</a:t>
            </a:r>
            <a:r>
              <a:rPr lang="en-US" sz="1400" dirty="0">
                <a:cs typeface="Aharoni" pitchFamily="2" charset="-79"/>
                <a:hlinkClick r:id="rId2"/>
              </a:rPr>
              <a:t>://</a:t>
            </a:r>
            <a:r>
              <a:rPr lang="en-US" sz="1400" dirty="0" smtClean="0">
                <a:cs typeface="Aharoni" pitchFamily="2" charset="-79"/>
                <a:hlinkClick r:id="rId2"/>
              </a:rPr>
              <a:t>github.com/Wills2607/bwdcloud</a:t>
            </a:r>
            <a:endParaRPr lang="en-US" sz="1400" dirty="0" smtClean="0">
              <a:cs typeface="Aharoni" pitchFamily="2" charset="-79"/>
            </a:endParaRPr>
          </a:p>
          <a:p>
            <a:r>
              <a:rPr lang="en-US" sz="1400" dirty="0">
                <a:cs typeface="Aharoni" pitchFamily="2" charset="-79"/>
                <a:hlinkClick r:id="rId3"/>
              </a:rPr>
              <a:t>http://ec2-35-167-222-60.us-west-2.compute.amazonaws.com:8080/view/OPERATIONS%20AMI%20ROLLOUT</a:t>
            </a:r>
            <a:r>
              <a:rPr lang="en-US" sz="1400" dirty="0" smtClean="0">
                <a:cs typeface="Aharoni" pitchFamily="2" charset="-79"/>
                <a:hlinkClick r:id="rId3"/>
              </a:rPr>
              <a:t>/</a:t>
            </a:r>
            <a:endParaRPr lang="en-US" sz="1400" dirty="0" smtClean="0">
              <a:cs typeface="Aharoni" pitchFamily="2" charset="-79"/>
            </a:endParaRPr>
          </a:p>
          <a:p>
            <a:r>
              <a:rPr lang="en-US" sz="1400" dirty="0" smtClean="0">
                <a:cs typeface="Aharoni" pitchFamily="2" charset="-79"/>
                <a:hlinkClick r:id="rId4"/>
              </a:rPr>
              <a:t>http</a:t>
            </a:r>
            <a:r>
              <a:rPr lang="en-US" sz="1400" dirty="0">
                <a:cs typeface="Aharoni" pitchFamily="2" charset="-79"/>
                <a:hlinkClick r:id="rId4"/>
              </a:rPr>
              <a:t>://bwd-elb-600827985.us-west-2.elb.amazonaws.com.bwdcloud.com/bwd</a:t>
            </a:r>
            <a:r>
              <a:rPr lang="en-US" sz="1400" dirty="0">
                <a:hlinkClick r:id="rId4"/>
              </a:rPr>
              <a:t>/</a:t>
            </a:r>
            <a:endParaRPr lang="en-US" sz="1400" dirty="0"/>
          </a:p>
        </p:txBody>
      </p:sp>
    </p:spTree>
    <p:extLst>
      <p:ext uri="{BB962C8B-B14F-4D97-AF65-F5344CB8AC3E}">
        <p14:creationId xmlns:p14="http://schemas.microsoft.com/office/powerpoint/2010/main" val="523868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696393" y="552511"/>
            <a:ext cx="7761807" cy="4781489"/>
            <a:chOff x="468312" y="685801"/>
            <a:chExt cx="8142285" cy="5791196"/>
          </a:xfrm>
        </p:grpSpPr>
        <p:sp>
          <p:nvSpPr>
            <p:cNvPr id="4" name="Rounded Rectangle 3"/>
            <p:cNvSpPr/>
            <p:nvPr/>
          </p:nvSpPr>
          <p:spPr>
            <a:xfrm>
              <a:off x="468312" y="959380"/>
              <a:ext cx="8142285" cy="551761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b="1" dirty="0">
                <a:solidFill>
                  <a:schemeClr val="tx1"/>
                </a:solidFill>
                <a:latin typeface="Arial"/>
                <a:cs typeface="Arial"/>
              </a:endParaRPr>
            </a:p>
          </p:txBody>
        </p:sp>
        <p:pic>
          <p:nvPicPr>
            <p:cNvPr id="9" name="Picture 2" descr="Image result for jenkin image"/>
            <p:cNvPicPr>
              <a:picLocks noChangeAspect="1" noChangeArrowheads="1"/>
            </p:cNvPicPr>
            <p:nvPr/>
          </p:nvPicPr>
          <p:blipFill>
            <a:blip r:embed="rId3"/>
            <a:srcRect/>
            <a:stretch>
              <a:fillRect/>
            </a:stretch>
          </p:blipFill>
          <p:spPr bwMode="auto">
            <a:xfrm>
              <a:off x="2667000" y="2057399"/>
              <a:ext cx="1905000" cy="612664"/>
            </a:xfrm>
            <a:prstGeom prst="rect">
              <a:avLst/>
            </a:prstGeom>
            <a:noFill/>
          </p:spPr>
        </p:pic>
        <p:sp>
          <p:nvSpPr>
            <p:cNvPr id="10" name="Rounded Rectangle 9"/>
            <p:cNvSpPr/>
            <p:nvPr/>
          </p:nvSpPr>
          <p:spPr>
            <a:xfrm>
              <a:off x="2514600" y="1905000"/>
              <a:ext cx="2209800" cy="12191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4" name="Picture 4" descr="Image result for aws cli image"/>
            <p:cNvPicPr>
              <a:picLocks noChangeAspect="1" noChangeArrowheads="1"/>
            </p:cNvPicPr>
            <p:nvPr/>
          </p:nvPicPr>
          <p:blipFill>
            <a:blip r:embed="rId4" cstate="print"/>
            <a:srcRect/>
            <a:stretch>
              <a:fillRect/>
            </a:stretch>
          </p:blipFill>
          <p:spPr bwMode="auto">
            <a:xfrm>
              <a:off x="3200399" y="2590799"/>
              <a:ext cx="1143000" cy="457200"/>
            </a:xfrm>
            <a:prstGeom prst="rect">
              <a:avLst/>
            </a:prstGeom>
            <a:noFill/>
          </p:spPr>
        </p:pic>
        <p:sp>
          <p:nvSpPr>
            <p:cNvPr id="15" name="Right Arrow 14"/>
            <p:cNvSpPr/>
            <p:nvPr/>
          </p:nvSpPr>
          <p:spPr>
            <a:xfrm>
              <a:off x="4876799" y="2370491"/>
              <a:ext cx="754742" cy="1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Right Arrow 17"/>
            <p:cNvSpPr/>
            <p:nvPr/>
          </p:nvSpPr>
          <p:spPr>
            <a:xfrm rot="5400000">
              <a:off x="5996550" y="3689141"/>
              <a:ext cx="686129" cy="1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9" name="Picture 10" descr="Image result for github images"/>
            <p:cNvPicPr>
              <a:picLocks noChangeAspect="1" noChangeArrowheads="1"/>
            </p:cNvPicPr>
            <p:nvPr/>
          </p:nvPicPr>
          <p:blipFill>
            <a:blip r:embed="rId5" cstate="print"/>
            <a:srcRect/>
            <a:stretch>
              <a:fillRect/>
            </a:stretch>
          </p:blipFill>
          <p:spPr bwMode="auto">
            <a:xfrm>
              <a:off x="3276600" y="990600"/>
              <a:ext cx="914400" cy="534924"/>
            </a:xfrm>
            <a:prstGeom prst="rect">
              <a:avLst/>
            </a:prstGeom>
            <a:noFill/>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9799" y="4267198"/>
              <a:ext cx="544781" cy="564959"/>
            </a:xfrm>
            <a:prstGeom prst="rect">
              <a:avLst/>
            </a:prstGeom>
          </p:spPr>
        </p:pic>
        <p:sp>
          <p:nvSpPr>
            <p:cNvPr id="21" name="Rounded Rectangle 20"/>
            <p:cNvSpPr/>
            <p:nvPr/>
          </p:nvSpPr>
          <p:spPr>
            <a:xfrm>
              <a:off x="5867400" y="4190998"/>
              <a:ext cx="990599" cy="9143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2199" y="4419598"/>
              <a:ext cx="544781" cy="564959"/>
            </a:xfrm>
            <a:prstGeom prst="rect">
              <a:avLst/>
            </a:prstGeom>
          </p:spPr>
        </p:pic>
        <p:sp>
          <p:nvSpPr>
            <p:cNvPr id="24" name="Left-Right Arrow 23"/>
            <p:cNvSpPr/>
            <p:nvPr/>
          </p:nvSpPr>
          <p:spPr>
            <a:xfrm rot="5400000">
              <a:off x="3368729" y="1597720"/>
              <a:ext cx="448345" cy="1573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TextBox 25"/>
            <p:cNvSpPr txBox="1"/>
            <p:nvPr/>
          </p:nvSpPr>
          <p:spPr>
            <a:xfrm>
              <a:off x="5638799" y="1124110"/>
              <a:ext cx="1943099" cy="484601"/>
            </a:xfrm>
            <a:prstGeom prst="rect">
              <a:avLst/>
            </a:prstGeom>
            <a:noFill/>
          </p:spPr>
          <p:txBody>
            <a:bodyPr wrap="square" rtlCol="0">
              <a:spAutoFit/>
            </a:bodyPr>
            <a:lstStyle/>
            <a:p>
              <a:r>
                <a:rPr lang="en-US" sz="1000" b="1" dirty="0" smtClean="0">
                  <a:latin typeface="Arial Black" pitchFamily="34" charset="0"/>
                  <a:cs typeface="Aharoni" pitchFamily="2" charset="-79"/>
                </a:rPr>
                <a:t>Spin Up EC2 using new </a:t>
              </a:r>
              <a:r>
                <a:rPr lang="en-US" sz="1000" b="1" dirty="0" smtClean="0">
                  <a:latin typeface="Arial Black" pitchFamily="34" charset="0"/>
                  <a:cs typeface="Aharoni" pitchFamily="2" charset="-79"/>
                </a:rPr>
                <a:t>AMI </a:t>
              </a:r>
              <a:r>
                <a:rPr lang="en-US" sz="1000" b="1" dirty="0" smtClean="0">
                  <a:latin typeface="Arial Black" pitchFamily="34" charset="0"/>
                  <a:cs typeface="Aharoni" pitchFamily="2" charset="-79"/>
                </a:rPr>
                <a:t>and </a:t>
              </a:r>
              <a:r>
                <a:rPr lang="en-US" sz="1000" b="1" dirty="0" smtClean="0">
                  <a:latin typeface="Arial Black" pitchFamily="34" charset="0"/>
                  <a:cs typeface="Aharoni" pitchFamily="2" charset="-79"/>
                </a:rPr>
                <a:t>install APP</a:t>
              </a:r>
              <a:endParaRPr lang="en-US" sz="1000" b="1" dirty="0">
                <a:latin typeface="Arial Black" pitchFamily="34" charset="0"/>
                <a:cs typeface="Aharoni" pitchFamily="2" charset="-79"/>
              </a:endParaRPr>
            </a:p>
          </p:txBody>
        </p:sp>
        <p:sp>
          <p:nvSpPr>
            <p:cNvPr id="27" name="Rounded Rectangle 26"/>
            <p:cNvSpPr/>
            <p:nvPr/>
          </p:nvSpPr>
          <p:spPr>
            <a:xfrm>
              <a:off x="1828800" y="3962399"/>
              <a:ext cx="2971799" cy="192410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Right Arrow 27"/>
            <p:cNvSpPr/>
            <p:nvPr/>
          </p:nvSpPr>
          <p:spPr>
            <a:xfrm rot="10800000">
              <a:off x="4952999" y="4656490"/>
              <a:ext cx="754742" cy="1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9" name="TextBox 28"/>
            <p:cNvSpPr txBox="1"/>
            <p:nvPr/>
          </p:nvSpPr>
          <p:spPr>
            <a:xfrm>
              <a:off x="6934199" y="4571999"/>
              <a:ext cx="1295399" cy="670986"/>
            </a:xfrm>
            <a:prstGeom prst="rect">
              <a:avLst/>
            </a:prstGeom>
            <a:noFill/>
          </p:spPr>
          <p:txBody>
            <a:bodyPr wrap="square" rtlCol="0">
              <a:spAutoFit/>
            </a:bodyPr>
            <a:lstStyle/>
            <a:p>
              <a:r>
                <a:rPr lang="en-US" sz="1000" b="1" dirty="0" smtClean="0">
                  <a:latin typeface="Arial Black" pitchFamily="34" charset="0"/>
                  <a:cs typeface="Aharoni" pitchFamily="2" charset="-79"/>
                </a:rPr>
                <a:t>Build Application AMI &amp; Publish</a:t>
              </a:r>
              <a:endParaRPr lang="en-US" sz="1000" b="1" dirty="0">
                <a:latin typeface="Arial Black" pitchFamily="34" charset="0"/>
                <a:cs typeface="Aharoni" pitchFamily="2" charset="-79"/>
              </a:endParaRPr>
            </a:p>
          </p:txBody>
        </p:sp>
        <p:sp>
          <p:nvSpPr>
            <p:cNvPr id="30" name="TextBox 29"/>
            <p:cNvSpPr txBox="1"/>
            <p:nvPr/>
          </p:nvSpPr>
          <p:spPr>
            <a:xfrm>
              <a:off x="1828800" y="5486398"/>
              <a:ext cx="1066800" cy="484601"/>
            </a:xfrm>
            <a:prstGeom prst="rect">
              <a:avLst/>
            </a:prstGeom>
            <a:noFill/>
          </p:spPr>
          <p:txBody>
            <a:bodyPr wrap="square" rtlCol="0">
              <a:spAutoFit/>
            </a:bodyPr>
            <a:lstStyle/>
            <a:p>
              <a:pPr algn="ctr"/>
              <a:r>
                <a:rPr lang="en-US" sz="1000" b="1" dirty="0" smtClean="0">
                  <a:latin typeface="Arial Black" pitchFamily="34" charset="0"/>
                  <a:cs typeface="Aharoni" pitchFamily="2" charset="-79"/>
                </a:rPr>
                <a:t>EC2-OLD AMI</a:t>
              </a:r>
              <a:endParaRPr lang="en-US" sz="1000" b="1" dirty="0">
                <a:latin typeface="Arial Black" pitchFamily="34" charset="0"/>
                <a:cs typeface="Aharoni" pitchFamily="2" charset="-79"/>
              </a:endParaRPr>
            </a:p>
          </p:txBody>
        </p:sp>
        <p:sp>
          <p:nvSpPr>
            <p:cNvPr id="31" name="TextBox 30"/>
            <p:cNvSpPr txBox="1"/>
            <p:nvPr/>
          </p:nvSpPr>
          <p:spPr>
            <a:xfrm>
              <a:off x="3733799" y="5467287"/>
              <a:ext cx="1066800" cy="484601"/>
            </a:xfrm>
            <a:prstGeom prst="rect">
              <a:avLst/>
            </a:prstGeom>
            <a:noFill/>
          </p:spPr>
          <p:txBody>
            <a:bodyPr wrap="square" rtlCol="0">
              <a:spAutoFit/>
            </a:bodyPr>
            <a:lstStyle/>
            <a:p>
              <a:pPr algn="ctr"/>
              <a:r>
                <a:rPr lang="en-US" sz="1000" b="1" dirty="0" smtClean="0">
                  <a:latin typeface="Arial Black" pitchFamily="34" charset="0"/>
                  <a:cs typeface="Aharoni" pitchFamily="2" charset="-79"/>
                </a:rPr>
                <a:t>EC2-NEW AMI</a:t>
              </a:r>
              <a:endParaRPr lang="en-US" sz="1000" b="1" dirty="0">
                <a:latin typeface="Arial Black" pitchFamily="34" charset="0"/>
                <a:cs typeface="Aharoni" pitchFamily="2" charset="-79"/>
              </a:endParaRPr>
            </a:p>
          </p:txBody>
        </p:sp>
        <p:sp>
          <p:nvSpPr>
            <p:cNvPr id="33" name="TextBox 32"/>
            <p:cNvSpPr txBox="1"/>
            <p:nvPr/>
          </p:nvSpPr>
          <p:spPr>
            <a:xfrm>
              <a:off x="1813111" y="5943598"/>
              <a:ext cx="3200399" cy="484601"/>
            </a:xfrm>
            <a:prstGeom prst="rect">
              <a:avLst/>
            </a:prstGeom>
            <a:noFill/>
          </p:spPr>
          <p:txBody>
            <a:bodyPr wrap="square" rtlCol="0">
              <a:spAutoFit/>
            </a:bodyPr>
            <a:lstStyle/>
            <a:p>
              <a:pPr algn="ctr"/>
              <a:r>
                <a:rPr lang="en-US" sz="1000" b="1" dirty="0" smtClean="0">
                  <a:latin typeface="Arial Black" pitchFamily="34" charset="0"/>
                  <a:cs typeface="Aharoni" pitchFamily="2" charset="-79"/>
                </a:rPr>
                <a:t>Update ELB with New EC2 and  Terminate Old EC2</a:t>
              </a:r>
              <a:endParaRPr lang="en-US" sz="1000" b="1" dirty="0">
                <a:latin typeface="Arial Black" pitchFamily="34" charset="0"/>
                <a:cs typeface="Aharoni" pitchFamily="2" charset="-79"/>
              </a:endParaRPr>
            </a:p>
          </p:txBody>
        </p:sp>
        <p:grpSp>
          <p:nvGrpSpPr>
            <p:cNvPr id="34" name="Group 33"/>
            <p:cNvGrpSpPr/>
            <p:nvPr/>
          </p:nvGrpSpPr>
          <p:grpSpPr>
            <a:xfrm>
              <a:off x="2008661" y="4533897"/>
              <a:ext cx="609600" cy="914399"/>
              <a:chOff x="7239000" y="3048000"/>
              <a:chExt cx="1143000" cy="1600200"/>
            </a:xfrm>
          </p:grpSpPr>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3800" y="3124200"/>
                <a:ext cx="544781" cy="653737"/>
              </a:xfrm>
              <a:prstGeom prst="rect">
                <a:avLst/>
              </a:prstGeom>
            </p:spPr>
          </p:pic>
          <p:sp>
            <p:nvSpPr>
              <p:cNvPr id="36" name="Rounded Rectangle 35"/>
              <p:cNvSpPr/>
              <p:nvPr/>
            </p:nvSpPr>
            <p:spPr>
              <a:xfrm>
                <a:off x="7239000" y="3048000"/>
                <a:ext cx="1143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37" name="Picture 8" descr="Image result for hello world images"/>
              <p:cNvPicPr>
                <a:picLocks noChangeAspect="1" noChangeArrowheads="1"/>
              </p:cNvPicPr>
              <p:nvPr/>
            </p:nvPicPr>
            <p:blipFill>
              <a:blip r:embed="rId8" cstate="print"/>
              <a:srcRect/>
              <a:stretch>
                <a:fillRect/>
              </a:stretch>
            </p:blipFill>
            <p:spPr bwMode="auto">
              <a:xfrm>
                <a:off x="7543800" y="4038600"/>
                <a:ext cx="533400" cy="533400"/>
              </a:xfrm>
              <a:prstGeom prst="rect">
                <a:avLst/>
              </a:prstGeom>
              <a:noFill/>
            </p:spPr>
          </p:pic>
          <p:cxnSp>
            <p:nvCxnSpPr>
              <p:cNvPr id="38" name="Straight Arrow Connector 37"/>
              <p:cNvCxnSpPr>
                <a:stCxn id="37" idx="0"/>
                <a:endCxn id="35" idx="2"/>
              </p:cNvCxnSpPr>
              <p:nvPr/>
            </p:nvCxnSpPr>
            <p:spPr>
              <a:xfrm rot="5400000" flipH="1" flipV="1">
                <a:off x="7683014" y="3905424"/>
                <a:ext cx="260663" cy="569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943091" y="4504281"/>
              <a:ext cx="609600" cy="914399"/>
              <a:chOff x="7239000" y="3048000"/>
              <a:chExt cx="1143000" cy="1600200"/>
            </a:xfrm>
          </p:grpSpPr>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43800" y="3124200"/>
                <a:ext cx="544781" cy="653737"/>
              </a:xfrm>
              <a:prstGeom prst="rect">
                <a:avLst/>
              </a:prstGeom>
            </p:spPr>
          </p:pic>
          <p:sp>
            <p:nvSpPr>
              <p:cNvPr id="41" name="Rounded Rectangle 40"/>
              <p:cNvSpPr/>
              <p:nvPr/>
            </p:nvSpPr>
            <p:spPr>
              <a:xfrm>
                <a:off x="7239000" y="3048000"/>
                <a:ext cx="1143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42" name="Picture 8" descr="Image result for hello world images"/>
              <p:cNvPicPr>
                <a:picLocks noChangeAspect="1" noChangeArrowheads="1"/>
              </p:cNvPicPr>
              <p:nvPr/>
            </p:nvPicPr>
            <p:blipFill>
              <a:blip r:embed="rId8" cstate="print"/>
              <a:srcRect/>
              <a:stretch>
                <a:fillRect/>
              </a:stretch>
            </p:blipFill>
            <p:spPr bwMode="auto">
              <a:xfrm>
                <a:off x="7543800" y="4038600"/>
                <a:ext cx="533400" cy="533400"/>
              </a:xfrm>
              <a:prstGeom prst="rect">
                <a:avLst/>
              </a:prstGeom>
              <a:noFill/>
            </p:spPr>
          </p:pic>
          <p:cxnSp>
            <p:nvCxnSpPr>
              <p:cNvPr id="43" name="Straight Arrow Connector 42"/>
              <p:cNvCxnSpPr>
                <a:stCxn id="42" idx="0"/>
                <a:endCxn id="40" idx="2"/>
              </p:cNvCxnSpPr>
              <p:nvPr/>
            </p:nvCxnSpPr>
            <p:spPr>
              <a:xfrm rot="5400000" flipH="1" flipV="1">
                <a:off x="7683014" y="3905424"/>
                <a:ext cx="260663" cy="569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grpSp>
        <p:sp>
          <p:nvSpPr>
            <p:cNvPr id="44" name="Left-Right Arrow 43"/>
            <p:cNvSpPr/>
            <p:nvPr/>
          </p:nvSpPr>
          <p:spPr>
            <a:xfrm rot="5400000">
              <a:off x="3162299" y="3467099"/>
              <a:ext cx="685801"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033" name="Picture 9" descr="\\emscvd02.vdsi.ent.verizon.com\UPM\HOME\v865364\Documents\downloa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40993" y="3962398"/>
              <a:ext cx="564205" cy="564204"/>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Elbow Connector 51"/>
            <p:cNvCxnSpPr>
              <a:stCxn id="1033" idx="3"/>
              <a:endCxn id="41" idx="0"/>
            </p:cNvCxnSpPr>
            <p:nvPr/>
          </p:nvCxnSpPr>
          <p:spPr>
            <a:xfrm>
              <a:off x="3505198" y="4244500"/>
              <a:ext cx="742693" cy="259781"/>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033" idx="1"/>
              <a:endCxn id="36" idx="0"/>
            </p:cNvCxnSpPr>
            <p:nvPr/>
          </p:nvCxnSpPr>
          <p:spPr>
            <a:xfrm rot="10800000" flipV="1">
              <a:off x="2313462" y="4244500"/>
              <a:ext cx="627533" cy="289397"/>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5714999" y="1752599"/>
              <a:ext cx="1143000" cy="1661828"/>
              <a:chOff x="5715000" y="1752600"/>
              <a:chExt cx="1143000" cy="1661829"/>
            </a:xfrm>
          </p:grpSpPr>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19800" y="1828800"/>
                <a:ext cx="544781" cy="653737"/>
              </a:xfrm>
              <a:prstGeom prst="rect">
                <a:avLst/>
              </a:prstGeom>
            </p:spPr>
          </p:pic>
          <p:sp>
            <p:nvSpPr>
              <p:cNvPr id="12" name="Rounded Rectangle 11"/>
              <p:cNvSpPr/>
              <p:nvPr/>
            </p:nvSpPr>
            <p:spPr>
              <a:xfrm>
                <a:off x="5715000" y="1752600"/>
                <a:ext cx="1143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6" name="Picture 8" descr="Image result for hello world images"/>
              <p:cNvPicPr>
                <a:picLocks noChangeAspect="1" noChangeArrowheads="1"/>
              </p:cNvPicPr>
              <p:nvPr/>
            </p:nvPicPr>
            <p:blipFill>
              <a:blip r:embed="rId11" cstate="print"/>
              <a:srcRect/>
              <a:stretch>
                <a:fillRect/>
              </a:stretch>
            </p:blipFill>
            <p:spPr bwMode="auto">
              <a:xfrm>
                <a:off x="6019800" y="2743200"/>
                <a:ext cx="533400" cy="533400"/>
              </a:xfrm>
              <a:prstGeom prst="rect">
                <a:avLst/>
              </a:prstGeom>
              <a:noFill/>
            </p:spPr>
          </p:pic>
          <p:cxnSp>
            <p:nvCxnSpPr>
              <p:cNvPr id="17" name="Straight Arrow Connector 16"/>
              <p:cNvCxnSpPr>
                <a:stCxn id="16" idx="0"/>
                <a:endCxn id="11" idx="2"/>
              </p:cNvCxnSpPr>
              <p:nvPr/>
            </p:nvCxnSpPr>
            <p:spPr>
              <a:xfrm rot="5400000" flipH="1" flipV="1">
                <a:off x="6159014" y="2610024"/>
                <a:ext cx="260663" cy="569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832933" y="3153489"/>
                <a:ext cx="1025067" cy="260940"/>
              </a:xfrm>
              <a:prstGeom prst="rect">
                <a:avLst/>
              </a:prstGeom>
              <a:noFill/>
            </p:spPr>
            <p:txBody>
              <a:bodyPr wrap="square" rtlCol="0">
                <a:spAutoFit/>
              </a:bodyPr>
              <a:lstStyle/>
              <a:p>
                <a:pPr algn="ctr"/>
                <a:r>
                  <a:rPr lang="en-US" sz="800" b="1" dirty="0" smtClean="0">
                    <a:latin typeface="Arial Black" pitchFamily="34" charset="0"/>
                    <a:cs typeface="Aharoni" pitchFamily="2" charset="-79"/>
                  </a:rPr>
                  <a:t>Application</a:t>
                </a:r>
                <a:endParaRPr lang="en-US" sz="800" b="1" dirty="0" smtClean="0">
                  <a:latin typeface="Arial Black" pitchFamily="34" charset="0"/>
                  <a:cs typeface="Aharoni" pitchFamily="2" charset="-79"/>
                </a:endParaRPr>
              </a:p>
            </p:txBody>
          </p:sp>
        </p:grpSp>
        <p:pic>
          <p:nvPicPr>
            <p:cNvPr id="66" name="Picture 12" descr="Image result for terminate images"/>
            <p:cNvPicPr>
              <a:picLocks noChangeAspect="1" noChangeArrowheads="1"/>
            </p:cNvPicPr>
            <p:nvPr/>
          </p:nvPicPr>
          <p:blipFill>
            <a:blip r:embed="rId12" cstate="print"/>
            <a:srcRect/>
            <a:stretch>
              <a:fillRect/>
            </a:stretch>
          </p:blipFill>
          <p:spPr bwMode="auto">
            <a:xfrm>
              <a:off x="2521907" y="4914909"/>
              <a:ext cx="221293" cy="221293"/>
            </a:xfrm>
            <a:prstGeom prst="rect">
              <a:avLst/>
            </a:prstGeom>
            <a:noFill/>
          </p:spPr>
        </p:pic>
        <p:pic>
          <p:nvPicPr>
            <p:cNvPr id="68" name="Picture 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2001" y="1883985"/>
              <a:ext cx="456936" cy="473859"/>
            </a:xfrm>
            <a:prstGeom prst="rect">
              <a:avLst/>
            </a:prstGeom>
          </p:spPr>
        </p:pic>
        <p:pic>
          <p:nvPicPr>
            <p:cNvPr id="69" name="Picture 6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95688" y="2041620"/>
              <a:ext cx="456936" cy="473859"/>
            </a:xfrm>
            <a:prstGeom prst="rect">
              <a:avLst/>
            </a:prstGeom>
          </p:spPr>
        </p:pic>
        <p:sp>
          <p:nvSpPr>
            <p:cNvPr id="70" name="TextBox 69"/>
            <p:cNvSpPr txBox="1"/>
            <p:nvPr/>
          </p:nvSpPr>
          <p:spPr>
            <a:xfrm>
              <a:off x="595197" y="1523998"/>
              <a:ext cx="1514852" cy="298215"/>
            </a:xfrm>
            <a:prstGeom prst="rect">
              <a:avLst/>
            </a:prstGeom>
            <a:noFill/>
          </p:spPr>
          <p:txBody>
            <a:bodyPr wrap="square" rtlCol="0">
              <a:spAutoFit/>
            </a:bodyPr>
            <a:lstStyle/>
            <a:p>
              <a:r>
                <a:rPr lang="en-US" sz="1000" b="1" dirty="0" smtClean="0">
                  <a:latin typeface="Arial Black" pitchFamily="34" charset="0"/>
                  <a:cs typeface="Aharoni" pitchFamily="2" charset="-79"/>
                </a:rPr>
                <a:t>AMI</a:t>
              </a:r>
              <a:endParaRPr lang="en-US" sz="1000" b="1" dirty="0">
                <a:latin typeface="Arial Black" pitchFamily="34" charset="0"/>
                <a:cs typeface="Aharoni" pitchFamily="2" charset="-79"/>
              </a:endParaRPr>
            </a:p>
          </p:txBody>
        </p:sp>
        <p:sp>
          <p:nvSpPr>
            <p:cNvPr id="71" name="Left-Right Arrow 70"/>
            <p:cNvSpPr/>
            <p:nvPr/>
          </p:nvSpPr>
          <p:spPr>
            <a:xfrm>
              <a:off x="1537576" y="2133599"/>
              <a:ext cx="814464" cy="1573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2" name="Rounded Rectangle 71"/>
            <p:cNvSpPr/>
            <p:nvPr/>
          </p:nvSpPr>
          <p:spPr>
            <a:xfrm>
              <a:off x="609601" y="1828798"/>
              <a:ext cx="830867" cy="723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73" name="Picture 7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2001" y="2645986"/>
              <a:ext cx="456936" cy="473859"/>
            </a:xfrm>
            <a:prstGeom prst="rect">
              <a:avLst/>
            </a:prstGeom>
          </p:spPr>
        </p:pic>
        <p:pic>
          <p:nvPicPr>
            <p:cNvPr id="74" name="Picture 7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95688" y="2803620"/>
              <a:ext cx="456936" cy="473859"/>
            </a:xfrm>
            <a:prstGeom prst="rect">
              <a:avLst/>
            </a:prstGeom>
          </p:spPr>
        </p:pic>
        <p:sp>
          <p:nvSpPr>
            <p:cNvPr id="75" name="Rounded Rectangle 74"/>
            <p:cNvSpPr/>
            <p:nvPr/>
          </p:nvSpPr>
          <p:spPr>
            <a:xfrm>
              <a:off x="609601" y="2590799"/>
              <a:ext cx="830867" cy="723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6" name="Left-Right Arrow 75"/>
            <p:cNvSpPr/>
            <p:nvPr/>
          </p:nvSpPr>
          <p:spPr>
            <a:xfrm>
              <a:off x="1524000" y="2738241"/>
              <a:ext cx="814464" cy="1573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7" name="TextBox 76"/>
            <p:cNvSpPr txBox="1"/>
            <p:nvPr/>
          </p:nvSpPr>
          <p:spPr>
            <a:xfrm>
              <a:off x="533400" y="3352799"/>
              <a:ext cx="1514852" cy="298215"/>
            </a:xfrm>
            <a:prstGeom prst="rect">
              <a:avLst/>
            </a:prstGeom>
            <a:noFill/>
          </p:spPr>
          <p:txBody>
            <a:bodyPr wrap="square" rtlCol="0">
              <a:spAutoFit/>
            </a:bodyPr>
            <a:lstStyle/>
            <a:p>
              <a:r>
                <a:rPr lang="en-US" sz="1000" b="1" dirty="0" smtClean="0">
                  <a:latin typeface="Arial Black" pitchFamily="34" charset="0"/>
                  <a:cs typeface="Aharoni" pitchFamily="2" charset="-79"/>
                </a:rPr>
                <a:t>Application AMI</a:t>
              </a:r>
              <a:endParaRPr lang="en-US" sz="1000" b="1" dirty="0">
                <a:latin typeface="Arial Black" pitchFamily="34" charset="0"/>
                <a:cs typeface="Aharoni" pitchFamily="2" charset="-79"/>
              </a:endParaRPr>
            </a:p>
          </p:txBody>
        </p:sp>
        <p:pic>
          <p:nvPicPr>
            <p:cNvPr id="1035" name="Picture 11" descr="Image result for QA ima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495263" y="3493154"/>
              <a:ext cx="456298" cy="50187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5800" y="685801"/>
              <a:ext cx="838200" cy="547158"/>
            </a:xfrm>
            <a:prstGeom prst="rect">
              <a:avLst/>
            </a:prstGeom>
          </p:spPr>
        </p:pic>
      </p:grpSp>
      <p:pic>
        <p:nvPicPr>
          <p:cNvPr id="84" name="Picture 7" descr="Image result for Cloud Formation 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810000" y="1143000"/>
            <a:ext cx="373352" cy="373352"/>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Straight Connector 84"/>
          <p:cNvCxnSpPr/>
          <p:nvPr/>
        </p:nvCxnSpPr>
        <p:spPr>
          <a:xfrm>
            <a:off x="188923" y="533400"/>
            <a:ext cx="8877599" cy="0"/>
          </a:xfrm>
          <a:prstGeom prst="line">
            <a:avLst/>
          </a:prstGeom>
          <a:ln/>
        </p:spPr>
        <p:style>
          <a:lnRef idx="3">
            <a:schemeClr val="accent6"/>
          </a:lnRef>
          <a:fillRef idx="0">
            <a:schemeClr val="accent6"/>
          </a:fillRef>
          <a:effectRef idx="2">
            <a:schemeClr val="accent6"/>
          </a:effectRef>
          <a:fontRef idx="minor">
            <a:schemeClr val="tx1"/>
          </a:fontRef>
        </p:style>
      </p:cxnSp>
      <p:grpSp>
        <p:nvGrpSpPr>
          <p:cNvPr id="89" name="Group 88"/>
          <p:cNvGrpSpPr/>
          <p:nvPr/>
        </p:nvGrpSpPr>
        <p:grpSpPr>
          <a:xfrm>
            <a:off x="4317285" y="2599182"/>
            <a:ext cx="1307985" cy="686621"/>
            <a:chOff x="4343401" y="3124201"/>
            <a:chExt cx="1372102" cy="831615"/>
          </a:xfrm>
        </p:grpSpPr>
        <p:pic>
          <p:nvPicPr>
            <p:cNvPr id="1037" name="Picture 13" descr="Image result for aws SNS logo"/>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572000" y="3145419"/>
              <a:ext cx="685964" cy="685964"/>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Elbow Connector 82"/>
            <p:cNvCxnSpPr>
              <a:endCxn id="1037" idx="1"/>
            </p:cNvCxnSpPr>
            <p:nvPr/>
          </p:nvCxnSpPr>
          <p:spPr>
            <a:xfrm rot="16200000" flipH="1">
              <a:off x="4275601" y="3192001"/>
              <a:ext cx="364199" cy="228600"/>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105400" y="3657600"/>
              <a:ext cx="610103" cy="298216"/>
            </a:xfrm>
            <a:prstGeom prst="rect">
              <a:avLst/>
            </a:prstGeom>
            <a:noFill/>
          </p:spPr>
          <p:txBody>
            <a:bodyPr wrap="square" rtlCol="0">
              <a:spAutoFit/>
            </a:bodyPr>
            <a:lstStyle/>
            <a:p>
              <a:r>
                <a:rPr lang="en-US" sz="1000" b="1" dirty="0" smtClean="0">
                  <a:latin typeface="Arial Black" pitchFamily="34" charset="0"/>
                  <a:cs typeface="Aharoni" pitchFamily="2" charset="-79"/>
                </a:rPr>
                <a:t>SNS</a:t>
              </a:r>
              <a:endParaRPr lang="en-US" sz="1000" b="1" dirty="0">
                <a:latin typeface="Arial Black" pitchFamily="34" charset="0"/>
                <a:cs typeface="Aharoni" pitchFamily="2" charset="-79"/>
              </a:endParaRPr>
            </a:p>
          </p:txBody>
        </p:sp>
      </p:grpSp>
      <p:sp>
        <p:nvSpPr>
          <p:cNvPr id="94" name="TextBox 93"/>
          <p:cNvSpPr txBox="1"/>
          <p:nvPr/>
        </p:nvSpPr>
        <p:spPr>
          <a:xfrm>
            <a:off x="76200" y="165485"/>
            <a:ext cx="7821140" cy="353943"/>
          </a:xfrm>
          <a:prstGeom prst="rect">
            <a:avLst/>
          </a:prstGeom>
          <a:noFill/>
        </p:spPr>
        <p:txBody>
          <a:bodyPr wrap="square" rtlCol="0" anchor="ctr">
            <a:spAutoFit/>
          </a:bodyPr>
          <a:lstStyle/>
          <a:p>
            <a:r>
              <a:rPr lang="en-US" sz="1700" b="1" dirty="0" smtClean="0">
                <a:latin typeface="Arial Black" pitchFamily="34" charset="0"/>
                <a:cs typeface="Aharoni" pitchFamily="2" charset="-79"/>
              </a:rPr>
              <a:t>BWD Cloud : Design Architecture</a:t>
            </a:r>
            <a:endParaRPr lang="en-US" sz="1700" b="1" dirty="0">
              <a:latin typeface="Arial Black" pitchFamily="34" charset="0"/>
              <a:cs typeface="Aharoni" pitchFamily="2" charset="-79"/>
            </a:endParaRPr>
          </a:p>
        </p:txBody>
      </p:sp>
      <p:pic>
        <p:nvPicPr>
          <p:cNvPr id="1039" name="Picture 15" descr="Image result for aws lambda logo"/>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896474" y="1364982"/>
            <a:ext cx="388955" cy="402367"/>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p:cNvSpPr/>
          <p:nvPr/>
        </p:nvSpPr>
        <p:spPr>
          <a:xfrm>
            <a:off x="685800" y="5332274"/>
            <a:ext cx="4363238" cy="1569660"/>
          </a:xfrm>
          <a:prstGeom prst="rect">
            <a:avLst/>
          </a:prstGeom>
        </p:spPr>
        <p:txBody>
          <a:bodyPr wrap="square">
            <a:spAutoFit/>
          </a:bodyPr>
          <a:lstStyle/>
          <a:p>
            <a:pPr marL="285750" indent="-285750">
              <a:buFont typeface="Wingdings" panose="05000000000000000000" pitchFamily="2" charset="2"/>
              <a:buChar char="v"/>
            </a:pPr>
            <a:r>
              <a:rPr lang="en-US" sz="1600" b="1" dirty="0" smtClean="0">
                <a:solidFill>
                  <a:schemeClr val="tx2"/>
                </a:solidFill>
              </a:rPr>
              <a:t>Benefits</a:t>
            </a:r>
          </a:p>
          <a:p>
            <a:pPr marL="742950" lvl="1" indent="-285750">
              <a:buFont typeface="Wingdings" panose="05000000000000000000" pitchFamily="2" charset="2"/>
              <a:buChar char="Ø"/>
            </a:pPr>
            <a:r>
              <a:rPr lang="en-US" sz="1600" b="1" dirty="0" smtClean="0">
                <a:solidFill>
                  <a:schemeClr val="tx2"/>
                </a:solidFill>
              </a:rPr>
              <a:t>No Downtime to application</a:t>
            </a:r>
          </a:p>
          <a:p>
            <a:pPr marL="742950" lvl="1" indent="-285750">
              <a:buFont typeface="Wingdings" panose="05000000000000000000" pitchFamily="2" charset="2"/>
              <a:buChar char="Ø"/>
            </a:pPr>
            <a:r>
              <a:rPr lang="en-US" sz="1600" b="1" dirty="0" smtClean="0">
                <a:solidFill>
                  <a:schemeClr val="tx2"/>
                </a:solidFill>
              </a:rPr>
              <a:t>QA certified  new application AMI’s</a:t>
            </a:r>
          </a:p>
          <a:p>
            <a:pPr marL="742950" lvl="1" indent="-285750">
              <a:buFont typeface="Wingdings" panose="05000000000000000000" pitchFamily="2" charset="2"/>
              <a:buChar char="Ø"/>
            </a:pPr>
            <a:r>
              <a:rPr lang="en-US" sz="1600" b="1" dirty="0" smtClean="0">
                <a:solidFill>
                  <a:schemeClr val="tx2"/>
                </a:solidFill>
              </a:rPr>
              <a:t>Speedy and transparent AMI switch</a:t>
            </a:r>
          </a:p>
          <a:p>
            <a:pPr marL="742950" lvl="1" indent="-285750">
              <a:buFont typeface="Wingdings" panose="05000000000000000000" pitchFamily="2" charset="2"/>
              <a:buChar char="Ø"/>
            </a:pPr>
            <a:r>
              <a:rPr lang="en-US" sz="1600" b="1" dirty="0" smtClean="0">
                <a:solidFill>
                  <a:schemeClr val="tx2"/>
                </a:solidFill>
              </a:rPr>
              <a:t>Notification in all stages</a:t>
            </a:r>
          </a:p>
          <a:p>
            <a:pPr marL="742950" lvl="1" indent="-285750">
              <a:buFont typeface="Wingdings" panose="05000000000000000000" pitchFamily="2" charset="2"/>
              <a:buChar char="Ø"/>
            </a:pPr>
            <a:r>
              <a:rPr lang="en-US" sz="1600" b="1" dirty="0" smtClean="0">
                <a:solidFill>
                  <a:schemeClr val="tx2"/>
                </a:solidFill>
              </a:rPr>
              <a:t>Can extend to Auto Scaling</a:t>
            </a:r>
            <a:r>
              <a:rPr lang="en-US" sz="1600" b="1" dirty="0">
                <a:solidFill>
                  <a:schemeClr val="tx2"/>
                </a:solidFill>
              </a:rPr>
              <a:t>	</a:t>
            </a:r>
          </a:p>
        </p:txBody>
      </p:sp>
      <p:sp>
        <p:nvSpPr>
          <p:cNvPr id="65" name="Rectangle 64"/>
          <p:cNvSpPr/>
          <p:nvPr/>
        </p:nvSpPr>
        <p:spPr>
          <a:xfrm>
            <a:off x="5161762" y="5332274"/>
            <a:ext cx="4363238" cy="1569660"/>
          </a:xfrm>
          <a:prstGeom prst="rect">
            <a:avLst/>
          </a:prstGeom>
        </p:spPr>
        <p:txBody>
          <a:bodyPr wrap="square">
            <a:spAutoFit/>
          </a:bodyPr>
          <a:lstStyle/>
          <a:p>
            <a:pPr marL="285750" indent="-285750">
              <a:buFont typeface="Wingdings" panose="05000000000000000000" pitchFamily="2" charset="2"/>
              <a:buChar char="v"/>
            </a:pPr>
            <a:r>
              <a:rPr lang="en-US" sz="1600" b="1" dirty="0" smtClean="0">
                <a:solidFill>
                  <a:schemeClr val="accent6"/>
                </a:solidFill>
              </a:rPr>
              <a:t>Tools &amp; Services Used</a:t>
            </a:r>
          </a:p>
          <a:p>
            <a:pPr marL="742950" lvl="1" indent="-285750">
              <a:buFont typeface="Wingdings" panose="05000000000000000000" pitchFamily="2" charset="2"/>
              <a:buChar char="Ø"/>
            </a:pPr>
            <a:r>
              <a:rPr lang="en-US" sz="1600" b="1" dirty="0" smtClean="0">
                <a:solidFill>
                  <a:schemeClr val="accent6"/>
                </a:solidFill>
              </a:rPr>
              <a:t>EC2, Jenkins, GitHub</a:t>
            </a:r>
          </a:p>
          <a:p>
            <a:pPr marL="742950" lvl="1" indent="-285750">
              <a:buFont typeface="Wingdings" panose="05000000000000000000" pitchFamily="2" charset="2"/>
              <a:buChar char="Ø"/>
            </a:pPr>
            <a:r>
              <a:rPr lang="en-US" sz="1600" b="1" dirty="0" smtClean="0">
                <a:solidFill>
                  <a:schemeClr val="accent6"/>
                </a:solidFill>
              </a:rPr>
              <a:t>ELB , EFS</a:t>
            </a:r>
          </a:p>
          <a:p>
            <a:pPr marL="742950" lvl="1" indent="-285750">
              <a:buFont typeface="Wingdings" panose="05000000000000000000" pitchFamily="2" charset="2"/>
              <a:buChar char="Ø"/>
            </a:pPr>
            <a:r>
              <a:rPr lang="en-US" sz="1600" b="1" dirty="0" smtClean="0">
                <a:solidFill>
                  <a:schemeClr val="accent6"/>
                </a:solidFill>
              </a:rPr>
              <a:t>Lambda</a:t>
            </a:r>
          </a:p>
          <a:p>
            <a:pPr marL="742950" lvl="1" indent="-285750">
              <a:buFont typeface="Wingdings" panose="05000000000000000000" pitchFamily="2" charset="2"/>
              <a:buChar char="Ø"/>
            </a:pPr>
            <a:r>
              <a:rPr lang="en-US" sz="1600" b="1" dirty="0" smtClean="0">
                <a:solidFill>
                  <a:schemeClr val="accent6"/>
                </a:solidFill>
              </a:rPr>
              <a:t>SNS</a:t>
            </a:r>
          </a:p>
          <a:p>
            <a:pPr marL="742950" lvl="1" indent="-285750">
              <a:buFont typeface="Wingdings" panose="05000000000000000000" pitchFamily="2" charset="2"/>
              <a:buChar char="Ø"/>
            </a:pPr>
            <a:r>
              <a:rPr lang="en-US" sz="1600" b="1" dirty="0" smtClean="0">
                <a:solidFill>
                  <a:schemeClr val="accent6"/>
                </a:solidFill>
              </a:rPr>
              <a:t>Cloud Formation , Auto Scaling</a:t>
            </a:r>
          </a:p>
        </p:txBody>
      </p:sp>
      <p:cxnSp>
        <p:nvCxnSpPr>
          <p:cNvPr id="67" name="Straight Connector 66"/>
          <p:cNvCxnSpPr/>
          <p:nvPr/>
        </p:nvCxnSpPr>
        <p:spPr>
          <a:xfrm>
            <a:off x="4800600" y="5410200"/>
            <a:ext cx="0" cy="14478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867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76200" y="609600"/>
            <a:ext cx="4343400" cy="3743213"/>
            <a:chOff x="457200" y="685801"/>
            <a:chExt cx="8153399" cy="5791199"/>
          </a:xfrm>
        </p:grpSpPr>
        <p:sp>
          <p:nvSpPr>
            <p:cNvPr id="57" name="Rounded Rectangle 56"/>
            <p:cNvSpPr/>
            <p:nvPr/>
          </p:nvSpPr>
          <p:spPr>
            <a:xfrm>
              <a:off x="468312" y="959380"/>
              <a:ext cx="8142287" cy="551762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58" name="Picture 2" descr="Image result for jenkin image"/>
            <p:cNvPicPr>
              <a:picLocks noChangeAspect="1" noChangeArrowheads="1"/>
            </p:cNvPicPr>
            <p:nvPr/>
          </p:nvPicPr>
          <p:blipFill>
            <a:blip r:embed="rId2"/>
            <a:srcRect/>
            <a:stretch>
              <a:fillRect/>
            </a:stretch>
          </p:blipFill>
          <p:spPr bwMode="auto">
            <a:xfrm>
              <a:off x="2667000" y="2057400"/>
              <a:ext cx="1905000" cy="612664"/>
            </a:xfrm>
            <a:prstGeom prst="rect">
              <a:avLst/>
            </a:prstGeom>
            <a:noFill/>
          </p:spPr>
        </p:pic>
        <p:sp>
          <p:nvSpPr>
            <p:cNvPr id="59" name="Rounded Rectangle 58"/>
            <p:cNvSpPr/>
            <p:nvPr/>
          </p:nvSpPr>
          <p:spPr>
            <a:xfrm>
              <a:off x="2514600" y="1905000"/>
              <a:ext cx="22098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4" descr="Image result for aws cli image"/>
            <p:cNvPicPr>
              <a:picLocks noChangeAspect="1" noChangeArrowheads="1"/>
            </p:cNvPicPr>
            <p:nvPr/>
          </p:nvPicPr>
          <p:blipFill>
            <a:blip r:embed="rId3" cstate="print"/>
            <a:srcRect/>
            <a:stretch>
              <a:fillRect/>
            </a:stretch>
          </p:blipFill>
          <p:spPr bwMode="auto">
            <a:xfrm>
              <a:off x="3200400" y="2590800"/>
              <a:ext cx="1143000" cy="457200"/>
            </a:xfrm>
            <a:prstGeom prst="rect">
              <a:avLst/>
            </a:prstGeom>
            <a:noFill/>
          </p:spPr>
        </p:pic>
        <p:sp>
          <p:nvSpPr>
            <p:cNvPr id="61" name="Right Arrow 60"/>
            <p:cNvSpPr/>
            <p:nvPr/>
          </p:nvSpPr>
          <p:spPr>
            <a:xfrm>
              <a:off x="4876800" y="2370492"/>
              <a:ext cx="754742" cy="1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rot="5400000">
              <a:off x="5996550" y="3689143"/>
              <a:ext cx="686129" cy="1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10" descr="Image result for github images"/>
            <p:cNvPicPr>
              <a:picLocks noChangeAspect="1" noChangeArrowheads="1"/>
            </p:cNvPicPr>
            <p:nvPr/>
          </p:nvPicPr>
          <p:blipFill>
            <a:blip r:embed="rId4" cstate="print"/>
            <a:srcRect/>
            <a:stretch>
              <a:fillRect/>
            </a:stretch>
          </p:blipFill>
          <p:spPr bwMode="auto">
            <a:xfrm>
              <a:off x="3276600" y="990600"/>
              <a:ext cx="914400" cy="534924"/>
            </a:xfrm>
            <a:prstGeom prst="rect">
              <a:avLst/>
            </a:prstGeom>
            <a:noFill/>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9800" y="4267200"/>
              <a:ext cx="544781" cy="564959"/>
            </a:xfrm>
            <a:prstGeom prst="rect">
              <a:avLst/>
            </a:prstGeom>
          </p:spPr>
        </p:pic>
        <p:sp>
          <p:nvSpPr>
            <p:cNvPr id="65" name="Rounded Rectangle 64"/>
            <p:cNvSpPr/>
            <p:nvPr/>
          </p:nvSpPr>
          <p:spPr>
            <a:xfrm>
              <a:off x="5867400" y="4191000"/>
              <a:ext cx="9906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4419600"/>
              <a:ext cx="544781" cy="564959"/>
            </a:xfrm>
            <a:prstGeom prst="rect">
              <a:avLst/>
            </a:prstGeom>
          </p:spPr>
        </p:pic>
        <p:sp>
          <p:nvSpPr>
            <p:cNvPr id="67" name="Left-Right Arrow 66"/>
            <p:cNvSpPr/>
            <p:nvPr/>
          </p:nvSpPr>
          <p:spPr>
            <a:xfrm rot="5400000">
              <a:off x="3368730" y="1597721"/>
              <a:ext cx="448345" cy="1573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5638800" y="1219200"/>
              <a:ext cx="2399629" cy="714251"/>
            </a:xfrm>
            <a:prstGeom prst="rect">
              <a:avLst/>
            </a:prstGeom>
            <a:noFill/>
          </p:spPr>
          <p:txBody>
            <a:bodyPr wrap="square" rtlCol="0">
              <a:spAutoFit/>
            </a:bodyPr>
            <a:lstStyle/>
            <a:p>
              <a:r>
                <a:rPr lang="en-US" sz="600" b="1" dirty="0" smtClean="0">
                  <a:latin typeface="Arial Black" pitchFamily="34" charset="0"/>
                  <a:cs typeface="Aharoni" pitchFamily="2" charset="-79"/>
                </a:rPr>
                <a:t>Spin Up EC2 using new VZ AMI and install </a:t>
              </a:r>
            </a:p>
            <a:p>
              <a:r>
                <a:rPr lang="en-US" sz="600" b="1" dirty="0" smtClean="0">
                  <a:latin typeface="Arial Black" pitchFamily="34" charset="0"/>
                  <a:cs typeface="Aharoni" pitchFamily="2" charset="-79"/>
                </a:rPr>
                <a:t>“Hello World” APP</a:t>
              </a:r>
            </a:p>
            <a:p>
              <a:endParaRPr lang="en-US" sz="600" b="1" dirty="0">
                <a:latin typeface="Arial Black" pitchFamily="34" charset="0"/>
                <a:cs typeface="Aharoni" pitchFamily="2" charset="-79"/>
              </a:endParaRPr>
            </a:p>
          </p:txBody>
        </p:sp>
        <p:sp>
          <p:nvSpPr>
            <p:cNvPr id="69" name="Rounded Rectangle 68"/>
            <p:cNvSpPr/>
            <p:nvPr/>
          </p:nvSpPr>
          <p:spPr>
            <a:xfrm>
              <a:off x="1828800" y="3962400"/>
              <a:ext cx="2971800" cy="192411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10800000">
              <a:off x="4953000" y="4656492"/>
              <a:ext cx="754742" cy="1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6934200" y="4572000"/>
              <a:ext cx="1295400" cy="714251"/>
            </a:xfrm>
            <a:prstGeom prst="rect">
              <a:avLst/>
            </a:prstGeom>
            <a:noFill/>
          </p:spPr>
          <p:txBody>
            <a:bodyPr wrap="square" rtlCol="0">
              <a:spAutoFit/>
            </a:bodyPr>
            <a:lstStyle/>
            <a:p>
              <a:r>
                <a:rPr lang="en-US" sz="600" b="1" dirty="0" smtClean="0">
                  <a:latin typeface="Arial Black" pitchFamily="34" charset="0"/>
                  <a:cs typeface="Aharoni" pitchFamily="2" charset="-79"/>
                </a:rPr>
                <a:t>Build Application AMI &amp; Publish</a:t>
              </a:r>
              <a:endParaRPr lang="en-US" sz="600" b="1" dirty="0">
                <a:latin typeface="Arial Black" pitchFamily="34" charset="0"/>
                <a:cs typeface="Aharoni" pitchFamily="2" charset="-79"/>
              </a:endParaRPr>
            </a:p>
          </p:txBody>
        </p:sp>
        <p:sp>
          <p:nvSpPr>
            <p:cNvPr id="72" name="TextBox 71"/>
            <p:cNvSpPr txBox="1"/>
            <p:nvPr/>
          </p:nvSpPr>
          <p:spPr>
            <a:xfrm>
              <a:off x="1828801" y="5486399"/>
              <a:ext cx="1066799" cy="428551"/>
            </a:xfrm>
            <a:prstGeom prst="rect">
              <a:avLst/>
            </a:prstGeom>
            <a:noFill/>
          </p:spPr>
          <p:txBody>
            <a:bodyPr wrap="square" rtlCol="0">
              <a:spAutoFit/>
            </a:bodyPr>
            <a:lstStyle/>
            <a:p>
              <a:pPr algn="ctr"/>
              <a:r>
                <a:rPr lang="en-US" sz="600" b="1" dirty="0" smtClean="0">
                  <a:latin typeface="Arial Black" pitchFamily="34" charset="0"/>
                  <a:cs typeface="Aharoni" pitchFamily="2" charset="-79"/>
                </a:rPr>
                <a:t>EC2-OLD AMI</a:t>
              </a:r>
              <a:endParaRPr lang="en-US" sz="600" b="1" dirty="0">
                <a:latin typeface="Arial Black" pitchFamily="34" charset="0"/>
                <a:cs typeface="Aharoni" pitchFamily="2" charset="-79"/>
              </a:endParaRPr>
            </a:p>
          </p:txBody>
        </p:sp>
        <p:sp>
          <p:nvSpPr>
            <p:cNvPr id="73" name="TextBox 72"/>
            <p:cNvSpPr txBox="1"/>
            <p:nvPr/>
          </p:nvSpPr>
          <p:spPr>
            <a:xfrm>
              <a:off x="3733801" y="5467289"/>
              <a:ext cx="1066799" cy="428551"/>
            </a:xfrm>
            <a:prstGeom prst="rect">
              <a:avLst/>
            </a:prstGeom>
            <a:noFill/>
          </p:spPr>
          <p:txBody>
            <a:bodyPr wrap="square" rtlCol="0">
              <a:spAutoFit/>
            </a:bodyPr>
            <a:lstStyle/>
            <a:p>
              <a:pPr algn="ctr"/>
              <a:r>
                <a:rPr lang="en-US" sz="600" b="1" dirty="0" smtClean="0">
                  <a:latin typeface="Arial Black" pitchFamily="34" charset="0"/>
                  <a:cs typeface="Aharoni" pitchFamily="2" charset="-79"/>
                </a:rPr>
                <a:t>EC2-NEW AMI</a:t>
              </a:r>
              <a:endParaRPr lang="en-US" sz="600" b="1" dirty="0">
                <a:latin typeface="Arial Black" pitchFamily="34" charset="0"/>
                <a:cs typeface="Aharoni" pitchFamily="2" charset="-79"/>
              </a:endParaRPr>
            </a:p>
          </p:txBody>
        </p:sp>
        <p:sp>
          <p:nvSpPr>
            <p:cNvPr id="74" name="TextBox 73"/>
            <p:cNvSpPr txBox="1"/>
            <p:nvPr/>
          </p:nvSpPr>
          <p:spPr>
            <a:xfrm>
              <a:off x="1743432" y="5943600"/>
              <a:ext cx="3200400" cy="428551"/>
            </a:xfrm>
            <a:prstGeom prst="rect">
              <a:avLst/>
            </a:prstGeom>
            <a:noFill/>
          </p:spPr>
          <p:txBody>
            <a:bodyPr wrap="square" rtlCol="0">
              <a:spAutoFit/>
            </a:bodyPr>
            <a:lstStyle/>
            <a:p>
              <a:r>
                <a:rPr lang="en-US" sz="600" b="1" dirty="0" smtClean="0">
                  <a:latin typeface="Arial Black" pitchFamily="34" charset="0"/>
                  <a:cs typeface="Aharoni" pitchFamily="2" charset="-79"/>
                </a:rPr>
                <a:t>Update ELB with New EC2 and  Terminate Old EC2</a:t>
              </a:r>
              <a:endParaRPr lang="en-US" sz="600" b="1" dirty="0">
                <a:latin typeface="Arial Black" pitchFamily="34" charset="0"/>
                <a:cs typeface="Aharoni" pitchFamily="2" charset="-79"/>
              </a:endParaRPr>
            </a:p>
          </p:txBody>
        </p:sp>
        <p:grpSp>
          <p:nvGrpSpPr>
            <p:cNvPr id="75" name="Group 74"/>
            <p:cNvGrpSpPr/>
            <p:nvPr/>
          </p:nvGrpSpPr>
          <p:grpSpPr>
            <a:xfrm>
              <a:off x="2008661" y="4533900"/>
              <a:ext cx="609600" cy="914400"/>
              <a:chOff x="7239000" y="3048000"/>
              <a:chExt cx="1143000" cy="1600200"/>
            </a:xfrm>
          </p:grpSpPr>
          <p:pic>
            <p:nvPicPr>
              <p:cNvPr id="105" name="Picture 10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3800" y="3124200"/>
                <a:ext cx="544781" cy="653737"/>
              </a:xfrm>
              <a:prstGeom prst="rect">
                <a:avLst/>
              </a:prstGeom>
            </p:spPr>
          </p:pic>
          <p:sp>
            <p:nvSpPr>
              <p:cNvPr id="106" name="Rounded Rectangle 105"/>
              <p:cNvSpPr/>
              <p:nvPr/>
            </p:nvSpPr>
            <p:spPr>
              <a:xfrm>
                <a:off x="7239000" y="3048000"/>
                <a:ext cx="1143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Image result for hello world images"/>
              <p:cNvPicPr>
                <a:picLocks noChangeAspect="1" noChangeArrowheads="1"/>
              </p:cNvPicPr>
              <p:nvPr/>
            </p:nvPicPr>
            <p:blipFill>
              <a:blip r:embed="rId7" cstate="print"/>
              <a:srcRect/>
              <a:stretch>
                <a:fillRect/>
              </a:stretch>
            </p:blipFill>
            <p:spPr bwMode="auto">
              <a:xfrm>
                <a:off x="7543800" y="4038600"/>
                <a:ext cx="533400" cy="533400"/>
              </a:xfrm>
              <a:prstGeom prst="rect">
                <a:avLst/>
              </a:prstGeom>
              <a:noFill/>
            </p:spPr>
          </p:pic>
          <p:cxnSp>
            <p:nvCxnSpPr>
              <p:cNvPr id="108" name="Straight Arrow Connector 107"/>
              <p:cNvCxnSpPr>
                <a:stCxn id="107" idx="0"/>
                <a:endCxn id="105" idx="2"/>
              </p:cNvCxnSpPr>
              <p:nvPr/>
            </p:nvCxnSpPr>
            <p:spPr>
              <a:xfrm rot="5400000" flipH="1" flipV="1">
                <a:off x="7683014" y="3905424"/>
                <a:ext cx="260663" cy="569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943092" y="4504284"/>
              <a:ext cx="609600" cy="914400"/>
              <a:chOff x="7239000" y="3048000"/>
              <a:chExt cx="1143000" cy="1600200"/>
            </a:xfrm>
          </p:grpSpPr>
          <p:pic>
            <p:nvPicPr>
              <p:cNvPr id="101" name="Picture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3800" y="3124200"/>
                <a:ext cx="544781" cy="653737"/>
              </a:xfrm>
              <a:prstGeom prst="rect">
                <a:avLst/>
              </a:prstGeom>
            </p:spPr>
          </p:pic>
          <p:sp>
            <p:nvSpPr>
              <p:cNvPr id="102" name="Rounded Rectangle 101"/>
              <p:cNvSpPr/>
              <p:nvPr/>
            </p:nvSpPr>
            <p:spPr>
              <a:xfrm>
                <a:off x="7239000" y="3048000"/>
                <a:ext cx="1143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8" descr="Image result for hello world images"/>
              <p:cNvPicPr>
                <a:picLocks noChangeAspect="1" noChangeArrowheads="1"/>
              </p:cNvPicPr>
              <p:nvPr/>
            </p:nvPicPr>
            <p:blipFill>
              <a:blip r:embed="rId7" cstate="print"/>
              <a:srcRect/>
              <a:stretch>
                <a:fillRect/>
              </a:stretch>
            </p:blipFill>
            <p:spPr bwMode="auto">
              <a:xfrm>
                <a:off x="7543800" y="4038600"/>
                <a:ext cx="533400" cy="533400"/>
              </a:xfrm>
              <a:prstGeom prst="rect">
                <a:avLst/>
              </a:prstGeom>
              <a:noFill/>
            </p:spPr>
          </p:pic>
          <p:cxnSp>
            <p:nvCxnSpPr>
              <p:cNvPr id="104" name="Straight Arrow Connector 103"/>
              <p:cNvCxnSpPr>
                <a:stCxn id="103" idx="0"/>
                <a:endCxn id="101" idx="2"/>
              </p:cNvCxnSpPr>
              <p:nvPr/>
            </p:nvCxnSpPr>
            <p:spPr>
              <a:xfrm rot="5400000" flipH="1" flipV="1">
                <a:off x="7683014" y="3905424"/>
                <a:ext cx="260663" cy="569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grpSp>
        <p:sp>
          <p:nvSpPr>
            <p:cNvPr id="77" name="Left-Right Arrow 76"/>
            <p:cNvSpPr/>
            <p:nvPr/>
          </p:nvSpPr>
          <p:spPr>
            <a:xfrm rot="5400000">
              <a:off x="3162299" y="3467101"/>
              <a:ext cx="685801"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9" descr="\\emscvd02.vdsi.ent.verizon.com\UPM\HOME\v865364\Documents\downloa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40994" y="3962400"/>
              <a:ext cx="564205" cy="564205"/>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Elbow Connector 78"/>
            <p:cNvCxnSpPr>
              <a:stCxn id="78" idx="3"/>
              <a:endCxn id="102" idx="0"/>
            </p:cNvCxnSpPr>
            <p:nvPr/>
          </p:nvCxnSpPr>
          <p:spPr>
            <a:xfrm>
              <a:off x="3505199" y="4244503"/>
              <a:ext cx="742693" cy="259781"/>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78" idx="1"/>
              <a:endCxn id="106" idx="0"/>
            </p:cNvCxnSpPr>
            <p:nvPr/>
          </p:nvCxnSpPr>
          <p:spPr>
            <a:xfrm rot="10800000" flipV="1">
              <a:off x="2313462" y="4244502"/>
              <a:ext cx="627533" cy="289397"/>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5715000" y="1752600"/>
              <a:ext cx="1143000" cy="1638972"/>
              <a:chOff x="5715000" y="1752600"/>
              <a:chExt cx="1143000" cy="1638972"/>
            </a:xfrm>
          </p:grpSpPr>
          <p:pic>
            <p:nvPicPr>
              <p:cNvPr id="96" name="Picture 9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19800" y="1828800"/>
                <a:ext cx="544781" cy="653737"/>
              </a:xfrm>
              <a:prstGeom prst="rect">
                <a:avLst/>
              </a:prstGeom>
            </p:spPr>
          </p:pic>
          <p:sp>
            <p:nvSpPr>
              <p:cNvPr id="97" name="Rounded Rectangle 96"/>
              <p:cNvSpPr/>
              <p:nvPr/>
            </p:nvSpPr>
            <p:spPr>
              <a:xfrm>
                <a:off x="5715000" y="1752600"/>
                <a:ext cx="1143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8" descr="Image result for hello world images"/>
              <p:cNvPicPr>
                <a:picLocks noChangeAspect="1" noChangeArrowheads="1"/>
              </p:cNvPicPr>
              <p:nvPr/>
            </p:nvPicPr>
            <p:blipFill>
              <a:blip r:embed="rId10" cstate="print"/>
              <a:srcRect/>
              <a:stretch>
                <a:fillRect/>
              </a:stretch>
            </p:blipFill>
            <p:spPr bwMode="auto">
              <a:xfrm>
                <a:off x="6019800" y="2743200"/>
                <a:ext cx="533400" cy="533400"/>
              </a:xfrm>
              <a:prstGeom prst="rect">
                <a:avLst/>
              </a:prstGeom>
              <a:noFill/>
            </p:spPr>
          </p:pic>
          <p:cxnSp>
            <p:nvCxnSpPr>
              <p:cNvPr id="99" name="Straight Arrow Connector 98"/>
              <p:cNvCxnSpPr>
                <a:stCxn id="98" idx="0"/>
                <a:endCxn id="96" idx="2"/>
              </p:cNvCxnSpPr>
              <p:nvPr/>
            </p:nvCxnSpPr>
            <p:spPr>
              <a:xfrm rot="5400000" flipH="1" flipV="1">
                <a:off x="6159014" y="2610024"/>
                <a:ext cx="260663" cy="569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832933" y="3153489"/>
                <a:ext cx="1025067" cy="238083"/>
              </a:xfrm>
              <a:prstGeom prst="rect">
                <a:avLst/>
              </a:prstGeom>
              <a:noFill/>
            </p:spPr>
            <p:txBody>
              <a:bodyPr wrap="square" rtlCol="0">
                <a:spAutoFit/>
              </a:bodyPr>
              <a:lstStyle/>
              <a:p>
                <a:pPr algn="ctr"/>
                <a:r>
                  <a:rPr lang="en-US" sz="400" b="1" dirty="0" smtClean="0">
                    <a:latin typeface="Arial Black" pitchFamily="34" charset="0"/>
                    <a:cs typeface="Aharoni" pitchFamily="2" charset="-79"/>
                  </a:rPr>
                  <a:t>Hello World</a:t>
                </a:r>
              </a:p>
            </p:txBody>
          </p:sp>
        </p:grpSp>
        <p:pic>
          <p:nvPicPr>
            <p:cNvPr id="82" name="Picture 12" descr="Image result for terminate images"/>
            <p:cNvPicPr>
              <a:picLocks noChangeAspect="1" noChangeArrowheads="1"/>
            </p:cNvPicPr>
            <p:nvPr/>
          </p:nvPicPr>
          <p:blipFill>
            <a:blip r:embed="rId11" cstate="print"/>
            <a:srcRect/>
            <a:stretch>
              <a:fillRect/>
            </a:stretch>
          </p:blipFill>
          <p:spPr bwMode="auto">
            <a:xfrm>
              <a:off x="2521907" y="4914912"/>
              <a:ext cx="221293" cy="221293"/>
            </a:xfrm>
            <a:prstGeom prst="rect">
              <a:avLst/>
            </a:prstGeom>
            <a:noFill/>
          </p:spPr>
        </p:pic>
        <p:pic>
          <p:nvPicPr>
            <p:cNvPr id="83" name="Picture 8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2001" y="1883986"/>
              <a:ext cx="456936" cy="473860"/>
            </a:xfrm>
            <a:prstGeom prst="rect">
              <a:avLst/>
            </a:prstGeom>
          </p:spPr>
        </p:pic>
        <p:pic>
          <p:nvPicPr>
            <p:cNvPr id="84" name="Picture 8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95688" y="2041620"/>
              <a:ext cx="456936" cy="473860"/>
            </a:xfrm>
            <a:prstGeom prst="rect">
              <a:avLst/>
            </a:prstGeom>
          </p:spPr>
        </p:pic>
        <p:sp>
          <p:nvSpPr>
            <p:cNvPr id="85" name="TextBox 84"/>
            <p:cNvSpPr txBox="1"/>
            <p:nvPr/>
          </p:nvSpPr>
          <p:spPr>
            <a:xfrm>
              <a:off x="457200" y="1524001"/>
              <a:ext cx="1856258" cy="285700"/>
            </a:xfrm>
            <a:prstGeom prst="rect">
              <a:avLst/>
            </a:prstGeom>
            <a:noFill/>
          </p:spPr>
          <p:txBody>
            <a:bodyPr wrap="square" rtlCol="0">
              <a:spAutoFit/>
            </a:bodyPr>
            <a:lstStyle/>
            <a:p>
              <a:r>
                <a:rPr lang="en-US" sz="600" b="1" dirty="0" smtClean="0">
                  <a:latin typeface="Arial Black" pitchFamily="34" charset="0"/>
                  <a:cs typeface="Aharoni" pitchFamily="2" charset="-79"/>
                </a:rPr>
                <a:t>VZ AMI</a:t>
              </a:r>
              <a:endParaRPr lang="en-US" sz="600" b="1" dirty="0">
                <a:latin typeface="Arial Black" pitchFamily="34" charset="0"/>
                <a:cs typeface="Aharoni" pitchFamily="2" charset="-79"/>
              </a:endParaRPr>
            </a:p>
          </p:txBody>
        </p:sp>
        <p:sp>
          <p:nvSpPr>
            <p:cNvPr id="86" name="Left-Right Arrow 85"/>
            <p:cNvSpPr/>
            <p:nvPr/>
          </p:nvSpPr>
          <p:spPr>
            <a:xfrm>
              <a:off x="1537576" y="2133600"/>
              <a:ext cx="814464" cy="1573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609600" y="1828799"/>
              <a:ext cx="830868" cy="7239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2001" y="2645987"/>
              <a:ext cx="456936" cy="473860"/>
            </a:xfrm>
            <a:prstGeom prst="rect">
              <a:avLst/>
            </a:prstGeom>
          </p:spPr>
        </p:pic>
        <p:pic>
          <p:nvPicPr>
            <p:cNvPr id="89" name="Picture 8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95688" y="2803621"/>
              <a:ext cx="456936" cy="473860"/>
            </a:xfrm>
            <a:prstGeom prst="rect">
              <a:avLst/>
            </a:prstGeom>
          </p:spPr>
        </p:pic>
        <p:sp>
          <p:nvSpPr>
            <p:cNvPr id="90" name="Rounded Rectangle 89"/>
            <p:cNvSpPr/>
            <p:nvPr/>
          </p:nvSpPr>
          <p:spPr>
            <a:xfrm>
              <a:off x="609600" y="2590800"/>
              <a:ext cx="830868" cy="7239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Left-Right Arrow 90"/>
            <p:cNvSpPr/>
            <p:nvPr/>
          </p:nvSpPr>
          <p:spPr>
            <a:xfrm>
              <a:off x="1524000" y="2738242"/>
              <a:ext cx="814464" cy="1573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533401" y="3352800"/>
              <a:ext cx="1514851" cy="428551"/>
            </a:xfrm>
            <a:prstGeom prst="rect">
              <a:avLst/>
            </a:prstGeom>
            <a:noFill/>
          </p:spPr>
          <p:txBody>
            <a:bodyPr wrap="square" rtlCol="0">
              <a:spAutoFit/>
            </a:bodyPr>
            <a:lstStyle/>
            <a:p>
              <a:r>
                <a:rPr lang="en-US" sz="600" b="1" dirty="0" smtClean="0">
                  <a:latin typeface="Arial Black" pitchFamily="34" charset="0"/>
                  <a:cs typeface="Aharoni" pitchFamily="2" charset="-79"/>
                </a:rPr>
                <a:t>Application AMI</a:t>
              </a:r>
              <a:endParaRPr lang="en-US" sz="600" b="1" dirty="0">
                <a:latin typeface="Arial Black" pitchFamily="34" charset="0"/>
                <a:cs typeface="Aharoni" pitchFamily="2" charset="-79"/>
              </a:endParaRPr>
            </a:p>
          </p:txBody>
        </p:sp>
        <p:pic>
          <p:nvPicPr>
            <p:cNvPr id="94" name="Picture 11" descr="Image result for QA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495264" y="3493156"/>
              <a:ext cx="456298" cy="50187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5800" y="685801"/>
              <a:ext cx="838200" cy="547159"/>
            </a:xfrm>
            <a:prstGeom prst="rect">
              <a:avLst/>
            </a:prstGeom>
          </p:spPr>
        </p:pic>
      </p:grpSp>
      <p:cxnSp>
        <p:nvCxnSpPr>
          <p:cNvPr id="111" name="Straight Connector 110"/>
          <p:cNvCxnSpPr/>
          <p:nvPr/>
        </p:nvCxnSpPr>
        <p:spPr>
          <a:xfrm>
            <a:off x="188923" y="533400"/>
            <a:ext cx="8877599" cy="0"/>
          </a:xfrm>
          <a:prstGeom prst="line">
            <a:avLst/>
          </a:prstGeom>
          <a:ln/>
        </p:spPr>
        <p:style>
          <a:lnRef idx="3">
            <a:schemeClr val="accent6"/>
          </a:lnRef>
          <a:fillRef idx="0">
            <a:schemeClr val="accent6"/>
          </a:fillRef>
          <a:effectRef idx="2">
            <a:schemeClr val="accent6"/>
          </a:effectRef>
          <a:fontRef idx="minor">
            <a:schemeClr val="tx1"/>
          </a:fontRef>
        </p:style>
      </p:cxnSp>
      <p:pic>
        <p:nvPicPr>
          <p:cNvPr id="112" name="Picture 7" descr="Image result for Cloud Formation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02689" y="990600"/>
            <a:ext cx="337248" cy="337248"/>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Straight Connector 114"/>
          <p:cNvCxnSpPr/>
          <p:nvPr/>
        </p:nvCxnSpPr>
        <p:spPr>
          <a:xfrm flipV="1">
            <a:off x="273838" y="4419600"/>
            <a:ext cx="8792684" cy="76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4724400" y="609600"/>
            <a:ext cx="4343400" cy="3767775"/>
            <a:chOff x="457200" y="685801"/>
            <a:chExt cx="8153399" cy="5829200"/>
          </a:xfrm>
        </p:grpSpPr>
        <p:sp>
          <p:nvSpPr>
            <p:cNvPr id="122" name="Rounded Rectangle 121"/>
            <p:cNvSpPr/>
            <p:nvPr/>
          </p:nvSpPr>
          <p:spPr>
            <a:xfrm>
              <a:off x="468312" y="959380"/>
              <a:ext cx="8142287" cy="551762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123" name="Picture 2" descr="Image result for jenkin image"/>
            <p:cNvPicPr>
              <a:picLocks noChangeAspect="1" noChangeArrowheads="1"/>
            </p:cNvPicPr>
            <p:nvPr/>
          </p:nvPicPr>
          <p:blipFill>
            <a:blip r:embed="rId2"/>
            <a:srcRect/>
            <a:stretch>
              <a:fillRect/>
            </a:stretch>
          </p:blipFill>
          <p:spPr bwMode="auto">
            <a:xfrm>
              <a:off x="2667000" y="2057400"/>
              <a:ext cx="1905000" cy="612664"/>
            </a:xfrm>
            <a:prstGeom prst="rect">
              <a:avLst/>
            </a:prstGeom>
            <a:noFill/>
          </p:spPr>
        </p:pic>
        <p:sp>
          <p:nvSpPr>
            <p:cNvPr id="124" name="Rounded Rectangle 123"/>
            <p:cNvSpPr/>
            <p:nvPr/>
          </p:nvSpPr>
          <p:spPr>
            <a:xfrm>
              <a:off x="2514600" y="1905000"/>
              <a:ext cx="22098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4" descr="Image result for aws cli image"/>
            <p:cNvPicPr>
              <a:picLocks noChangeAspect="1" noChangeArrowheads="1"/>
            </p:cNvPicPr>
            <p:nvPr/>
          </p:nvPicPr>
          <p:blipFill>
            <a:blip r:embed="rId3" cstate="print"/>
            <a:srcRect/>
            <a:stretch>
              <a:fillRect/>
            </a:stretch>
          </p:blipFill>
          <p:spPr bwMode="auto">
            <a:xfrm>
              <a:off x="3200400" y="2590800"/>
              <a:ext cx="1143000" cy="457200"/>
            </a:xfrm>
            <a:prstGeom prst="rect">
              <a:avLst/>
            </a:prstGeom>
            <a:noFill/>
          </p:spPr>
        </p:pic>
        <p:sp>
          <p:nvSpPr>
            <p:cNvPr id="126" name="Right Arrow 125"/>
            <p:cNvSpPr/>
            <p:nvPr/>
          </p:nvSpPr>
          <p:spPr>
            <a:xfrm>
              <a:off x="4876800" y="2370492"/>
              <a:ext cx="754742" cy="1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ight Arrow 126"/>
            <p:cNvSpPr/>
            <p:nvPr/>
          </p:nvSpPr>
          <p:spPr>
            <a:xfrm rot="5400000">
              <a:off x="5996550" y="3689143"/>
              <a:ext cx="686129" cy="1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0" descr="Image result for github images"/>
            <p:cNvPicPr>
              <a:picLocks noChangeAspect="1" noChangeArrowheads="1"/>
            </p:cNvPicPr>
            <p:nvPr/>
          </p:nvPicPr>
          <p:blipFill>
            <a:blip r:embed="rId4" cstate="print"/>
            <a:srcRect/>
            <a:stretch>
              <a:fillRect/>
            </a:stretch>
          </p:blipFill>
          <p:spPr bwMode="auto">
            <a:xfrm>
              <a:off x="3276600" y="990600"/>
              <a:ext cx="914400" cy="534924"/>
            </a:xfrm>
            <a:prstGeom prst="rect">
              <a:avLst/>
            </a:prstGeom>
            <a:noFill/>
          </p:spPr>
        </p:pic>
        <p:pic>
          <p:nvPicPr>
            <p:cNvPr id="129" name="Picture 1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9800" y="4267200"/>
              <a:ext cx="544781" cy="564959"/>
            </a:xfrm>
            <a:prstGeom prst="rect">
              <a:avLst/>
            </a:prstGeom>
          </p:spPr>
        </p:pic>
        <p:sp>
          <p:nvSpPr>
            <p:cNvPr id="130" name="Rounded Rectangle 129"/>
            <p:cNvSpPr/>
            <p:nvPr/>
          </p:nvSpPr>
          <p:spPr>
            <a:xfrm>
              <a:off x="5867400" y="4191000"/>
              <a:ext cx="9906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4419600"/>
              <a:ext cx="544781" cy="564959"/>
            </a:xfrm>
            <a:prstGeom prst="rect">
              <a:avLst/>
            </a:prstGeom>
          </p:spPr>
        </p:pic>
        <p:sp>
          <p:nvSpPr>
            <p:cNvPr id="132" name="Left-Right Arrow 131"/>
            <p:cNvSpPr/>
            <p:nvPr/>
          </p:nvSpPr>
          <p:spPr>
            <a:xfrm rot="5400000">
              <a:off x="3368730" y="1597721"/>
              <a:ext cx="448345" cy="1573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5638800" y="1219200"/>
              <a:ext cx="2399629" cy="714251"/>
            </a:xfrm>
            <a:prstGeom prst="rect">
              <a:avLst/>
            </a:prstGeom>
            <a:noFill/>
          </p:spPr>
          <p:txBody>
            <a:bodyPr wrap="square" rtlCol="0">
              <a:spAutoFit/>
            </a:bodyPr>
            <a:lstStyle/>
            <a:p>
              <a:r>
                <a:rPr lang="en-US" sz="600" b="1" dirty="0" smtClean="0">
                  <a:latin typeface="Arial Black" pitchFamily="34" charset="0"/>
                  <a:cs typeface="Aharoni" pitchFamily="2" charset="-79"/>
                </a:rPr>
                <a:t>Spin Up EC2 using new VZ AMI and install </a:t>
              </a:r>
            </a:p>
            <a:p>
              <a:r>
                <a:rPr lang="en-US" sz="600" b="1" dirty="0" smtClean="0">
                  <a:latin typeface="Arial Black" pitchFamily="34" charset="0"/>
                  <a:cs typeface="Aharoni" pitchFamily="2" charset="-79"/>
                </a:rPr>
                <a:t>“Hello World” APP</a:t>
              </a:r>
            </a:p>
            <a:p>
              <a:endParaRPr lang="en-US" sz="600" b="1" dirty="0">
                <a:latin typeface="Arial Black" pitchFamily="34" charset="0"/>
                <a:cs typeface="Aharoni" pitchFamily="2" charset="-79"/>
              </a:endParaRPr>
            </a:p>
          </p:txBody>
        </p:sp>
        <p:sp>
          <p:nvSpPr>
            <p:cNvPr id="134" name="Rounded Rectangle 133"/>
            <p:cNvSpPr/>
            <p:nvPr/>
          </p:nvSpPr>
          <p:spPr>
            <a:xfrm>
              <a:off x="1828800" y="3962400"/>
              <a:ext cx="2971800" cy="192411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ight Arrow 134"/>
            <p:cNvSpPr/>
            <p:nvPr/>
          </p:nvSpPr>
          <p:spPr>
            <a:xfrm rot="10800000">
              <a:off x="4953000" y="4656492"/>
              <a:ext cx="754742" cy="165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6934200" y="4572000"/>
              <a:ext cx="1295400" cy="714251"/>
            </a:xfrm>
            <a:prstGeom prst="rect">
              <a:avLst/>
            </a:prstGeom>
            <a:noFill/>
          </p:spPr>
          <p:txBody>
            <a:bodyPr wrap="square" rtlCol="0">
              <a:spAutoFit/>
            </a:bodyPr>
            <a:lstStyle/>
            <a:p>
              <a:r>
                <a:rPr lang="en-US" sz="600" b="1" dirty="0" smtClean="0">
                  <a:latin typeface="Arial Black" pitchFamily="34" charset="0"/>
                  <a:cs typeface="Aharoni" pitchFamily="2" charset="-79"/>
                </a:rPr>
                <a:t>Build Application AMI &amp; Publish</a:t>
              </a:r>
              <a:endParaRPr lang="en-US" sz="600" b="1" dirty="0">
                <a:latin typeface="Arial Black" pitchFamily="34" charset="0"/>
                <a:cs typeface="Aharoni" pitchFamily="2" charset="-79"/>
              </a:endParaRPr>
            </a:p>
          </p:txBody>
        </p:sp>
        <p:sp>
          <p:nvSpPr>
            <p:cNvPr id="137" name="TextBox 136"/>
            <p:cNvSpPr txBox="1"/>
            <p:nvPr/>
          </p:nvSpPr>
          <p:spPr>
            <a:xfrm>
              <a:off x="1828801" y="5486399"/>
              <a:ext cx="1066799" cy="428551"/>
            </a:xfrm>
            <a:prstGeom prst="rect">
              <a:avLst/>
            </a:prstGeom>
            <a:noFill/>
          </p:spPr>
          <p:txBody>
            <a:bodyPr wrap="square" rtlCol="0">
              <a:spAutoFit/>
            </a:bodyPr>
            <a:lstStyle/>
            <a:p>
              <a:pPr algn="ctr"/>
              <a:r>
                <a:rPr lang="en-US" sz="600" b="1" dirty="0" smtClean="0">
                  <a:latin typeface="Arial Black" pitchFamily="34" charset="0"/>
                  <a:cs typeface="Aharoni" pitchFamily="2" charset="-79"/>
                </a:rPr>
                <a:t>EC2-OLD AMI</a:t>
              </a:r>
              <a:endParaRPr lang="en-US" sz="600" b="1" dirty="0">
                <a:latin typeface="Arial Black" pitchFamily="34" charset="0"/>
                <a:cs typeface="Aharoni" pitchFamily="2" charset="-79"/>
              </a:endParaRPr>
            </a:p>
          </p:txBody>
        </p:sp>
        <p:sp>
          <p:nvSpPr>
            <p:cNvPr id="138" name="TextBox 137"/>
            <p:cNvSpPr txBox="1"/>
            <p:nvPr/>
          </p:nvSpPr>
          <p:spPr>
            <a:xfrm>
              <a:off x="3733801" y="5467289"/>
              <a:ext cx="1066799" cy="428551"/>
            </a:xfrm>
            <a:prstGeom prst="rect">
              <a:avLst/>
            </a:prstGeom>
            <a:noFill/>
          </p:spPr>
          <p:txBody>
            <a:bodyPr wrap="square" rtlCol="0">
              <a:spAutoFit/>
            </a:bodyPr>
            <a:lstStyle/>
            <a:p>
              <a:pPr algn="ctr"/>
              <a:r>
                <a:rPr lang="en-US" sz="600" b="1" dirty="0" smtClean="0">
                  <a:latin typeface="Arial Black" pitchFamily="34" charset="0"/>
                  <a:cs typeface="Aharoni" pitchFamily="2" charset="-79"/>
                </a:rPr>
                <a:t>EC2-NEW AMI</a:t>
              </a:r>
              <a:endParaRPr lang="en-US" sz="600" b="1" dirty="0">
                <a:latin typeface="Arial Black" pitchFamily="34" charset="0"/>
                <a:cs typeface="Aharoni" pitchFamily="2" charset="-79"/>
              </a:endParaRPr>
            </a:p>
          </p:txBody>
        </p:sp>
        <p:sp>
          <p:nvSpPr>
            <p:cNvPr id="139" name="TextBox 138"/>
            <p:cNvSpPr txBox="1"/>
            <p:nvPr/>
          </p:nvSpPr>
          <p:spPr>
            <a:xfrm>
              <a:off x="1743432" y="5943600"/>
              <a:ext cx="3200400" cy="571401"/>
            </a:xfrm>
            <a:prstGeom prst="rect">
              <a:avLst/>
            </a:prstGeom>
            <a:noFill/>
          </p:spPr>
          <p:txBody>
            <a:bodyPr wrap="square" rtlCol="0">
              <a:spAutoFit/>
            </a:bodyPr>
            <a:lstStyle/>
            <a:p>
              <a:r>
                <a:rPr lang="en-US" sz="600" b="1" dirty="0">
                  <a:latin typeface="Arial Black" pitchFamily="34" charset="0"/>
                  <a:cs typeface="Aharoni" pitchFamily="2" charset="-79"/>
                </a:rPr>
                <a:t>Auto Scaling Launch Configuration for New EC2 Spin UP and Terminate Old EC2</a:t>
              </a:r>
            </a:p>
          </p:txBody>
        </p:sp>
        <p:grpSp>
          <p:nvGrpSpPr>
            <p:cNvPr id="140" name="Group 139"/>
            <p:cNvGrpSpPr/>
            <p:nvPr/>
          </p:nvGrpSpPr>
          <p:grpSpPr>
            <a:xfrm>
              <a:off x="2008661" y="4533900"/>
              <a:ext cx="609600" cy="914400"/>
              <a:chOff x="7239000" y="3048000"/>
              <a:chExt cx="1143000" cy="1600200"/>
            </a:xfrm>
          </p:grpSpPr>
          <p:pic>
            <p:nvPicPr>
              <p:cNvPr id="170" name="Picture 1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3800" y="3124200"/>
                <a:ext cx="544781" cy="653737"/>
              </a:xfrm>
              <a:prstGeom prst="rect">
                <a:avLst/>
              </a:prstGeom>
            </p:spPr>
          </p:pic>
          <p:sp>
            <p:nvSpPr>
              <p:cNvPr id="171" name="Rounded Rectangle 170"/>
              <p:cNvSpPr/>
              <p:nvPr/>
            </p:nvSpPr>
            <p:spPr>
              <a:xfrm>
                <a:off x="7239000" y="3048000"/>
                <a:ext cx="1143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2" name="Picture 8" descr="Image result for hello world images"/>
              <p:cNvPicPr>
                <a:picLocks noChangeAspect="1" noChangeArrowheads="1"/>
              </p:cNvPicPr>
              <p:nvPr/>
            </p:nvPicPr>
            <p:blipFill>
              <a:blip r:embed="rId7" cstate="print"/>
              <a:srcRect/>
              <a:stretch>
                <a:fillRect/>
              </a:stretch>
            </p:blipFill>
            <p:spPr bwMode="auto">
              <a:xfrm>
                <a:off x="7543800" y="4038600"/>
                <a:ext cx="533400" cy="533400"/>
              </a:xfrm>
              <a:prstGeom prst="rect">
                <a:avLst/>
              </a:prstGeom>
              <a:noFill/>
            </p:spPr>
          </p:pic>
          <p:cxnSp>
            <p:nvCxnSpPr>
              <p:cNvPr id="173" name="Straight Arrow Connector 172"/>
              <p:cNvCxnSpPr>
                <a:stCxn id="172" idx="0"/>
                <a:endCxn id="170" idx="2"/>
              </p:cNvCxnSpPr>
              <p:nvPr/>
            </p:nvCxnSpPr>
            <p:spPr>
              <a:xfrm rot="5400000" flipH="1" flipV="1">
                <a:off x="7683014" y="3905424"/>
                <a:ext cx="260663" cy="569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3943092" y="4504284"/>
              <a:ext cx="609600" cy="914400"/>
              <a:chOff x="7239000" y="3048000"/>
              <a:chExt cx="1143000" cy="1600200"/>
            </a:xfrm>
          </p:grpSpPr>
          <p:pic>
            <p:nvPicPr>
              <p:cNvPr id="166" name="Picture 1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3800" y="3124200"/>
                <a:ext cx="544781" cy="653737"/>
              </a:xfrm>
              <a:prstGeom prst="rect">
                <a:avLst/>
              </a:prstGeom>
            </p:spPr>
          </p:pic>
          <p:sp>
            <p:nvSpPr>
              <p:cNvPr id="167" name="Rounded Rectangle 166"/>
              <p:cNvSpPr/>
              <p:nvPr/>
            </p:nvSpPr>
            <p:spPr>
              <a:xfrm>
                <a:off x="7239000" y="3048000"/>
                <a:ext cx="1143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Picture 8" descr="Image result for hello world images"/>
              <p:cNvPicPr>
                <a:picLocks noChangeAspect="1" noChangeArrowheads="1"/>
              </p:cNvPicPr>
              <p:nvPr/>
            </p:nvPicPr>
            <p:blipFill>
              <a:blip r:embed="rId7" cstate="print"/>
              <a:srcRect/>
              <a:stretch>
                <a:fillRect/>
              </a:stretch>
            </p:blipFill>
            <p:spPr bwMode="auto">
              <a:xfrm>
                <a:off x="7543800" y="4038600"/>
                <a:ext cx="533400" cy="533400"/>
              </a:xfrm>
              <a:prstGeom prst="rect">
                <a:avLst/>
              </a:prstGeom>
              <a:noFill/>
            </p:spPr>
          </p:pic>
          <p:cxnSp>
            <p:nvCxnSpPr>
              <p:cNvPr id="169" name="Straight Arrow Connector 168"/>
              <p:cNvCxnSpPr>
                <a:stCxn id="168" idx="0"/>
                <a:endCxn id="166" idx="2"/>
              </p:cNvCxnSpPr>
              <p:nvPr/>
            </p:nvCxnSpPr>
            <p:spPr>
              <a:xfrm rot="5400000" flipH="1" flipV="1">
                <a:off x="7683014" y="3905424"/>
                <a:ext cx="260663" cy="569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grpSp>
        <p:sp>
          <p:nvSpPr>
            <p:cNvPr id="142" name="Left-Right Arrow 141"/>
            <p:cNvSpPr/>
            <p:nvPr/>
          </p:nvSpPr>
          <p:spPr>
            <a:xfrm rot="5400000">
              <a:off x="3162299" y="3467101"/>
              <a:ext cx="685801"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9" descr="\\emscvd02.vdsi.ent.verizon.com\UPM\HOME\v865364\Documents\downloa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40994" y="3962400"/>
              <a:ext cx="564205" cy="564205"/>
            </a:xfrm>
            <a:prstGeom prst="rect">
              <a:avLst/>
            </a:prstGeom>
            <a:noFill/>
            <a:extLst>
              <a:ext uri="{909E8E84-426E-40DD-AFC4-6F175D3DCCD1}">
                <a14:hiddenFill xmlns:a14="http://schemas.microsoft.com/office/drawing/2010/main">
                  <a:solidFill>
                    <a:srgbClr val="FFFFFF"/>
                  </a:solidFill>
                </a14:hiddenFill>
              </a:ext>
            </a:extLst>
          </p:spPr>
        </p:pic>
        <p:cxnSp>
          <p:nvCxnSpPr>
            <p:cNvPr id="144" name="Elbow Connector 143"/>
            <p:cNvCxnSpPr>
              <a:stCxn id="143" idx="3"/>
              <a:endCxn id="167" idx="0"/>
            </p:cNvCxnSpPr>
            <p:nvPr/>
          </p:nvCxnSpPr>
          <p:spPr>
            <a:xfrm>
              <a:off x="3505199" y="4244503"/>
              <a:ext cx="742693" cy="259781"/>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5" name="Elbow Connector 144"/>
            <p:cNvCxnSpPr>
              <a:stCxn id="143" idx="1"/>
              <a:endCxn id="171" idx="0"/>
            </p:cNvCxnSpPr>
            <p:nvPr/>
          </p:nvCxnSpPr>
          <p:spPr>
            <a:xfrm rot="10800000" flipV="1">
              <a:off x="2313462" y="4244502"/>
              <a:ext cx="627533" cy="289397"/>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146" name="Group 145"/>
            <p:cNvGrpSpPr/>
            <p:nvPr/>
          </p:nvGrpSpPr>
          <p:grpSpPr>
            <a:xfrm>
              <a:off x="5715000" y="1752600"/>
              <a:ext cx="1143000" cy="1638972"/>
              <a:chOff x="5715000" y="1752600"/>
              <a:chExt cx="1143000" cy="1638972"/>
            </a:xfrm>
          </p:grpSpPr>
          <p:pic>
            <p:nvPicPr>
              <p:cNvPr id="161" name="Picture 1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19800" y="1828800"/>
                <a:ext cx="544781" cy="653737"/>
              </a:xfrm>
              <a:prstGeom prst="rect">
                <a:avLst/>
              </a:prstGeom>
            </p:spPr>
          </p:pic>
          <p:sp>
            <p:nvSpPr>
              <p:cNvPr id="162" name="Rounded Rectangle 161"/>
              <p:cNvSpPr/>
              <p:nvPr/>
            </p:nvSpPr>
            <p:spPr>
              <a:xfrm>
                <a:off x="5715000" y="1752600"/>
                <a:ext cx="1143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Picture 8" descr="Image result for hello world images"/>
              <p:cNvPicPr>
                <a:picLocks noChangeAspect="1" noChangeArrowheads="1"/>
              </p:cNvPicPr>
              <p:nvPr/>
            </p:nvPicPr>
            <p:blipFill>
              <a:blip r:embed="rId10" cstate="print"/>
              <a:srcRect/>
              <a:stretch>
                <a:fillRect/>
              </a:stretch>
            </p:blipFill>
            <p:spPr bwMode="auto">
              <a:xfrm>
                <a:off x="6019800" y="2743200"/>
                <a:ext cx="533400" cy="533400"/>
              </a:xfrm>
              <a:prstGeom prst="rect">
                <a:avLst/>
              </a:prstGeom>
              <a:noFill/>
            </p:spPr>
          </p:pic>
          <p:cxnSp>
            <p:nvCxnSpPr>
              <p:cNvPr id="164" name="Straight Arrow Connector 163"/>
              <p:cNvCxnSpPr>
                <a:stCxn id="163" idx="0"/>
                <a:endCxn id="161" idx="2"/>
              </p:cNvCxnSpPr>
              <p:nvPr/>
            </p:nvCxnSpPr>
            <p:spPr>
              <a:xfrm rot="5400000" flipH="1" flipV="1">
                <a:off x="6159014" y="2610024"/>
                <a:ext cx="260663" cy="5691"/>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5832933" y="3153489"/>
                <a:ext cx="1025067" cy="238083"/>
              </a:xfrm>
              <a:prstGeom prst="rect">
                <a:avLst/>
              </a:prstGeom>
              <a:noFill/>
            </p:spPr>
            <p:txBody>
              <a:bodyPr wrap="square" rtlCol="0">
                <a:spAutoFit/>
              </a:bodyPr>
              <a:lstStyle/>
              <a:p>
                <a:pPr algn="ctr"/>
                <a:r>
                  <a:rPr lang="en-US" sz="400" b="1" dirty="0" smtClean="0">
                    <a:latin typeface="Arial Black" pitchFamily="34" charset="0"/>
                    <a:cs typeface="Aharoni" pitchFamily="2" charset="-79"/>
                  </a:rPr>
                  <a:t>Hello World</a:t>
                </a:r>
              </a:p>
            </p:txBody>
          </p:sp>
        </p:grpSp>
        <p:pic>
          <p:nvPicPr>
            <p:cNvPr id="147" name="Picture 12" descr="Image result for terminate images"/>
            <p:cNvPicPr>
              <a:picLocks noChangeAspect="1" noChangeArrowheads="1"/>
            </p:cNvPicPr>
            <p:nvPr/>
          </p:nvPicPr>
          <p:blipFill>
            <a:blip r:embed="rId11" cstate="print"/>
            <a:srcRect/>
            <a:stretch>
              <a:fillRect/>
            </a:stretch>
          </p:blipFill>
          <p:spPr bwMode="auto">
            <a:xfrm>
              <a:off x="2521907" y="4914912"/>
              <a:ext cx="221293" cy="221293"/>
            </a:xfrm>
            <a:prstGeom prst="rect">
              <a:avLst/>
            </a:prstGeom>
            <a:noFill/>
          </p:spPr>
        </p:pic>
        <p:pic>
          <p:nvPicPr>
            <p:cNvPr id="148" name="Picture 14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2001" y="1883986"/>
              <a:ext cx="456936" cy="473860"/>
            </a:xfrm>
            <a:prstGeom prst="rect">
              <a:avLst/>
            </a:prstGeom>
          </p:spPr>
        </p:pic>
        <p:pic>
          <p:nvPicPr>
            <p:cNvPr id="149" name="Picture 14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95688" y="2041620"/>
              <a:ext cx="456936" cy="473860"/>
            </a:xfrm>
            <a:prstGeom prst="rect">
              <a:avLst/>
            </a:prstGeom>
          </p:spPr>
        </p:pic>
        <p:sp>
          <p:nvSpPr>
            <p:cNvPr id="150" name="TextBox 149"/>
            <p:cNvSpPr txBox="1"/>
            <p:nvPr/>
          </p:nvSpPr>
          <p:spPr>
            <a:xfrm>
              <a:off x="457200" y="1524001"/>
              <a:ext cx="1856258" cy="285700"/>
            </a:xfrm>
            <a:prstGeom prst="rect">
              <a:avLst/>
            </a:prstGeom>
            <a:noFill/>
          </p:spPr>
          <p:txBody>
            <a:bodyPr wrap="square" rtlCol="0">
              <a:spAutoFit/>
            </a:bodyPr>
            <a:lstStyle/>
            <a:p>
              <a:r>
                <a:rPr lang="en-US" sz="600" b="1" dirty="0" smtClean="0">
                  <a:latin typeface="Arial Black" pitchFamily="34" charset="0"/>
                  <a:cs typeface="Aharoni" pitchFamily="2" charset="-79"/>
                </a:rPr>
                <a:t>VZ AMI</a:t>
              </a:r>
              <a:endParaRPr lang="en-US" sz="600" b="1" dirty="0">
                <a:latin typeface="Arial Black" pitchFamily="34" charset="0"/>
                <a:cs typeface="Aharoni" pitchFamily="2" charset="-79"/>
              </a:endParaRPr>
            </a:p>
          </p:txBody>
        </p:sp>
        <p:sp>
          <p:nvSpPr>
            <p:cNvPr id="151" name="Left-Right Arrow 150"/>
            <p:cNvSpPr/>
            <p:nvPr/>
          </p:nvSpPr>
          <p:spPr>
            <a:xfrm>
              <a:off x="1537576" y="2133600"/>
              <a:ext cx="814464" cy="1573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ounded Rectangle 151"/>
            <p:cNvSpPr/>
            <p:nvPr/>
          </p:nvSpPr>
          <p:spPr>
            <a:xfrm>
              <a:off x="609600" y="1828799"/>
              <a:ext cx="830868" cy="7239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 name="Picture 15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2001" y="2645987"/>
              <a:ext cx="456936" cy="473860"/>
            </a:xfrm>
            <a:prstGeom prst="rect">
              <a:avLst/>
            </a:prstGeom>
          </p:spPr>
        </p:pic>
        <p:pic>
          <p:nvPicPr>
            <p:cNvPr id="154" name="Picture 15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95688" y="2803621"/>
              <a:ext cx="456936" cy="473860"/>
            </a:xfrm>
            <a:prstGeom prst="rect">
              <a:avLst/>
            </a:prstGeom>
          </p:spPr>
        </p:pic>
        <p:sp>
          <p:nvSpPr>
            <p:cNvPr id="155" name="Rounded Rectangle 154"/>
            <p:cNvSpPr/>
            <p:nvPr/>
          </p:nvSpPr>
          <p:spPr>
            <a:xfrm>
              <a:off x="609600" y="2590800"/>
              <a:ext cx="830868" cy="7239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Left-Right Arrow 155"/>
            <p:cNvSpPr/>
            <p:nvPr/>
          </p:nvSpPr>
          <p:spPr>
            <a:xfrm>
              <a:off x="1524000" y="2738242"/>
              <a:ext cx="814464" cy="1573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533401" y="3352800"/>
              <a:ext cx="1514851" cy="428551"/>
            </a:xfrm>
            <a:prstGeom prst="rect">
              <a:avLst/>
            </a:prstGeom>
            <a:noFill/>
          </p:spPr>
          <p:txBody>
            <a:bodyPr wrap="square" rtlCol="0">
              <a:spAutoFit/>
            </a:bodyPr>
            <a:lstStyle/>
            <a:p>
              <a:r>
                <a:rPr lang="en-US" sz="600" b="1" dirty="0" smtClean="0">
                  <a:latin typeface="Arial Black" pitchFamily="34" charset="0"/>
                  <a:cs typeface="Aharoni" pitchFamily="2" charset="-79"/>
                </a:rPr>
                <a:t>Application AMI</a:t>
              </a:r>
              <a:endParaRPr lang="en-US" sz="600" b="1" dirty="0">
                <a:latin typeface="Arial Black" pitchFamily="34" charset="0"/>
                <a:cs typeface="Aharoni" pitchFamily="2" charset="-79"/>
              </a:endParaRPr>
            </a:p>
          </p:txBody>
        </p:sp>
        <p:pic>
          <p:nvPicPr>
            <p:cNvPr id="159" name="Picture 11" descr="Image result for QA ima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495264" y="3493156"/>
              <a:ext cx="456298" cy="501874"/>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1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5800" y="685801"/>
              <a:ext cx="838200" cy="547159"/>
            </a:xfrm>
            <a:prstGeom prst="rect">
              <a:avLst/>
            </a:prstGeom>
          </p:spPr>
        </p:pic>
      </p:grpSp>
      <p:pic>
        <p:nvPicPr>
          <p:cNvPr id="227" name="Picture 7" descr="Image result for Cloud Formation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03240" y="1011144"/>
            <a:ext cx="337248" cy="337248"/>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2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066411" y="3239964"/>
            <a:ext cx="360418" cy="350407"/>
          </a:xfrm>
          <a:prstGeom prst="rect">
            <a:avLst/>
          </a:prstGeom>
        </p:spPr>
      </p:pic>
      <p:sp>
        <p:nvSpPr>
          <p:cNvPr id="116" name="Right Arrow 115"/>
          <p:cNvSpPr/>
          <p:nvPr/>
        </p:nvSpPr>
        <p:spPr>
          <a:xfrm>
            <a:off x="4419600" y="2358509"/>
            <a:ext cx="310719" cy="635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0" name="Group 229"/>
          <p:cNvGrpSpPr/>
          <p:nvPr/>
        </p:nvGrpSpPr>
        <p:grpSpPr>
          <a:xfrm>
            <a:off x="2068712" y="2212441"/>
            <a:ext cx="808372" cy="503341"/>
            <a:chOff x="4343401" y="3124201"/>
            <a:chExt cx="1444644" cy="842495"/>
          </a:xfrm>
        </p:grpSpPr>
        <p:pic>
          <p:nvPicPr>
            <p:cNvPr id="231" name="Picture 13" descr="Image result for aws SNS logo"/>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572000" y="3145419"/>
              <a:ext cx="685964" cy="685964"/>
            </a:xfrm>
            <a:prstGeom prst="rect">
              <a:avLst/>
            </a:prstGeom>
            <a:noFill/>
            <a:extLst>
              <a:ext uri="{909E8E84-426E-40DD-AFC4-6F175D3DCCD1}">
                <a14:hiddenFill xmlns:a14="http://schemas.microsoft.com/office/drawing/2010/main">
                  <a:solidFill>
                    <a:srgbClr val="FFFFFF"/>
                  </a:solidFill>
                </a14:hiddenFill>
              </a:ext>
            </a:extLst>
          </p:spPr>
        </p:pic>
        <p:cxnSp>
          <p:nvCxnSpPr>
            <p:cNvPr id="232" name="Elbow Connector 231"/>
            <p:cNvCxnSpPr>
              <a:endCxn id="231" idx="1"/>
            </p:cNvCxnSpPr>
            <p:nvPr/>
          </p:nvCxnSpPr>
          <p:spPr>
            <a:xfrm rot="16200000" flipH="1">
              <a:off x="4275601" y="3192001"/>
              <a:ext cx="364199" cy="228600"/>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5105400" y="3657601"/>
              <a:ext cx="682645" cy="309095"/>
            </a:xfrm>
            <a:prstGeom prst="rect">
              <a:avLst/>
            </a:prstGeom>
            <a:noFill/>
          </p:spPr>
          <p:txBody>
            <a:bodyPr wrap="square" rtlCol="0">
              <a:spAutoFit/>
            </a:bodyPr>
            <a:lstStyle/>
            <a:p>
              <a:r>
                <a:rPr lang="en-US" sz="600" b="1" dirty="0" smtClean="0">
                  <a:latin typeface="Arial Black" pitchFamily="34" charset="0"/>
                  <a:cs typeface="Aharoni" pitchFamily="2" charset="-79"/>
                </a:rPr>
                <a:t>SNS</a:t>
              </a:r>
              <a:endParaRPr lang="en-US" sz="600" b="1" dirty="0">
                <a:latin typeface="Arial Black" pitchFamily="34" charset="0"/>
                <a:cs typeface="Aharoni" pitchFamily="2" charset="-79"/>
              </a:endParaRPr>
            </a:p>
          </p:txBody>
        </p:sp>
      </p:grpSp>
      <p:grpSp>
        <p:nvGrpSpPr>
          <p:cNvPr id="234" name="Group 233"/>
          <p:cNvGrpSpPr/>
          <p:nvPr/>
        </p:nvGrpSpPr>
        <p:grpSpPr>
          <a:xfrm>
            <a:off x="6664865" y="2225159"/>
            <a:ext cx="808372" cy="503341"/>
            <a:chOff x="4343401" y="3124201"/>
            <a:chExt cx="1444644" cy="842495"/>
          </a:xfrm>
        </p:grpSpPr>
        <p:pic>
          <p:nvPicPr>
            <p:cNvPr id="235" name="Picture 13" descr="Image result for aws SNS logo"/>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572000" y="3145419"/>
              <a:ext cx="685964" cy="685964"/>
            </a:xfrm>
            <a:prstGeom prst="rect">
              <a:avLst/>
            </a:prstGeom>
            <a:noFill/>
            <a:extLst>
              <a:ext uri="{909E8E84-426E-40DD-AFC4-6F175D3DCCD1}">
                <a14:hiddenFill xmlns:a14="http://schemas.microsoft.com/office/drawing/2010/main">
                  <a:solidFill>
                    <a:srgbClr val="FFFFFF"/>
                  </a:solidFill>
                </a14:hiddenFill>
              </a:ext>
            </a:extLst>
          </p:spPr>
        </p:pic>
        <p:cxnSp>
          <p:nvCxnSpPr>
            <p:cNvPr id="236" name="Elbow Connector 235"/>
            <p:cNvCxnSpPr>
              <a:endCxn id="235" idx="1"/>
            </p:cNvCxnSpPr>
            <p:nvPr/>
          </p:nvCxnSpPr>
          <p:spPr>
            <a:xfrm rot="16200000" flipH="1">
              <a:off x="4275601" y="3192001"/>
              <a:ext cx="364199" cy="228600"/>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5105400" y="3657601"/>
              <a:ext cx="682645" cy="309095"/>
            </a:xfrm>
            <a:prstGeom prst="rect">
              <a:avLst/>
            </a:prstGeom>
            <a:noFill/>
          </p:spPr>
          <p:txBody>
            <a:bodyPr wrap="square" rtlCol="0">
              <a:spAutoFit/>
            </a:bodyPr>
            <a:lstStyle/>
            <a:p>
              <a:r>
                <a:rPr lang="en-US" sz="600" b="1" dirty="0" smtClean="0">
                  <a:latin typeface="Arial Black" pitchFamily="34" charset="0"/>
                  <a:cs typeface="Aharoni" pitchFamily="2" charset="-79"/>
                </a:rPr>
                <a:t>SNS</a:t>
              </a:r>
              <a:endParaRPr lang="en-US" sz="600" b="1" dirty="0">
                <a:latin typeface="Arial Black" pitchFamily="34" charset="0"/>
                <a:cs typeface="Aharoni" pitchFamily="2" charset="-79"/>
              </a:endParaRPr>
            </a:p>
          </p:txBody>
        </p:sp>
      </p:grpSp>
      <p:pic>
        <p:nvPicPr>
          <p:cNvPr id="239" name="Picture 15" descr="Image result for aws lambda logo"/>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84581" y="1295880"/>
            <a:ext cx="236195" cy="244340"/>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15" descr="Image result for aws lambda logo"/>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414637" y="1299139"/>
            <a:ext cx="236195" cy="244340"/>
          </a:xfrm>
          <a:prstGeom prst="rect">
            <a:avLst/>
          </a:prstGeom>
          <a:noFill/>
          <a:extLst>
            <a:ext uri="{909E8E84-426E-40DD-AFC4-6F175D3DCCD1}">
              <a14:hiddenFill xmlns:a14="http://schemas.microsoft.com/office/drawing/2010/main">
                <a:solidFill>
                  <a:srgbClr val="FFFFFF"/>
                </a:solidFill>
              </a14:hiddenFill>
            </a:ext>
          </a:extLst>
        </p:spPr>
      </p:pic>
      <p:sp>
        <p:nvSpPr>
          <p:cNvPr id="158" name="TextBox 157"/>
          <p:cNvSpPr txBox="1"/>
          <p:nvPr/>
        </p:nvSpPr>
        <p:spPr>
          <a:xfrm>
            <a:off x="76200" y="165485"/>
            <a:ext cx="7821140" cy="353943"/>
          </a:xfrm>
          <a:prstGeom prst="rect">
            <a:avLst/>
          </a:prstGeom>
          <a:noFill/>
        </p:spPr>
        <p:txBody>
          <a:bodyPr wrap="square" rtlCol="0" anchor="ctr">
            <a:spAutoFit/>
          </a:bodyPr>
          <a:lstStyle/>
          <a:p>
            <a:r>
              <a:rPr lang="en-US" sz="1700" b="1" dirty="0" smtClean="0">
                <a:latin typeface="Arial Black" pitchFamily="34" charset="0"/>
                <a:cs typeface="Aharoni" pitchFamily="2" charset="-79"/>
              </a:rPr>
              <a:t>BWD Cloud : Auto scaling and Delivery pipeline.</a:t>
            </a:r>
            <a:endParaRPr lang="en-US" sz="1700" b="1" dirty="0">
              <a:latin typeface="Arial Black" pitchFamily="34" charset="0"/>
              <a:cs typeface="Aharoni" pitchFamily="2" charset="-79"/>
            </a:endParaRPr>
          </a:p>
        </p:txBody>
      </p:sp>
      <p:pic>
        <p:nvPicPr>
          <p:cNvPr id="1026"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814" y="4800600"/>
            <a:ext cx="8993708"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 name="Rectangle 173"/>
          <p:cNvSpPr/>
          <p:nvPr/>
        </p:nvSpPr>
        <p:spPr>
          <a:xfrm>
            <a:off x="39365" y="4495800"/>
            <a:ext cx="2376976" cy="307777"/>
          </a:xfrm>
          <a:prstGeom prst="rect">
            <a:avLst/>
          </a:prstGeom>
        </p:spPr>
        <p:txBody>
          <a:bodyPr wrap="square">
            <a:spAutoFit/>
          </a:bodyPr>
          <a:lstStyle/>
          <a:p>
            <a:pPr algn="ctr"/>
            <a:r>
              <a:rPr lang="en-US" sz="1400" b="1" dirty="0" smtClean="0">
                <a:solidFill>
                  <a:schemeClr val="tx2"/>
                </a:solidFill>
              </a:rPr>
              <a:t>Delivery Pipeline End to End</a:t>
            </a:r>
            <a:endParaRPr lang="en-US" sz="1400" b="1" dirty="0">
              <a:solidFill>
                <a:schemeClr val="tx2"/>
              </a:solidFill>
            </a:endParaRPr>
          </a:p>
        </p:txBody>
      </p:sp>
    </p:spTree>
    <p:extLst>
      <p:ext uri="{BB962C8B-B14F-4D97-AF65-F5344CB8AC3E}">
        <p14:creationId xmlns:p14="http://schemas.microsoft.com/office/powerpoint/2010/main" val="3902075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1869</TotalTime>
  <Words>353</Words>
  <Application>Microsoft Office PowerPoint</Application>
  <PresentationFormat>On-screen Show (4:3)</PresentationFormat>
  <Paragraphs>63</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Balaji</dc:creator>
  <cp:lastModifiedBy>Bagavathy, Sivaraman S</cp:lastModifiedBy>
  <cp:revision>52</cp:revision>
  <dcterms:created xsi:type="dcterms:W3CDTF">2017-06-15T18:13:46Z</dcterms:created>
  <dcterms:modified xsi:type="dcterms:W3CDTF">2017-08-31T10:15:01Z</dcterms:modified>
</cp:coreProperties>
</file>