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6" r:id="rId8"/>
    <p:sldId id="259" r:id="rId9"/>
    <p:sldId id="263" r:id="rId10"/>
    <p:sldId id="265"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9DA7-9511-50F6-13F6-0C016E1AA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2ECAF0-AB50-88B7-8932-080C6C5EF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22C9B5-2422-37FE-A311-BDEF251E1064}"/>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5" name="Footer Placeholder 4">
            <a:extLst>
              <a:ext uri="{FF2B5EF4-FFF2-40B4-BE49-F238E27FC236}">
                <a16:creationId xmlns:a16="http://schemas.microsoft.com/office/drawing/2014/main" id="{CED94B6D-5444-52C1-0FED-46B10B77D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8D426-2156-22CD-8E3C-8373E8359570}"/>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256721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243A-6160-5B5E-9BE9-2A669F971E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76BBCA-4A8A-9130-941A-0ED61F5C77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1ADCE-26CF-C534-B2DC-DBBBA1052AEF}"/>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5" name="Footer Placeholder 4">
            <a:extLst>
              <a:ext uri="{FF2B5EF4-FFF2-40B4-BE49-F238E27FC236}">
                <a16:creationId xmlns:a16="http://schemas.microsoft.com/office/drawing/2014/main" id="{728E9C7F-97FF-803E-B305-35FD52E4D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ED67DF-791F-16EE-7EA4-FF6CE03FADEC}"/>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137817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F39F7-972C-7946-46E9-CB7A82F624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75928A-E31F-06F2-9071-E0CB668AAD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DA693-EA1C-0ACF-3DBF-9DE2312C954C}"/>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5" name="Footer Placeholder 4">
            <a:extLst>
              <a:ext uri="{FF2B5EF4-FFF2-40B4-BE49-F238E27FC236}">
                <a16:creationId xmlns:a16="http://schemas.microsoft.com/office/drawing/2014/main" id="{E1279B6F-D042-1F85-1ABC-427C72F62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BD9D1D-D047-2EE6-310D-EA3D41DBC69E}"/>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144047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612A-4E54-F3E5-586E-D7747FBBC8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3F0F39-4A68-C322-0587-8530729C5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53D8E-0350-7665-6F6B-D6E1E5652721}"/>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5" name="Footer Placeholder 4">
            <a:extLst>
              <a:ext uri="{FF2B5EF4-FFF2-40B4-BE49-F238E27FC236}">
                <a16:creationId xmlns:a16="http://schemas.microsoft.com/office/drawing/2014/main" id="{A7AA9DC0-9951-FB1A-2AA7-F4E3607FC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AA383-0035-A168-5227-35FEB7B4F7B3}"/>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25799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D1B6-4219-1C61-2418-78F4894028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566150-6489-5918-4073-A210E3E8A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CEEBC-CB2B-6436-9DCE-E8F9C68D4DE6}"/>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5" name="Footer Placeholder 4">
            <a:extLst>
              <a:ext uri="{FF2B5EF4-FFF2-40B4-BE49-F238E27FC236}">
                <a16:creationId xmlns:a16="http://schemas.microsoft.com/office/drawing/2014/main" id="{0C1AB291-1D76-F523-5F5A-9064D888B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CB09F9-5679-8DE0-D091-0E43E0D08E93}"/>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79711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C19A-B62D-138E-E292-CE6C968B53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6CA55A-0516-EAA3-701B-898F371BD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FD62B9-61C0-700A-FE5C-FFB4E8910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980A28-A7C9-09CA-4F06-68A70E2DB7EB}"/>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6" name="Footer Placeholder 5">
            <a:extLst>
              <a:ext uri="{FF2B5EF4-FFF2-40B4-BE49-F238E27FC236}">
                <a16:creationId xmlns:a16="http://schemas.microsoft.com/office/drawing/2014/main" id="{8197F90D-21AC-AFA7-6556-7A8F7F433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7C3B3C-7791-3DCF-1BD2-F0032A8505B4}"/>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208811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A988-DFCD-BE1B-D2C6-8CE1D1E71F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E495CB-D781-4FCD-C9E2-469C5F9A3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B3A6-357D-AF12-68D4-A27257EC0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0D5BE1-24D2-1FFC-9416-A00C308B9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434BF6-2595-E0F7-AD3B-31B7D2505A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DDD319-A827-4859-C7D3-12D7C83CD0E4}"/>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8" name="Footer Placeholder 7">
            <a:extLst>
              <a:ext uri="{FF2B5EF4-FFF2-40B4-BE49-F238E27FC236}">
                <a16:creationId xmlns:a16="http://schemas.microsoft.com/office/drawing/2014/main" id="{67BEF8AB-BB57-8CBB-DA54-C3BF4BB668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852071-6564-EA8D-8749-9D7F0E1C7EC7}"/>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23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5BB0-A1E8-D9F4-FF73-048A85A6AC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02AFE2-742A-A212-36E8-271862807344}"/>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4" name="Footer Placeholder 3">
            <a:extLst>
              <a:ext uri="{FF2B5EF4-FFF2-40B4-BE49-F238E27FC236}">
                <a16:creationId xmlns:a16="http://schemas.microsoft.com/office/drawing/2014/main" id="{CC17892B-FD40-0957-D129-4E02317354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2EBB38-8BC0-907E-9C12-2832CE0EDACB}"/>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80002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4EA67E-FAE8-66EA-F877-B04C4601ADF8}"/>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3" name="Footer Placeholder 2">
            <a:extLst>
              <a:ext uri="{FF2B5EF4-FFF2-40B4-BE49-F238E27FC236}">
                <a16:creationId xmlns:a16="http://schemas.microsoft.com/office/drawing/2014/main" id="{AD52B570-4931-84AE-C7EE-FB4672DC02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FE2467-27EC-EA0A-45C2-6542B275E717}"/>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2094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2BD5-5253-4C6C-F9F9-8EFE2A385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3D85B4-BFE3-5F60-DB63-5328C8481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ED895-8C7A-81E2-144D-9BBD94903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E2538-DA41-B4FA-0C8B-499CFFC8A4A1}"/>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6" name="Footer Placeholder 5">
            <a:extLst>
              <a:ext uri="{FF2B5EF4-FFF2-40B4-BE49-F238E27FC236}">
                <a16:creationId xmlns:a16="http://schemas.microsoft.com/office/drawing/2014/main" id="{F67E048D-231F-5510-A869-71CD4DF2B7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543AB0-A91F-1C2E-0B23-8807C6D7B215}"/>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195790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E665-79A2-42C4-50FF-54674857C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7BED2B-35FA-BA36-941E-EB4F98C4E6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FB133B-E6BC-EC06-97DE-1CED221C1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D49A8-4C9A-E094-E4BE-306F8D53A3A5}"/>
              </a:ext>
            </a:extLst>
          </p:cNvPr>
          <p:cNvSpPr>
            <a:spLocks noGrp="1"/>
          </p:cNvSpPr>
          <p:nvPr>
            <p:ph type="dt" sz="half" idx="10"/>
          </p:nvPr>
        </p:nvSpPr>
        <p:spPr/>
        <p:txBody>
          <a:bodyPr/>
          <a:lstStyle/>
          <a:p>
            <a:fld id="{51197819-9BDC-45B4-B22C-218B00F2E7EB}" type="datetimeFigureOut">
              <a:rPr lang="en-IN" smtClean="0"/>
              <a:t>26-10-2024</a:t>
            </a:fld>
            <a:endParaRPr lang="en-IN"/>
          </a:p>
        </p:txBody>
      </p:sp>
      <p:sp>
        <p:nvSpPr>
          <p:cNvPr id="6" name="Footer Placeholder 5">
            <a:extLst>
              <a:ext uri="{FF2B5EF4-FFF2-40B4-BE49-F238E27FC236}">
                <a16:creationId xmlns:a16="http://schemas.microsoft.com/office/drawing/2014/main" id="{83669BEB-EE58-C6D1-7BA0-E2C8E499C3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DC4F6F-AE24-74EA-23CA-8152F49B454F}"/>
              </a:ext>
            </a:extLst>
          </p:cNvPr>
          <p:cNvSpPr>
            <a:spLocks noGrp="1"/>
          </p:cNvSpPr>
          <p:nvPr>
            <p:ph type="sldNum" sz="quarter" idx="12"/>
          </p:nvPr>
        </p:nvSpPr>
        <p:spPr/>
        <p:txBody>
          <a:bodyPr/>
          <a:lstStyle/>
          <a:p>
            <a:fld id="{42D9BD49-29CA-44DF-BEDA-CD1A54A4A008}" type="slidenum">
              <a:rPr lang="en-IN" smtClean="0"/>
              <a:t>‹#›</a:t>
            </a:fld>
            <a:endParaRPr lang="en-IN"/>
          </a:p>
        </p:txBody>
      </p:sp>
    </p:spTree>
    <p:extLst>
      <p:ext uri="{BB962C8B-B14F-4D97-AF65-F5344CB8AC3E}">
        <p14:creationId xmlns:p14="http://schemas.microsoft.com/office/powerpoint/2010/main" val="244116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94797-57F6-61E1-369C-80DA7FC0E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4E3B7A-C71A-A94A-087B-6AE8E24F8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A292F-0E63-9DB4-FD31-2A5EFC3D0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97819-9BDC-45B4-B22C-218B00F2E7EB}" type="datetimeFigureOut">
              <a:rPr lang="en-IN" smtClean="0"/>
              <a:t>26-10-2024</a:t>
            </a:fld>
            <a:endParaRPr lang="en-IN"/>
          </a:p>
        </p:txBody>
      </p:sp>
      <p:sp>
        <p:nvSpPr>
          <p:cNvPr id="5" name="Footer Placeholder 4">
            <a:extLst>
              <a:ext uri="{FF2B5EF4-FFF2-40B4-BE49-F238E27FC236}">
                <a16:creationId xmlns:a16="http://schemas.microsoft.com/office/drawing/2014/main" id="{234C7106-BB1B-0D9A-F6D6-5C8BC00B0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5EF2B9-212E-DB7E-3F4B-D03E461D2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BD49-29CA-44DF-BEDA-CD1A54A4A008}" type="slidenum">
              <a:rPr lang="en-IN" smtClean="0"/>
              <a:t>‹#›</a:t>
            </a:fld>
            <a:endParaRPr lang="en-IN"/>
          </a:p>
        </p:txBody>
      </p:sp>
    </p:spTree>
    <p:extLst>
      <p:ext uri="{BB962C8B-B14F-4D97-AF65-F5344CB8AC3E}">
        <p14:creationId xmlns:p14="http://schemas.microsoft.com/office/powerpoint/2010/main" val="1132775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415D-2B59-5764-E64B-DCDBEDC5C690}"/>
              </a:ext>
            </a:extLst>
          </p:cNvPr>
          <p:cNvSpPr>
            <a:spLocks noGrp="1"/>
          </p:cNvSpPr>
          <p:nvPr>
            <p:ph type="ctrTitle"/>
          </p:nvPr>
        </p:nvSpPr>
        <p:spPr>
          <a:xfrm>
            <a:off x="1608841" y="-11784"/>
            <a:ext cx="9144000" cy="2387600"/>
          </a:xfrm>
        </p:spPr>
        <p:txBody>
          <a:bodyPr>
            <a:normAutofit/>
          </a:bodyPr>
          <a:lstStyle/>
          <a:p>
            <a:r>
              <a:rPr lang="en-IN" sz="8000" b="1" dirty="0">
                <a:latin typeface="+mn-lt"/>
              </a:rPr>
              <a:t>Healthcare Project</a:t>
            </a:r>
          </a:p>
        </p:txBody>
      </p:sp>
      <p:sp>
        <p:nvSpPr>
          <p:cNvPr id="3" name="Subtitle 2">
            <a:extLst>
              <a:ext uri="{FF2B5EF4-FFF2-40B4-BE49-F238E27FC236}">
                <a16:creationId xmlns:a16="http://schemas.microsoft.com/office/drawing/2014/main" id="{AF4BAF02-0C55-20B7-5AC8-44027CCA0C30}"/>
              </a:ext>
            </a:extLst>
          </p:cNvPr>
          <p:cNvSpPr>
            <a:spLocks noGrp="1"/>
          </p:cNvSpPr>
          <p:nvPr>
            <p:ph type="subTitle" idx="1"/>
          </p:nvPr>
        </p:nvSpPr>
        <p:spPr>
          <a:xfrm>
            <a:off x="2585692" y="2665722"/>
            <a:ext cx="3595149" cy="3632926"/>
          </a:xfrm>
        </p:spPr>
        <p:txBody>
          <a:bodyPr>
            <a:noAutofit/>
          </a:bodyPr>
          <a:lstStyle/>
          <a:p>
            <a:r>
              <a:rPr lang="en-IN" b="1" dirty="0"/>
              <a:t>Group – 2</a:t>
            </a:r>
          </a:p>
          <a:p>
            <a:r>
              <a:rPr lang="en-IN" b="1" i="0" dirty="0">
                <a:solidFill>
                  <a:schemeClr val="tx1">
                    <a:lumMod val="85000"/>
                    <a:lumOff val="15000"/>
                  </a:schemeClr>
                </a:solidFill>
                <a:effectLst/>
                <a:latin typeface="Calibri" panose="020F0502020204030204" pitchFamily="34" charset="0"/>
              </a:rPr>
              <a:t>Yogesh Vijay Patil</a:t>
            </a:r>
          </a:p>
          <a:p>
            <a:r>
              <a:rPr lang="en-IN" b="1" i="0" dirty="0" err="1">
                <a:solidFill>
                  <a:schemeClr val="tx1">
                    <a:lumMod val="85000"/>
                    <a:lumOff val="15000"/>
                  </a:schemeClr>
                </a:solidFill>
                <a:effectLst/>
                <a:latin typeface="Calibri" panose="020F0502020204030204" pitchFamily="34" charset="0"/>
              </a:rPr>
              <a:t>Vedisha</a:t>
            </a:r>
            <a:r>
              <a:rPr lang="en-IN" b="1" i="0" dirty="0">
                <a:solidFill>
                  <a:schemeClr val="tx1">
                    <a:lumMod val="85000"/>
                    <a:lumOff val="15000"/>
                  </a:schemeClr>
                </a:solidFill>
                <a:effectLst/>
                <a:latin typeface="Calibri" panose="020F0502020204030204" pitchFamily="34" charset="0"/>
              </a:rPr>
              <a:t> Amar </a:t>
            </a:r>
            <a:r>
              <a:rPr lang="en-IN" b="1" i="0" dirty="0" err="1">
                <a:solidFill>
                  <a:schemeClr val="tx1">
                    <a:lumMod val="85000"/>
                    <a:lumOff val="15000"/>
                  </a:schemeClr>
                </a:solidFill>
                <a:effectLst/>
                <a:latin typeface="Calibri" panose="020F0502020204030204" pitchFamily="34" charset="0"/>
              </a:rPr>
              <a:t>Usakoyal</a:t>
            </a:r>
            <a:endParaRPr lang="en-IN" b="1" i="0" dirty="0">
              <a:solidFill>
                <a:schemeClr val="tx1">
                  <a:lumMod val="85000"/>
                  <a:lumOff val="15000"/>
                </a:schemeClr>
              </a:solidFill>
              <a:effectLst/>
              <a:latin typeface="Calibri" panose="020F0502020204030204" pitchFamily="34" charset="0"/>
            </a:endParaRPr>
          </a:p>
          <a:p>
            <a:r>
              <a:rPr lang="en-IN" b="1" i="0" dirty="0" err="1">
                <a:solidFill>
                  <a:schemeClr val="tx1">
                    <a:lumMod val="85000"/>
                    <a:lumOff val="15000"/>
                  </a:schemeClr>
                </a:solidFill>
                <a:effectLst/>
                <a:latin typeface="Calibri" panose="020F0502020204030204" pitchFamily="34" charset="0"/>
              </a:rPr>
              <a:t>Sulakshana</a:t>
            </a:r>
            <a:r>
              <a:rPr lang="en-IN" b="1" i="0" dirty="0">
                <a:solidFill>
                  <a:schemeClr val="tx1">
                    <a:lumMod val="85000"/>
                    <a:lumOff val="15000"/>
                  </a:schemeClr>
                </a:solidFill>
                <a:effectLst/>
                <a:latin typeface="Calibri" panose="020F0502020204030204" pitchFamily="34" charset="0"/>
              </a:rPr>
              <a:t> Kulkarni</a:t>
            </a:r>
          </a:p>
          <a:p>
            <a:r>
              <a:rPr lang="en-IN" b="1" i="0" dirty="0">
                <a:solidFill>
                  <a:schemeClr val="tx1">
                    <a:lumMod val="85000"/>
                    <a:lumOff val="15000"/>
                  </a:schemeClr>
                </a:solidFill>
                <a:effectLst/>
                <a:latin typeface="Calibri" panose="020F0502020204030204" pitchFamily="34" charset="0"/>
              </a:rPr>
              <a:t>Swati Sanjay Jadhav</a:t>
            </a:r>
          </a:p>
          <a:p>
            <a:r>
              <a:rPr lang="en-IN" b="1" dirty="0" err="1">
                <a:solidFill>
                  <a:schemeClr val="tx1">
                    <a:lumMod val="85000"/>
                    <a:lumOff val="15000"/>
                  </a:schemeClr>
                </a:solidFill>
                <a:latin typeface="Calibri" panose="020F0502020204030204" pitchFamily="34" charset="0"/>
              </a:rPr>
              <a:t>Bagary</a:t>
            </a:r>
            <a:r>
              <a:rPr lang="en-IN" b="1" dirty="0">
                <a:solidFill>
                  <a:schemeClr val="tx1">
                    <a:lumMod val="85000"/>
                    <a:lumOff val="15000"/>
                  </a:schemeClr>
                </a:solidFill>
                <a:latin typeface="Calibri" panose="020F0502020204030204" pitchFamily="34" charset="0"/>
              </a:rPr>
              <a:t> Jayasree</a:t>
            </a:r>
            <a:endParaRPr lang="en-IN" b="1" dirty="0">
              <a:solidFill>
                <a:schemeClr val="tx1">
                  <a:lumMod val="85000"/>
                  <a:lumOff val="15000"/>
                </a:schemeClr>
              </a:solidFill>
            </a:endParaRPr>
          </a:p>
        </p:txBody>
      </p:sp>
      <p:sp>
        <p:nvSpPr>
          <p:cNvPr id="8" name="Rectangle 1">
            <a:extLst>
              <a:ext uri="{FF2B5EF4-FFF2-40B4-BE49-F238E27FC236}">
                <a16:creationId xmlns:a16="http://schemas.microsoft.com/office/drawing/2014/main" id="{52F06E8A-5D0A-3E5C-FAE7-1D67C59E127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102" name="Picture 6" descr="Health information manager color icon Royalty Free Vector">
            <a:extLst>
              <a:ext uri="{FF2B5EF4-FFF2-40B4-BE49-F238E27FC236}">
                <a16:creationId xmlns:a16="http://schemas.microsoft.com/office/drawing/2014/main" id="{A0F99EDD-81B4-AE5B-47B3-0F87B371AE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05" t="20206" r="15955" b="22200"/>
          <a:stretch/>
        </p:blipFill>
        <p:spPr bwMode="auto">
          <a:xfrm>
            <a:off x="6486036" y="2665722"/>
            <a:ext cx="3468670" cy="3166391"/>
          </a:xfrm>
          <a:prstGeom prst="rect">
            <a:avLst/>
          </a:prstGeom>
          <a:solidFill>
            <a:schemeClr val="bg2"/>
          </a:solidFill>
        </p:spPr>
      </p:pic>
    </p:spTree>
    <p:extLst>
      <p:ext uri="{BB962C8B-B14F-4D97-AF65-F5344CB8AC3E}">
        <p14:creationId xmlns:p14="http://schemas.microsoft.com/office/powerpoint/2010/main" val="1064027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040A-54EE-AB51-CAB5-E989358DD954}"/>
              </a:ext>
            </a:extLst>
          </p:cNvPr>
          <p:cNvSpPr>
            <a:spLocks noGrp="1"/>
          </p:cNvSpPr>
          <p:nvPr>
            <p:ph type="title"/>
          </p:nvPr>
        </p:nvSpPr>
        <p:spPr/>
        <p:txBody>
          <a:bodyPr/>
          <a:lstStyle/>
          <a:p>
            <a:r>
              <a:rPr lang="en-IN" b="1" dirty="0">
                <a:latin typeface="+mn-lt"/>
              </a:rPr>
              <a:t>Key Takeaways</a:t>
            </a:r>
          </a:p>
        </p:txBody>
      </p:sp>
      <p:sp>
        <p:nvSpPr>
          <p:cNvPr id="3" name="Content Placeholder 2">
            <a:extLst>
              <a:ext uri="{FF2B5EF4-FFF2-40B4-BE49-F238E27FC236}">
                <a16:creationId xmlns:a16="http://schemas.microsoft.com/office/drawing/2014/main" id="{3AD3BE01-1284-CDC9-0F08-586B3155A17A}"/>
              </a:ext>
            </a:extLst>
          </p:cNvPr>
          <p:cNvSpPr>
            <a:spLocks noGrp="1"/>
          </p:cNvSpPr>
          <p:nvPr>
            <p:ph idx="1"/>
          </p:nvPr>
        </p:nvSpPr>
        <p:spPr>
          <a:xfrm>
            <a:off x="838200" y="1618564"/>
            <a:ext cx="10515600" cy="4351338"/>
          </a:xfrm>
        </p:spPr>
        <p:txBody>
          <a:bodyPr>
            <a:noAutofit/>
          </a:bodyPr>
          <a:lstStyle/>
          <a:p>
            <a:pPr marL="0" indent="0">
              <a:buNone/>
            </a:pPr>
            <a:r>
              <a:rPr lang="en-US" sz="2400" b="1" dirty="0">
                <a:solidFill>
                  <a:srgbClr val="002060"/>
                </a:solidFill>
              </a:rPr>
              <a:t>Patient Care Efficiency</a:t>
            </a:r>
            <a:r>
              <a:rPr lang="en-US" sz="2000" dirty="0">
                <a:solidFill>
                  <a:srgbClr val="002060"/>
                </a:solidFill>
              </a:rPr>
              <a:t>: </a:t>
            </a:r>
            <a:r>
              <a:rPr lang="en-US" sz="2000" dirty="0"/>
              <a:t>With an average patient stay of </a:t>
            </a:r>
            <a:r>
              <a:rPr lang="en-US" sz="2000" b="1" dirty="0"/>
              <a:t>6 days </a:t>
            </a:r>
            <a:r>
              <a:rPr lang="en-US" sz="2000" dirty="0"/>
              <a:t>and over </a:t>
            </a:r>
            <a:r>
              <a:rPr lang="en-US" sz="2000" b="1" dirty="0"/>
              <a:t>2,100 discharges</a:t>
            </a:r>
            <a:r>
              <a:rPr lang="en-US" sz="2000" dirty="0"/>
              <a:t>, hospitals manage patient throughput efficiently.</a:t>
            </a:r>
          </a:p>
          <a:p>
            <a:pPr marL="0" indent="0">
              <a:buNone/>
            </a:pPr>
            <a:r>
              <a:rPr lang="en-US" sz="2400" b="1" dirty="0">
                <a:solidFill>
                  <a:srgbClr val="002060"/>
                </a:solidFill>
              </a:rPr>
              <a:t>Revenue Growth: </a:t>
            </a:r>
            <a:r>
              <a:rPr lang="en-US" sz="2000" dirty="0"/>
              <a:t>Revenue trends show </a:t>
            </a:r>
            <a:r>
              <a:rPr lang="en-US" sz="2000" b="1" dirty="0"/>
              <a:t>consistent growth until 2019,</a:t>
            </a:r>
            <a:r>
              <a:rPr lang="en-US" sz="2000" dirty="0"/>
              <a:t> with a slight dip in </a:t>
            </a:r>
            <a:r>
              <a:rPr lang="en-US" sz="2000" b="1" dirty="0"/>
              <a:t>2020</a:t>
            </a:r>
            <a:r>
              <a:rPr lang="en-US" sz="2000" dirty="0"/>
              <a:t>, potentially reflecting external factors like </a:t>
            </a:r>
            <a:r>
              <a:rPr lang="en-US" sz="2000" b="1" dirty="0"/>
              <a:t>economic conditions </a:t>
            </a:r>
            <a:r>
              <a:rPr lang="en-US" sz="2000" dirty="0"/>
              <a:t>or </a:t>
            </a:r>
            <a:r>
              <a:rPr lang="en-US" sz="2000" b="1" dirty="0"/>
              <a:t>the healthcare industry changes</a:t>
            </a:r>
            <a:r>
              <a:rPr lang="en-US" sz="2000" dirty="0"/>
              <a:t>.</a:t>
            </a:r>
          </a:p>
          <a:p>
            <a:pPr marL="0" indent="0">
              <a:buNone/>
            </a:pPr>
            <a:r>
              <a:rPr lang="en-US" sz="2400" b="1" dirty="0">
                <a:solidFill>
                  <a:srgbClr val="002060"/>
                </a:solidFill>
              </a:rPr>
              <a:t>City and Hospital-Type Revenue: </a:t>
            </a:r>
            <a:r>
              <a:rPr lang="en-US" sz="2000" dirty="0"/>
              <a:t>The disparity in revenue across different hospital types and cities indicates areas for potential growth, particularly in cities like </a:t>
            </a:r>
            <a:r>
              <a:rPr lang="en-US" sz="2000" b="1" dirty="0"/>
              <a:t>Los Angeles </a:t>
            </a:r>
            <a:r>
              <a:rPr lang="en-US" sz="2000" dirty="0"/>
              <a:t>and </a:t>
            </a:r>
            <a:r>
              <a:rPr lang="en-US" sz="2000" b="1" dirty="0"/>
              <a:t>San Diego</a:t>
            </a:r>
            <a:r>
              <a:rPr lang="en-US" sz="2000" dirty="0"/>
              <a:t>, which contribute significantly to total hospital revenue.</a:t>
            </a:r>
          </a:p>
          <a:p>
            <a:pPr marL="0" indent="0">
              <a:buNone/>
            </a:pPr>
            <a:r>
              <a:rPr lang="en-US" sz="2400" b="1" dirty="0">
                <a:solidFill>
                  <a:srgbClr val="002060"/>
                </a:solidFill>
              </a:rPr>
              <a:t>QTD Revenue Patterns: </a:t>
            </a:r>
            <a:r>
              <a:rPr lang="en-US" sz="2000" b="1" dirty="0"/>
              <a:t>Q3 </a:t>
            </a:r>
            <a:r>
              <a:rPr lang="en-US" sz="2000" dirty="0"/>
              <a:t>revenue stands out with significant growth compared to other quarters, suggesting seasonality or strategic improvements during this period.</a:t>
            </a:r>
          </a:p>
          <a:p>
            <a:pPr marL="0" indent="0">
              <a:buNone/>
            </a:pPr>
            <a:r>
              <a:rPr lang="en-US" sz="2400" b="1" dirty="0">
                <a:solidFill>
                  <a:srgbClr val="002060"/>
                </a:solidFill>
              </a:rPr>
              <a:t>Inpatient vs. Outpatient Revenue: </a:t>
            </a:r>
            <a:r>
              <a:rPr lang="en-US" sz="2000" b="1" dirty="0"/>
              <a:t>Outpatient services consistently generate more revenue </a:t>
            </a:r>
            <a:r>
              <a:rPr lang="en-US" sz="2000" dirty="0"/>
              <a:t>than </a:t>
            </a:r>
            <a:r>
              <a:rPr lang="en-US" sz="2000" b="1" dirty="0"/>
              <a:t>inpatient services</a:t>
            </a:r>
            <a:r>
              <a:rPr lang="en-US" sz="2000" dirty="0"/>
              <a:t>, pointing to a shift towards outpatient care as a key driver of profitability.</a:t>
            </a:r>
            <a:endParaRPr lang="en-IN" sz="2000" dirty="0"/>
          </a:p>
        </p:txBody>
      </p:sp>
      <p:pic>
        <p:nvPicPr>
          <p:cNvPr id="4" name="Picture 3">
            <a:extLst>
              <a:ext uri="{FF2B5EF4-FFF2-40B4-BE49-F238E27FC236}">
                <a16:creationId xmlns:a16="http://schemas.microsoft.com/office/drawing/2014/main" id="{75E2E2B3-8409-2A9B-403F-30A163638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5" y="75988"/>
            <a:ext cx="583888" cy="583888"/>
          </a:xfrm>
          <a:prstGeom prst="rect">
            <a:avLst/>
          </a:prstGeom>
        </p:spPr>
      </p:pic>
      <p:pic>
        <p:nvPicPr>
          <p:cNvPr id="5" name="Picture 6" descr="Premium Vector | Key takeaway icon linear vector design">
            <a:extLst>
              <a:ext uri="{FF2B5EF4-FFF2-40B4-BE49-F238E27FC236}">
                <a16:creationId xmlns:a16="http://schemas.microsoft.com/office/drawing/2014/main" id="{25AF8181-67E5-D3A8-FFA3-BF35590EF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962" y="75988"/>
            <a:ext cx="1397474" cy="139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75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EFB4-40F8-3C97-DB0F-69AA99761F62}"/>
              </a:ext>
            </a:extLst>
          </p:cNvPr>
          <p:cNvSpPr>
            <a:spLocks noGrp="1"/>
          </p:cNvSpPr>
          <p:nvPr>
            <p:ph type="title"/>
          </p:nvPr>
        </p:nvSpPr>
        <p:spPr/>
        <p:txBody>
          <a:bodyPr/>
          <a:lstStyle/>
          <a:p>
            <a:r>
              <a:rPr lang="en-IN" b="1" dirty="0">
                <a:latin typeface="+mn-lt"/>
              </a:rPr>
              <a:t>Conclusion</a:t>
            </a:r>
          </a:p>
        </p:txBody>
      </p:sp>
      <p:sp>
        <p:nvSpPr>
          <p:cNvPr id="3" name="Content Placeholder 2">
            <a:extLst>
              <a:ext uri="{FF2B5EF4-FFF2-40B4-BE49-F238E27FC236}">
                <a16:creationId xmlns:a16="http://schemas.microsoft.com/office/drawing/2014/main" id="{AD41FB06-BB4B-2015-9D79-06021E0A337D}"/>
              </a:ext>
            </a:extLst>
          </p:cNvPr>
          <p:cNvSpPr>
            <a:spLocks noGrp="1"/>
          </p:cNvSpPr>
          <p:nvPr>
            <p:ph idx="1"/>
          </p:nvPr>
        </p:nvSpPr>
        <p:spPr>
          <a:xfrm>
            <a:off x="838200" y="1637417"/>
            <a:ext cx="10515600" cy="4351338"/>
          </a:xfrm>
        </p:spPr>
        <p:txBody>
          <a:bodyPr/>
          <a:lstStyle/>
          <a:p>
            <a:pPr marL="0" indent="0" algn="just">
              <a:buNone/>
            </a:pPr>
            <a:r>
              <a:rPr lang="en-US" dirty="0"/>
              <a:t>This analysis highlights the need for targeted strategies to maintain revenue growth and optimize patient care services, especially in underperforming cities or hospital types. Identifying opportunities in these areas can improve overall performance and profitability.</a:t>
            </a:r>
            <a:endParaRPr lang="en-IN" dirty="0"/>
          </a:p>
        </p:txBody>
      </p:sp>
      <p:pic>
        <p:nvPicPr>
          <p:cNvPr id="10242" name="Picture 2" descr="Predictive Analytics in Healthcare ...">
            <a:extLst>
              <a:ext uri="{FF2B5EF4-FFF2-40B4-BE49-F238E27FC236}">
                <a16:creationId xmlns:a16="http://schemas.microsoft.com/office/drawing/2014/main" id="{B76F3E0D-00BA-CD59-9400-19816896A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918" y="3770415"/>
            <a:ext cx="4039646" cy="212407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Predictive Analytics in Healthcare: Explore Benefits &amp; Applications">
            <a:extLst>
              <a:ext uri="{FF2B5EF4-FFF2-40B4-BE49-F238E27FC236}">
                <a16:creationId xmlns:a16="http://schemas.microsoft.com/office/drawing/2014/main" id="{9FAE7556-90A8-3E23-0DF6-24EC09F74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243" y="3653208"/>
            <a:ext cx="4261878" cy="22412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F3A1B18-EF02-5C72-5DD8-EDFADC97B0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255" y="75988"/>
            <a:ext cx="583888" cy="583888"/>
          </a:xfrm>
          <a:prstGeom prst="rect">
            <a:avLst/>
          </a:prstGeom>
        </p:spPr>
      </p:pic>
    </p:spTree>
    <p:extLst>
      <p:ext uri="{BB962C8B-B14F-4D97-AF65-F5344CB8AC3E}">
        <p14:creationId xmlns:p14="http://schemas.microsoft.com/office/powerpoint/2010/main" val="60447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BE26-D6E9-673F-ED54-517CE8E05922}"/>
              </a:ext>
            </a:extLst>
          </p:cNvPr>
          <p:cNvSpPr>
            <a:spLocks noGrp="1"/>
          </p:cNvSpPr>
          <p:nvPr>
            <p:ph type="ctrTitle"/>
          </p:nvPr>
        </p:nvSpPr>
        <p:spPr>
          <a:xfrm>
            <a:off x="1524000" y="1819946"/>
            <a:ext cx="9144000" cy="2387600"/>
          </a:xfrm>
        </p:spPr>
        <p:txBody>
          <a:bodyPr>
            <a:normAutofit/>
          </a:bodyPr>
          <a:lstStyle/>
          <a:p>
            <a:r>
              <a:rPr lang="en-IN" sz="8000" b="1" dirty="0">
                <a:latin typeface="+mn-lt"/>
              </a:rPr>
              <a:t>THANK YOU</a:t>
            </a:r>
          </a:p>
        </p:txBody>
      </p:sp>
    </p:spTree>
    <p:extLst>
      <p:ext uri="{BB962C8B-B14F-4D97-AF65-F5344CB8AC3E}">
        <p14:creationId xmlns:p14="http://schemas.microsoft.com/office/powerpoint/2010/main" val="261271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41D9-7585-3B0F-3029-721A7922B17F}"/>
              </a:ext>
            </a:extLst>
          </p:cNvPr>
          <p:cNvSpPr>
            <a:spLocks noGrp="1"/>
          </p:cNvSpPr>
          <p:nvPr>
            <p:ph type="title"/>
          </p:nvPr>
        </p:nvSpPr>
        <p:spPr/>
        <p:txBody>
          <a:bodyPr/>
          <a:lstStyle/>
          <a:p>
            <a:r>
              <a:rPr lang="en-IN" b="1" dirty="0">
                <a:latin typeface="+mn-lt"/>
              </a:rPr>
              <a:t>Project Summary</a:t>
            </a:r>
          </a:p>
        </p:txBody>
      </p:sp>
      <p:sp>
        <p:nvSpPr>
          <p:cNvPr id="3" name="Content Placeholder 2">
            <a:extLst>
              <a:ext uri="{FF2B5EF4-FFF2-40B4-BE49-F238E27FC236}">
                <a16:creationId xmlns:a16="http://schemas.microsoft.com/office/drawing/2014/main" id="{C7D7DC24-B3F1-B7AC-5D8A-DD7377FD9A26}"/>
              </a:ext>
            </a:extLst>
          </p:cNvPr>
          <p:cNvSpPr>
            <a:spLocks noGrp="1"/>
          </p:cNvSpPr>
          <p:nvPr>
            <p:ph idx="1"/>
          </p:nvPr>
        </p:nvSpPr>
        <p:spPr>
          <a:xfrm>
            <a:off x="838200" y="1599382"/>
            <a:ext cx="10515600" cy="4351338"/>
          </a:xfrm>
        </p:spPr>
        <p:txBody>
          <a:bodyPr>
            <a:normAutofit/>
          </a:bodyPr>
          <a:lstStyle/>
          <a:p>
            <a:pPr marL="0" indent="0">
              <a:buNone/>
            </a:pPr>
            <a:r>
              <a:rPr lang="en-US" dirty="0"/>
              <a:t>This dataset provides an extensive overview of financial and operational aspects across multiple healthcare facilities. Each entry includes facility identifiers, geographic location, operational status, and several revenue metrics, both at the gross and net levels. The data spans multiple years and is segmented quarterly, supporting trend and comparative analysis across facilities and regions.</a:t>
            </a:r>
            <a:endParaRPr lang="en-IN" dirty="0"/>
          </a:p>
        </p:txBody>
      </p:sp>
      <p:pic>
        <p:nvPicPr>
          <p:cNvPr id="4" name="Picture 3">
            <a:extLst>
              <a:ext uri="{FF2B5EF4-FFF2-40B4-BE49-F238E27FC236}">
                <a16:creationId xmlns:a16="http://schemas.microsoft.com/office/drawing/2014/main" id="{3B8363E1-29A4-D58A-A558-49B110074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5" y="75988"/>
            <a:ext cx="583888" cy="583888"/>
          </a:xfrm>
          <a:prstGeom prst="rect">
            <a:avLst/>
          </a:prstGeom>
        </p:spPr>
      </p:pic>
      <p:sp>
        <p:nvSpPr>
          <p:cNvPr id="6" name="AutoShape 2">
            <a:extLst>
              <a:ext uri="{FF2B5EF4-FFF2-40B4-BE49-F238E27FC236}">
                <a16:creationId xmlns:a16="http://schemas.microsoft.com/office/drawing/2014/main" id="{30790C1A-01CE-07AF-FCE3-11BEDF2115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Predictive Analytics in Healthcare: Where RPM Fits In">
            <a:extLst>
              <a:ext uri="{FF2B5EF4-FFF2-40B4-BE49-F238E27FC236}">
                <a16:creationId xmlns:a16="http://schemas.microsoft.com/office/drawing/2014/main" id="{BAE4196A-CF17-E005-A395-75194C04E1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59" t="12389" r="8777" b="5571"/>
          <a:stretch/>
        </p:blipFill>
        <p:spPr bwMode="auto">
          <a:xfrm>
            <a:off x="6495069" y="4213780"/>
            <a:ext cx="4858732" cy="260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30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31EE-3D2E-C5E5-2C99-2A7B1E47797F}"/>
              </a:ext>
            </a:extLst>
          </p:cNvPr>
          <p:cNvSpPr>
            <a:spLocks noGrp="1"/>
          </p:cNvSpPr>
          <p:nvPr>
            <p:ph type="title"/>
          </p:nvPr>
        </p:nvSpPr>
        <p:spPr/>
        <p:txBody>
          <a:bodyPr/>
          <a:lstStyle/>
          <a:p>
            <a:r>
              <a:rPr lang="en-IN" b="1" i="0" dirty="0">
                <a:solidFill>
                  <a:schemeClr val="tx1">
                    <a:lumMod val="85000"/>
                    <a:lumOff val="15000"/>
                  </a:schemeClr>
                </a:solidFill>
                <a:effectLst/>
                <a:latin typeface="+mn-lt"/>
              </a:rPr>
              <a:t>Key Performance Indicators (KPI’S) </a:t>
            </a:r>
            <a:r>
              <a:rPr lang="en-IN" b="1" dirty="0">
                <a:latin typeface="+mn-lt"/>
              </a:rPr>
              <a:t>List</a:t>
            </a:r>
          </a:p>
        </p:txBody>
      </p:sp>
      <p:sp>
        <p:nvSpPr>
          <p:cNvPr id="3" name="Content Placeholder 2">
            <a:extLst>
              <a:ext uri="{FF2B5EF4-FFF2-40B4-BE49-F238E27FC236}">
                <a16:creationId xmlns:a16="http://schemas.microsoft.com/office/drawing/2014/main" id="{D5D7141E-343E-1311-B740-BE097A9A5BD8}"/>
              </a:ext>
            </a:extLst>
          </p:cNvPr>
          <p:cNvSpPr>
            <a:spLocks noGrp="1"/>
          </p:cNvSpPr>
          <p:nvPr>
            <p:ph idx="1"/>
          </p:nvPr>
        </p:nvSpPr>
        <p:spPr>
          <a:xfrm>
            <a:off x="744143" y="1690688"/>
            <a:ext cx="10515600" cy="4621540"/>
          </a:xfrm>
        </p:spPr>
        <p:txBody>
          <a:bodyPr/>
          <a:lstStyle/>
          <a:p>
            <a:pPr marL="0" indent="0">
              <a:buNone/>
            </a:pPr>
            <a:r>
              <a:rPr lang="en-IN" sz="2400" dirty="0"/>
              <a:t>Total Discharge		-	</a:t>
            </a:r>
            <a:r>
              <a:rPr lang="en-IN" sz="2400" b="1" dirty="0">
                <a:solidFill>
                  <a:srgbClr val="002060"/>
                </a:solidFill>
              </a:rPr>
              <a:t>2,106</a:t>
            </a:r>
          </a:p>
          <a:p>
            <a:pPr marL="0" indent="0">
              <a:buNone/>
            </a:pPr>
            <a:r>
              <a:rPr lang="en-IN" sz="2400" dirty="0"/>
              <a:t>Net Patient Revenue		-	</a:t>
            </a:r>
            <a:r>
              <a:rPr lang="en-IN" sz="2400" b="1" dirty="0">
                <a:solidFill>
                  <a:srgbClr val="002060"/>
                </a:solidFill>
              </a:rPr>
              <a:t>$71.41M</a:t>
            </a:r>
          </a:p>
          <a:p>
            <a:pPr marL="0" indent="0">
              <a:buNone/>
            </a:pPr>
            <a:r>
              <a:rPr lang="en-IN" sz="2400" dirty="0"/>
              <a:t>Total Hospital			-	</a:t>
            </a:r>
            <a:r>
              <a:rPr lang="en-IN" sz="2400" b="1" dirty="0">
                <a:solidFill>
                  <a:srgbClr val="002060"/>
                </a:solidFill>
              </a:rPr>
              <a:t>603</a:t>
            </a:r>
          </a:p>
          <a:p>
            <a:pPr marL="0" indent="0">
              <a:buNone/>
            </a:pPr>
            <a:r>
              <a:rPr lang="en-IN" sz="2400" dirty="0"/>
              <a:t>Total Days			-	</a:t>
            </a:r>
            <a:r>
              <a:rPr lang="en-IN" sz="2400" b="1" dirty="0">
                <a:solidFill>
                  <a:srgbClr val="002060"/>
                </a:solidFill>
              </a:rPr>
              <a:t>12,546</a:t>
            </a:r>
          </a:p>
          <a:p>
            <a:pPr marL="0" indent="0">
              <a:buNone/>
            </a:pPr>
            <a:r>
              <a:rPr lang="en-IN" sz="2400" dirty="0"/>
              <a:t>Patient Stays			-	</a:t>
            </a:r>
            <a:r>
              <a:rPr lang="en-IN" sz="2400" b="1" dirty="0">
                <a:solidFill>
                  <a:srgbClr val="002060"/>
                </a:solidFill>
              </a:rPr>
              <a:t>6 Days</a:t>
            </a:r>
          </a:p>
          <a:p>
            <a:pPr marL="0" indent="0">
              <a:buNone/>
            </a:pPr>
            <a:r>
              <a:rPr lang="en-IN" sz="2400" dirty="0"/>
              <a:t>Total Patient Visit		-	</a:t>
            </a:r>
            <a:r>
              <a:rPr lang="en-IN" sz="2400" b="1" dirty="0">
                <a:solidFill>
                  <a:srgbClr val="002060"/>
                </a:solidFill>
              </a:rPr>
              <a:t>26.59K</a:t>
            </a:r>
          </a:p>
          <a:p>
            <a:pPr marL="0" indent="0">
              <a:buNone/>
            </a:pPr>
            <a:r>
              <a:rPr lang="en-IN" sz="2400" dirty="0"/>
              <a:t>Gross Inpatient Revenue	-	</a:t>
            </a:r>
            <a:r>
              <a:rPr lang="en-IN" sz="2400" b="1" dirty="0">
                <a:solidFill>
                  <a:srgbClr val="002060"/>
                </a:solidFill>
              </a:rPr>
              <a:t>$193.13M</a:t>
            </a:r>
          </a:p>
          <a:p>
            <a:pPr marL="0" indent="0">
              <a:buNone/>
            </a:pPr>
            <a:r>
              <a:rPr lang="en-IN" sz="2400" dirty="0"/>
              <a:t>Gross Outpatient Revenue	-	</a:t>
            </a:r>
            <a:r>
              <a:rPr lang="en-IN" sz="2400" b="1" dirty="0">
                <a:solidFill>
                  <a:srgbClr val="002060"/>
                </a:solidFill>
              </a:rPr>
              <a:t>$106.1M</a:t>
            </a:r>
          </a:p>
          <a:p>
            <a:endParaRPr lang="en-IN" dirty="0"/>
          </a:p>
        </p:txBody>
      </p:sp>
      <p:pic>
        <p:nvPicPr>
          <p:cNvPr id="4" name="Picture 3">
            <a:extLst>
              <a:ext uri="{FF2B5EF4-FFF2-40B4-BE49-F238E27FC236}">
                <a16:creationId xmlns:a16="http://schemas.microsoft.com/office/drawing/2014/main" id="{1A519DC5-DEAA-0260-E72C-EADCC6EB7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5" y="75988"/>
            <a:ext cx="583888" cy="583888"/>
          </a:xfrm>
          <a:prstGeom prst="rect">
            <a:avLst/>
          </a:prstGeom>
        </p:spPr>
      </p:pic>
      <p:pic>
        <p:nvPicPr>
          <p:cNvPr id="3078" name="Picture 6" descr="KPI - Marketing-Begriffe im Glossar von Campaign">
            <a:extLst>
              <a:ext uri="{FF2B5EF4-FFF2-40B4-BE49-F238E27FC236}">
                <a16:creationId xmlns:a16="http://schemas.microsoft.com/office/drawing/2014/main" id="{BB785141-BD47-23B0-16A0-C92DB7B61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359" y="2507038"/>
            <a:ext cx="4730823" cy="363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3FB11D-39E6-C59B-5F6F-CB15369DB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39" y="948720"/>
            <a:ext cx="11331922" cy="5639289"/>
          </a:xfrm>
          <a:prstGeom prst="rect">
            <a:avLst/>
          </a:prstGeom>
        </p:spPr>
      </p:pic>
      <p:sp>
        <p:nvSpPr>
          <p:cNvPr id="4" name="TextBox 3">
            <a:extLst>
              <a:ext uri="{FF2B5EF4-FFF2-40B4-BE49-F238E27FC236}">
                <a16:creationId xmlns:a16="http://schemas.microsoft.com/office/drawing/2014/main" id="{2BEC74F6-AFF3-3D6C-69CD-E8E0F6E3175F}"/>
              </a:ext>
            </a:extLst>
          </p:cNvPr>
          <p:cNvSpPr txBox="1"/>
          <p:nvPr/>
        </p:nvSpPr>
        <p:spPr>
          <a:xfrm>
            <a:off x="2521670" y="166296"/>
            <a:ext cx="7145518" cy="523220"/>
          </a:xfrm>
          <a:prstGeom prst="rect">
            <a:avLst/>
          </a:prstGeom>
          <a:noFill/>
        </p:spPr>
        <p:txBody>
          <a:bodyPr wrap="square" rtlCol="0">
            <a:spAutoFit/>
          </a:bodyPr>
          <a:lstStyle/>
          <a:p>
            <a:pPr algn="ctr"/>
            <a:r>
              <a:rPr lang="en-IN" sz="2800" b="1" dirty="0"/>
              <a:t>Excel Dashboard </a:t>
            </a:r>
          </a:p>
        </p:txBody>
      </p:sp>
      <p:pic>
        <p:nvPicPr>
          <p:cNvPr id="5" name="Picture 4">
            <a:extLst>
              <a:ext uri="{FF2B5EF4-FFF2-40B4-BE49-F238E27FC236}">
                <a16:creationId xmlns:a16="http://schemas.microsoft.com/office/drawing/2014/main" id="{60EF4D1A-131B-A545-47EF-E34B57AE5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55" y="75988"/>
            <a:ext cx="583888" cy="583888"/>
          </a:xfrm>
          <a:prstGeom prst="rect">
            <a:avLst/>
          </a:prstGeom>
        </p:spPr>
      </p:pic>
    </p:spTree>
    <p:extLst>
      <p:ext uri="{BB962C8B-B14F-4D97-AF65-F5344CB8AC3E}">
        <p14:creationId xmlns:p14="http://schemas.microsoft.com/office/powerpoint/2010/main" val="100404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BC72E4-0D14-2A96-0BD1-7EE0B260E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579"/>
            <a:ext cx="12192000" cy="5703523"/>
          </a:xfrm>
          <a:prstGeom prst="rect">
            <a:avLst/>
          </a:prstGeom>
        </p:spPr>
      </p:pic>
      <p:sp>
        <p:nvSpPr>
          <p:cNvPr id="2" name="TextBox 1">
            <a:extLst>
              <a:ext uri="{FF2B5EF4-FFF2-40B4-BE49-F238E27FC236}">
                <a16:creationId xmlns:a16="http://schemas.microsoft.com/office/drawing/2014/main" id="{E885B6F8-03D7-CD53-C09B-4958A8C48A0B}"/>
              </a:ext>
            </a:extLst>
          </p:cNvPr>
          <p:cNvSpPr txBox="1"/>
          <p:nvPr/>
        </p:nvSpPr>
        <p:spPr>
          <a:xfrm>
            <a:off x="2521670" y="166296"/>
            <a:ext cx="7145518" cy="523220"/>
          </a:xfrm>
          <a:prstGeom prst="rect">
            <a:avLst/>
          </a:prstGeom>
          <a:noFill/>
        </p:spPr>
        <p:txBody>
          <a:bodyPr wrap="square" rtlCol="0">
            <a:spAutoFit/>
          </a:bodyPr>
          <a:lstStyle/>
          <a:p>
            <a:pPr algn="ctr"/>
            <a:r>
              <a:rPr lang="en-IN" sz="2800" b="1" dirty="0"/>
              <a:t>Tableau Dashboard </a:t>
            </a:r>
          </a:p>
        </p:txBody>
      </p:sp>
    </p:spTree>
    <p:extLst>
      <p:ext uri="{BB962C8B-B14F-4D97-AF65-F5344CB8AC3E}">
        <p14:creationId xmlns:p14="http://schemas.microsoft.com/office/powerpoint/2010/main" val="233936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C7FBA7-B553-7081-9AFF-CEA331325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54" y="760209"/>
            <a:ext cx="11999091" cy="6007503"/>
          </a:xfrm>
          <a:prstGeom prst="rect">
            <a:avLst/>
          </a:prstGeom>
        </p:spPr>
      </p:pic>
      <p:sp>
        <p:nvSpPr>
          <p:cNvPr id="2" name="TextBox 1">
            <a:extLst>
              <a:ext uri="{FF2B5EF4-FFF2-40B4-BE49-F238E27FC236}">
                <a16:creationId xmlns:a16="http://schemas.microsoft.com/office/drawing/2014/main" id="{B3C04E0D-9EEA-FABC-3AD4-3881DC5CEC85}"/>
              </a:ext>
            </a:extLst>
          </p:cNvPr>
          <p:cNvSpPr txBox="1"/>
          <p:nvPr/>
        </p:nvSpPr>
        <p:spPr>
          <a:xfrm>
            <a:off x="2521670" y="166296"/>
            <a:ext cx="7145518" cy="523220"/>
          </a:xfrm>
          <a:prstGeom prst="rect">
            <a:avLst/>
          </a:prstGeom>
          <a:noFill/>
        </p:spPr>
        <p:txBody>
          <a:bodyPr wrap="square" rtlCol="0">
            <a:spAutoFit/>
          </a:bodyPr>
          <a:lstStyle/>
          <a:p>
            <a:pPr algn="ctr"/>
            <a:r>
              <a:rPr lang="en-IN" sz="2800" b="1" dirty="0"/>
              <a:t>Power BI Report </a:t>
            </a:r>
          </a:p>
        </p:txBody>
      </p:sp>
    </p:spTree>
    <p:extLst>
      <p:ext uri="{BB962C8B-B14F-4D97-AF65-F5344CB8AC3E}">
        <p14:creationId xmlns:p14="http://schemas.microsoft.com/office/powerpoint/2010/main" val="409750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ACCA4-4F3E-3148-6C99-788ED906E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0" y="763180"/>
            <a:ext cx="11929539" cy="5990008"/>
          </a:xfrm>
          <a:prstGeom prst="rect">
            <a:avLst/>
          </a:prstGeom>
        </p:spPr>
      </p:pic>
      <p:sp>
        <p:nvSpPr>
          <p:cNvPr id="4" name="TextBox 3">
            <a:extLst>
              <a:ext uri="{FF2B5EF4-FFF2-40B4-BE49-F238E27FC236}">
                <a16:creationId xmlns:a16="http://schemas.microsoft.com/office/drawing/2014/main" id="{6A5F77F1-3B12-2145-4CF4-B5CD58F2415D}"/>
              </a:ext>
            </a:extLst>
          </p:cNvPr>
          <p:cNvSpPr txBox="1"/>
          <p:nvPr/>
        </p:nvSpPr>
        <p:spPr>
          <a:xfrm>
            <a:off x="2521670" y="166296"/>
            <a:ext cx="7145518" cy="523220"/>
          </a:xfrm>
          <a:prstGeom prst="rect">
            <a:avLst/>
          </a:prstGeom>
          <a:noFill/>
        </p:spPr>
        <p:txBody>
          <a:bodyPr wrap="square" rtlCol="0">
            <a:spAutoFit/>
          </a:bodyPr>
          <a:lstStyle/>
          <a:p>
            <a:pPr algn="ctr"/>
            <a:r>
              <a:rPr lang="en-IN" sz="2800" b="1" dirty="0"/>
              <a:t>Power BI Report </a:t>
            </a:r>
          </a:p>
        </p:txBody>
      </p:sp>
      <p:pic>
        <p:nvPicPr>
          <p:cNvPr id="5" name="Picture 4">
            <a:extLst>
              <a:ext uri="{FF2B5EF4-FFF2-40B4-BE49-F238E27FC236}">
                <a16:creationId xmlns:a16="http://schemas.microsoft.com/office/drawing/2014/main" id="{898ECCFC-5094-116C-D6AF-DA094C86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55" y="75988"/>
            <a:ext cx="583888" cy="583888"/>
          </a:xfrm>
          <a:prstGeom prst="rect">
            <a:avLst/>
          </a:prstGeom>
        </p:spPr>
      </p:pic>
    </p:spTree>
    <p:extLst>
      <p:ext uri="{BB962C8B-B14F-4D97-AF65-F5344CB8AC3E}">
        <p14:creationId xmlns:p14="http://schemas.microsoft.com/office/powerpoint/2010/main" val="287999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684FE8-A0D2-2AA1-8781-E68568A4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77" y="955724"/>
            <a:ext cx="5611220" cy="5652466"/>
          </a:xfrm>
          <a:prstGeom prst="rect">
            <a:avLst/>
          </a:prstGeom>
        </p:spPr>
      </p:pic>
      <p:pic>
        <p:nvPicPr>
          <p:cNvPr id="5" name="Picture 4">
            <a:extLst>
              <a:ext uri="{FF2B5EF4-FFF2-40B4-BE49-F238E27FC236}">
                <a16:creationId xmlns:a16="http://schemas.microsoft.com/office/drawing/2014/main" id="{A51ED76F-FC74-F3D1-304A-F763ECF74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112" y="955725"/>
            <a:ext cx="6113611" cy="5652466"/>
          </a:xfrm>
          <a:prstGeom prst="rect">
            <a:avLst/>
          </a:prstGeom>
        </p:spPr>
      </p:pic>
      <p:sp>
        <p:nvSpPr>
          <p:cNvPr id="2" name="TextBox 1">
            <a:extLst>
              <a:ext uri="{FF2B5EF4-FFF2-40B4-BE49-F238E27FC236}">
                <a16:creationId xmlns:a16="http://schemas.microsoft.com/office/drawing/2014/main" id="{D3AD470C-CEBB-7F44-735A-7CA8BF89B596}"/>
              </a:ext>
            </a:extLst>
          </p:cNvPr>
          <p:cNvSpPr txBox="1"/>
          <p:nvPr/>
        </p:nvSpPr>
        <p:spPr>
          <a:xfrm>
            <a:off x="2521670" y="166296"/>
            <a:ext cx="7145518" cy="523220"/>
          </a:xfrm>
          <a:prstGeom prst="rect">
            <a:avLst/>
          </a:prstGeom>
          <a:noFill/>
        </p:spPr>
        <p:txBody>
          <a:bodyPr wrap="square" rtlCol="0">
            <a:spAutoFit/>
          </a:bodyPr>
          <a:lstStyle/>
          <a:p>
            <a:pPr algn="ctr"/>
            <a:r>
              <a:rPr lang="en-IN" sz="2800" b="1" dirty="0"/>
              <a:t>SQL Queries</a:t>
            </a:r>
          </a:p>
        </p:txBody>
      </p:sp>
      <p:pic>
        <p:nvPicPr>
          <p:cNvPr id="4" name="Picture 3">
            <a:extLst>
              <a:ext uri="{FF2B5EF4-FFF2-40B4-BE49-F238E27FC236}">
                <a16:creationId xmlns:a16="http://schemas.microsoft.com/office/drawing/2014/main" id="{8EC95E3C-1301-7166-656B-E0F11196B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255" y="75988"/>
            <a:ext cx="583888" cy="583888"/>
          </a:xfrm>
          <a:prstGeom prst="rect">
            <a:avLst/>
          </a:prstGeom>
        </p:spPr>
      </p:pic>
    </p:spTree>
    <p:extLst>
      <p:ext uri="{BB962C8B-B14F-4D97-AF65-F5344CB8AC3E}">
        <p14:creationId xmlns:p14="http://schemas.microsoft.com/office/powerpoint/2010/main" val="157479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80B4-BBB9-A23E-A52E-4FCDDFEE5B8C}"/>
              </a:ext>
            </a:extLst>
          </p:cNvPr>
          <p:cNvSpPr>
            <a:spLocks noGrp="1"/>
          </p:cNvSpPr>
          <p:nvPr>
            <p:ph type="title"/>
          </p:nvPr>
        </p:nvSpPr>
        <p:spPr/>
        <p:txBody>
          <a:bodyPr>
            <a:normAutofit/>
          </a:bodyPr>
          <a:lstStyle/>
          <a:p>
            <a:r>
              <a:rPr lang="en-US" sz="4000" b="1" dirty="0">
                <a:latin typeface="+mn-lt"/>
              </a:rPr>
              <a:t>Strategic Insights for Healthcare Optimization</a:t>
            </a:r>
            <a:endParaRPr lang="en-IN" sz="4000" b="1" dirty="0">
              <a:latin typeface="+mn-lt"/>
            </a:endParaRPr>
          </a:p>
        </p:txBody>
      </p:sp>
      <p:pic>
        <p:nvPicPr>
          <p:cNvPr id="4" name="Picture 3">
            <a:extLst>
              <a:ext uri="{FF2B5EF4-FFF2-40B4-BE49-F238E27FC236}">
                <a16:creationId xmlns:a16="http://schemas.microsoft.com/office/drawing/2014/main" id="{2513ED63-F4D0-88F1-BCC5-3C18384C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5" y="75988"/>
            <a:ext cx="583888" cy="583888"/>
          </a:xfrm>
          <a:prstGeom prst="rect">
            <a:avLst/>
          </a:prstGeom>
        </p:spPr>
      </p:pic>
      <p:sp>
        <p:nvSpPr>
          <p:cNvPr id="9" name="Content Placeholder 8">
            <a:extLst>
              <a:ext uri="{FF2B5EF4-FFF2-40B4-BE49-F238E27FC236}">
                <a16:creationId xmlns:a16="http://schemas.microsoft.com/office/drawing/2014/main" id="{FA54534D-EEBB-7373-FF2E-A8555D38C244}"/>
              </a:ext>
            </a:extLst>
          </p:cNvPr>
          <p:cNvSpPr>
            <a:spLocks noGrp="1"/>
          </p:cNvSpPr>
          <p:nvPr>
            <p:ph idx="1"/>
          </p:nvPr>
        </p:nvSpPr>
        <p:spPr>
          <a:xfrm>
            <a:off x="838200" y="1690686"/>
            <a:ext cx="10515600" cy="4723431"/>
          </a:xfrm>
        </p:spPr>
        <p:txBody>
          <a:bodyPr>
            <a:normAutofit lnSpcReduction="10000"/>
          </a:bodyPr>
          <a:lstStyle/>
          <a:p>
            <a:pPr marL="0" indent="0">
              <a:buNone/>
            </a:pPr>
            <a:r>
              <a:rPr lang="en-US" sz="2000" b="1" dirty="0"/>
              <a:t>Revenue Analysis</a:t>
            </a:r>
            <a:r>
              <a:rPr lang="en-IN" sz="2000" dirty="0"/>
              <a:t>📈 </a:t>
            </a:r>
            <a:endParaRPr lang="en-US" sz="2000" dirty="0"/>
          </a:p>
          <a:p>
            <a:pPr marL="0" indent="0">
              <a:buNone/>
            </a:pPr>
            <a:r>
              <a:rPr lang="en-US" sz="2000" dirty="0"/>
              <a:t>Highlights the differences in revenue performance between inpatient and outpatient services, indicating areas for potential revenue growth. This insight can support data-driven decisions on where to allocate resources for maximum profitability.</a:t>
            </a:r>
          </a:p>
          <a:p>
            <a:pPr marL="0" indent="0">
              <a:buNone/>
            </a:pPr>
            <a:r>
              <a:rPr lang="en-US" sz="2000" b="1" dirty="0"/>
              <a:t>Operational Status </a:t>
            </a:r>
            <a:r>
              <a:rPr lang="en-IN" sz="2000" dirty="0"/>
              <a:t>🏥</a:t>
            </a:r>
            <a:endParaRPr lang="en-US" sz="2000" dirty="0"/>
          </a:p>
          <a:p>
            <a:pPr marL="0" indent="0">
              <a:buNone/>
            </a:pPr>
            <a:r>
              <a:rPr lang="en-US" sz="2000" dirty="0"/>
              <a:t>Segmentation by operational status provides a clear picture of service accessibility and identifies regions that may lack sufficient healthcare facilities, which is crucial for discussions on improving healthcare access.</a:t>
            </a:r>
          </a:p>
          <a:p>
            <a:pPr marL="0" indent="0">
              <a:buNone/>
            </a:pPr>
            <a:r>
              <a:rPr lang="en-US" sz="2000" b="1" dirty="0"/>
              <a:t>Quarterly Trends </a:t>
            </a:r>
            <a:r>
              <a:rPr lang="en-IN" sz="2000" dirty="0"/>
              <a:t>📅 </a:t>
            </a:r>
            <a:endParaRPr lang="en-US" sz="2000" dirty="0"/>
          </a:p>
          <a:p>
            <a:pPr marL="0" indent="0">
              <a:buNone/>
            </a:pPr>
            <a:r>
              <a:rPr lang="en-US" sz="2000" dirty="0"/>
              <a:t>Seasonal or quarterly revenue trends help with planning and resource allocation, allowing for adjustments during peak or low seasons to optimize operations and reduce costs.</a:t>
            </a:r>
          </a:p>
          <a:p>
            <a:pPr marL="0" indent="0">
              <a:buNone/>
            </a:pPr>
            <a:r>
              <a:rPr lang="en-US" sz="2000" b="1" dirty="0"/>
              <a:t>Regional Focus </a:t>
            </a:r>
            <a:r>
              <a:rPr lang="en-IN" sz="2000" dirty="0"/>
              <a:t>📍</a:t>
            </a:r>
            <a:endParaRPr lang="en-US" sz="2000" dirty="0"/>
          </a:p>
          <a:p>
            <a:pPr marL="0" indent="0">
              <a:buNone/>
            </a:pPr>
            <a:r>
              <a:rPr lang="en-US" sz="2000" dirty="0"/>
              <a:t> Emphasizing county-level performance and accessibility variations enables the identification of high-priority regions for strategic interventions and resource investments.</a:t>
            </a:r>
            <a:endParaRPr lang="en-IN" sz="2000" dirty="0"/>
          </a:p>
        </p:txBody>
      </p:sp>
      <p:pic>
        <p:nvPicPr>
          <p:cNvPr id="5122" name="Picture 2" descr="Data Insights Icon Royalty-Free Images, Stock Photos &amp; Pictures |  Shutterstock">
            <a:extLst>
              <a:ext uri="{FF2B5EF4-FFF2-40B4-BE49-F238E27FC236}">
                <a16:creationId xmlns:a16="http://schemas.microsoft.com/office/drawing/2014/main" id="{980A0CDD-A4AF-73C7-A87C-ED0F488DEB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40" t="12492" r="10007" b="10885"/>
          <a:stretch/>
        </p:blipFill>
        <p:spPr bwMode="auto">
          <a:xfrm>
            <a:off x="10745170" y="443882"/>
            <a:ext cx="1217259" cy="116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14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485</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Healthcare Project</vt:lpstr>
      <vt:lpstr>Project Summary</vt:lpstr>
      <vt:lpstr>Key Performance Indicators (KPI’S) List</vt:lpstr>
      <vt:lpstr>PowerPoint Presentation</vt:lpstr>
      <vt:lpstr>PowerPoint Presentation</vt:lpstr>
      <vt:lpstr>PowerPoint Presentation</vt:lpstr>
      <vt:lpstr>PowerPoint Presentation</vt:lpstr>
      <vt:lpstr>PowerPoint Presentation</vt:lpstr>
      <vt:lpstr>Strategic Insights for Healthcare Optimization</vt:lpstr>
      <vt:lpstr>Key Takeaways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JAYASREE</dc:creator>
  <cp:lastModifiedBy>B JAYASREE</cp:lastModifiedBy>
  <cp:revision>13</cp:revision>
  <dcterms:created xsi:type="dcterms:W3CDTF">2024-10-24T11:27:21Z</dcterms:created>
  <dcterms:modified xsi:type="dcterms:W3CDTF">2024-10-26T04:56:14Z</dcterms:modified>
</cp:coreProperties>
</file>