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ubik Medium"/>
      <p:regular r:id="rId22"/>
      <p:bold r:id="rId23"/>
      <p:italic r:id="rId24"/>
      <p:boldItalic r:id="rId25"/>
    </p:embeddedFont>
    <p:embeddedFont>
      <p:font typeface="Rubik Light"/>
      <p:regular r:id="rId26"/>
      <p:bold r:id="rId27"/>
      <p:italic r:id="rId28"/>
      <p:boldItalic r:id="rId29"/>
    </p:embeddedFont>
    <p:embeddedFont>
      <p:font typeface="Rubik"/>
      <p:regular r:id="rId30"/>
      <p:bold r:id="rId31"/>
      <p:italic r:id="rId32"/>
      <p:boldItalic r:id="rId33"/>
    </p:embeddedFont>
    <p:embeddedFont>
      <p:font typeface="Rubik SemiBold"/>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38" roundtripDataSignature="AMtx7mhxzDxq6D8jdpBctb7XCXaum9b+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ubikMedium-regular.fntdata"/><Relationship Id="rId21" Type="http://schemas.openxmlformats.org/officeDocument/2006/relationships/slide" Target="slides/slide16.xml"/><Relationship Id="rId24" Type="http://schemas.openxmlformats.org/officeDocument/2006/relationships/font" Target="fonts/RubikMedium-italic.fntdata"/><Relationship Id="rId23" Type="http://schemas.openxmlformats.org/officeDocument/2006/relationships/font" Target="fonts/RubikMedium-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ubikLight-regular.fntdata"/><Relationship Id="rId25" Type="http://schemas.openxmlformats.org/officeDocument/2006/relationships/font" Target="fonts/RubikMedium-boldItalic.fntdata"/><Relationship Id="rId28" Type="http://schemas.openxmlformats.org/officeDocument/2006/relationships/font" Target="fonts/RubikLight-italic.fntdata"/><Relationship Id="rId27" Type="http://schemas.openxmlformats.org/officeDocument/2006/relationships/font" Target="fonts/RubikLight-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ubikLight-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ubik-bold.fntdata"/><Relationship Id="rId30" Type="http://schemas.openxmlformats.org/officeDocument/2006/relationships/font" Target="fonts/Rubik-regular.fntdata"/><Relationship Id="rId11" Type="http://schemas.openxmlformats.org/officeDocument/2006/relationships/slide" Target="slides/slide6.xml"/><Relationship Id="rId33" Type="http://schemas.openxmlformats.org/officeDocument/2006/relationships/font" Target="fonts/Rubik-boldItalic.fntdata"/><Relationship Id="rId10" Type="http://schemas.openxmlformats.org/officeDocument/2006/relationships/slide" Target="slides/slide5.xml"/><Relationship Id="rId32" Type="http://schemas.openxmlformats.org/officeDocument/2006/relationships/font" Target="fonts/Rubik-italic.fntdata"/><Relationship Id="rId13" Type="http://schemas.openxmlformats.org/officeDocument/2006/relationships/slide" Target="slides/slide8.xml"/><Relationship Id="rId35" Type="http://schemas.openxmlformats.org/officeDocument/2006/relationships/font" Target="fonts/RubikSemiBold-bold.fntdata"/><Relationship Id="rId12" Type="http://schemas.openxmlformats.org/officeDocument/2006/relationships/slide" Target="slides/slide7.xml"/><Relationship Id="rId34" Type="http://schemas.openxmlformats.org/officeDocument/2006/relationships/font" Target="fonts/RubikSemiBold-regular.fntdata"/><Relationship Id="rId15" Type="http://schemas.openxmlformats.org/officeDocument/2006/relationships/slide" Target="slides/slide10.xml"/><Relationship Id="rId37" Type="http://schemas.openxmlformats.org/officeDocument/2006/relationships/font" Target="fonts/RubikSemiBold-boldItalic.fntdata"/><Relationship Id="rId14" Type="http://schemas.openxmlformats.org/officeDocument/2006/relationships/slide" Target="slides/slide9.xml"/><Relationship Id="rId36" Type="http://schemas.openxmlformats.org/officeDocument/2006/relationships/font" Target="fonts/RubikSemiBold-italic.fntdata"/><Relationship Id="rId17" Type="http://schemas.openxmlformats.org/officeDocument/2006/relationships/slide" Target="slides/slide12.xml"/><Relationship Id="rId16" Type="http://schemas.openxmlformats.org/officeDocument/2006/relationships/slide" Target="slides/slide11.xml"/><Relationship Id="rId38" Type="http://customschemas.google.com/relationships/presentationmetadata" Target="meta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3ec2985a68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23ec2985a68_1_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8cc0d70cd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g38cc0d70cd4_0_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3ec2985a68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9" name="Google Shape;169;g23ec2985a68_1_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3ec2985a68_1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23ec2985a68_1_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8cc0d70cd4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g38cc0d70cd4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8cc0d70cd4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8" name="Google Shape;198;g38cc0d70cd4_0_1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5ee868302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g265ee868302_0_1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8cc0d70cd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g38cc0d70cd4_0_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0" name="Google Shape;100;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5ee868302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9" name="Google Shape;109;g265ee868302_0_9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8cc0d70cd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0" name="Google Shape;120;g38cc0d70cd4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3ec2985a68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23ec2985a68_1_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8cc0d70cd4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g38cc0d70cd4_0_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 name="Shape 9"/>
        <p:cNvGrpSpPr/>
        <p:nvPr/>
      </p:nvGrpSpPr>
      <p:grpSpPr>
        <a:xfrm>
          <a:off x="0" y="0"/>
          <a:ext cx="0" cy="0"/>
          <a:chOff x="0" y="0"/>
          <a:chExt cx="0" cy="0"/>
        </a:xfrm>
      </p:grpSpPr>
      <p:sp>
        <p:nvSpPr>
          <p:cNvPr id="10" name="Google Shape;10;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5" name="Google Shape;45;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9" name="Google Shape;49;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3" name="Google Shape;13;p1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4" name="Google Shape;14;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sp>
        <p:nvSpPr>
          <p:cNvPr id="20" name="Google Shape;20;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5" name="Google Shape;25;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6" name="Google Shape;26;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2" name="Google Shape;32;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6" name="Google Shape;36;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0" name="Google Shape;40;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1" name="Google Shape;41;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2" name="Google Shape;42;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png"/><Relationship Id="rId5" Type="http://schemas.openxmlformats.org/officeDocument/2006/relationships/image" Target="../media/image1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7.png"/><Relationship Id="rId6"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6.png"/><Relationship Id="rId6" Type="http://schemas.openxmlformats.org/officeDocument/2006/relationships/hyperlink" Target="https://lookerstudio.google.com/reporting/db61dbe0-7a2d-479b-bcc9-82a6bf5cc2e4"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8.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8.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8.png"/><Relationship Id="rId4" Type="http://schemas.openxmlformats.org/officeDocument/2006/relationships/image" Target="../media/image6.png"/><Relationship Id="rId5" Type="http://schemas.openxmlformats.org/officeDocument/2006/relationships/image" Target="../media/image12.png"/><Relationship Id="rId6" Type="http://schemas.openxmlformats.org/officeDocument/2006/relationships/hyperlink" Target="https://github.com/Bagasgm4/PBI-Kimia-Farma-Sep-25" TargetMode="External"/><Relationship Id="rId7" Type="http://schemas.openxmlformats.org/officeDocument/2006/relationships/hyperlink" Target="https://lookerstudio.google.com/reporting/db61dbe0-7a2d-479b-bcc9-82a6bf5cc2e4"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4.png"/><Relationship Id="rId6" Type="http://schemas.openxmlformats.org/officeDocument/2006/relationships/image" Target="../media/image7.png"/><Relationship Id="rId7" Type="http://schemas.openxmlformats.org/officeDocument/2006/relationships/image" Target="../media/image2.png"/><Relationship Id="rId8" Type="http://schemas.openxmlformats.org/officeDocument/2006/relationships/image" Target="../media/image1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hyperlink" Target="https://youtu.be/npIleUrTVpk"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10.png"/><Relationship Id="rId6"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8.png"/><Relationship Id="rId6"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53" name="Shape 53"/>
        <p:cNvGrpSpPr/>
        <p:nvPr/>
      </p:nvGrpSpPr>
      <p:grpSpPr>
        <a:xfrm>
          <a:off x="0" y="0"/>
          <a:ext cx="0" cy="0"/>
          <a:chOff x="0" y="0"/>
          <a:chExt cx="0" cy="0"/>
        </a:xfrm>
      </p:grpSpPr>
      <p:pic>
        <p:nvPicPr>
          <p:cNvPr id="54" name="Google Shape;54;p1"/>
          <p:cNvPicPr preferRelativeResize="0"/>
          <p:nvPr/>
        </p:nvPicPr>
        <p:blipFill rotWithShape="1">
          <a:blip r:embed="rId3">
            <a:alphaModFix/>
          </a:blip>
          <a:srcRect b="0" l="0" r="0" t="0"/>
          <a:stretch/>
        </p:blipFill>
        <p:spPr>
          <a:xfrm>
            <a:off x="349800" y="186500"/>
            <a:ext cx="1399901" cy="541300"/>
          </a:xfrm>
          <a:prstGeom prst="rect">
            <a:avLst/>
          </a:prstGeom>
          <a:noFill/>
          <a:ln>
            <a:noFill/>
          </a:ln>
        </p:spPr>
      </p:pic>
      <p:sp>
        <p:nvSpPr>
          <p:cNvPr id="55" name="Google Shape;55;p1"/>
          <p:cNvSpPr txBox="1"/>
          <p:nvPr/>
        </p:nvSpPr>
        <p:spPr>
          <a:xfrm>
            <a:off x="517900" y="1324150"/>
            <a:ext cx="6239100" cy="17547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500"/>
              <a:buFont typeface="Arial"/>
              <a:buNone/>
            </a:pPr>
            <a:r>
              <a:rPr b="1" lang="en" sz="3400">
                <a:solidFill>
                  <a:schemeClr val="lt1"/>
                </a:solidFill>
                <a:latin typeface="Rubik"/>
                <a:ea typeface="Rubik"/>
                <a:cs typeface="Rubik"/>
                <a:sym typeface="Rubik"/>
              </a:rPr>
              <a:t>Business Performance Analytics</a:t>
            </a:r>
            <a:endParaRPr b="1" sz="3400">
              <a:solidFill>
                <a:schemeClr val="lt1"/>
              </a:solidFill>
              <a:latin typeface="Rubik"/>
              <a:ea typeface="Rubik"/>
              <a:cs typeface="Rubik"/>
              <a:sym typeface="Rubik"/>
            </a:endParaRPr>
          </a:p>
          <a:p>
            <a:pPr indent="0" lvl="0" marL="0" marR="0" rtl="0" algn="l">
              <a:lnSpc>
                <a:spcPct val="100000"/>
              </a:lnSpc>
              <a:spcBef>
                <a:spcPts val="0"/>
              </a:spcBef>
              <a:spcAft>
                <a:spcPts val="0"/>
              </a:spcAft>
              <a:buClr>
                <a:srgbClr val="000000"/>
              </a:buClr>
              <a:buSzPts val="4500"/>
              <a:buFont typeface="Arial"/>
              <a:buNone/>
            </a:pPr>
            <a:r>
              <a:rPr b="1" lang="en" sz="3400">
                <a:solidFill>
                  <a:schemeClr val="lt1"/>
                </a:solidFill>
                <a:latin typeface="Rubik"/>
                <a:ea typeface="Rubik"/>
                <a:cs typeface="Rubik"/>
                <a:sym typeface="Rubik"/>
              </a:rPr>
              <a:t>Year 2020 - 2023</a:t>
            </a:r>
            <a:endParaRPr b="0" i="0" sz="3400" u="none" cap="none" strike="noStrike">
              <a:solidFill>
                <a:schemeClr val="lt1"/>
              </a:solidFill>
              <a:latin typeface="Rubik"/>
              <a:ea typeface="Rubik"/>
              <a:cs typeface="Rubik"/>
              <a:sym typeface="Rubik"/>
            </a:endParaRPr>
          </a:p>
        </p:txBody>
      </p:sp>
      <p:sp>
        <p:nvSpPr>
          <p:cNvPr id="56" name="Google Shape;56;p1"/>
          <p:cNvSpPr txBox="1"/>
          <p:nvPr/>
        </p:nvSpPr>
        <p:spPr>
          <a:xfrm>
            <a:off x="517900" y="3130300"/>
            <a:ext cx="7289100" cy="5694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500"/>
              <a:buFont typeface="Arial"/>
              <a:buNone/>
            </a:pPr>
            <a:r>
              <a:rPr i="0" lang="en" sz="2500" u="none" cap="none" strike="noStrike">
                <a:solidFill>
                  <a:schemeClr val="lt1"/>
                </a:solidFill>
                <a:latin typeface="Rubik SemiBold"/>
                <a:ea typeface="Rubik SemiBold"/>
                <a:cs typeface="Rubik SemiBold"/>
                <a:sym typeface="Rubik SemiBold"/>
              </a:rPr>
              <a:t>Kimia Farma - Big Data Analytics</a:t>
            </a:r>
            <a:endParaRPr i="0" sz="2500" u="none" cap="none" strike="noStrike">
              <a:solidFill>
                <a:schemeClr val="lt1"/>
              </a:solidFill>
              <a:latin typeface="Rubik SemiBold"/>
              <a:ea typeface="Rubik SemiBold"/>
              <a:cs typeface="Rubik SemiBold"/>
              <a:sym typeface="Rubik SemiBold"/>
            </a:endParaRPr>
          </a:p>
        </p:txBody>
      </p:sp>
      <p:sp>
        <p:nvSpPr>
          <p:cNvPr id="57" name="Google Shape;57;p1"/>
          <p:cNvSpPr/>
          <p:nvPr/>
        </p:nvSpPr>
        <p:spPr>
          <a:xfrm>
            <a:off x="6757125" y="-621925"/>
            <a:ext cx="3135000" cy="3051000"/>
          </a:xfrm>
          <a:prstGeom prst="ellips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txBox="1"/>
          <p:nvPr/>
        </p:nvSpPr>
        <p:spPr>
          <a:xfrm>
            <a:off x="1769125" y="172450"/>
            <a:ext cx="457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000"/>
              <a:buFont typeface="Arial"/>
              <a:buNone/>
            </a:pPr>
            <a:r>
              <a:rPr b="0" i="0" lang="en" sz="3000" u="none" cap="none" strike="noStrike">
                <a:solidFill>
                  <a:schemeClr val="lt1"/>
                </a:solidFill>
                <a:latin typeface="Rubik SemiBold"/>
                <a:ea typeface="Rubik SemiBold"/>
                <a:cs typeface="Rubik SemiBold"/>
                <a:sym typeface="Rubik SemiBold"/>
              </a:rPr>
              <a:t>X</a:t>
            </a:r>
            <a:endParaRPr b="0" i="0" sz="3000" u="none" cap="none" strike="noStrike">
              <a:solidFill>
                <a:schemeClr val="lt1"/>
              </a:solidFill>
              <a:latin typeface="Rubik SemiBold"/>
              <a:ea typeface="Rubik SemiBold"/>
              <a:cs typeface="Rubik SemiBold"/>
              <a:sym typeface="Rubik SemiBold"/>
            </a:endParaRPr>
          </a:p>
        </p:txBody>
      </p:sp>
      <p:sp>
        <p:nvSpPr>
          <p:cNvPr id="59" name="Google Shape;59;p1"/>
          <p:cNvSpPr txBox="1"/>
          <p:nvPr/>
        </p:nvSpPr>
        <p:spPr>
          <a:xfrm>
            <a:off x="517900" y="3699700"/>
            <a:ext cx="5018100" cy="954300"/>
          </a:xfrm>
          <a:prstGeom prst="rect">
            <a:avLst/>
          </a:prstGeom>
          <a:noFill/>
          <a:ln>
            <a:noFill/>
          </a:ln>
          <a:effectLst>
            <a:outerShdw blurRad="57150" rotWithShape="0" algn="bl" dir="5400000" dist="19050">
              <a:srgbClr val="000000">
                <a:alpha val="49019"/>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000"/>
              <a:buFont typeface="Arial"/>
              <a:buNone/>
            </a:pPr>
            <a:r>
              <a:rPr i="0" lang="en" sz="2000" u="none" cap="none" strike="noStrike">
                <a:solidFill>
                  <a:schemeClr val="lt1"/>
                </a:solidFill>
                <a:latin typeface="Rubik Light"/>
                <a:ea typeface="Rubik Light"/>
                <a:cs typeface="Rubik Light"/>
                <a:sym typeface="Rubik Light"/>
              </a:rPr>
              <a:t>Presented by</a:t>
            </a:r>
            <a:endParaRPr i="0" sz="2000" u="none" cap="none" strike="noStrike">
              <a:solidFill>
                <a:schemeClr val="lt1"/>
              </a:solidFill>
              <a:latin typeface="Rubik Light"/>
              <a:ea typeface="Rubik Light"/>
              <a:cs typeface="Rubik Light"/>
              <a:sym typeface="Rubik Light"/>
            </a:endParaRPr>
          </a:p>
          <a:p>
            <a:pPr indent="0" lvl="0" marL="0" marR="0" rtl="0" algn="l">
              <a:lnSpc>
                <a:spcPct val="100000"/>
              </a:lnSpc>
              <a:spcBef>
                <a:spcPts val="0"/>
              </a:spcBef>
              <a:spcAft>
                <a:spcPts val="0"/>
              </a:spcAft>
              <a:buClr>
                <a:srgbClr val="000000"/>
              </a:buClr>
              <a:buSzPts val="2000"/>
              <a:buFont typeface="Arial"/>
              <a:buNone/>
            </a:pPr>
            <a:r>
              <a:rPr lang="en" sz="3000">
                <a:solidFill>
                  <a:schemeClr val="lt1"/>
                </a:solidFill>
                <a:latin typeface="Rubik Light"/>
                <a:ea typeface="Rubik Light"/>
                <a:cs typeface="Rubik Light"/>
                <a:sym typeface="Rubik Light"/>
              </a:rPr>
              <a:t>Bagas Ghulam Maulana</a:t>
            </a:r>
            <a:endParaRPr i="0" sz="3000" u="none" cap="none" strike="noStrike">
              <a:solidFill>
                <a:schemeClr val="lt1"/>
              </a:solidFill>
              <a:latin typeface="Rubik Light"/>
              <a:ea typeface="Rubik Light"/>
              <a:cs typeface="Rubik Light"/>
              <a:sym typeface="Rubik Light"/>
            </a:endParaRPr>
          </a:p>
        </p:txBody>
      </p:sp>
      <p:pic>
        <p:nvPicPr>
          <p:cNvPr id="60" name="Google Shape;60;p1"/>
          <p:cNvPicPr preferRelativeResize="0"/>
          <p:nvPr/>
        </p:nvPicPr>
        <p:blipFill rotWithShape="1">
          <a:blip r:embed="rId4">
            <a:alphaModFix/>
          </a:blip>
          <a:srcRect b="0" l="0" r="0" t="0"/>
          <a:stretch/>
        </p:blipFill>
        <p:spPr>
          <a:xfrm>
            <a:off x="2350825" y="133900"/>
            <a:ext cx="1581660" cy="569400"/>
          </a:xfrm>
          <a:prstGeom prst="rect">
            <a:avLst/>
          </a:prstGeom>
          <a:noFill/>
          <a:ln>
            <a:noFill/>
          </a:ln>
        </p:spPr>
      </p:pic>
      <p:pic>
        <p:nvPicPr>
          <p:cNvPr id="61" name="Google Shape;61;p1"/>
          <p:cNvPicPr preferRelativeResize="0"/>
          <p:nvPr/>
        </p:nvPicPr>
        <p:blipFill>
          <a:blip r:embed="rId5">
            <a:alphaModFix amt="10000"/>
          </a:blip>
          <a:stretch>
            <a:fillRect/>
          </a:stretch>
        </p:blipFill>
        <p:spPr>
          <a:xfrm>
            <a:off x="0" y="-12700"/>
            <a:ext cx="9144000" cy="51435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g23ec2985a68_1_42"/>
          <p:cNvPicPr preferRelativeResize="0"/>
          <p:nvPr/>
        </p:nvPicPr>
        <p:blipFill>
          <a:blip r:embed="rId3">
            <a:alphaModFix amt="10000"/>
          </a:blip>
          <a:stretch>
            <a:fillRect/>
          </a:stretch>
        </p:blipFill>
        <p:spPr>
          <a:xfrm>
            <a:off x="0" y="-12700"/>
            <a:ext cx="9144000" cy="5143500"/>
          </a:xfrm>
          <a:prstGeom prst="rect">
            <a:avLst/>
          </a:prstGeom>
          <a:noFill/>
          <a:ln>
            <a:noFill/>
          </a:ln>
        </p:spPr>
      </p:pic>
      <p:pic>
        <p:nvPicPr>
          <p:cNvPr id="156" name="Google Shape;156;g23ec2985a68_1_4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57" name="Google Shape;157;g23ec2985a68_1_42"/>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b="1" lang="en" sz="2700">
                <a:latin typeface="Rubik"/>
                <a:ea typeface="Rubik"/>
                <a:cs typeface="Rubik"/>
                <a:sym typeface="Rubik"/>
              </a:rPr>
              <a:t>Analysis Table</a:t>
            </a:r>
            <a:endParaRPr b="1" i="0" sz="2700" u="none" cap="none" strike="noStrike">
              <a:solidFill>
                <a:srgbClr val="000000"/>
              </a:solidFill>
              <a:latin typeface="Rubik"/>
              <a:ea typeface="Rubik"/>
              <a:cs typeface="Rubik"/>
              <a:sym typeface="Rubik"/>
            </a:endParaRPr>
          </a:p>
        </p:txBody>
      </p:sp>
      <p:sp>
        <p:nvSpPr>
          <p:cNvPr id="158" name="Google Shape;158;g23ec2985a68_1_42"/>
          <p:cNvSpPr txBox="1"/>
          <p:nvPr/>
        </p:nvSpPr>
        <p:spPr>
          <a:xfrm>
            <a:off x="340500" y="1335962"/>
            <a:ext cx="8463000" cy="31461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400"/>
              <a:buFont typeface="Arial"/>
              <a:buNone/>
            </a:pPr>
            <a:r>
              <a:rPr lang="en" sz="1300">
                <a:solidFill>
                  <a:schemeClr val="dk1"/>
                </a:solidFill>
                <a:latin typeface="Rubik"/>
                <a:ea typeface="Rubik"/>
                <a:cs typeface="Rubik"/>
                <a:sym typeface="Rubik"/>
              </a:rPr>
              <a:t>Membuat tabel analisis berdasarkan hasil </a:t>
            </a:r>
            <a:r>
              <a:rPr lang="en" sz="1300">
                <a:solidFill>
                  <a:schemeClr val="dk1"/>
                </a:solidFill>
                <a:latin typeface="Rubik"/>
                <a:ea typeface="Rubik"/>
                <a:cs typeface="Rubik"/>
                <a:sym typeface="Rubik"/>
              </a:rPr>
              <a:t>agregasi</a:t>
            </a:r>
            <a:r>
              <a:rPr lang="en" sz="1300">
                <a:solidFill>
                  <a:schemeClr val="dk1"/>
                </a:solidFill>
                <a:latin typeface="Rubik"/>
                <a:ea typeface="Rubik"/>
                <a:cs typeface="Rubik"/>
                <a:sym typeface="Rubik"/>
              </a:rPr>
              <a:t> dari ke-empat tabel yang sudah diimport sebelumnya. Berikut ini adalah kolom-kolom yang mandatory pada tabel tersebut:</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transaction_id : kode id transaksi,</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date : tanggal transaksi dilakukan, </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branch_id : kode id cabang Kimia Farma, </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branch_name : nama cabang Kimia Farma, </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kota : kota cabang Kimia Farma, </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provinsi : provinsi cabang Kimia Farma,</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rating_cabang : penilaian konsumen terhadap cabang Kimia Farma</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customer_name : nama customer yang melakukan transaksi, </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product_id : kode </a:t>
            </a:r>
            <a:r>
              <a:rPr lang="en" sz="1300">
                <a:solidFill>
                  <a:schemeClr val="dk1"/>
                </a:solidFill>
                <a:latin typeface="Rubik"/>
                <a:ea typeface="Rubik"/>
                <a:cs typeface="Rubik"/>
                <a:sym typeface="Rubik"/>
              </a:rPr>
              <a:t>produk</a:t>
            </a:r>
            <a:r>
              <a:rPr lang="en" sz="1300">
                <a:solidFill>
                  <a:schemeClr val="dk1"/>
                </a:solidFill>
                <a:latin typeface="Rubik"/>
                <a:ea typeface="Rubik"/>
                <a:cs typeface="Rubik"/>
                <a:sym typeface="Rubik"/>
              </a:rPr>
              <a:t> obat, </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product_name : nama obat, </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actual_price : harga obat, </a:t>
            </a:r>
            <a:endParaRPr sz="1300">
              <a:solidFill>
                <a:schemeClr val="dk1"/>
              </a:solidFill>
              <a:latin typeface="Rubik"/>
              <a:ea typeface="Rubik"/>
              <a:cs typeface="Rubik"/>
              <a:sym typeface="Rubik"/>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g38cc0d70cd4_0_65"/>
          <p:cNvPicPr preferRelativeResize="0"/>
          <p:nvPr/>
        </p:nvPicPr>
        <p:blipFill>
          <a:blip r:embed="rId3">
            <a:alphaModFix amt="10000"/>
          </a:blip>
          <a:stretch>
            <a:fillRect/>
          </a:stretch>
        </p:blipFill>
        <p:spPr>
          <a:xfrm>
            <a:off x="0" y="-12700"/>
            <a:ext cx="9144000" cy="5143500"/>
          </a:xfrm>
          <a:prstGeom prst="rect">
            <a:avLst/>
          </a:prstGeom>
          <a:noFill/>
          <a:ln>
            <a:noFill/>
          </a:ln>
        </p:spPr>
      </p:pic>
      <p:pic>
        <p:nvPicPr>
          <p:cNvPr id="164" name="Google Shape;164;g38cc0d70cd4_0_65"/>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65" name="Google Shape;165;g38cc0d70cd4_0_65"/>
          <p:cNvSpPr txBox="1"/>
          <p:nvPr/>
        </p:nvSpPr>
        <p:spPr>
          <a:xfrm>
            <a:off x="340500" y="452038"/>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b="1" lang="en" sz="2700">
                <a:latin typeface="Rubik"/>
                <a:ea typeface="Rubik"/>
                <a:cs typeface="Rubik"/>
                <a:sym typeface="Rubik"/>
              </a:rPr>
              <a:t>Analysis Table</a:t>
            </a:r>
            <a:endParaRPr b="1" i="0" sz="2700" u="none" cap="none" strike="noStrike">
              <a:solidFill>
                <a:srgbClr val="000000"/>
              </a:solidFill>
              <a:latin typeface="Rubik"/>
              <a:ea typeface="Rubik"/>
              <a:cs typeface="Rubik"/>
              <a:sym typeface="Rubik"/>
            </a:endParaRPr>
          </a:p>
        </p:txBody>
      </p:sp>
      <p:sp>
        <p:nvSpPr>
          <p:cNvPr id="166" name="Google Shape;166;g38cc0d70cd4_0_65"/>
          <p:cNvSpPr txBox="1"/>
          <p:nvPr/>
        </p:nvSpPr>
        <p:spPr>
          <a:xfrm>
            <a:off x="340500" y="1335962"/>
            <a:ext cx="8463000" cy="26859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discount_percentage : persentase diskon yang diberikan pada obat,</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persentase_gross_laba : persentase laba yang seharusnya diterima dari obat dengan ketentuan berikut: </a:t>
            </a:r>
            <a:endParaRPr sz="1300">
              <a:solidFill>
                <a:schemeClr val="dk1"/>
              </a:solidFill>
              <a:latin typeface="Rubik"/>
              <a:ea typeface="Rubik"/>
              <a:cs typeface="Rubik"/>
              <a:sym typeface="Rubik"/>
            </a:endParaRPr>
          </a:p>
          <a:p>
            <a:pPr indent="0" lvl="0" marL="457200" marR="0" rtl="0" algn="just">
              <a:lnSpc>
                <a:spcPct val="115000"/>
              </a:lnSpc>
              <a:spcBef>
                <a:spcPts val="0"/>
              </a:spcBef>
              <a:spcAft>
                <a:spcPts val="0"/>
              </a:spcAft>
              <a:buNone/>
            </a:pPr>
            <a:r>
              <a:rPr lang="en" sz="1300">
                <a:solidFill>
                  <a:schemeClr val="dk1"/>
                </a:solidFill>
                <a:latin typeface="Rubik"/>
                <a:ea typeface="Rubik"/>
                <a:cs typeface="Rubik"/>
                <a:sym typeface="Rubik"/>
              </a:rPr>
              <a:t>■ Harga &lt;= Rp 50.000 -&gt; laba 10% </a:t>
            </a:r>
            <a:endParaRPr sz="1300">
              <a:solidFill>
                <a:schemeClr val="dk1"/>
              </a:solidFill>
              <a:latin typeface="Rubik"/>
              <a:ea typeface="Rubik"/>
              <a:cs typeface="Rubik"/>
              <a:sym typeface="Rubik"/>
            </a:endParaRPr>
          </a:p>
          <a:p>
            <a:pPr indent="0" lvl="0" marL="457200" marR="0" rtl="0" algn="just">
              <a:lnSpc>
                <a:spcPct val="115000"/>
              </a:lnSpc>
              <a:spcBef>
                <a:spcPts val="0"/>
              </a:spcBef>
              <a:spcAft>
                <a:spcPts val="0"/>
              </a:spcAft>
              <a:buNone/>
            </a:pPr>
            <a:r>
              <a:rPr lang="en" sz="1300">
                <a:solidFill>
                  <a:schemeClr val="dk1"/>
                </a:solidFill>
                <a:latin typeface="Rubik"/>
                <a:ea typeface="Rubik"/>
                <a:cs typeface="Rubik"/>
                <a:sym typeface="Rubik"/>
              </a:rPr>
              <a:t>■ Harga &gt; Rp 50.000 - 100.000 -&gt; laba 15% </a:t>
            </a:r>
            <a:endParaRPr sz="1300">
              <a:solidFill>
                <a:schemeClr val="dk1"/>
              </a:solidFill>
              <a:latin typeface="Rubik"/>
              <a:ea typeface="Rubik"/>
              <a:cs typeface="Rubik"/>
              <a:sym typeface="Rubik"/>
            </a:endParaRPr>
          </a:p>
          <a:p>
            <a:pPr indent="0" lvl="0" marL="457200" marR="0" rtl="0" algn="just">
              <a:lnSpc>
                <a:spcPct val="115000"/>
              </a:lnSpc>
              <a:spcBef>
                <a:spcPts val="0"/>
              </a:spcBef>
              <a:spcAft>
                <a:spcPts val="0"/>
              </a:spcAft>
              <a:buNone/>
            </a:pPr>
            <a:r>
              <a:rPr lang="en" sz="1300">
                <a:solidFill>
                  <a:schemeClr val="dk1"/>
                </a:solidFill>
                <a:latin typeface="Rubik"/>
                <a:ea typeface="Rubik"/>
                <a:cs typeface="Rubik"/>
                <a:sym typeface="Rubik"/>
              </a:rPr>
              <a:t>■ Harga &gt; Rp 100.000 - 300.000 -&gt; laba 20% </a:t>
            </a:r>
            <a:endParaRPr sz="1300">
              <a:solidFill>
                <a:schemeClr val="dk1"/>
              </a:solidFill>
              <a:latin typeface="Rubik"/>
              <a:ea typeface="Rubik"/>
              <a:cs typeface="Rubik"/>
              <a:sym typeface="Rubik"/>
            </a:endParaRPr>
          </a:p>
          <a:p>
            <a:pPr indent="0" lvl="0" marL="457200" marR="0" rtl="0" algn="just">
              <a:lnSpc>
                <a:spcPct val="115000"/>
              </a:lnSpc>
              <a:spcBef>
                <a:spcPts val="0"/>
              </a:spcBef>
              <a:spcAft>
                <a:spcPts val="0"/>
              </a:spcAft>
              <a:buNone/>
            </a:pPr>
            <a:r>
              <a:rPr lang="en" sz="1300">
                <a:solidFill>
                  <a:schemeClr val="dk1"/>
                </a:solidFill>
                <a:latin typeface="Rubik"/>
                <a:ea typeface="Rubik"/>
                <a:cs typeface="Rubik"/>
                <a:sym typeface="Rubik"/>
              </a:rPr>
              <a:t>■ Harga &gt; Rp 300.000 - 500.000 -&gt; laba 25% </a:t>
            </a:r>
            <a:endParaRPr sz="1300">
              <a:solidFill>
                <a:schemeClr val="dk1"/>
              </a:solidFill>
              <a:latin typeface="Rubik"/>
              <a:ea typeface="Rubik"/>
              <a:cs typeface="Rubik"/>
              <a:sym typeface="Rubik"/>
            </a:endParaRPr>
          </a:p>
          <a:p>
            <a:pPr indent="0" lvl="0" marL="457200" marR="0" rtl="0" algn="just">
              <a:lnSpc>
                <a:spcPct val="115000"/>
              </a:lnSpc>
              <a:spcBef>
                <a:spcPts val="0"/>
              </a:spcBef>
              <a:spcAft>
                <a:spcPts val="0"/>
              </a:spcAft>
              <a:buNone/>
            </a:pPr>
            <a:r>
              <a:rPr lang="en" sz="1300">
                <a:solidFill>
                  <a:schemeClr val="dk1"/>
                </a:solidFill>
                <a:latin typeface="Rubik"/>
                <a:ea typeface="Rubik"/>
                <a:cs typeface="Rubik"/>
                <a:sym typeface="Rubik"/>
              </a:rPr>
              <a:t>■ Harga &gt; Rp 500.000 -&gt; laba 30%, </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nett_sales : harga setelah diskon, </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nett_profit : keuntungan yang diperoleh Kimia Farma, </a:t>
            </a:r>
            <a:endParaRPr sz="1300">
              <a:solidFill>
                <a:schemeClr val="dk1"/>
              </a:solidFill>
              <a:latin typeface="Rubik"/>
              <a:ea typeface="Rubik"/>
              <a:cs typeface="Rubik"/>
              <a:sym typeface="Rubik"/>
            </a:endParaRPr>
          </a:p>
          <a:p>
            <a:pPr indent="-311150" lvl="0" marL="457200" marR="0" rtl="0" algn="just">
              <a:lnSpc>
                <a:spcPct val="115000"/>
              </a:lnSpc>
              <a:spcBef>
                <a:spcPts val="0"/>
              </a:spcBef>
              <a:spcAft>
                <a:spcPts val="0"/>
              </a:spcAft>
              <a:buClr>
                <a:schemeClr val="dk1"/>
              </a:buClr>
              <a:buSzPts val="1300"/>
              <a:buFont typeface="Rubik"/>
              <a:buChar char="●"/>
            </a:pPr>
            <a:r>
              <a:rPr lang="en" sz="1300">
                <a:solidFill>
                  <a:schemeClr val="dk1"/>
                </a:solidFill>
                <a:latin typeface="Rubik"/>
                <a:ea typeface="Rubik"/>
                <a:cs typeface="Rubik"/>
                <a:sym typeface="Rubik"/>
              </a:rPr>
              <a:t>rating_transaksi : penilaian konsumen terhadap transaksi yang dilakukan.</a:t>
            </a:r>
            <a:endParaRPr sz="1300">
              <a:solidFill>
                <a:schemeClr val="dk1"/>
              </a:solidFill>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g23ec2985a68_1_49"/>
          <p:cNvPicPr preferRelativeResize="0"/>
          <p:nvPr/>
        </p:nvPicPr>
        <p:blipFill>
          <a:blip r:embed="rId3">
            <a:alphaModFix amt="10000"/>
          </a:blip>
          <a:stretch>
            <a:fillRect/>
          </a:stretch>
        </p:blipFill>
        <p:spPr>
          <a:xfrm>
            <a:off x="0" y="-12700"/>
            <a:ext cx="9144000" cy="5143500"/>
          </a:xfrm>
          <a:prstGeom prst="rect">
            <a:avLst/>
          </a:prstGeom>
          <a:noFill/>
          <a:ln>
            <a:noFill/>
          </a:ln>
        </p:spPr>
      </p:pic>
      <p:pic>
        <p:nvPicPr>
          <p:cNvPr id="172" name="Google Shape;172;g23ec2985a68_1_4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73" name="Google Shape;173;g23ec2985a68_1_49"/>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b="1" i="0" lang="en" sz="2700" u="none" cap="none" strike="noStrike">
                <a:solidFill>
                  <a:srgbClr val="000000"/>
                </a:solidFill>
                <a:latin typeface="Rubik"/>
                <a:ea typeface="Rubik"/>
                <a:cs typeface="Rubik"/>
                <a:sym typeface="Rubik"/>
              </a:rPr>
              <a:t>BigQuery Syntax</a:t>
            </a:r>
            <a:endParaRPr b="1" i="0" sz="2700" u="none" cap="none" strike="noStrike">
              <a:solidFill>
                <a:srgbClr val="000000"/>
              </a:solidFill>
              <a:latin typeface="Rubik"/>
              <a:ea typeface="Rubik"/>
              <a:cs typeface="Rubik"/>
              <a:sym typeface="Rubik"/>
            </a:endParaRPr>
          </a:p>
        </p:txBody>
      </p:sp>
      <p:sp>
        <p:nvSpPr>
          <p:cNvPr id="174" name="Google Shape;174;g23ec2985a68_1_49"/>
          <p:cNvSpPr txBox="1"/>
          <p:nvPr/>
        </p:nvSpPr>
        <p:spPr>
          <a:xfrm>
            <a:off x="340500" y="1023150"/>
            <a:ext cx="8463000" cy="7389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317500" lvl="0" marL="457200" marR="0" rtl="0" algn="l">
              <a:lnSpc>
                <a:spcPct val="15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Beberapa syntax yang digunakan : CREATE, SELECT, CASE-WHEN, LEFT JOIN.</a:t>
            </a:r>
            <a:endParaRPr>
              <a:solidFill>
                <a:schemeClr val="dk1"/>
              </a:solidFill>
              <a:latin typeface="Rubik"/>
              <a:ea typeface="Rubik"/>
              <a:cs typeface="Rubik"/>
              <a:sym typeface="Rubik"/>
            </a:endParaRPr>
          </a:p>
          <a:p>
            <a:pPr indent="-323850" lvl="0" marL="457200" marR="0" rtl="0" algn="l">
              <a:lnSpc>
                <a:spcPct val="150000"/>
              </a:lnSpc>
              <a:spcBef>
                <a:spcPts val="0"/>
              </a:spcBef>
              <a:spcAft>
                <a:spcPts val="0"/>
              </a:spcAft>
              <a:buClr>
                <a:schemeClr val="dk1"/>
              </a:buClr>
              <a:buSzPts val="1500"/>
              <a:buFont typeface="Rubik"/>
              <a:buChar char="●"/>
            </a:pPr>
            <a:r>
              <a:rPr lang="en">
                <a:solidFill>
                  <a:schemeClr val="dk1"/>
                </a:solidFill>
                <a:latin typeface="Rubik"/>
                <a:ea typeface="Rubik"/>
                <a:cs typeface="Rubik"/>
                <a:sym typeface="Rubik"/>
              </a:rPr>
              <a:t>Menambah kolom cabang+kota serta menghitung harga jual setelah diskon dan </a:t>
            </a:r>
            <a:r>
              <a:rPr lang="en" sz="1500">
                <a:solidFill>
                  <a:schemeClr val="dk1"/>
                </a:solidFill>
                <a:latin typeface="Rubik"/>
                <a:ea typeface="Rubik"/>
                <a:cs typeface="Rubik"/>
                <a:sym typeface="Rubik"/>
              </a:rPr>
              <a:t>profit.</a:t>
            </a:r>
            <a:endParaRPr sz="1500">
              <a:solidFill>
                <a:schemeClr val="dk1"/>
              </a:solidFill>
              <a:latin typeface="Rubik"/>
              <a:ea typeface="Rubik"/>
              <a:cs typeface="Rubik"/>
              <a:sym typeface="Rubik"/>
            </a:endParaRPr>
          </a:p>
        </p:txBody>
      </p:sp>
      <p:pic>
        <p:nvPicPr>
          <p:cNvPr id="175" name="Google Shape;175;g23ec2985a68_1_49"/>
          <p:cNvPicPr preferRelativeResize="0"/>
          <p:nvPr/>
        </p:nvPicPr>
        <p:blipFill>
          <a:blip r:embed="rId5">
            <a:alphaModFix/>
          </a:blip>
          <a:stretch>
            <a:fillRect/>
          </a:stretch>
        </p:blipFill>
        <p:spPr>
          <a:xfrm>
            <a:off x="340500" y="1734875"/>
            <a:ext cx="4105276" cy="3230825"/>
          </a:xfrm>
          <a:prstGeom prst="rect">
            <a:avLst/>
          </a:prstGeom>
          <a:noFill/>
          <a:ln>
            <a:noFill/>
          </a:ln>
        </p:spPr>
      </p:pic>
      <p:pic>
        <p:nvPicPr>
          <p:cNvPr id="176" name="Google Shape;176;g23ec2985a68_1_49"/>
          <p:cNvPicPr preferRelativeResize="0"/>
          <p:nvPr/>
        </p:nvPicPr>
        <p:blipFill>
          <a:blip r:embed="rId6">
            <a:alphaModFix/>
          </a:blip>
          <a:stretch>
            <a:fillRect/>
          </a:stretch>
        </p:blipFill>
        <p:spPr>
          <a:xfrm>
            <a:off x="4867275" y="1762038"/>
            <a:ext cx="3752850" cy="2562225"/>
          </a:xfrm>
          <a:prstGeom prst="rect">
            <a:avLst/>
          </a:prstGeom>
          <a:noFill/>
          <a:ln>
            <a:noFill/>
          </a:ln>
        </p:spPr>
      </p:pic>
      <p:sp>
        <p:nvSpPr>
          <p:cNvPr id="177" name="Google Shape;177;g23ec2985a68_1_49"/>
          <p:cNvSpPr/>
          <p:nvPr/>
        </p:nvSpPr>
        <p:spPr>
          <a:xfrm>
            <a:off x="4445775" y="3131875"/>
            <a:ext cx="442200" cy="292200"/>
          </a:xfrm>
          <a:prstGeom prst="rightArrow">
            <a:avLst>
              <a:gd fmla="val 50000" name="adj1"/>
              <a:gd fmla="val 50000" name="adj2"/>
            </a:avLst>
          </a:prstGeom>
          <a:solidFill>
            <a:srgbClr val="019FA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pic>
        <p:nvPicPr>
          <p:cNvPr id="182" name="Google Shape;182;g23ec2985a68_1_56"/>
          <p:cNvPicPr preferRelativeResize="0"/>
          <p:nvPr/>
        </p:nvPicPr>
        <p:blipFill>
          <a:blip r:embed="rId3">
            <a:alphaModFix amt="10000"/>
          </a:blip>
          <a:stretch>
            <a:fillRect/>
          </a:stretch>
        </p:blipFill>
        <p:spPr>
          <a:xfrm>
            <a:off x="0" y="-12700"/>
            <a:ext cx="9144000" cy="5143500"/>
          </a:xfrm>
          <a:prstGeom prst="rect">
            <a:avLst/>
          </a:prstGeom>
          <a:noFill/>
          <a:ln>
            <a:noFill/>
          </a:ln>
        </p:spPr>
      </p:pic>
      <p:sp>
        <p:nvSpPr>
          <p:cNvPr id="183" name="Google Shape;183;g23ec2985a68_1_56"/>
          <p:cNvSpPr txBox="1"/>
          <p:nvPr/>
        </p:nvSpPr>
        <p:spPr>
          <a:xfrm>
            <a:off x="254500" y="363138"/>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1" i="0" lang="en" sz="2700" u="none" cap="none" strike="noStrike">
                <a:solidFill>
                  <a:srgbClr val="000000"/>
                </a:solidFill>
                <a:latin typeface="Rubik"/>
                <a:ea typeface="Rubik"/>
                <a:cs typeface="Rubik"/>
                <a:sym typeface="Rubik"/>
              </a:rPr>
              <a:t>Dashboard  Performance Analy</a:t>
            </a:r>
            <a:r>
              <a:rPr b="1" lang="en" sz="2700">
                <a:latin typeface="Rubik"/>
                <a:ea typeface="Rubik"/>
                <a:cs typeface="Rubik"/>
                <a:sym typeface="Rubik"/>
              </a:rPr>
              <a:t>sis</a:t>
            </a:r>
            <a:endParaRPr b="1" i="0" sz="2700" u="none" cap="none" strike="noStrike">
              <a:solidFill>
                <a:srgbClr val="000000"/>
              </a:solidFill>
              <a:latin typeface="Rubik"/>
              <a:ea typeface="Rubik"/>
              <a:cs typeface="Rubik"/>
              <a:sym typeface="Rubik"/>
            </a:endParaRPr>
          </a:p>
        </p:txBody>
      </p:sp>
      <p:pic>
        <p:nvPicPr>
          <p:cNvPr id="184" name="Google Shape;184;g23ec2985a68_1_56"/>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pic>
        <p:nvPicPr>
          <p:cNvPr id="185" name="Google Shape;185;g23ec2985a68_1_56"/>
          <p:cNvPicPr preferRelativeResize="0"/>
          <p:nvPr/>
        </p:nvPicPr>
        <p:blipFill>
          <a:blip r:embed="rId5">
            <a:alphaModFix/>
          </a:blip>
          <a:stretch>
            <a:fillRect/>
          </a:stretch>
        </p:blipFill>
        <p:spPr>
          <a:xfrm>
            <a:off x="340512" y="1052350"/>
            <a:ext cx="5672290" cy="4091151"/>
          </a:xfrm>
          <a:prstGeom prst="rect">
            <a:avLst/>
          </a:prstGeom>
          <a:noFill/>
          <a:ln>
            <a:noFill/>
          </a:ln>
        </p:spPr>
      </p:pic>
      <p:sp>
        <p:nvSpPr>
          <p:cNvPr id="186" name="Google Shape;186;g23ec2985a68_1_56"/>
          <p:cNvSpPr txBox="1"/>
          <p:nvPr/>
        </p:nvSpPr>
        <p:spPr>
          <a:xfrm>
            <a:off x="6144000" y="1331750"/>
            <a:ext cx="3000000" cy="1046700"/>
          </a:xfrm>
          <a:prstGeom prst="rect">
            <a:avLst/>
          </a:prstGeom>
          <a:noFill/>
          <a:ln>
            <a:noFill/>
          </a:ln>
        </p:spPr>
        <p:txBody>
          <a:bodyPr anchorCtr="0" anchor="t" bIns="91425" lIns="91425" spcFirstLastPara="1" rIns="91425" wrap="square" tIns="91425">
            <a:spAutoFit/>
          </a:bodyPr>
          <a:lstStyle/>
          <a:p>
            <a:pPr indent="-317500" lvl="0" marL="457200" rtl="0" algn="l">
              <a:lnSpc>
                <a:spcPct val="15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Membuat dashboard berdasarkan tabel analisis dan fokus analisis.</a:t>
            </a:r>
            <a:endParaRPr>
              <a:solidFill>
                <a:schemeClr val="dk1"/>
              </a:solidFill>
              <a:latin typeface="Rubik"/>
              <a:ea typeface="Rubik"/>
              <a:cs typeface="Rubik"/>
              <a:sym typeface="Rubik"/>
            </a:endParaRPr>
          </a:p>
        </p:txBody>
      </p:sp>
      <p:sp>
        <p:nvSpPr>
          <p:cNvPr id="187" name="Google Shape;187;g23ec2985a68_1_56"/>
          <p:cNvSpPr txBox="1"/>
          <p:nvPr/>
        </p:nvSpPr>
        <p:spPr>
          <a:xfrm>
            <a:off x="5717500" y="4559300"/>
            <a:ext cx="3000000" cy="369300"/>
          </a:xfrm>
          <a:prstGeom prst="rect">
            <a:avLst/>
          </a:prstGeom>
          <a:noFill/>
          <a:ln>
            <a:noFill/>
          </a:ln>
        </p:spPr>
        <p:txBody>
          <a:bodyPr anchorCtr="0" anchor="t" bIns="91425" lIns="91425" spcFirstLastPara="1" rIns="91425" wrap="square" tIns="91425">
            <a:spAutoFit/>
          </a:bodyPr>
          <a:lstStyle/>
          <a:p>
            <a:pPr indent="0" lvl="0" marL="457200" rtl="0" algn="r">
              <a:lnSpc>
                <a:spcPct val="150000"/>
              </a:lnSpc>
              <a:spcBef>
                <a:spcPts val="0"/>
              </a:spcBef>
              <a:spcAft>
                <a:spcPts val="0"/>
              </a:spcAft>
              <a:buNone/>
            </a:pPr>
            <a:r>
              <a:rPr lang="en" sz="1200">
                <a:solidFill>
                  <a:schemeClr val="dk1"/>
                </a:solidFill>
                <a:latin typeface="Rubik"/>
                <a:ea typeface="Rubik"/>
                <a:cs typeface="Rubik"/>
                <a:sym typeface="Rubik"/>
              </a:rPr>
              <a:t>Link Looker : </a:t>
            </a:r>
            <a:r>
              <a:rPr b="1" lang="en" sz="1200" u="sng">
                <a:solidFill>
                  <a:srgbClr val="FF9900"/>
                </a:solidFill>
                <a:latin typeface="Rubik"/>
                <a:ea typeface="Rubik"/>
                <a:cs typeface="Rubik"/>
                <a:sym typeface="Rubik"/>
                <a:hlinkClick r:id="rId6">
                  <a:extLst>
                    <a:ext uri="{A12FA001-AC4F-418D-AE19-62706E023703}">
                      <ahyp:hlinkClr val="tx"/>
                    </a:ext>
                  </a:extLst>
                </a:hlinkClick>
              </a:rPr>
              <a:t>Looker</a:t>
            </a:r>
            <a:endParaRPr b="1" sz="1200">
              <a:solidFill>
                <a:srgbClr val="FF9900"/>
              </a:solidFill>
              <a:latin typeface="Rubik"/>
              <a:ea typeface="Rubik"/>
              <a:cs typeface="Rubik"/>
              <a:sym typeface="Rubik"/>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g38cc0d70cd4_0_103"/>
          <p:cNvPicPr preferRelativeResize="0"/>
          <p:nvPr/>
        </p:nvPicPr>
        <p:blipFill>
          <a:blip r:embed="rId3">
            <a:alphaModFix amt="10000"/>
          </a:blip>
          <a:stretch>
            <a:fillRect/>
          </a:stretch>
        </p:blipFill>
        <p:spPr>
          <a:xfrm>
            <a:off x="0" y="0"/>
            <a:ext cx="9144000" cy="5143500"/>
          </a:xfrm>
          <a:prstGeom prst="rect">
            <a:avLst/>
          </a:prstGeom>
          <a:noFill/>
          <a:ln>
            <a:noFill/>
          </a:ln>
        </p:spPr>
      </p:pic>
      <p:pic>
        <p:nvPicPr>
          <p:cNvPr id="193" name="Google Shape;193;g38cc0d70cd4_0_10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94" name="Google Shape;194;g38cc0d70cd4_0_103"/>
          <p:cNvSpPr txBox="1"/>
          <p:nvPr/>
        </p:nvSpPr>
        <p:spPr>
          <a:xfrm>
            <a:off x="401850" y="1322300"/>
            <a:ext cx="8340300" cy="3481800"/>
          </a:xfrm>
          <a:prstGeom prst="rect">
            <a:avLst/>
          </a:prstGeom>
          <a:noFill/>
          <a:ln>
            <a:noFill/>
          </a:ln>
        </p:spPr>
        <p:txBody>
          <a:bodyPr anchorCtr="0" anchor="t" bIns="91425" lIns="91425" spcFirstLastPara="1" rIns="91425" wrap="square" tIns="91425">
            <a:spAutoFit/>
          </a:bodyPr>
          <a:lstStyle/>
          <a:p>
            <a:pPr indent="-304800" lvl="0" marL="457200" rtl="0" algn="just">
              <a:lnSpc>
                <a:spcPct val="115000"/>
              </a:lnSpc>
              <a:spcBef>
                <a:spcPts val="0"/>
              </a:spcBef>
              <a:spcAft>
                <a:spcPts val="0"/>
              </a:spcAft>
              <a:buClr>
                <a:srgbClr val="019FAB"/>
              </a:buClr>
              <a:buSzPts val="1200"/>
              <a:buFont typeface="Rubik"/>
              <a:buAutoNum type="arabicPeriod"/>
            </a:pPr>
            <a:r>
              <a:rPr b="1" lang="en" sz="1200">
                <a:solidFill>
                  <a:srgbClr val="019FAB"/>
                </a:solidFill>
                <a:latin typeface="Rubik"/>
                <a:ea typeface="Rubik"/>
                <a:cs typeface="Rubik"/>
                <a:sym typeface="Rubik"/>
              </a:rPr>
              <a:t>Pendapatan 2020–2023 stagnan di kisaran 80 miliar</a:t>
            </a:r>
            <a:endParaRPr b="1" sz="1200">
              <a:solidFill>
                <a:srgbClr val="019FAB"/>
              </a:solidFill>
              <a:latin typeface="Rubik"/>
              <a:ea typeface="Rubik"/>
              <a:cs typeface="Rubik"/>
              <a:sym typeface="Rubik"/>
            </a:endParaRPr>
          </a:p>
          <a:p>
            <a:pPr indent="-304800" lvl="0" marL="457200" rtl="0" algn="just">
              <a:lnSpc>
                <a:spcPct val="115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Insight : selama 4 tahun terakhir, pendapatan perusahaan tidak banyak berubah. Ini bisa jadi tanda strategi penjualan kurang efektif atau pasar belum digarap maksimal.</a:t>
            </a:r>
            <a:endParaRPr sz="1200">
              <a:solidFill>
                <a:schemeClr val="dk1"/>
              </a:solidFill>
              <a:latin typeface="Rubik"/>
              <a:ea typeface="Rubik"/>
              <a:cs typeface="Rubik"/>
              <a:sym typeface="Rubik"/>
            </a:endParaRPr>
          </a:p>
          <a:p>
            <a:pPr indent="-304800" lvl="0" marL="457200" rtl="0" algn="just">
              <a:lnSpc>
                <a:spcPct val="115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Recommendation : cari cara baru untuk meningkatkan pendapatan, seperti memperluas penjualan lewat online dan promosi yang lebih tepat sasaran.</a:t>
            </a:r>
            <a:endParaRPr sz="1200">
              <a:solidFill>
                <a:schemeClr val="dk1"/>
              </a:solidFill>
              <a:latin typeface="Rubik"/>
              <a:ea typeface="Rubik"/>
              <a:cs typeface="Rubik"/>
              <a:sym typeface="Rubik"/>
            </a:endParaRPr>
          </a:p>
          <a:p>
            <a:pPr indent="-304800" lvl="0" marL="457200" rtl="0" algn="just">
              <a:lnSpc>
                <a:spcPct val="115000"/>
              </a:lnSpc>
              <a:spcBef>
                <a:spcPts val="0"/>
              </a:spcBef>
              <a:spcAft>
                <a:spcPts val="0"/>
              </a:spcAft>
              <a:buClr>
                <a:srgbClr val="019FAB"/>
              </a:buClr>
              <a:buSzPts val="1200"/>
              <a:buFont typeface="Rubik"/>
              <a:buAutoNum type="arabicPeriod"/>
            </a:pPr>
            <a:r>
              <a:rPr b="1" lang="en" sz="1200">
                <a:solidFill>
                  <a:srgbClr val="019FAB"/>
                </a:solidFill>
                <a:latin typeface="Rubik"/>
                <a:ea typeface="Rubik"/>
                <a:cs typeface="Rubik"/>
                <a:sym typeface="Rubik"/>
              </a:rPr>
              <a:t>Profit, nett sales, dan transaksi terbesar terpusat di Jawa Barat</a:t>
            </a:r>
            <a:endParaRPr b="1" sz="1200">
              <a:solidFill>
                <a:srgbClr val="019FAB"/>
              </a:solidFill>
              <a:latin typeface="Rubik"/>
              <a:ea typeface="Rubik"/>
              <a:cs typeface="Rubik"/>
              <a:sym typeface="Rubik"/>
            </a:endParaRPr>
          </a:p>
          <a:p>
            <a:pPr indent="-304800" lvl="0" marL="457200" rtl="0" algn="just">
              <a:lnSpc>
                <a:spcPct val="115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Insight : sebagian besar keuntungan berasal dari Jawa Barat sehingga perusahaan terlalu bergantung pada satu wilayah.</a:t>
            </a:r>
            <a:endParaRPr sz="1200">
              <a:solidFill>
                <a:schemeClr val="dk1"/>
              </a:solidFill>
              <a:latin typeface="Rubik"/>
              <a:ea typeface="Rubik"/>
              <a:cs typeface="Rubik"/>
              <a:sym typeface="Rubik"/>
            </a:endParaRPr>
          </a:p>
          <a:p>
            <a:pPr indent="-304800" lvl="0" marL="457200" rtl="0" algn="just">
              <a:lnSpc>
                <a:spcPct val="115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Recommendation : tetap jaga penjualan di Jawa Barat, tapi juga perlu memperluas pasar ke provinsi lain supaya lebih seimbang.</a:t>
            </a:r>
            <a:endParaRPr sz="1200">
              <a:solidFill>
                <a:schemeClr val="dk1"/>
              </a:solidFill>
              <a:latin typeface="Rubik"/>
              <a:ea typeface="Rubik"/>
              <a:cs typeface="Rubik"/>
              <a:sym typeface="Rubik"/>
            </a:endParaRPr>
          </a:p>
          <a:p>
            <a:pPr indent="-304800" lvl="0" marL="457200" rtl="0" algn="just">
              <a:lnSpc>
                <a:spcPct val="115000"/>
              </a:lnSpc>
              <a:spcBef>
                <a:spcPts val="0"/>
              </a:spcBef>
              <a:spcAft>
                <a:spcPts val="0"/>
              </a:spcAft>
              <a:buClr>
                <a:srgbClr val="019FAB"/>
              </a:buClr>
              <a:buSzPts val="1200"/>
              <a:buFont typeface="Rubik"/>
              <a:buAutoNum type="arabicPeriod"/>
            </a:pPr>
            <a:r>
              <a:rPr b="1" lang="en" sz="1200">
                <a:solidFill>
                  <a:srgbClr val="019FAB"/>
                </a:solidFill>
                <a:latin typeface="Rubik"/>
                <a:ea typeface="Rubik"/>
                <a:cs typeface="Rubik"/>
                <a:sym typeface="Rubik"/>
              </a:rPr>
              <a:t>Sumatera</a:t>
            </a:r>
            <a:r>
              <a:rPr b="1" lang="en" sz="1200">
                <a:solidFill>
                  <a:srgbClr val="019FAB"/>
                </a:solidFill>
                <a:latin typeface="Rubik"/>
                <a:ea typeface="Rubik"/>
                <a:cs typeface="Rubik"/>
                <a:sym typeface="Rubik"/>
              </a:rPr>
              <a:t> Utara &amp; Jawa Tengah merupakan wilayah yang potensial</a:t>
            </a:r>
            <a:endParaRPr b="1" sz="1200">
              <a:solidFill>
                <a:srgbClr val="019FAB"/>
              </a:solidFill>
              <a:latin typeface="Rubik"/>
              <a:ea typeface="Rubik"/>
              <a:cs typeface="Rubik"/>
              <a:sym typeface="Rubik"/>
            </a:endParaRPr>
          </a:p>
          <a:p>
            <a:pPr indent="-304800" lvl="0" marL="457200" rtl="0" algn="just">
              <a:lnSpc>
                <a:spcPct val="115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Insight : kedua wilayah ini memberikan hasil yang baik setelah Jawa Barat.</a:t>
            </a:r>
            <a:endParaRPr sz="1200">
              <a:solidFill>
                <a:schemeClr val="dk1"/>
              </a:solidFill>
              <a:latin typeface="Rubik"/>
              <a:ea typeface="Rubik"/>
              <a:cs typeface="Rubik"/>
              <a:sym typeface="Rubik"/>
            </a:endParaRPr>
          </a:p>
          <a:p>
            <a:pPr indent="-304800" lvl="0" marL="457200" rtl="0" algn="just">
              <a:lnSpc>
                <a:spcPct val="115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Recommendation : tingkatkan promosi dan perkuat distribusi produk di wilayah ini agar kontribusinya makin besar.</a:t>
            </a:r>
            <a:endParaRPr sz="1200">
              <a:solidFill>
                <a:schemeClr val="dk1"/>
              </a:solidFill>
              <a:latin typeface="Rubik"/>
              <a:ea typeface="Rubik"/>
              <a:cs typeface="Rubik"/>
              <a:sym typeface="Rubik"/>
            </a:endParaRPr>
          </a:p>
          <a:p>
            <a:pPr indent="0" lvl="0" marL="0" rtl="0" algn="l">
              <a:lnSpc>
                <a:spcPct val="115000"/>
              </a:lnSpc>
              <a:spcBef>
                <a:spcPts val="1200"/>
              </a:spcBef>
              <a:spcAft>
                <a:spcPts val="1200"/>
              </a:spcAft>
              <a:buNone/>
            </a:pPr>
            <a:r>
              <a:t/>
            </a:r>
            <a:endParaRPr sz="1100">
              <a:solidFill>
                <a:schemeClr val="dk1"/>
              </a:solidFill>
            </a:endParaRPr>
          </a:p>
        </p:txBody>
      </p:sp>
      <p:sp>
        <p:nvSpPr>
          <p:cNvPr id="195" name="Google Shape;195;g38cc0d70cd4_0_103"/>
          <p:cNvSpPr txBox="1"/>
          <p:nvPr/>
        </p:nvSpPr>
        <p:spPr>
          <a:xfrm>
            <a:off x="340500" y="452038"/>
            <a:ext cx="8463000" cy="6465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en" sz="3000">
                <a:latin typeface="Rubik"/>
                <a:ea typeface="Rubik"/>
                <a:cs typeface="Rubik"/>
                <a:sym typeface="Rubik"/>
              </a:rPr>
              <a:t>Insights </a:t>
            </a:r>
            <a:r>
              <a:rPr b="1" lang="en" sz="3000">
                <a:solidFill>
                  <a:srgbClr val="019FAB"/>
                </a:solidFill>
                <a:latin typeface="Rubik"/>
                <a:ea typeface="Rubik"/>
                <a:cs typeface="Rubik"/>
                <a:sym typeface="Rubik"/>
              </a:rPr>
              <a:t>&amp; Recommendations</a:t>
            </a:r>
            <a:endParaRPr b="1" i="0" sz="3000" u="none" cap="none" strike="noStrike">
              <a:solidFill>
                <a:srgbClr val="019FAB"/>
              </a:solidFill>
              <a:latin typeface="Rubik"/>
              <a:ea typeface="Rubik"/>
              <a:cs typeface="Rubik"/>
              <a:sym typeface="Rubik"/>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g38cc0d70cd4_0_111"/>
          <p:cNvPicPr preferRelativeResize="0"/>
          <p:nvPr/>
        </p:nvPicPr>
        <p:blipFill>
          <a:blip r:embed="rId3">
            <a:alphaModFix amt="10000"/>
          </a:blip>
          <a:stretch>
            <a:fillRect/>
          </a:stretch>
        </p:blipFill>
        <p:spPr>
          <a:xfrm>
            <a:off x="0" y="0"/>
            <a:ext cx="9144000" cy="5143500"/>
          </a:xfrm>
          <a:prstGeom prst="rect">
            <a:avLst/>
          </a:prstGeom>
          <a:noFill/>
          <a:ln>
            <a:noFill/>
          </a:ln>
        </p:spPr>
      </p:pic>
      <p:pic>
        <p:nvPicPr>
          <p:cNvPr id="201" name="Google Shape;201;g38cc0d70cd4_0_111"/>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202" name="Google Shape;202;g38cc0d70cd4_0_111"/>
          <p:cNvSpPr txBox="1"/>
          <p:nvPr/>
        </p:nvSpPr>
        <p:spPr>
          <a:xfrm>
            <a:off x="401850" y="1563600"/>
            <a:ext cx="8340300" cy="2949300"/>
          </a:xfrm>
          <a:prstGeom prst="rect">
            <a:avLst/>
          </a:prstGeom>
          <a:noFill/>
          <a:ln>
            <a:noFill/>
          </a:ln>
        </p:spPr>
        <p:txBody>
          <a:bodyPr anchorCtr="0" anchor="t" bIns="91425" lIns="91425" spcFirstLastPara="1" rIns="91425" wrap="square" tIns="91425">
            <a:spAutoFit/>
          </a:bodyPr>
          <a:lstStyle/>
          <a:p>
            <a:pPr indent="-342900" lvl="0" marL="457200" rtl="0" algn="just">
              <a:lnSpc>
                <a:spcPct val="115000"/>
              </a:lnSpc>
              <a:spcBef>
                <a:spcPts val="0"/>
              </a:spcBef>
              <a:spcAft>
                <a:spcPts val="0"/>
              </a:spcAft>
              <a:buNone/>
            </a:pPr>
            <a:r>
              <a:rPr b="1" lang="en" sz="1200">
                <a:solidFill>
                  <a:srgbClr val="019FAB"/>
                </a:solidFill>
                <a:latin typeface="Rubik"/>
                <a:ea typeface="Rubik"/>
                <a:cs typeface="Rubik"/>
                <a:sym typeface="Rubik"/>
              </a:rPr>
              <a:t>4.	Produk best-seller : </a:t>
            </a:r>
            <a:endParaRPr b="1" sz="1200">
              <a:solidFill>
                <a:srgbClr val="019FAB"/>
              </a:solidFill>
              <a:latin typeface="Rubik"/>
              <a:ea typeface="Rubik"/>
              <a:cs typeface="Rubik"/>
              <a:sym typeface="Rubik"/>
            </a:endParaRPr>
          </a:p>
          <a:p>
            <a:pPr indent="-304800" lvl="0" marL="914400" rtl="0" algn="just">
              <a:lnSpc>
                <a:spcPct val="115000"/>
              </a:lnSpc>
              <a:spcBef>
                <a:spcPts val="0"/>
              </a:spcBef>
              <a:spcAft>
                <a:spcPts val="0"/>
              </a:spcAft>
              <a:buClr>
                <a:srgbClr val="019FAB"/>
              </a:buClr>
              <a:buSzPts val="1200"/>
              <a:buFont typeface="Rubik"/>
              <a:buChar char="●"/>
            </a:pPr>
            <a:r>
              <a:rPr b="1" lang="en" sz="1200">
                <a:solidFill>
                  <a:srgbClr val="019FAB"/>
                </a:solidFill>
                <a:latin typeface="Rubik"/>
                <a:ea typeface="Rubik"/>
                <a:cs typeface="Rubik"/>
                <a:sym typeface="Rubik"/>
              </a:rPr>
              <a:t>Psycholeptics drugs, Hypnotics and sedatives drugs</a:t>
            </a:r>
            <a:endParaRPr b="1" sz="1200">
              <a:solidFill>
                <a:srgbClr val="019FAB"/>
              </a:solidFill>
              <a:latin typeface="Rubik"/>
              <a:ea typeface="Rubik"/>
              <a:cs typeface="Rubik"/>
              <a:sym typeface="Rubik"/>
            </a:endParaRPr>
          </a:p>
          <a:p>
            <a:pPr indent="-304800" lvl="0" marL="914400" rtl="0" algn="just">
              <a:lnSpc>
                <a:spcPct val="115000"/>
              </a:lnSpc>
              <a:spcBef>
                <a:spcPts val="0"/>
              </a:spcBef>
              <a:spcAft>
                <a:spcPts val="0"/>
              </a:spcAft>
              <a:buClr>
                <a:srgbClr val="019FAB"/>
              </a:buClr>
              <a:buSzPts val="1200"/>
              <a:buFont typeface="Rubik"/>
              <a:buChar char="●"/>
            </a:pPr>
            <a:r>
              <a:rPr b="1" lang="en" sz="1200">
                <a:solidFill>
                  <a:srgbClr val="019FAB"/>
                </a:solidFill>
                <a:latin typeface="Rubik"/>
                <a:ea typeface="Rubik"/>
                <a:cs typeface="Rubik"/>
                <a:sym typeface="Rubik"/>
              </a:rPr>
              <a:t>Psycholeptics drugs,   Anxiolytic drugs </a:t>
            </a:r>
            <a:endParaRPr b="1" sz="1200">
              <a:solidFill>
                <a:srgbClr val="019FAB"/>
              </a:solidFill>
              <a:latin typeface="Rubik"/>
              <a:ea typeface="Rubik"/>
              <a:cs typeface="Rubik"/>
              <a:sym typeface="Rubik"/>
            </a:endParaRPr>
          </a:p>
          <a:p>
            <a:pPr indent="-304800" lvl="0" marL="914400" rtl="0" algn="just">
              <a:lnSpc>
                <a:spcPct val="115000"/>
              </a:lnSpc>
              <a:spcBef>
                <a:spcPts val="0"/>
              </a:spcBef>
              <a:spcAft>
                <a:spcPts val="0"/>
              </a:spcAft>
              <a:buClr>
                <a:srgbClr val="019FAB"/>
              </a:buClr>
              <a:buSzPts val="1200"/>
              <a:buFont typeface="Rubik"/>
              <a:buChar char="●"/>
            </a:pPr>
            <a:r>
              <a:rPr b="1" lang="en" sz="1200">
                <a:solidFill>
                  <a:srgbClr val="019FAB"/>
                </a:solidFill>
                <a:latin typeface="Rubik"/>
                <a:ea typeface="Rubik"/>
                <a:cs typeface="Rubik"/>
                <a:sym typeface="Rubik"/>
              </a:rPr>
              <a:t>Drugs for obstructive airway diseases</a:t>
            </a:r>
            <a:endParaRPr b="1" sz="1500">
              <a:solidFill>
                <a:srgbClr val="019FAB"/>
              </a:solidFill>
              <a:latin typeface="Rubik"/>
              <a:ea typeface="Rubik"/>
              <a:cs typeface="Rubik"/>
              <a:sym typeface="Rubik"/>
            </a:endParaRPr>
          </a:p>
          <a:p>
            <a:pPr indent="-304800" lvl="0" marL="457200" rtl="0" algn="just">
              <a:lnSpc>
                <a:spcPct val="115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Insight : produk-produk ini paling banyak dibeli, tapi perusahaan jadi sangat bergantung pada 3 produk ini.</a:t>
            </a:r>
            <a:endParaRPr sz="1200">
              <a:solidFill>
                <a:schemeClr val="dk1"/>
              </a:solidFill>
              <a:latin typeface="Rubik"/>
              <a:ea typeface="Rubik"/>
              <a:cs typeface="Rubik"/>
              <a:sym typeface="Rubik"/>
            </a:endParaRPr>
          </a:p>
          <a:p>
            <a:pPr indent="-304800" lvl="0" marL="457200" rtl="0" algn="just">
              <a:lnSpc>
                <a:spcPct val="115000"/>
              </a:lnSpc>
              <a:spcBef>
                <a:spcPts val="0"/>
              </a:spcBef>
              <a:spcAft>
                <a:spcPts val="0"/>
              </a:spcAft>
              <a:buClr>
                <a:schemeClr val="dk1"/>
              </a:buClr>
              <a:buSzPts val="1200"/>
              <a:buFont typeface="Rubik"/>
              <a:buChar char="●"/>
            </a:pPr>
            <a:r>
              <a:rPr lang="en" sz="1200">
                <a:solidFill>
                  <a:schemeClr val="dk1"/>
                </a:solidFill>
                <a:latin typeface="Rubik"/>
                <a:ea typeface="Rubik"/>
                <a:cs typeface="Rubik"/>
                <a:sym typeface="Rubik"/>
              </a:rPr>
              <a:t>Recommendation : pastikan stok produk best-seller selalu tersedia, lalu tawarkan produk lain bersama produk utama (misalnya paket bundling).</a:t>
            </a:r>
            <a:endParaRPr sz="1200">
              <a:solidFill>
                <a:schemeClr val="dk1"/>
              </a:solidFill>
              <a:latin typeface="Rubik"/>
              <a:ea typeface="Rubik"/>
              <a:cs typeface="Rubik"/>
              <a:sym typeface="Rubik"/>
            </a:endParaRPr>
          </a:p>
          <a:p>
            <a:pPr indent="-342900" lvl="0" marL="457200" rtl="0" algn="just">
              <a:lnSpc>
                <a:spcPct val="115000"/>
              </a:lnSpc>
              <a:spcBef>
                <a:spcPts val="0"/>
              </a:spcBef>
              <a:spcAft>
                <a:spcPts val="0"/>
              </a:spcAft>
              <a:buNone/>
            </a:pPr>
            <a:r>
              <a:rPr b="1" lang="en" sz="1200">
                <a:solidFill>
                  <a:srgbClr val="019FAB"/>
                </a:solidFill>
                <a:latin typeface="Rubik"/>
                <a:ea typeface="Rubik"/>
                <a:cs typeface="Rubik"/>
                <a:sym typeface="Rubik"/>
              </a:rPr>
              <a:t>5.	3 Cabang (KAL-</a:t>
            </a:r>
            <a:r>
              <a:rPr b="1" lang="en" sz="1200">
                <a:solidFill>
                  <a:srgbClr val="019FAB"/>
                </a:solidFill>
                <a:latin typeface="Rubik"/>
                <a:ea typeface="Rubik"/>
                <a:cs typeface="Rubik"/>
                <a:sym typeface="Rubik"/>
              </a:rPr>
              <a:t>Pematangsiantar</a:t>
            </a:r>
            <a:r>
              <a:rPr b="1" lang="en" sz="1200">
                <a:solidFill>
                  <a:srgbClr val="019FAB"/>
                </a:solidFill>
                <a:latin typeface="Rubik"/>
                <a:ea typeface="Rubik"/>
                <a:cs typeface="Rubik"/>
                <a:sym typeface="Rubik"/>
              </a:rPr>
              <a:t>, KA-Jambi, KAL-Batam) punya rating cabang tinggi, tapi rating transaksi rendah</a:t>
            </a:r>
            <a:endParaRPr b="1" sz="1200">
              <a:solidFill>
                <a:srgbClr val="019FAB"/>
              </a:solidFill>
              <a:latin typeface="Rubik"/>
              <a:ea typeface="Rubik"/>
              <a:cs typeface="Rubik"/>
              <a:sym typeface="Rubik"/>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latin typeface="Rubik"/>
                <a:ea typeface="Rubik"/>
                <a:cs typeface="Rubik"/>
                <a:sym typeface="Rubik"/>
              </a:rPr>
              <a:t>Insight : cabang-cabang ini disukai pelanggan, tapi pengalaman transaksi belum memuaskan.</a:t>
            </a:r>
            <a:endParaRPr sz="1200">
              <a:solidFill>
                <a:schemeClr val="dk1"/>
              </a:solidFill>
              <a:latin typeface="Rubik"/>
              <a:ea typeface="Rubik"/>
              <a:cs typeface="Rubik"/>
              <a:sym typeface="Rubik"/>
            </a:endParaRPr>
          </a:p>
          <a:p>
            <a:pPr indent="-304800" lvl="0" marL="457200" rtl="0" algn="just">
              <a:lnSpc>
                <a:spcPct val="115000"/>
              </a:lnSpc>
              <a:spcBef>
                <a:spcPts val="0"/>
              </a:spcBef>
              <a:spcAft>
                <a:spcPts val="0"/>
              </a:spcAft>
              <a:buClr>
                <a:schemeClr val="dk1"/>
              </a:buClr>
              <a:buSzPts val="1200"/>
              <a:buChar char="●"/>
            </a:pPr>
            <a:r>
              <a:rPr lang="en" sz="1200">
                <a:solidFill>
                  <a:schemeClr val="dk1"/>
                </a:solidFill>
                <a:latin typeface="Rubik"/>
                <a:ea typeface="Rubik"/>
                <a:cs typeface="Rubik"/>
                <a:sym typeface="Rubik"/>
              </a:rPr>
              <a:t>Recommendation : evaluasi proses transaksi dan distribusi produk, misalnya dari sistem pembayaran agar pelanggan lebih puas ataupun ketersediaan produk lebih ditingkatkan untuk cabang-cabang tersebut</a:t>
            </a:r>
            <a:endParaRPr sz="1200">
              <a:solidFill>
                <a:schemeClr val="dk1"/>
              </a:solidFill>
              <a:latin typeface="Rubik"/>
              <a:ea typeface="Rubik"/>
              <a:cs typeface="Rubik"/>
              <a:sym typeface="Rubik"/>
            </a:endParaRPr>
          </a:p>
          <a:p>
            <a:pPr indent="0" lvl="0" marL="457200" rtl="0" algn="just">
              <a:lnSpc>
                <a:spcPct val="150000"/>
              </a:lnSpc>
              <a:spcBef>
                <a:spcPts val="0"/>
              </a:spcBef>
              <a:spcAft>
                <a:spcPts val="0"/>
              </a:spcAft>
              <a:buNone/>
            </a:pPr>
            <a:r>
              <a:t/>
            </a:r>
            <a:endParaRPr>
              <a:solidFill>
                <a:schemeClr val="dk1"/>
              </a:solidFill>
              <a:latin typeface="Rubik"/>
              <a:ea typeface="Rubik"/>
              <a:cs typeface="Rubik"/>
              <a:sym typeface="Rubik"/>
            </a:endParaRPr>
          </a:p>
        </p:txBody>
      </p:sp>
      <p:sp>
        <p:nvSpPr>
          <p:cNvPr id="203" name="Google Shape;203;g38cc0d70cd4_0_111"/>
          <p:cNvSpPr txBox="1"/>
          <p:nvPr/>
        </p:nvSpPr>
        <p:spPr>
          <a:xfrm>
            <a:off x="340500" y="452038"/>
            <a:ext cx="8463000" cy="6465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en" sz="3000">
                <a:latin typeface="Rubik"/>
                <a:ea typeface="Rubik"/>
                <a:cs typeface="Rubik"/>
                <a:sym typeface="Rubik"/>
              </a:rPr>
              <a:t>Insights </a:t>
            </a:r>
            <a:r>
              <a:rPr b="1" lang="en" sz="3000">
                <a:solidFill>
                  <a:srgbClr val="019FAB"/>
                </a:solidFill>
                <a:latin typeface="Rubik"/>
                <a:ea typeface="Rubik"/>
                <a:cs typeface="Rubik"/>
                <a:sym typeface="Rubik"/>
              </a:rPr>
              <a:t>&amp; Recommendations</a:t>
            </a:r>
            <a:endParaRPr b="1" i="0" sz="3000" u="none" cap="none" strike="noStrike">
              <a:solidFill>
                <a:srgbClr val="019FAB"/>
              </a:solidFill>
              <a:latin typeface="Rubik"/>
              <a:ea typeface="Rubik"/>
              <a:cs typeface="Rubik"/>
              <a:sym typeface="Rubik"/>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19FAB"/>
        </a:solidFill>
      </p:bgPr>
    </p:bg>
    <p:spTree>
      <p:nvGrpSpPr>
        <p:cNvPr id="207" name="Shape 207"/>
        <p:cNvGrpSpPr/>
        <p:nvPr/>
      </p:nvGrpSpPr>
      <p:grpSpPr>
        <a:xfrm>
          <a:off x="0" y="0"/>
          <a:ext cx="0" cy="0"/>
          <a:chOff x="0" y="0"/>
          <a:chExt cx="0" cy="0"/>
        </a:xfrm>
      </p:grpSpPr>
      <p:pic>
        <p:nvPicPr>
          <p:cNvPr id="208" name="Google Shape;208;p8"/>
          <p:cNvPicPr preferRelativeResize="0"/>
          <p:nvPr/>
        </p:nvPicPr>
        <p:blipFill>
          <a:blip r:embed="rId3">
            <a:alphaModFix amt="10000"/>
          </a:blip>
          <a:stretch>
            <a:fillRect/>
          </a:stretch>
        </p:blipFill>
        <p:spPr>
          <a:xfrm>
            <a:off x="0" y="-12700"/>
            <a:ext cx="9144000" cy="5143500"/>
          </a:xfrm>
          <a:prstGeom prst="rect">
            <a:avLst/>
          </a:prstGeom>
          <a:noFill/>
          <a:ln>
            <a:noFill/>
          </a:ln>
        </p:spPr>
      </p:pic>
      <p:pic>
        <p:nvPicPr>
          <p:cNvPr id="209" name="Google Shape;209;p8"/>
          <p:cNvPicPr preferRelativeResize="0"/>
          <p:nvPr/>
        </p:nvPicPr>
        <p:blipFill rotWithShape="1">
          <a:blip r:embed="rId4">
            <a:alphaModFix/>
          </a:blip>
          <a:srcRect b="0" l="0" r="0" t="0"/>
          <a:stretch/>
        </p:blipFill>
        <p:spPr>
          <a:xfrm>
            <a:off x="342725" y="338325"/>
            <a:ext cx="1399901" cy="541300"/>
          </a:xfrm>
          <a:prstGeom prst="rect">
            <a:avLst/>
          </a:prstGeom>
          <a:noFill/>
          <a:ln>
            <a:noFill/>
          </a:ln>
        </p:spPr>
      </p:pic>
      <p:sp>
        <p:nvSpPr>
          <p:cNvPr id="210" name="Google Shape;210;p8"/>
          <p:cNvSpPr txBox="1"/>
          <p:nvPr/>
        </p:nvSpPr>
        <p:spPr>
          <a:xfrm>
            <a:off x="2376000" y="1901750"/>
            <a:ext cx="4392000" cy="877200"/>
          </a:xfrm>
          <a:prstGeom prst="rect">
            <a:avLst/>
          </a:prstGeom>
          <a:noFill/>
          <a:ln>
            <a:noFill/>
          </a:ln>
          <a:effectLst>
            <a:outerShdw blurRad="57150" rotWithShape="0" algn="bl" dir="5400000" dist="19050">
              <a:srgbClr val="000000">
                <a:alpha val="4902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4500"/>
              <a:buFont typeface="Arial"/>
              <a:buNone/>
            </a:pPr>
            <a:r>
              <a:rPr b="1" i="0" lang="en" sz="4500" u="none" cap="none" strike="noStrike">
                <a:solidFill>
                  <a:schemeClr val="lt1"/>
                </a:solidFill>
                <a:latin typeface="Rubik"/>
                <a:ea typeface="Rubik"/>
                <a:cs typeface="Rubik"/>
                <a:sym typeface="Rubik"/>
              </a:rPr>
              <a:t>Thank You</a:t>
            </a:r>
            <a:endParaRPr b="0" i="0" sz="2000" u="none" cap="none" strike="noStrike">
              <a:solidFill>
                <a:schemeClr val="lt1"/>
              </a:solidFill>
              <a:latin typeface="Rubik"/>
              <a:ea typeface="Rubik"/>
              <a:cs typeface="Rubik"/>
              <a:sym typeface="Rubik"/>
            </a:endParaRPr>
          </a:p>
        </p:txBody>
      </p:sp>
      <p:pic>
        <p:nvPicPr>
          <p:cNvPr id="211" name="Google Shape;211;p8"/>
          <p:cNvPicPr preferRelativeResize="0"/>
          <p:nvPr/>
        </p:nvPicPr>
        <p:blipFill rotWithShape="1">
          <a:blip r:embed="rId5">
            <a:alphaModFix/>
          </a:blip>
          <a:srcRect b="0" l="0" r="0" t="0"/>
          <a:stretch/>
        </p:blipFill>
        <p:spPr>
          <a:xfrm>
            <a:off x="7230375" y="338325"/>
            <a:ext cx="1507122" cy="541300"/>
          </a:xfrm>
          <a:prstGeom prst="rect">
            <a:avLst/>
          </a:prstGeom>
          <a:noFill/>
          <a:ln>
            <a:noFill/>
          </a:ln>
        </p:spPr>
      </p:pic>
      <p:sp>
        <p:nvSpPr>
          <p:cNvPr id="212" name="Google Shape;212;p8"/>
          <p:cNvSpPr txBox="1"/>
          <p:nvPr/>
        </p:nvSpPr>
        <p:spPr>
          <a:xfrm>
            <a:off x="5737500" y="3975100"/>
            <a:ext cx="3000000" cy="946500"/>
          </a:xfrm>
          <a:prstGeom prst="rect">
            <a:avLst/>
          </a:prstGeom>
          <a:noFill/>
          <a:ln>
            <a:noFill/>
          </a:ln>
        </p:spPr>
        <p:txBody>
          <a:bodyPr anchorCtr="0" anchor="t" bIns="91425" lIns="91425" spcFirstLastPara="1" rIns="91425" wrap="square" tIns="91425">
            <a:spAutoFit/>
          </a:bodyPr>
          <a:lstStyle/>
          <a:p>
            <a:pPr indent="0" lvl="0" marL="457200" rtl="0" algn="r">
              <a:lnSpc>
                <a:spcPct val="150000"/>
              </a:lnSpc>
              <a:spcBef>
                <a:spcPts val="0"/>
              </a:spcBef>
              <a:spcAft>
                <a:spcPts val="0"/>
              </a:spcAft>
              <a:buNone/>
            </a:pPr>
            <a:r>
              <a:rPr b="1" lang="en" sz="1300">
                <a:solidFill>
                  <a:schemeClr val="lt1"/>
                </a:solidFill>
                <a:latin typeface="Rubik"/>
                <a:ea typeface="Rubik"/>
                <a:cs typeface="Rubik"/>
                <a:sym typeface="Rubik"/>
              </a:rPr>
              <a:t>Repository Link</a:t>
            </a:r>
            <a:endParaRPr b="1" sz="1300">
              <a:solidFill>
                <a:schemeClr val="lt1"/>
              </a:solidFill>
              <a:latin typeface="Rubik"/>
              <a:ea typeface="Rubik"/>
              <a:cs typeface="Rubik"/>
              <a:sym typeface="Rubik"/>
            </a:endParaRPr>
          </a:p>
          <a:p>
            <a:pPr indent="0" lvl="0" marL="457200" rtl="0" algn="r">
              <a:lnSpc>
                <a:spcPct val="150000"/>
              </a:lnSpc>
              <a:spcBef>
                <a:spcPts val="0"/>
              </a:spcBef>
              <a:spcAft>
                <a:spcPts val="0"/>
              </a:spcAft>
              <a:buNone/>
            </a:pPr>
            <a:r>
              <a:rPr lang="en" sz="1200">
                <a:solidFill>
                  <a:schemeClr val="lt1"/>
                </a:solidFill>
                <a:latin typeface="Rubik"/>
                <a:ea typeface="Rubik"/>
                <a:cs typeface="Rubik"/>
                <a:sym typeface="Rubik"/>
              </a:rPr>
              <a:t>Link Github </a:t>
            </a:r>
            <a:r>
              <a:rPr lang="en" sz="1200">
                <a:solidFill>
                  <a:schemeClr val="lt1"/>
                </a:solidFill>
                <a:latin typeface="Rubik"/>
                <a:ea typeface="Rubik"/>
                <a:cs typeface="Rubik"/>
                <a:sym typeface="Rubik"/>
              </a:rPr>
              <a:t>: </a:t>
            </a:r>
            <a:r>
              <a:rPr b="1" lang="en" sz="1200" u="sng">
                <a:solidFill>
                  <a:schemeClr val="accent4"/>
                </a:solidFill>
                <a:latin typeface="Rubik"/>
                <a:ea typeface="Rubik"/>
                <a:cs typeface="Rubik"/>
                <a:sym typeface="Rubik"/>
                <a:hlinkClick r:id="rId6">
                  <a:extLst>
                    <a:ext uri="{A12FA001-AC4F-418D-AE19-62706E023703}">
                      <ahyp:hlinkClr val="tx"/>
                    </a:ext>
                  </a:extLst>
                </a:hlinkClick>
              </a:rPr>
              <a:t>Github</a:t>
            </a:r>
            <a:r>
              <a:rPr lang="en" sz="1200">
                <a:solidFill>
                  <a:schemeClr val="accent4"/>
                </a:solidFill>
                <a:latin typeface="Rubik"/>
                <a:ea typeface="Rubik"/>
                <a:cs typeface="Rubik"/>
                <a:sym typeface="Rubik"/>
              </a:rPr>
              <a:t> </a:t>
            </a:r>
            <a:endParaRPr sz="1200">
              <a:solidFill>
                <a:schemeClr val="accent4"/>
              </a:solidFill>
              <a:latin typeface="Rubik"/>
              <a:ea typeface="Rubik"/>
              <a:cs typeface="Rubik"/>
              <a:sym typeface="Rubik"/>
            </a:endParaRPr>
          </a:p>
          <a:p>
            <a:pPr indent="0" lvl="0" marL="457200" rtl="0" algn="r">
              <a:lnSpc>
                <a:spcPct val="150000"/>
              </a:lnSpc>
              <a:spcBef>
                <a:spcPts val="0"/>
              </a:spcBef>
              <a:spcAft>
                <a:spcPts val="0"/>
              </a:spcAft>
              <a:buNone/>
            </a:pPr>
            <a:r>
              <a:rPr lang="en" sz="1200">
                <a:solidFill>
                  <a:schemeClr val="lt1"/>
                </a:solidFill>
                <a:latin typeface="Rubik"/>
                <a:ea typeface="Rubik"/>
                <a:cs typeface="Rubik"/>
                <a:sym typeface="Rubik"/>
              </a:rPr>
              <a:t>Link Looker :</a:t>
            </a:r>
            <a:r>
              <a:rPr lang="en" sz="1200">
                <a:solidFill>
                  <a:schemeClr val="accent4"/>
                </a:solidFill>
                <a:latin typeface="Rubik"/>
                <a:ea typeface="Rubik"/>
                <a:cs typeface="Rubik"/>
                <a:sym typeface="Rubik"/>
              </a:rPr>
              <a:t> </a:t>
            </a:r>
            <a:r>
              <a:rPr b="1" lang="en" sz="1200" u="sng">
                <a:solidFill>
                  <a:schemeClr val="accent4"/>
                </a:solidFill>
                <a:latin typeface="Rubik"/>
                <a:ea typeface="Rubik"/>
                <a:cs typeface="Rubik"/>
                <a:sym typeface="Rubik"/>
                <a:hlinkClick r:id="rId7">
                  <a:extLst>
                    <a:ext uri="{A12FA001-AC4F-418D-AE19-62706E023703}">
                      <ahyp:hlinkClr val="tx"/>
                    </a:ext>
                  </a:extLst>
                </a:hlinkClick>
              </a:rPr>
              <a:t>Looker</a:t>
            </a:r>
            <a:endParaRPr b="1" sz="1200">
              <a:solidFill>
                <a:schemeClr val="accent4"/>
              </a:solidFill>
              <a:latin typeface="Rubik"/>
              <a:ea typeface="Rubik"/>
              <a:cs typeface="Rubik"/>
              <a:sym typeface="Rubik"/>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3"/>
          <p:cNvPicPr preferRelativeResize="0"/>
          <p:nvPr/>
        </p:nvPicPr>
        <p:blipFill>
          <a:blip r:embed="rId3">
            <a:alphaModFix amt="10000"/>
          </a:blip>
          <a:stretch>
            <a:fillRect/>
          </a:stretch>
        </p:blipFill>
        <p:spPr>
          <a:xfrm>
            <a:off x="0" y="-12700"/>
            <a:ext cx="9144000" cy="5143500"/>
          </a:xfrm>
          <a:prstGeom prst="rect">
            <a:avLst/>
          </a:prstGeom>
          <a:noFill/>
          <a:ln>
            <a:noFill/>
          </a:ln>
        </p:spPr>
      </p:pic>
      <p:pic>
        <p:nvPicPr>
          <p:cNvPr id="67" name="Google Shape;67;p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68" name="Google Shape;68;p3"/>
          <p:cNvSpPr/>
          <p:nvPr/>
        </p:nvSpPr>
        <p:spPr>
          <a:xfrm>
            <a:off x="0" y="0"/>
            <a:ext cx="4572000" cy="5143500"/>
          </a:xfrm>
          <a:prstGeom prst="rect">
            <a:avLst/>
          </a:prstGeom>
          <a:solidFill>
            <a:srgbClr val="019FAB">
              <a:alpha val="4745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
          <p:cNvSpPr/>
          <p:nvPr/>
        </p:nvSpPr>
        <p:spPr>
          <a:xfrm>
            <a:off x="1033575" y="470775"/>
            <a:ext cx="2431800" cy="32988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Rubik Medium"/>
                <a:ea typeface="Rubik Medium"/>
                <a:cs typeface="Rubik Medium"/>
                <a:sym typeface="Rubik Medium"/>
              </a:rPr>
              <a:t>Insert your photo here</a:t>
            </a:r>
            <a:endParaRPr b="0" i="0" sz="1400" u="none" cap="none" strike="noStrike">
              <a:solidFill>
                <a:srgbClr val="000000"/>
              </a:solidFill>
              <a:latin typeface="Rubik Medium"/>
              <a:ea typeface="Rubik Medium"/>
              <a:cs typeface="Rubik Medium"/>
              <a:sym typeface="Rubik Medium"/>
            </a:endParaRPr>
          </a:p>
        </p:txBody>
      </p:sp>
      <p:sp>
        <p:nvSpPr>
          <p:cNvPr id="70" name="Google Shape;70;p3"/>
          <p:cNvSpPr txBox="1"/>
          <p:nvPr/>
        </p:nvSpPr>
        <p:spPr>
          <a:xfrm>
            <a:off x="4867250" y="959175"/>
            <a:ext cx="3504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latin typeface="Rubik SemiBold"/>
                <a:ea typeface="Rubik SemiBold"/>
                <a:cs typeface="Rubik SemiBold"/>
                <a:sym typeface="Rubik SemiBold"/>
              </a:rPr>
              <a:t>Bagas Ghulam Maulana</a:t>
            </a:r>
            <a:endParaRPr b="0" i="0" sz="2000" u="none" cap="none" strike="noStrike">
              <a:solidFill>
                <a:srgbClr val="000000"/>
              </a:solidFill>
              <a:latin typeface="Rubik SemiBold"/>
              <a:ea typeface="Rubik SemiBold"/>
              <a:cs typeface="Rubik SemiBold"/>
              <a:sym typeface="Rubik SemiBold"/>
            </a:endParaRPr>
          </a:p>
        </p:txBody>
      </p:sp>
      <p:sp>
        <p:nvSpPr>
          <p:cNvPr id="71" name="Google Shape;71;p3"/>
          <p:cNvSpPr txBox="1"/>
          <p:nvPr/>
        </p:nvSpPr>
        <p:spPr>
          <a:xfrm>
            <a:off x="4867250" y="1604175"/>
            <a:ext cx="3504600" cy="492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000"/>
              <a:buFont typeface="Arial"/>
              <a:buNone/>
            </a:pPr>
            <a:r>
              <a:rPr lang="en" sz="2000">
                <a:solidFill>
                  <a:srgbClr val="019FAB"/>
                </a:solidFill>
                <a:latin typeface="Rubik SemiBold"/>
                <a:ea typeface="Rubik SemiBold"/>
                <a:cs typeface="Rubik SemiBold"/>
                <a:sym typeface="Rubik SemiBold"/>
              </a:rPr>
              <a:t>Bachelor of Mathematics</a:t>
            </a:r>
            <a:endParaRPr b="0" i="0" sz="2000" u="none" cap="none" strike="noStrike">
              <a:solidFill>
                <a:srgbClr val="019FAB"/>
              </a:solidFill>
              <a:latin typeface="Rubik SemiBold"/>
              <a:ea typeface="Rubik SemiBold"/>
              <a:cs typeface="Rubik SemiBold"/>
              <a:sym typeface="Rubik SemiBold"/>
            </a:endParaRPr>
          </a:p>
        </p:txBody>
      </p:sp>
      <p:sp>
        <p:nvSpPr>
          <p:cNvPr id="72" name="Google Shape;72;p3"/>
          <p:cNvSpPr txBox="1"/>
          <p:nvPr/>
        </p:nvSpPr>
        <p:spPr>
          <a:xfrm>
            <a:off x="4915000" y="2453075"/>
            <a:ext cx="3504600" cy="23088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I am</a:t>
            </a:r>
            <a:r>
              <a:rPr lang="en" sz="1200">
                <a:latin typeface="Rubik Medium"/>
                <a:ea typeface="Rubik Medium"/>
                <a:cs typeface="Rubik Medium"/>
                <a:sym typeface="Rubik Medium"/>
              </a:rPr>
              <a:t> a Bachelor of Mathematics, Universitas Pendidikan Indonesia with an interest into data analysis and data science. Proficient in using Microsoft Excel, SQL, Python, and Google Looker Studio. Currently learning and delving into data analysis and data science by working on projects related to these fields.</a:t>
            </a:r>
            <a:endParaRPr b="0" i="0" sz="1200" u="none" cap="none" strike="noStrike">
              <a:solidFill>
                <a:srgbClr val="000000"/>
              </a:solidFill>
              <a:latin typeface="Rubik Medium"/>
              <a:ea typeface="Rubik Medium"/>
              <a:cs typeface="Rubik Medium"/>
              <a:sym typeface="Rubik Medium"/>
            </a:endParaRPr>
          </a:p>
        </p:txBody>
      </p:sp>
      <p:sp>
        <p:nvSpPr>
          <p:cNvPr id="73" name="Google Shape;73;p3"/>
          <p:cNvSpPr txBox="1"/>
          <p:nvPr/>
        </p:nvSpPr>
        <p:spPr>
          <a:xfrm>
            <a:off x="1004800" y="3928325"/>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Kota Bekasi, Jawa Barat</a:t>
            </a:r>
            <a:endParaRPr b="0" i="0" sz="1200" u="none" cap="none" strike="noStrike">
              <a:solidFill>
                <a:srgbClr val="000000"/>
              </a:solidFill>
              <a:latin typeface="Rubik Medium"/>
              <a:ea typeface="Rubik Medium"/>
              <a:cs typeface="Rubik Medium"/>
              <a:sym typeface="Rubik Medium"/>
            </a:endParaRPr>
          </a:p>
        </p:txBody>
      </p:sp>
      <p:pic>
        <p:nvPicPr>
          <p:cNvPr id="74" name="Google Shape;74;p3"/>
          <p:cNvPicPr preferRelativeResize="0"/>
          <p:nvPr/>
        </p:nvPicPr>
        <p:blipFill rotWithShape="1">
          <a:blip r:embed="rId5">
            <a:alphaModFix/>
          </a:blip>
          <a:srcRect b="0" l="0" r="0" t="0"/>
          <a:stretch/>
        </p:blipFill>
        <p:spPr>
          <a:xfrm>
            <a:off x="510750" y="4774200"/>
            <a:ext cx="369300" cy="369300"/>
          </a:xfrm>
          <a:prstGeom prst="rect">
            <a:avLst/>
          </a:prstGeom>
          <a:noFill/>
          <a:ln>
            <a:noFill/>
          </a:ln>
        </p:spPr>
      </p:pic>
      <p:pic>
        <p:nvPicPr>
          <p:cNvPr id="75" name="Google Shape;75;p3"/>
          <p:cNvPicPr preferRelativeResize="0"/>
          <p:nvPr/>
        </p:nvPicPr>
        <p:blipFill rotWithShape="1">
          <a:blip r:embed="rId6">
            <a:alphaModFix/>
          </a:blip>
          <a:srcRect b="0" l="0" r="0" t="0"/>
          <a:stretch/>
        </p:blipFill>
        <p:spPr>
          <a:xfrm>
            <a:off x="495300" y="3912875"/>
            <a:ext cx="400201" cy="400201"/>
          </a:xfrm>
          <a:prstGeom prst="rect">
            <a:avLst/>
          </a:prstGeom>
          <a:noFill/>
          <a:ln>
            <a:noFill/>
          </a:ln>
        </p:spPr>
      </p:pic>
      <p:pic>
        <p:nvPicPr>
          <p:cNvPr id="76" name="Google Shape;76;p3"/>
          <p:cNvPicPr preferRelativeResize="0"/>
          <p:nvPr/>
        </p:nvPicPr>
        <p:blipFill rotWithShape="1">
          <a:blip r:embed="rId7">
            <a:alphaModFix/>
          </a:blip>
          <a:srcRect b="0" l="0" r="0" t="0"/>
          <a:stretch/>
        </p:blipFill>
        <p:spPr>
          <a:xfrm>
            <a:off x="504096" y="4411877"/>
            <a:ext cx="369300" cy="263511"/>
          </a:xfrm>
          <a:prstGeom prst="rect">
            <a:avLst/>
          </a:prstGeom>
          <a:noFill/>
          <a:ln>
            <a:noFill/>
          </a:ln>
        </p:spPr>
      </p:pic>
      <p:sp>
        <p:nvSpPr>
          <p:cNvPr id="77" name="Google Shape;77;p3"/>
          <p:cNvSpPr txBox="1"/>
          <p:nvPr/>
        </p:nvSpPr>
        <p:spPr>
          <a:xfrm>
            <a:off x="1004800" y="4750550"/>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www.linkedin.com/in/bagasghulam</a:t>
            </a:r>
            <a:endParaRPr b="0" i="0" sz="1200" u="none" cap="none" strike="noStrike">
              <a:solidFill>
                <a:srgbClr val="000000"/>
              </a:solidFill>
              <a:latin typeface="Rubik Medium"/>
              <a:ea typeface="Rubik Medium"/>
              <a:cs typeface="Rubik Medium"/>
              <a:sym typeface="Rubik Medium"/>
            </a:endParaRPr>
          </a:p>
        </p:txBody>
      </p:sp>
      <p:sp>
        <p:nvSpPr>
          <p:cNvPr id="78" name="Google Shape;78;p3"/>
          <p:cNvSpPr txBox="1"/>
          <p:nvPr/>
        </p:nvSpPr>
        <p:spPr>
          <a:xfrm>
            <a:off x="1004800" y="4358988"/>
            <a:ext cx="3504600" cy="3693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2000"/>
              <a:buFont typeface="Arial"/>
              <a:buNone/>
            </a:pPr>
            <a:r>
              <a:rPr lang="en" sz="1200">
                <a:latin typeface="Rubik Medium"/>
                <a:ea typeface="Rubik Medium"/>
                <a:cs typeface="Rubik Medium"/>
                <a:sym typeface="Rubik Medium"/>
              </a:rPr>
              <a:t>bagasgm4@gmail.com</a:t>
            </a:r>
            <a:endParaRPr b="0" i="0" sz="1200" u="none" cap="none" strike="noStrike">
              <a:solidFill>
                <a:srgbClr val="000000"/>
              </a:solidFill>
              <a:latin typeface="Rubik Medium"/>
              <a:ea typeface="Rubik Medium"/>
              <a:cs typeface="Rubik Medium"/>
              <a:sym typeface="Rubik Medium"/>
            </a:endParaRPr>
          </a:p>
        </p:txBody>
      </p:sp>
      <p:pic>
        <p:nvPicPr>
          <p:cNvPr id="79" name="Google Shape;79;p3" title="foto.jpg"/>
          <p:cNvPicPr preferRelativeResize="0"/>
          <p:nvPr/>
        </p:nvPicPr>
        <p:blipFill>
          <a:blip r:embed="rId8">
            <a:alphaModFix/>
          </a:blip>
          <a:stretch>
            <a:fillRect/>
          </a:stretch>
        </p:blipFill>
        <p:spPr>
          <a:xfrm>
            <a:off x="1004800" y="470775"/>
            <a:ext cx="2460575" cy="3298800"/>
          </a:xfrm>
          <a:prstGeom prst="rect">
            <a:avLst/>
          </a:prstGeom>
          <a:solidFill>
            <a:schemeClr val="accent4"/>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g265ee868302_0_130"/>
          <p:cNvPicPr preferRelativeResize="0"/>
          <p:nvPr/>
        </p:nvPicPr>
        <p:blipFill rotWithShape="1">
          <a:blip r:embed="rId3">
            <a:alphaModFix/>
          </a:blip>
          <a:srcRect b="5649" l="0" r="0" t="5658"/>
          <a:stretch/>
        </p:blipFill>
        <p:spPr>
          <a:xfrm>
            <a:off x="7317600" y="185625"/>
            <a:ext cx="1399902" cy="541300"/>
          </a:xfrm>
          <a:prstGeom prst="rect">
            <a:avLst/>
          </a:prstGeom>
          <a:noFill/>
          <a:ln>
            <a:noFill/>
          </a:ln>
        </p:spPr>
      </p:pic>
      <p:sp>
        <p:nvSpPr>
          <p:cNvPr id="85" name="Google Shape;85;g265ee868302_0_130"/>
          <p:cNvSpPr txBox="1"/>
          <p:nvPr/>
        </p:nvSpPr>
        <p:spPr>
          <a:xfrm>
            <a:off x="340500" y="1552063"/>
            <a:ext cx="8653200" cy="2555100"/>
          </a:xfrm>
          <a:prstGeom prst="rect">
            <a:avLst/>
          </a:prstGeom>
          <a:noFill/>
          <a:ln>
            <a:noFill/>
          </a:ln>
        </p:spPr>
        <p:txBody>
          <a:bodyPr anchorCtr="0" anchor="t" bIns="91425" lIns="91425" spcFirstLastPara="1" rIns="91425" wrap="square" tIns="91425">
            <a:spAutoFit/>
          </a:bodyPr>
          <a:lstStyle/>
          <a:p>
            <a:pPr indent="0" lvl="0" marL="0" rtl="0" algn="just">
              <a:lnSpc>
                <a:spcPct val="200000"/>
              </a:lnSpc>
              <a:spcBef>
                <a:spcPts val="0"/>
              </a:spcBef>
              <a:spcAft>
                <a:spcPts val="0"/>
              </a:spcAft>
              <a:buClr>
                <a:schemeClr val="dk1"/>
              </a:buClr>
              <a:buSzPts val="1100"/>
              <a:buFont typeface="Arial"/>
              <a:buNone/>
            </a:pPr>
            <a:r>
              <a:rPr b="1" lang="en">
                <a:solidFill>
                  <a:schemeClr val="dk1"/>
                </a:solidFill>
                <a:latin typeface="Rubik"/>
                <a:ea typeface="Rubik"/>
                <a:cs typeface="Rubik"/>
                <a:sym typeface="Rubik"/>
              </a:rPr>
              <a:t>Data Analysis with Python (IBM) | </a:t>
            </a:r>
            <a:r>
              <a:rPr b="1" lang="en">
                <a:solidFill>
                  <a:schemeClr val="accent5"/>
                </a:solidFill>
                <a:latin typeface="Rubik"/>
                <a:ea typeface="Rubik"/>
                <a:cs typeface="Rubik"/>
                <a:sym typeface="Rubik"/>
              </a:rPr>
              <a:t>Coursera						       	        </a:t>
            </a:r>
            <a:r>
              <a:rPr b="1" lang="en">
                <a:solidFill>
                  <a:schemeClr val="dk1"/>
                </a:solidFill>
                <a:latin typeface="Rubik"/>
                <a:ea typeface="Rubik"/>
                <a:cs typeface="Rubik"/>
                <a:sym typeface="Rubik"/>
              </a:rPr>
              <a:t>January, 2024</a:t>
            </a:r>
            <a:br>
              <a:rPr b="1" i="0" lang="en" sz="1400" u="none" cap="none" strike="noStrike">
                <a:solidFill>
                  <a:schemeClr val="dk1"/>
                </a:solidFill>
                <a:latin typeface="Rubik"/>
                <a:ea typeface="Rubik"/>
                <a:cs typeface="Rubik"/>
                <a:sym typeface="Rubik"/>
              </a:rPr>
            </a:br>
            <a:r>
              <a:rPr b="1" lang="en">
                <a:solidFill>
                  <a:schemeClr val="dk1"/>
                </a:solidFill>
                <a:latin typeface="Rubik"/>
                <a:ea typeface="Rubik"/>
                <a:cs typeface="Rubik"/>
                <a:sym typeface="Rubik"/>
              </a:rPr>
              <a:t>Crash Course on Python (Google)</a:t>
            </a:r>
            <a:r>
              <a:rPr b="1" i="0" lang="en" sz="1400" u="none" cap="none" strike="noStrike">
                <a:solidFill>
                  <a:schemeClr val="dk1"/>
                </a:solidFill>
                <a:latin typeface="Rubik"/>
                <a:ea typeface="Rubik"/>
                <a:cs typeface="Rubik"/>
                <a:sym typeface="Rubik"/>
              </a:rPr>
              <a:t> | </a:t>
            </a:r>
            <a:r>
              <a:rPr b="1" lang="en">
                <a:solidFill>
                  <a:schemeClr val="accent5"/>
                </a:solidFill>
                <a:latin typeface="Rubik"/>
                <a:ea typeface="Rubik"/>
                <a:cs typeface="Rubik"/>
                <a:sym typeface="Rubik"/>
              </a:rPr>
              <a:t>Coursera</a:t>
            </a:r>
            <a:r>
              <a:rPr b="1" i="0" lang="en" sz="1400" u="none" cap="none" strike="noStrike">
                <a:solidFill>
                  <a:schemeClr val="accent5"/>
                </a:solidFill>
                <a:latin typeface="Rubik"/>
                <a:ea typeface="Rubik"/>
                <a:cs typeface="Rubik"/>
                <a:sym typeface="Rubik"/>
              </a:rPr>
              <a:t>						     	      </a:t>
            </a:r>
            <a:r>
              <a:rPr b="1" i="0" lang="en" sz="1400" u="none" cap="none" strike="noStrike">
                <a:solidFill>
                  <a:schemeClr val="dk1"/>
                </a:solidFill>
                <a:latin typeface="Rubik"/>
                <a:ea typeface="Rubik"/>
                <a:cs typeface="Rubik"/>
                <a:sym typeface="Rubik"/>
              </a:rPr>
              <a:t>Feb</a:t>
            </a:r>
            <a:r>
              <a:rPr b="1" lang="en">
                <a:solidFill>
                  <a:schemeClr val="dk1"/>
                </a:solidFill>
                <a:latin typeface="Rubik"/>
                <a:ea typeface="Rubik"/>
                <a:cs typeface="Rubik"/>
                <a:sym typeface="Rubik"/>
              </a:rPr>
              <a:t>ruary, 2024</a:t>
            </a:r>
            <a:endParaRPr b="1">
              <a:solidFill>
                <a:schemeClr val="dk1"/>
              </a:solidFill>
              <a:latin typeface="Rubik"/>
              <a:ea typeface="Rubik"/>
              <a:cs typeface="Rubik"/>
              <a:sym typeface="Rubik"/>
            </a:endParaRPr>
          </a:p>
          <a:p>
            <a:pPr indent="0" lvl="0" marL="0" rtl="0" algn="just">
              <a:lnSpc>
                <a:spcPct val="200000"/>
              </a:lnSpc>
              <a:spcBef>
                <a:spcPts val="0"/>
              </a:spcBef>
              <a:spcAft>
                <a:spcPts val="0"/>
              </a:spcAft>
              <a:buClr>
                <a:schemeClr val="dk1"/>
              </a:buClr>
              <a:buSzPts val="1100"/>
              <a:buFont typeface="Arial"/>
              <a:buNone/>
            </a:pPr>
            <a:r>
              <a:rPr b="1" lang="en">
                <a:solidFill>
                  <a:schemeClr val="dk1"/>
                </a:solidFill>
                <a:latin typeface="Rubik"/>
                <a:ea typeface="Rubik"/>
                <a:cs typeface="Rubik"/>
                <a:sym typeface="Rubik"/>
              </a:rPr>
              <a:t>Excel 2019 Associate | </a:t>
            </a:r>
            <a:r>
              <a:rPr b="1" lang="en">
                <a:solidFill>
                  <a:schemeClr val="accent5"/>
                </a:solidFill>
                <a:latin typeface="Rubik"/>
                <a:ea typeface="Rubik"/>
                <a:cs typeface="Rubik"/>
                <a:sym typeface="Rubik"/>
              </a:rPr>
              <a:t>Microsoft							     			    </a:t>
            </a:r>
            <a:r>
              <a:rPr b="1" lang="en">
                <a:solidFill>
                  <a:schemeClr val="dk1"/>
                </a:solidFill>
                <a:latin typeface="Rubik"/>
                <a:ea typeface="Rubik"/>
                <a:cs typeface="Rubik"/>
                <a:sym typeface="Rubik"/>
              </a:rPr>
              <a:t> July, 2024</a:t>
            </a:r>
            <a:endParaRPr b="1">
              <a:solidFill>
                <a:schemeClr val="dk1"/>
              </a:solidFill>
              <a:latin typeface="Rubik"/>
              <a:ea typeface="Rubik"/>
              <a:cs typeface="Rubik"/>
              <a:sym typeface="Rubik"/>
            </a:endParaRPr>
          </a:p>
          <a:p>
            <a:pPr indent="0" lvl="0" marL="0" rtl="0" algn="just">
              <a:lnSpc>
                <a:spcPct val="200000"/>
              </a:lnSpc>
              <a:spcBef>
                <a:spcPts val="0"/>
              </a:spcBef>
              <a:spcAft>
                <a:spcPts val="0"/>
              </a:spcAft>
              <a:buClr>
                <a:schemeClr val="dk1"/>
              </a:buClr>
              <a:buSzPts val="1100"/>
              <a:buFont typeface="Arial"/>
              <a:buNone/>
            </a:pPr>
            <a:r>
              <a:rPr b="1" lang="en">
                <a:solidFill>
                  <a:schemeClr val="dk1"/>
                </a:solidFill>
                <a:latin typeface="Rubik"/>
                <a:ea typeface="Rubik"/>
                <a:cs typeface="Rubik"/>
                <a:sym typeface="Rubik"/>
              </a:rPr>
              <a:t>Tech Academy - Learn Data Analytics &amp; Software Development With AI | </a:t>
            </a:r>
            <a:r>
              <a:rPr b="1" lang="en">
                <a:solidFill>
                  <a:schemeClr val="accent5"/>
                </a:solidFill>
                <a:latin typeface="Rubik"/>
                <a:ea typeface="Rubik"/>
                <a:cs typeface="Rubik"/>
                <a:sym typeface="Rubik"/>
              </a:rPr>
              <a:t>RevoU       </a:t>
            </a:r>
            <a:r>
              <a:rPr b="1" i="0" lang="en" sz="1400" u="none" cap="none" strike="noStrike">
                <a:solidFill>
                  <a:schemeClr val="dk1"/>
                </a:solidFill>
                <a:latin typeface="Rubik"/>
                <a:ea typeface="Rubik"/>
                <a:cs typeface="Rubik"/>
                <a:sym typeface="Rubik"/>
              </a:rPr>
              <a:t>Feb</a:t>
            </a:r>
            <a:r>
              <a:rPr b="1" lang="en">
                <a:solidFill>
                  <a:schemeClr val="dk1"/>
                </a:solidFill>
                <a:latin typeface="Rubik"/>
                <a:ea typeface="Rubik"/>
                <a:cs typeface="Rubik"/>
                <a:sym typeface="Rubik"/>
              </a:rPr>
              <a:t>-July,2024</a:t>
            </a:r>
            <a:endParaRPr b="1">
              <a:solidFill>
                <a:schemeClr val="dk1"/>
              </a:solidFill>
              <a:latin typeface="Rubik"/>
              <a:ea typeface="Rubik"/>
              <a:cs typeface="Rubik"/>
              <a:sym typeface="Rubik"/>
            </a:endParaRPr>
          </a:p>
          <a:p>
            <a:pPr indent="0" lvl="0" marL="0" rtl="0" algn="just">
              <a:lnSpc>
                <a:spcPct val="200000"/>
              </a:lnSpc>
              <a:spcBef>
                <a:spcPts val="0"/>
              </a:spcBef>
              <a:spcAft>
                <a:spcPts val="0"/>
              </a:spcAft>
              <a:buClr>
                <a:schemeClr val="dk1"/>
              </a:buClr>
              <a:buSzPts val="1100"/>
              <a:buFont typeface="Arial"/>
              <a:buNone/>
            </a:pPr>
            <a:r>
              <a:rPr b="1" lang="en">
                <a:solidFill>
                  <a:schemeClr val="dk1"/>
                </a:solidFill>
                <a:latin typeface="Rubik"/>
                <a:ea typeface="Rubik"/>
                <a:cs typeface="Rubik"/>
                <a:sym typeface="Rubik"/>
              </a:rPr>
              <a:t>Python Fundamental for Data Science | </a:t>
            </a:r>
            <a:r>
              <a:rPr b="1" lang="en">
                <a:solidFill>
                  <a:schemeClr val="accent5"/>
                </a:solidFill>
                <a:latin typeface="Rubik"/>
                <a:ea typeface="Rubik"/>
                <a:cs typeface="Rubik"/>
                <a:sym typeface="Rubik"/>
              </a:rPr>
              <a:t>DQLab						                      </a:t>
            </a:r>
            <a:r>
              <a:rPr b="1" lang="en">
                <a:solidFill>
                  <a:schemeClr val="dk1"/>
                </a:solidFill>
                <a:latin typeface="Rubik"/>
                <a:ea typeface="Rubik"/>
                <a:cs typeface="Rubik"/>
                <a:sym typeface="Rubik"/>
              </a:rPr>
              <a:t>August, 2025</a:t>
            </a:r>
            <a:endParaRPr b="1">
              <a:solidFill>
                <a:schemeClr val="dk1"/>
              </a:solidFill>
              <a:latin typeface="Rubik"/>
              <a:ea typeface="Rubik"/>
              <a:cs typeface="Rubik"/>
              <a:sym typeface="Rubik"/>
            </a:endParaRPr>
          </a:p>
          <a:p>
            <a:pPr indent="0" lvl="0" marL="0" rtl="0" algn="just">
              <a:lnSpc>
                <a:spcPct val="200000"/>
              </a:lnSpc>
              <a:spcBef>
                <a:spcPts val="0"/>
              </a:spcBef>
              <a:spcAft>
                <a:spcPts val="0"/>
              </a:spcAft>
              <a:buClr>
                <a:schemeClr val="dk1"/>
              </a:buClr>
              <a:buSzPts val="1100"/>
              <a:buFont typeface="Arial"/>
              <a:buNone/>
            </a:pPr>
            <a:r>
              <a:rPr b="1" lang="en">
                <a:solidFill>
                  <a:schemeClr val="dk1"/>
                </a:solidFill>
                <a:latin typeface="Rubik"/>
                <a:ea typeface="Rubik"/>
                <a:cs typeface="Rubik"/>
                <a:sym typeface="Rubik"/>
              </a:rPr>
              <a:t>Machine Learning with Python for Beginner</a:t>
            </a:r>
            <a:r>
              <a:rPr b="1" i="0" lang="en" sz="1400" u="none" cap="none" strike="noStrike">
                <a:solidFill>
                  <a:schemeClr val="dk1"/>
                </a:solidFill>
                <a:latin typeface="Rubik"/>
                <a:ea typeface="Rubik"/>
                <a:cs typeface="Rubik"/>
                <a:sym typeface="Rubik"/>
              </a:rPr>
              <a:t> | </a:t>
            </a:r>
            <a:r>
              <a:rPr b="1" lang="en">
                <a:solidFill>
                  <a:schemeClr val="accent5"/>
                </a:solidFill>
                <a:latin typeface="Rubik"/>
                <a:ea typeface="Rubik"/>
                <a:cs typeface="Rubik"/>
                <a:sym typeface="Rubik"/>
              </a:rPr>
              <a:t>DQLab</a:t>
            </a:r>
            <a:r>
              <a:rPr b="1" i="0" lang="en" sz="1400" u="none" cap="none" strike="noStrike">
                <a:solidFill>
                  <a:schemeClr val="accent5"/>
                </a:solidFill>
                <a:latin typeface="Rubik"/>
                <a:ea typeface="Rubik"/>
                <a:cs typeface="Rubik"/>
                <a:sym typeface="Rubik"/>
              </a:rPr>
              <a:t>						</a:t>
            </a:r>
            <a:r>
              <a:rPr b="1" lang="en">
                <a:solidFill>
                  <a:schemeClr val="accent5"/>
                </a:solidFill>
                <a:latin typeface="Rubik"/>
                <a:ea typeface="Rubik"/>
                <a:cs typeface="Rubik"/>
                <a:sym typeface="Rubik"/>
              </a:rPr>
              <a:t>          </a:t>
            </a:r>
            <a:r>
              <a:rPr b="1" lang="en">
                <a:solidFill>
                  <a:schemeClr val="dk1"/>
                </a:solidFill>
                <a:latin typeface="Rubik"/>
                <a:ea typeface="Rubik"/>
                <a:cs typeface="Rubik"/>
                <a:sym typeface="Rubik"/>
              </a:rPr>
              <a:t>August, 2025</a:t>
            </a:r>
            <a:endParaRPr b="1" i="0" sz="1400" u="none" cap="none" strike="noStrike">
              <a:solidFill>
                <a:schemeClr val="dk1"/>
              </a:solidFill>
              <a:latin typeface="Rubik"/>
              <a:ea typeface="Rubik"/>
              <a:cs typeface="Rubik"/>
              <a:sym typeface="Rubik"/>
            </a:endParaRPr>
          </a:p>
        </p:txBody>
      </p:sp>
      <p:sp>
        <p:nvSpPr>
          <p:cNvPr id="86" name="Google Shape;86;g265ee868302_0_130"/>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Courses and </a:t>
            </a:r>
            <a:r>
              <a:rPr b="1" i="0" lang="en" sz="3000" u="none" cap="none" strike="noStrike">
                <a:solidFill>
                  <a:schemeClr val="accent5"/>
                </a:solidFill>
                <a:latin typeface="Rubik"/>
                <a:ea typeface="Rubik"/>
                <a:cs typeface="Rubik"/>
                <a:sym typeface="Rubik"/>
              </a:rPr>
              <a:t>Certification</a:t>
            </a:r>
            <a:endParaRPr b="1" i="0" sz="3000" u="none" cap="none" strike="noStrike">
              <a:solidFill>
                <a:schemeClr val="accent5"/>
              </a:solidFill>
              <a:latin typeface="Rubik"/>
              <a:ea typeface="Rubik"/>
              <a:cs typeface="Rubik"/>
              <a:sym typeface="Rubik"/>
            </a:endParaRPr>
          </a:p>
        </p:txBody>
      </p:sp>
      <p:sp>
        <p:nvSpPr>
          <p:cNvPr id="87" name="Google Shape;87;g265ee868302_0_130"/>
          <p:cNvSpPr txBox="1"/>
          <p:nvPr/>
        </p:nvSpPr>
        <p:spPr>
          <a:xfrm>
            <a:off x="5294775" y="4560675"/>
            <a:ext cx="37401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0000"/>
              </a:solidFill>
              <a:latin typeface="Rubik"/>
              <a:ea typeface="Rubik"/>
              <a:cs typeface="Rubik"/>
              <a:sym typeface="Rubik"/>
            </a:endParaRPr>
          </a:p>
        </p:txBody>
      </p:sp>
      <p:pic>
        <p:nvPicPr>
          <p:cNvPr id="88" name="Google Shape;88;g265ee868302_0_130"/>
          <p:cNvPicPr preferRelativeResize="0"/>
          <p:nvPr/>
        </p:nvPicPr>
        <p:blipFill>
          <a:blip r:embed="rId4">
            <a:alphaModFix amt="10000"/>
          </a:blip>
          <a:stretch>
            <a:fillRect/>
          </a:stretch>
        </p:blipFill>
        <p:spPr>
          <a:xfrm>
            <a:off x="0" y="-12700"/>
            <a:ext cx="9144000" cy="5143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38cc0d70cd4_0_17"/>
          <p:cNvPicPr preferRelativeResize="0"/>
          <p:nvPr/>
        </p:nvPicPr>
        <p:blipFill>
          <a:blip r:embed="rId3">
            <a:alphaModFix amt="10000"/>
          </a:blip>
          <a:stretch>
            <a:fillRect/>
          </a:stretch>
        </p:blipFill>
        <p:spPr>
          <a:xfrm>
            <a:off x="0" y="-12700"/>
            <a:ext cx="9144000" cy="5143500"/>
          </a:xfrm>
          <a:prstGeom prst="rect">
            <a:avLst/>
          </a:prstGeom>
          <a:noFill/>
          <a:ln>
            <a:noFill/>
          </a:ln>
        </p:spPr>
      </p:pic>
      <p:pic>
        <p:nvPicPr>
          <p:cNvPr id="94" name="Google Shape;94;g38cc0d70cd4_0_17"/>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95" name="Google Shape;95;g38cc0d70cd4_0_17"/>
          <p:cNvSpPr txBox="1"/>
          <p:nvPr/>
        </p:nvSpPr>
        <p:spPr>
          <a:xfrm>
            <a:off x="245400" y="1336513"/>
            <a:ext cx="8653200" cy="26628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SzPts val="1400"/>
              <a:buFont typeface="Rubik"/>
              <a:buChar char="●"/>
            </a:pPr>
            <a:r>
              <a:rPr b="1" lang="en">
                <a:solidFill>
                  <a:schemeClr val="dk1"/>
                </a:solidFill>
                <a:latin typeface="Rubik"/>
                <a:ea typeface="Rubik"/>
                <a:cs typeface="Rubik"/>
                <a:sym typeface="Rubik"/>
              </a:rPr>
              <a:t>About Company</a:t>
            </a:r>
            <a:endParaRPr b="1">
              <a:solidFill>
                <a:schemeClr val="dk1"/>
              </a:solidFill>
              <a:latin typeface="Rubik"/>
              <a:ea typeface="Rubik"/>
              <a:cs typeface="Rubik"/>
              <a:sym typeface="Rubik"/>
            </a:endParaRPr>
          </a:p>
          <a:p>
            <a:pPr indent="-317500" lvl="0" marL="457200" rtl="0" algn="just">
              <a:lnSpc>
                <a:spcPct val="150000"/>
              </a:lnSpc>
              <a:spcBef>
                <a:spcPts val="0"/>
              </a:spcBef>
              <a:spcAft>
                <a:spcPts val="0"/>
              </a:spcAft>
              <a:buClr>
                <a:schemeClr val="dk1"/>
              </a:buClr>
              <a:buSzPts val="1400"/>
              <a:buFont typeface="Rubik"/>
              <a:buChar char="●"/>
            </a:pPr>
            <a:r>
              <a:rPr b="1" lang="en">
                <a:solidFill>
                  <a:schemeClr val="dk1"/>
                </a:solidFill>
                <a:latin typeface="Rubik"/>
                <a:ea typeface="Rubik"/>
                <a:cs typeface="Rubik"/>
                <a:sym typeface="Rubik"/>
              </a:rPr>
              <a:t>Problem Statement &amp; Objective</a:t>
            </a:r>
            <a:endParaRPr b="1">
              <a:solidFill>
                <a:schemeClr val="dk1"/>
              </a:solidFill>
              <a:latin typeface="Rubik"/>
              <a:ea typeface="Rubik"/>
              <a:cs typeface="Rubik"/>
              <a:sym typeface="Rubik"/>
            </a:endParaRPr>
          </a:p>
          <a:p>
            <a:pPr indent="-317500" lvl="0" marL="457200" rtl="0" algn="just">
              <a:lnSpc>
                <a:spcPct val="150000"/>
              </a:lnSpc>
              <a:spcBef>
                <a:spcPts val="0"/>
              </a:spcBef>
              <a:spcAft>
                <a:spcPts val="0"/>
              </a:spcAft>
              <a:buClr>
                <a:schemeClr val="dk1"/>
              </a:buClr>
              <a:buSzPts val="1400"/>
              <a:buFont typeface="Rubik"/>
              <a:buChar char="●"/>
            </a:pPr>
            <a:r>
              <a:rPr b="1" lang="en">
                <a:solidFill>
                  <a:schemeClr val="dk1"/>
                </a:solidFill>
                <a:latin typeface="Rubik"/>
                <a:ea typeface="Rubik"/>
                <a:cs typeface="Rubik"/>
                <a:sym typeface="Rubik"/>
              </a:rPr>
              <a:t>Focus Analysis</a:t>
            </a:r>
            <a:endParaRPr b="1">
              <a:solidFill>
                <a:schemeClr val="dk1"/>
              </a:solidFill>
              <a:latin typeface="Rubik"/>
              <a:ea typeface="Rubik"/>
              <a:cs typeface="Rubik"/>
              <a:sym typeface="Rubik"/>
            </a:endParaRPr>
          </a:p>
          <a:p>
            <a:pPr indent="-317500" lvl="0" marL="457200" rtl="0" algn="l">
              <a:lnSpc>
                <a:spcPct val="150000"/>
              </a:lnSpc>
              <a:spcBef>
                <a:spcPts val="0"/>
              </a:spcBef>
              <a:spcAft>
                <a:spcPts val="0"/>
              </a:spcAft>
              <a:buClr>
                <a:schemeClr val="dk1"/>
              </a:buClr>
              <a:buSzPts val="1400"/>
              <a:buFont typeface="Rubik"/>
              <a:buChar char="●"/>
            </a:pPr>
            <a:r>
              <a:rPr b="1" lang="en">
                <a:solidFill>
                  <a:schemeClr val="dk1"/>
                </a:solidFill>
                <a:latin typeface="Rubik"/>
                <a:ea typeface="Rubik"/>
                <a:cs typeface="Rubik"/>
                <a:sym typeface="Rubik"/>
              </a:rPr>
              <a:t>Importing Dataset to BigQuery</a:t>
            </a:r>
            <a:endParaRPr b="1">
              <a:solidFill>
                <a:schemeClr val="dk1"/>
              </a:solidFill>
              <a:latin typeface="Rubik"/>
              <a:ea typeface="Rubik"/>
              <a:cs typeface="Rubik"/>
              <a:sym typeface="Rubik"/>
            </a:endParaRPr>
          </a:p>
          <a:p>
            <a:pPr indent="-317500" lvl="0" marL="457200" rtl="0" algn="l">
              <a:lnSpc>
                <a:spcPct val="150000"/>
              </a:lnSpc>
              <a:spcBef>
                <a:spcPts val="0"/>
              </a:spcBef>
              <a:spcAft>
                <a:spcPts val="0"/>
              </a:spcAft>
              <a:buClr>
                <a:schemeClr val="dk1"/>
              </a:buClr>
              <a:buSzPts val="1400"/>
              <a:buFont typeface="Rubik"/>
              <a:buChar char="●"/>
            </a:pPr>
            <a:r>
              <a:rPr b="1" lang="en">
                <a:solidFill>
                  <a:schemeClr val="dk1"/>
                </a:solidFill>
                <a:latin typeface="Rubik"/>
                <a:ea typeface="Rubik"/>
                <a:cs typeface="Rubik"/>
                <a:sym typeface="Rubik"/>
              </a:rPr>
              <a:t>Analysis table</a:t>
            </a:r>
            <a:endParaRPr b="1">
              <a:solidFill>
                <a:schemeClr val="dk1"/>
              </a:solidFill>
              <a:latin typeface="Rubik"/>
              <a:ea typeface="Rubik"/>
              <a:cs typeface="Rubik"/>
              <a:sym typeface="Rubik"/>
            </a:endParaRPr>
          </a:p>
          <a:p>
            <a:pPr indent="-317500" lvl="0" marL="457200" rtl="0" algn="l">
              <a:lnSpc>
                <a:spcPct val="150000"/>
              </a:lnSpc>
              <a:spcBef>
                <a:spcPts val="0"/>
              </a:spcBef>
              <a:spcAft>
                <a:spcPts val="0"/>
              </a:spcAft>
              <a:buClr>
                <a:schemeClr val="dk1"/>
              </a:buClr>
              <a:buSzPts val="1400"/>
              <a:buFont typeface="Rubik"/>
              <a:buChar char="●"/>
            </a:pPr>
            <a:r>
              <a:rPr b="1" lang="en">
                <a:solidFill>
                  <a:schemeClr val="dk1"/>
                </a:solidFill>
                <a:latin typeface="Rubik"/>
                <a:ea typeface="Rubik"/>
                <a:cs typeface="Rubik"/>
                <a:sym typeface="Rubik"/>
              </a:rPr>
              <a:t>BigQuery Syntax</a:t>
            </a:r>
            <a:endParaRPr b="1">
              <a:solidFill>
                <a:schemeClr val="dk1"/>
              </a:solidFill>
              <a:latin typeface="Rubik"/>
              <a:ea typeface="Rubik"/>
              <a:cs typeface="Rubik"/>
              <a:sym typeface="Rubik"/>
            </a:endParaRPr>
          </a:p>
          <a:p>
            <a:pPr indent="-317500" lvl="0" marL="457200" rtl="0" algn="l">
              <a:lnSpc>
                <a:spcPct val="150000"/>
              </a:lnSpc>
              <a:spcBef>
                <a:spcPts val="0"/>
              </a:spcBef>
              <a:spcAft>
                <a:spcPts val="0"/>
              </a:spcAft>
              <a:buClr>
                <a:schemeClr val="dk1"/>
              </a:buClr>
              <a:buSzPts val="1400"/>
              <a:buFont typeface="Rubik"/>
              <a:buChar char="●"/>
            </a:pPr>
            <a:r>
              <a:rPr b="1" lang="en">
                <a:solidFill>
                  <a:schemeClr val="dk1"/>
                </a:solidFill>
                <a:latin typeface="Rubik"/>
                <a:ea typeface="Rubik"/>
                <a:cs typeface="Rubik"/>
                <a:sym typeface="Rubik"/>
              </a:rPr>
              <a:t>Dashboard Performance Analytics</a:t>
            </a:r>
            <a:endParaRPr b="1">
              <a:solidFill>
                <a:schemeClr val="dk1"/>
              </a:solidFill>
              <a:latin typeface="Rubik"/>
              <a:ea typeface="Rubik"/>
              <a:cs typeface="Rubik"/>
              <a:sym typeface="Rubik"/>
            </a:endParaRPr>
          </a:p>
          <a:p>
            <a:pPr indent="-317500" lvl="0" marL="457200" rtl="0" algn="l">
              <a:lnSpc>
                <a:spcPct val="150000"/>
              </a:lnSpc>
              <a:spcBef>
                <a:spcPts val="0"/>
              </a:spcBef>
              <a:spcAft>
                <a:spcPts val="0"/>
              </a:spcAft>
              <a:buClr>
                <a:schemeClr val="dk1"/>
              </a:buClr>
              <a:buSzPts val="1400"/>
              <a:buFont typeface="Rubik"/>
              <a:buChar char="●"/>
            </a:pPr>
            <a:r>
              <a:rPr b="1" lang="en">
                <a:solidFill>
                  <a:schemeClr val="dk1"/>
                </a:solidFill>
                <a:latin typeface="Rubik"/>
                <a:ea typeface="Rubik"/>
                <a:cs typeface="Rubik"/>
                <a:sym typeface="Rubik"/>
              </a:rPr>
              <a:t>Insights &amp; Recommendations</a:t>
            </a:r>
            <a:endParaRPr b="1">
              <a:solidFill>
                <a:schemeClr val="dk1"/>
              </a:solidFill>
              <a:latin typeface="Rubik"/>
              <a:ea typeface="Rubik"/>
              <a:cs typeface="Rubik"/>
              <a:sym typeface="Rubik"/>
            </a:endParaRPr>
          </a:p>
        </p:txBody>
      </p:sp>
      <p:sp>
        <p:nvSpPr>
          <p:cNvPr id="96" name="Google Shape;96;g38cc0d70cd4_0_17"/>
          <p:cNvSpPr txBox="1"/>
          <p:nvPr/>
        </p:nvSpPr>
        <p:spPr>
          <a:xfrm>
            <a:off x="340500" y="452038"/>
            <a:ext cx="8463000" cy="6465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5000"/>
              <a:buFont typeface="Arial"/>
              <a:buNone/>
            </a:pPr>
            <a:r>
              <a:rPr b="1" lang="en" sz="3000">
                <a:latin typeface="Rubik"/>
                <a:ea typeface="Rubik"/>
                <a:cs typeface="Rubik"/>
                <a:sym typeface="Rubik"/>
              </a:rPr>
              <a:t>List</a:t>
            </a:r>
            <a:r>
              <a:rPr b="1" i="0" lang="en" sz="3000" u="none" cap="none" strike="noStrike">
                <a:solidFill>
                  <a:srgbClr val="000000"/>
                </a:solidFill>
                <a:latin typeface="Rubik"/>
                <a:ea typeface="Rubik"/>
                <a:cs typeface="Rubik"/>
                <a:sym typeface="Rubik"/>
              </a:rPr>
              <a:t> </a:t>
            </a:r>
            <a:r>
              <a:rPr b="1" lang="en" sz="3000">
                <a:latin typeface="Rubik"/>
                <a:ea typeface="Rubik"/>
                <a:cs typeface="Rubik"/>
                <a:sym typeface="Rubik"/>
              </a:rPr>
              <a:t>of</a:t>
            </a:r>
            <a:r>
              <a:rPr b="1" i="0" lang="en" sz="3000" u="none" cap="none" strike="noStrike">
                <a:solidFill>
                  <a:srgbClr val="000000"/>
                </a:solidFill>
                <a:latin typeface="Rubik"/>
                <a:ea typeface="Rubik"/>
                <a:cs typeface="Rubik"/>
                <a:sym typeface="Rubik"/>
              </a:rPr>
              <a:t> </a:t>
            </a:r>
            <a:r>
              <a:rPr b="1" lang="en" sz="3000">
                <a:solidFill>
                  <a:schemeClr val="accent5"/>
                </a:solidFill>
                <a:latin typeface="Rubik"/>
                <a:ea typeface="Rubik"/>
                <a:cs typeface="Rubik"/>
                <a:sym typeface="Rubik"/>
              </a:rPr>
              <a:t>Content</a:t>
            </a:r>
            <a:endParaRPr b="1" i="0" sz="3000" u="none" cap="none" strike="noStrike">
              <a:solidFill>
                <a:schemeClr val="accent5"/>
              </a:solidFill>
              <a:latin typeface="Rubik"/>
              <a:ea typeface="Rubik"/>
              <a:cs typeface="Rubik"/>
              <a:sym typeface="Rubik"/>
            </a:endParaRPr>
          </a:p>
        </p:txBody>
      </p:sp>
      <p:sp>
        <p:nvSpPr>
          <p:cNvPr id="97" name="Google Shape;97;g38cc0d70cd4_0_17"/>
          <p:cNvSpPr txBox="1"/>
          <p:nvPr/>
        </p:nvSpPr>
        <p:spPr>
          <a:xfrm>
            <a:off x="5294775" y="4560675"/>
            <a:ext cx="3740100" cy="400200"/>
          </a:xfrm>
          <a:prstGeom prst="rect">
            <a:avLst/>
          </a:prstGeom>
          <a:noFill/>
          <a:ln>
            <a:noFill/>
          </a:ln>
        </p:spPr>
        <p:txBody>
          <a:bodyPr anchorCtr="0" anchor="t" bIns="91425" lIns="91425" spcFirstLastPara="1" rIns="91425" wrap="square" tIns="91425">
            <a:spAutoFit/>
          </a:bodyPr>
          <a:lstStyle/>
          <a:p>
            <a:pPr indent="0" lvl="0" marL="0" marR="0" rtl="0" algn="r">
              <a:lnSpc>
                <a:spcPct val="100000"/>
              </a:lnSpc>
              <a:spcBef>
                <a:spcPts val="0"/>
              </a:spcBef>
              <a:spcAft>
                <a:spcPts val="0"/>
              </a:spcAft>
              <a:buClr>
                <a:srgbClr val="000000"/>
              </a:buClr>
              <a:buSzPts val="1400"/>
              <a:buFont typeface="Arial"/>
              <a:buNone/>
            </a:pPr>
            <a:r>
              <a:t/>
            </a:r>
            <a:endParaRPr b="1" i="0" sz="1400" u="none" cap="none" strike="noStrike">
              <a:solidFill>
                <a:srgbClr val="FF0000"/>
              </a:solidFill>
              <a:latin typeface="Rubik"/>
              <a:ea typeface="Rubik"/>
              <a:cs typeface="Rubik"/>
              <a:sym typeface="Rubi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p4"/>
          <p:cNvPicPr preferRelativeResize="0"/>
          <p:nvPr/>
        </p:nvPicPr>
        <p:blipFill>
          <a:blip r:embed="rId3">
            <a:alphaModFix amt="10000"/>
          </a:blip>
          <a:stretch>
            <a:fillRect/>
          </a:stretch>
        </p:blipFill>
        <p:spPr>
          <a:xfrm>
            <a:off x="0" y="-12700"/>
            <a:ext cx="9144000" cy="5143500"/>
          </a:xfrm>
          <a:prstGeom prst="rect">
            <a:avLst/>
          </a:prstGeom>
          <a:noFill/>
          <a:ln>
            <a:noFill/>
          </a:ln>
        </p:spPr>
      </p:pic>
      <p:pic>
        <p:nvPicPr>
          <p:cNvPr id="103" name="Google Shape;103;p4"/>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04" name="Google Shape;104;p4"/>
          <p:cNvSpPr txBox="1"/>
          <p:nvPr/>
        </p:nvSpPr>
        <p:spPr>
          <a:xfrm>
            <a:off x="340500" y="1571450"/>
            <a:ext cx="5604600" cy="23088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lang="en" sz="1200">
                <a:latin typeface="Rubik Medium"/>
                <a:ea typeface="Rubik Medium"/>
                <a:cs typeface="Rubik Medium"/>
                <a:sym typeface="Rubik Medium"/>
              </a:rPr>
              <a:t>Kimia Farma adalah perusahaan farmasi pertama di Indonesia yang berdiri sejak tahun 1817 dan kini menjadi bagian dari Holding BUMN Farmasi. Dari produksi obat hingga distribusi, apotek, klinik, dan laboratorium kesehatan, Kimia Farma membangun layanan yang terintegrasi untuk menjangkau masyarakat di seluruh Indonesia. Dengan sejarah panjang dan jaringan yang luas, perusahaan ini terus berkomitmen menghadirkan produk serta layanan kesehatan yang berkualitas sekaligus mendukung ketahanan kesehatan nasional.</a:t>
            </a:r>
            <a:endParaRPr i="0" sz="1200" u="none" cap="none" strike="noStrike">
              <a:solidFill>
                <a:srgbClr val="000000"/>
              </a:solidFill>
              <a:latin typeface="Rubik Medium"/>
              <a:ea typeface="Rubik Medium"/>
              <a:cs typeface="Rubik Medium"/>
              <a:sym typeface="Rubik Medium"/>
            </a:endParaRPr>
          </a:p>
        </p:txBody>
      </p:sp>
      <p:sp>
        <p:nvSpPr>
          <p:cNvPr id="105" name="Google Shape;105;p4"/>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i="0" lang="en" sz="3000" u="none" cap="none" strike="noStrike">
                <a:solidFill>
                  <a:srgbClr val="000000"/>
                </a:solidFill>
                <a:latin typeface="Rubik"/>
                <a:ea typeface="Rubik"/>
                <a:cs typeface="Rubik"/>
                <a:sym typeface="Rubik"/>
              </a:rPr>
              <a:t>About </a:t>
            </a:r>
            <a:r>
              <a:rPr b="1" i="0" lang="en" sz="3000" u="none" cap="none" strike="noStrike">
                <a:solidFill>
                  <a:schemeClr val="accent5"/>
                </a:solidFill>
                <a:latin typeface="Rubik"/>
                <a:ea typeface="Rubik"/>
                <a:cs typeface="Rubik"/>
                <a:sym typeface="Rubik"/>
              </a:rPr>
              <a:t>Company</a:t>
            </a:r>
            <a:endParaRPr b="1" i="0" sz="3000" u="none" cap="none" strike="noStrike">
              <a:solidFill>
                <a:schemeClr val="accent5"/>
              </a:solidFill>
              <a:latin typeface="Rubik"/>
              <a:ea typeface="Rubik"/>
              <a:cs typeface="Rubik"/>
              <a:sym typeface="Rubik"/>
            </a:endParaRPr>
          </a:p>
        </p:txBody>
      </p:sp>
      <p:pic>
        <p:nvPicPr>
          <p:cNvPr id="106" name="Google Shape;106;p4"/>
          <p:cNvPicPr preferRelativeResize="0"/>
          <p:nvPr/>
        </p:nvPicPr>
        <p:blipFill rotWithShape="1">
          <a:blip r:embed="rId5">
            <a:alphaModFix/>
          </a:blip>
          <a:srcRect b="0" l="0" r="0" t="0"/>
          <a:stretch/>
        </p:blipFill>
        <p:spPr>
          <a:xfrm>
            <a:off x="6211800" y="1908807"/>
            <a:ext cx="2659074" cy="95504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pic>
        <p:nvPicPr>
          <p:cNvPr id="111" name="Google Shape;111;g265ee868302_0_99"/>
          <p:cNvPicPr preferRelativeResize="0"/>
          <p:nvPr/>
        </p:nvPicPr>
        <p:blipFill>
          <a:blip r:embed="rId3">
            <a:alphaModFix amt="10000"/>
          </a:blip>
          <a:stretch>
            <a:fillRect/>
          </a:stretch>
        </p:blipFill>
        <p:spPr>
          <a:xfrm>
            <a:off x="0" y="-12700"/>
            <a:ext cx="9144000" cy="5143500"/>
          </a:xfrm>
          <a:prstGeom prst="rect">
            <a:avLst/>
          </a:prstGeom>
          <a:noFill/>
          <a:ln>
            <a:noFill/>
          </a:ln>
        </p:spPr>
      </p:pic>
      <p:pic>
        <p:nvPicPr>
          <p:cNvPr id="112" name="Google Shape;112;g265ee868302_0_99"/>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13" name="Google Shape;113;g265ee868302_0_99"/>
          <p:cNvSpPr txBox="1"/>
          <p:nvPr/>
        </p:nvSpPr>
        <p:spPr>
          <a:xfrm>
            <a:off x="340500" y="1355550"/>
            <a:ext cx="8340300" cy="12006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1200"/>
              </a:spcAft>
              <a:buClr>
                <a:schemeClr val="dk1"/>
              </a:buClr>
              <a:buSzPts val="1100"/>
              <a:buFont typeface="Arial"/>
              <a:buNone/>
            </a:pPr>
            <a:r>
              <a:rPr lang="en" sz="1200">
                <a:solidFill>
                  <a:schemeClr val="dk1"/>
                </a:solidFill>
                <a:latin typeface="Rubik"/>
                <a:ea typeface="Rubik"/>
                <a:cs typeface="Rubik"/>
                <a:sym typeface="Rubik"/>
              </a:rPr>
              <a:t>Kimia Farma sebagai perusahaan farmasi dengan jaringan luas menghasilkan data transaksi dan pendapatan yang sangat besar. Tanpa analisis yang tepat, data ini sulit dimanfaatkan untuk melihat tren bisnis, menilai kinerja cabang, serta memahami profitabilitas di tiap wilayah. Karena itu, diperlukan business performance analysis yang dapat mendukung pengambilan keputusan strategis.</a:t>
            </a:r>
            <a:endParaRPr sz="1200">
              <a:latin typeface="Rubik"/>
              <a:ea typeface="Rubik"/>
              <a:cs typeface="Rubik"/>
              <a:sym typeface="Rubik"/>
            </a:endParaRPr>
          </a:p>
        </p:txBody>
      </p:sp>
      <p:sp>
        <p:nvSpPr>
          <p:cNvPr id="114" name="Google Shape;114;g265ee868302_0_99"/>
          <p:cNvSpPr txBox="1"/>
          <p:nvPr/>
        </p:nvSpPr>
        <p:spPr>
          <a:xfrm>
            <a:off x="340500" y="452038"/>
            <a:ext cx="8463000" cy="6465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en" sz="3000">
                <a:latin typeface="Rubik"/>
                <a:ea typeface="Rubik"/>
                <a:cs typeface="Rubik"/>
                <a:sym typeface="Rubik"/>
              </a:rPr>
              <a:t>Problem </a:t>
            </a:r>
            <a:r>
              <a:rPr b="1" lang="en" sz="3000">
                <a:solidFill>
                  <a:schemeClr val="dk1"/>
                </a:solidFill>
                <a:latin typeface="Rubik"/>
                <a:ea typeface="Rubik"/>
                <a:cs typeface="Rubik"/>
                <a:sym typeface="Rubik"/>
              </a:rPr>
              <a:t>Statement</a:t>
            </a:r>
            <a:endParaRPr b="1" i="0" sz="3000" u="none" cap="none" strike="noStrike">
              <a:solidFill>
                <a:schemeClr val="dk1"/>
              </a:solidFill>
              <a:latin typeface="Rubik"/>
              <a:ea typeface="Rubik"/>
              <a:cs typeface="Rubik"/>
              <a:sym typeface="Rubik"/>
            </a:endParaRPr>
          </a:p>
        </p:txBody>
      </p:sp>
      <p:sp>
        <p:nvSpPr>
          <p:cNvPr id="115" name="Google Shape;115;g265ee868302_0_99"/>
          <p:cNvSpPr txBox="1"/>
          <p:nvPr/>
        </p:nvSpPr>
        <p:spPr>
          <a:xfrm>
            <a:off x="6867700" y="4792100"/>
            <a:ext cx="3089100" cy="3387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rPr b="1" i="0" lang="en" sz="1000" u="none" cap="none" strike="noStrike">
                <a:solidFill>
                  <a:srgbClr val="000000"/>
                </a:solidFill>
                <a:latin typeface="Rubik"/>
                <a:ea typeface="Rubik"/>
                <a:cs typeface="Rubik"/>
                <a:sym typeface="Rubik"/>
              </a:rPr>
              <a:t>Project explanation video </a:t>
            </a:r>
            <a:r>
              <a:rPr b="1" i="0" lang="en" sz="1000" u="sng" cap="none" strike="noStrike">
                <a:solidFill>
                  <a:schemeClr val="hlink"/>
                </a:solidFill>
                <a:latin typeface="Rubik"/>
                <a:ea typeface="Rubik"/>
                <a:cs typeface="Rubik"/>
                <a:sym typeface="Rubik"/>
                <a:hlinkClick r:id="rId5"/>
              </a:rPr>
              <a:t>here!</a:t>
            </a:r>
            <a:endParaRPr b="1" i="1" sz="800" u="none" cap="none" strike="noStrike">
              <a:solidFill>
                <a:srgbClr val="000000"/>
              </a:solidFill>
              <a:latin typeface="Rubik"/>
              <a:ea typeface="Rubik"/>
              <a:cs typeface="Rubik"/>
              <a:sym typeface="Rubik"/>
            </a:endParaRPr>
          </a:p>
        </p:txBody>
      </p:sp>
      <p:sp>
        <p:nvSpPr>
          <p:cNvPr id="116" name="Google Shape;116;g265ee868302_0_99"/>
          <p:cNvSpPr txBox="1"/>
          <p:nvPr/>
        </p:nvSpPr>
        <p:spPr>
          <a:xfrm>
            <a:off x="217800" y="2771438"/>
            <a:ext cx="8463000" cy="6465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en" sz="3000">
                <a:solidFill>
                  <a:srgbClr val="019FAB"/>
                </a:solidFill>
                <a:latin typeface="Rubik"/>
                <a:ea typeface="Rubik"/>
                <a:cs typeface="Rubik"/>
                <a:sym typeface="Rubik"/>
              </a:rPr>
              <a:t>Objective</a:t>
            </a:r>
            <a:endParaRPr b="1" i="0" sz="3000" u="none" cap="none" strike="noStrike">
              <a:solidFill>
                <a:srgbClr val="019FAB"/>
              </a:solidFill>
              <a:latin typeface="Rubik"/>
              <a:ea typeface="Rubik"/>
              <a:cs typeface="Rubik"/>
              <a:sym typeface="Rubik"/>
            </a:endParaRPr>
          </a:p>
        </p:txBody>
      </p:sp>
      <p:sp>
        <p:nvSpPr>
          <p:cNvPr id="117" name="Google Shape;117;g265ee868302_0_99"/>
          <p:cNvSpPr txBox="1"/>
          <p:nvPr/>
        </p:nvSpPr>
        <p:spPr>
          <a:xfrm>
            <a:off x="309750" y="3547075"/>
            <a:ext cx="8279100" cy="646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0"/>
              </a:spcBef>
              <a:spcAft>
                <a:spcPts val="0"/>
              </a:spcAft>
              <a:buNone/>
            </a:pPr>
            <a:r>
              <a:rPr lang="en" sz="1200">
                <a:latin typeface="Rubik"/>
                <a:ea typeface="Rubik"/>
                <a:cs typeface="Rubik"/>
                <a:sym typeface="Rubik"/>
              </a:rPr>
              <a:t>Membangun dashboard interaktif untuk menganalisis tren pendapatan, membandingkan performa cabang, memetakan profit berdasarkan provinsi, serta memberikan insight dan rekomendasi yang relevan bagi manajemen.</a:t>
            </a:r>
            <a:endParaRPr sz="1200">
              <a:latin typeface="Rubik"/>
              <a:ea typeface="Rubik"/>
              <a:cs typeface="Rubik"/>
              <a:sym typeface="Rubi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g38cc0d70cd4_0_32"/>
          <p:cNvPicPr preferRelativeResize="0"/>
          <p:nvPr/>
        </p:nvPicPr>
        <p:blipFill>
          <a:blip r:embed="rId3">
            <a:alphaModFix amt="10000"/>
          </a:blip>
          <a:stretch>
            <a:fillRect/>
          </a:stretch>
        </p:blipFill>
        <p:spPr>
          <a:xfrm>
            <a:off x="0" y="0"/>
            <a:ext cx="9144000" cy="5143500"/>
          </a:xfrm>
          <a:prstGeom prst="rect">
            <a:avLst/>
          </a:prstGeom>
          <a:noFill/>
          <a:ln>
            <a:noFill/>
          </a:ln>
        </p:spPr>
      </p:pic>
      <p:pic>
        <p:nvPicPr>
          <p:cNvPr id="123" name="Google Shape;123;g38cc0d70cd4_0_32"/>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24" name="Google Shape;124;g38cc0d70cd4_0_32"/>
          <p:cNvSpPr txBox="1"/>
          <p:nvPr/>
        </p:nvSpPr>
        <p:spPr>
          <a:xfrm>
            <a:off x="401850" y="1563600"/>
            <a:ext cx="8340300" cy="2016300"/>
          </a:xfrm>
          <a:prstGeom prst="rect">
            <a:avLst/>
          </a:prstGeom>
          <a:noFill/>
          <a:ln>
            <a:noFill/>
          </a:ln>
        </p:spPr>
        <p:txBody>
          <a:bodyPr anchorCtr="0" anchor="t" bIns="91425" lIns="91425" spcFirstLastPara="1" rIns="91425" wrap="square" tIns="91425">
            <a:spAutoFit/>
          </a:bodyPr>
          <a:lstStyle/>
          <a:p>
            <a:pPr indent="-317500" lvl="0" marL="457200" rtl="0" algn="just">
              <a:lnSpc>
                <a:spcPct val="15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Perbandingan Pendapatan Kimia Farma dari Tahun ke Tahun </a:t>
            </a:r>
            <a:endParaRPr>
              <a:solidFill>
                <a:schemeClr val="dk1"/>
              </a:solidFill>
              <a:latin typeface="Rubik"/>
              <a:ea typeface="Rubik"/>
              <a:cs typeface="Rubik"/>
              <a:sym typeface="Rubik"/>
            </a:endParaRPr>
          </a:p>
          <a:p>
            <a:pPr indent="-317500" lvl="0" marL="457200" rtl="0" algn="just">
              <a:lnSpc>
                <a:spcPct val="15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Top 10 Total Transaksi Cabang Provinsi </a:t>
            </a:r>
            <a:endParaRPr>
              <a:solidFill>
                <a:schemeClr val="dk1"/>
              </a:solidFill>
              <a:latin typeface="Rubik"/>
              <a:ea typeface="Rubik"/>
              <a:cs typeface="Rubik"/>
              <a:sym typeface="Rubik"/>
            </a:endParaRPr>
          </a:p>
          <a:p>
            <a:pPr indent="-317500" lvl="0" marL="457200" rtl="0" algn="just">
              <a:lnSpc>
                <a:spcPct val="15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Top 10 Nett Sales Cabang Provinsi </a:t>
            </a:r>
            <a:endParaRPr>
              <a:solidFill>
                <a:schemeClr val="dk1"/>
              </a:solidFill>
              <a:latin typeface="Rubik"/>
              <a:ea typeface="Rubik"/>
              <a:cs typeface="Rubik"/>
              <a:sym typeface="Rubik"/>
            </a:endParaRPr>
          </a:p>
          <a:p>
            <a:pPr indent="-317500" lvl="0" marL="457200" rtl="0" algn="just">
              <a:lnSpc>
                <a:spcPct val="15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Top 5 Cabang Dengan Rating Tertinggi, namun Rating Transaksi Terendah </a:t>
            </a:r>
            <a:endParaRPr>
              <a:solidFill>
                <a:schemeClr val="dk1"/>
              </a:solidFill>
              <a:latin typeface="Rubik"/>
              <a:ea typeface="Rubik"/>
              <a:cs typeface="Rubik"/>
              <a:sym typeface="Rubik"/>
            </a:endParaRPr>
          </a:p>
          <a:p>
            <a:pPr indent="-317500" lvl="0" marL="457200" rtl="0" algn="just">
              <a:lnSpc>
                <a:spcPct val="15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Geo Map Indonesia Untuk Total Profit Masing-Masing Provinsi</a:t>
            </a:r>
            <a:endParaRPr>
              <a:solidFill>
                <a:schemeClr val="dk1"/>
              </a:solidFill>
              <a:latin typeface="Rubik"/>
              <a:ea typeface="Rubik"/>
              <a:cs typeface="Rubik"/>
              <a:sym typeface="Rubik"/>
            </a:endParaRPr>
          </a:p>
          <a:p>
            <a:pPr indent="-317500" lvl="0" marL="457200" rtl="0" algn="just">
              <a:lnSpc>
                <a:spcPct val="150000"/>
              </a:lnSpc>
              <a:spcBef>
                <a:spcPts val="0"/>
              </a:spcBef>
              <a:spcAft>
                <a:spcPts val="0"/>
              </a:spcAft>
              <a:buClr>
                <a:schemeClr val="dk1"/>
              </a:buClr>
              <a:buSzPts val="1400"/>
              <a:buFont typeface="Rubik"/>
              <a:buChar char="●"/>
            </a:pPr>
            <a:r>
              <a:rPr lang="en">
                <a:solidFill>
                  <a:schemeClr val="dk1"/>
                </a:solidFill>
                <a:latin typeface="Rubik"/>
                <a:ea typeface="Rubik"/>
                <a:cs typeface="Rubik"/>
                <a:sym typeface="Rubik"/>
              </a:rPr>
              <a:t>Top 3 Produk dengan Total Transaksi Tertinggi</a:t>
            </a:r>
            <a:endParaRPr>
              <a:solidFill>
                <a:schemeClr val="dk1"/>
              </a:solidFill>
              <a:latin typeface="Rubik"/>
              <a:ea typeface="Rubik"/>
              <a:cs typeface="Rubik"/>
              <a:sym typeface="Rubik"/>
            </a:endParaRPr>
          </a:p>
        </p:txBody>
      </p:sp>
      <p:sp>
        <p:nvSpPr>
          <p:cNvPr id="125" name="Google Shape;125;g38cc0d70cd4_0_32"/>
          <p:cNvSpPr txBox="1"/>
          <p:nvPr/>
        </p:nvSpPr>
        <p:spPr>
          <a:xfrm>
            <a:off x="340500" y="452038"/>
            <a:ext cx="8463000" cy="6465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5000"/>
              <a:buFont typeface="Arial"/>
              <a:buNone/>
            </a:pPr>
            <a:r>
              <a:rPr b="1" lang="en" sz="3000">
                <a:latin typeface="Rubik"/>
                <a:ea typeface="Rubik"/>
                <a:cs typeface="Rubik"/>
                <a:sym typeface="Rubik"/>
              </a:rPr>
              <a:t>Focus </a:t>
            </a:r>
            <a:r>
              <a:rPr b="1" lang="en" sz="3000">
                <a:solidFill>
                  <a:srgbClr val="019FAB"/>
                </a:solidFill>
                <a:latin typeface="Rubik"/>
                <a:ea typeface="Rubik"/>
                <a:cs typeface="Rubik"/>
                <a:sym typeface="Rubik"/>
              </a:rPr>
              <a:t>Analysis</a:t>
            </a:r>
            <a:endParaRPr b="1" i="0" sz="3000" u="none" cap="none" strike="noStrike">
              <a:solidFill>
                <a:srgbClr val="019FAB"/>
              </a:solidFill>
              <a:latin typeface="Rubik"/>
              <a:ea typeface="Rubik"/>
              <a:cs typeface="Rubik"/>
              <a:sym typeface="Rubik"/>
            </a:endParaRPr>
          </a:p>
        </p:txBody>
      </p:sp>
      <p:sp>
        <p:nvSpPr>
          <p:cNvPr id="126" name="Google Shape;126;g38cc0d70cd4_0_32"/>
          <p:cNvSpPr txBox="1"/>
          <p:nvPr/>
        </p:nvSpPr>
        <p:spPr>
          <a:xfrm>
            <a:off x="6588300" y="4761500"/>
            <a:ext cx="3089100" cy="3387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100"/>
              <a:buFont typeface="Arial"/>
              <a:buNone/>
            </a:pPr>
            <a:r>
              <a:t/>
            </a:r>
            <a:endParaRPr b="1" i="1" sz="1000" u="none" cap="none" strike="noStrike">
              <a:solidFill>
                <a:srgbClr val="000000"/>
              </a:solidFill>
              <a:latin typeface="Rubik"/>
              <a:ea typeface="Rubik"/>
              <a:cs typeface="Rubik"/>
              <a:sym typeface="Rubik"/>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g23ec2985a68_1_33"/>
          <p:cNvPicPr preferRelativeResize="0"/>
          <p:nvPr/>
        </p:nvPicPr>
        <p:blipFill>
          <a:blip r:embed="rId3">
            <a:alphaModFix amt="10000"/>
          </a:blip>
          <a:stretch>
            <a:fillRect/>
          </a:stretch>
        </p:blipFill>
        <p:spPr>
          <a:xfrm>
            <a:off x="0" y="-12700"/>
            <a:ext cx="9144000" cy="5143500"/>
          </a:xfrm>
          <a:prstGeom prst="rect">
            <a:avLst/>
          </a:prstGeom>
          <a:noFill/>
          <a:ln>
            <a:noFill/>
          </a:ln>
        </p:spPr>
      </p:pic>
      <p:pic>
        <p:nvPicPr>
          <p:cNvPr id="132" name="Google Shape;132;g23ec2985a68_1_3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33" name="Google Shape;133;g23ec2985a68_1_33"/>
          <p:cNvSpPr txBox="1"/>
          <p:nvPr/>
        </p:nvSpPr>
        <p:spPr>
          <a:xfrm>
            <a:off x="340500" y="452038"/>
            <a:ext cx="8463000" cy="6003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sp>
        <p:nvSpPr>
          <p:cNvPr id="134" name="Google Shape;134;g23ec2985a68_1_33"/>
          <p:cNvSpPr txBox="1"/>
          <p:nvPr/>
        </p:nvSpPr>
        <p:spPr>
          <a:xfrm>
            <a:off x="340500" y="1135925"/>
            <a:ext cx="8463000" cy="492600"/>
          </a:xfrm>
          <a:prstGeom prst="rect">
            <a:avLst/>
          </a:prstGeom>
          <a:noFill/>
          <a:ln>
            <a:noFill/>
          </a:ln>
          <a:effectLst>
            <a:outerShdw blurRad="57150" rotWithShape="0" algn="bl" dir="2820000" dist="19050">
              <a:srgbClr val="B7B7B7">
                <a:alpha val="85098"/>
              </a:srgbClr>
            </a:outerShdw>
          </a:effectLst>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Clr>
                <a:srgbClr val="019FAB"/>
              </a:buClr>
              <a:buSzPts val="2000"/>
              <a:buFont typeface="Rubik"/>
              <a:buChar char="●"/>
            </a:pPr>
            <a:r>
              <a:rPr lang="en" sz="2000">
                <a:solidFill>
                  <a:srgbClr val="019FAB"/>
                </a:solidFill>
                <a:latin typeface="Rubik"/>
                <a:ea typeface="Rubik"/>
                <a:cs typeface="Rubik"/>
                <a:sym typeface="Rubik"/>
              </a:rPr>
              <a:t>Create Dataset</a:t>
            </a:r>
            <a:endParaRPr b="1" i="0" sz="4800" u="none" cap="none" strike="noStrike">
              <a:solidFill>
                <a:srgbClr val="000000"/>
              </a:solidFill>
              <a:latin typeface="Rubik"/>
              <a:ea typeface="Rubik"/>
              <a:cs typeface="Rubik"/>
              <a:sym typeface="Rubik"/>
            </a:endParaRPr>
          </a:p>
        </p:txBody>
      </p:sp>
      <p:pic>
        <p:nvPicPr>
          <p:cNvPr id="135" name="Google Shape;135;g23ec2985a68_1_33"/>
          <p:cNvPicPr preferRelativeResize="0"/>
          <p:nvPr/>
        </p:nvPicPr>
        <p:blipFill>
          <a:blip r:embed="rId5">
            <a:alphaModFix/>
          </a:blip>
          <a:stretch>
            <a:fillRect/>
          </a:stretch>
        </p:blipFill>
        <p:spPr>
          <a:xfrm>
            <a:off x="498475" y="2128475"/>
            <a:ext cx="4129899" cy="2501900"/>
          </a:xfrm>
          <a:prstGeom prst="rect">
            <a:avLst/>
          </a:prstGeom>
          <a:noFill/>
          <a:ln>
            <a:noFill/>
          </a:ln>
        </p:spPr>
      </p:pic>
      <p:pic>
        <p:nvPicPr>
          <p:cNvPr id="136" name="Google Shape;136;g23ec2985a68_1_33"/>
          <p:cNvPicPr preferRelativeResize="0"/>
          <p:nvPr/>
        </p:nvPicPr>
        <p:blipFill>
          <a:blip r:embed="rId6">
            <a:alphaModFix/>
          </a:blip>
          <a:stretch>
            <a:fillRect/>
          </a:stretch>
        </p:blipFill>
        <p:spPr>
          <a:xfrm>
            <a:off x="5497825" y="1235888"/>
            <a:ext cx="3052526" cy="3827176"/>
          </a:xfrm>
          <a:prstGeom prst="rect">
            <a:avLst/>
          </a:prstGeom>
          <a:noFill/>
          <a:ln>
            <a:noFill/>
          </a:ln>
        </p:spPr>
      </p:pic>
      <p:sp>
        <p:nvSpPr>
          <p:cNvPr id="137" name="Google Shape;137;g23ec2985a68_1_33"/>
          <p:cNvSpPr/>
          <p:nvPr/>
        </p:nvSpPr>
        <p:spPr>
          <a:xfrm>
            <a:off x="4685025" y="3220675"/>
            <a:ext cx="812700" cy="241200"/>
          </a:xfrm>
          <a:prstGeom prst="rightArrow">
            <a:avLst>
              <a:gd fmla="val 50000" name="adj1"/>
              <a:gd fmla="val 50000" name="adj2"/>
            </a:avLst>
          </a:prstGeom>
          <a:solidFill>
            <a:srgbClr val="019FA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g23ec2985a68_1_33"/>
          <p:cNvSpPr txBox="1"/>
          <p:nvPr/>
        </p:nvSpPr>
        <p:spPr>
          <a:xfrm>
            <a:off x="340500" y="1552325"/>
            <a:ext cx="5497800" cy="4002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solidFill>
                  <a:schemeClr val="dk1"/>
                </a:solidFill>
                <a:latin typeface="Rubik Medium"/>
                <a:ea typeface="Rubik Medium"/>
                <a:cs typeface="Rubik Medium"/>
                <a:sym typeface="Rubik Medium"/>
              </a:rPr>
              <a:t>	</a:t>
            </a:r>
            <a:r>
              <a:rPr lang="en">
                <a:solidFill>
                  <a:schemeClr val="dk1"/>
                </a:solidFill>
                <a:latin typeface="Rubik"/>
                <a:ea typeface="Rubik"/>
                <a:cs typeface="Rubik"/>
                <a:sym typeface="Rubik"/>
              </a:rPr>
              <a:t>Menambahkan dataset dengan nama kimia_farma.</a:t>
            </a:r>
            <a:endParaRPr>
              <a:latin typeface="Rubik"/>
              <a:ea typeface="Rubik"/>
              <a:cs typeface="Rubik"/>
              <a:sym typeface="Rubik"/>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pic>
        <p:nvPicPr>
          <p:cNvPr id="143" name="Google Shape;143;g38cc0d70cd4_0_43"/>
          <p:cNvPicPr preferRelativeResize="0"/>
          <p:nvPr/>
        </p:nvPicPr>
        <p:blipFill>
          <a:blip r:embed="rId3">
            <a:alphaModFix amt="10000"/>
          </a:blip>
          <a:stretch>
            <a:fillRect/>
          </a:stretch>
        </p:blipFill>
        <p:spPr>
          <a:xfrm>
            <a:off x="0" y="-12700"/>
            <a:ext cx="9144000" cy="5143500"/>
          </a:xfrm>
          <a:prstGeom prst="rect">
            <a:avLst/>
          </a:prstGeom>
          <a:noFill/>
          <a:ln>
            <a:noFill/>
          </a:ln>
        </p:spPr>
      </p:pic>
      <p:pic>
        <p:nvPicPr>
          <p:cNvPr id="144" name="Google Shape;144;g38cc0d70cd4_0_43"/>
          <p:cNvPicPr preferRelativeResize="0"/>
          <p:nvPr/>
        </p:nvPicPr>
        <p:blipFill rotWithShape="1">
          <a:blip r:embed="rId4">
            <a:alphaModFix/>
          </a:blip>
          <a:srcRect b="5649" l="0" r="0" t="5658"/>
          <a:stretch/>
        </p:blipFill>
        <p:spPr>
          <a:xfrm>
            <a:off x="7317600" y="185625"/>
            <a:ext cx="1399902" cy="541300"/>
          </a:xfrm>
          <a:prstGeom prst="rect">
            <a:avLst/>
          </a:prstGeom>
          <a:noFill/>
          <a:ln>
            <a:noFill/>
          </a:ln>
        </p:spPr>
      </p:pic>
      <p:sp>
        <p:nvSpPr>
          <p:cNvPr id="145" name="Google Shape;145;g38cc0d70cd4_0_43"/>
          <p:cNvSpPr txBox="1"/>
          <p:nvPr/>
        </p:nvSpPr>
        <p:spPr>
          <a:xfrm>
            <a:off x="340500" y="452038"/>
            <a:ext cx="8463000" cy="6003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0" lvl="0" marL="457200" marR="0" rtl="0" algn="l">
              <a:lnSpc>
                <a:spcPct val="100000"/>
              </a:lnSpc>
              <a:spcBef>
                <a:spcPts val="0"/>
              </a:spcBef>
              <a:spcAft>
                <a:spcPts val="0"/>
              </a:spcAft>
              <a:buNone/>
            </a:pPr>
            <a:r>
              <a:rPr b="1" i="0" lang="en" sz="2700" u="none" cap="none" strike="noStrike">
                <a:solidFill>
                  <a:srgbClr val="000000"/>
                </a:solidFill>
                <a:latin typeface="Rubik"/>
                <a:ea typeface="Rubik"/>
                <a:cs typeface="Rubik"/>
                <a:sym typeface="Rubik"/>
              </a:rPr>
              <a:t>Importing Dataset to BigQuery</a:t>
            </a:r>
            <a:endParaRPr b="1" i="0" sz="2700" u="none" cap="none" strike="noStrike">
              <a:solidFill>
                <a:srgbClr val="000000"/>
              </a:solidFill>
              <a:latin typeface="Rubik"/>
              <a:ea typeface="Rubik"/>
              <a:cs typeface="Rubik"/>
              <a:sym typeface="Rubik"/>
            </a:endParaRPr>
          </a:p>
        </p:txBody>
      </p:sp>
      <p:sp>
        <p:nvSpPr>
          <p:cNvPr id="146" name="Google Shape;146;g38cc0d70cd4_0_43"/>
          <p:cNvSpPr txBox="1"/>
          <p:nvPr/>
        </p:nvSpPr>
        <p:spPr>
          <a:xfrm>
            <a:off x="340500" y="1161962"/>
            <a:ext cx="8463000" cy="492600"/>
          </a:xfrm>
          <a:prstGeom prst="rect">
            <a:avLst/>
          </a:prstGeom>
          <a:noFill/>
          <a:ln>
            <a:noFill/>
          </a:ln>
          <a:effectLst>
            <a:outerShdw blurRad="57150" rotWithShape="0" algn="bl" dir="2820000" dist="19050">
              <a:srgbClr val="B7B7B7">
                <a:alpha val="85100"/>
              </a:srgbClr>
            </a:outerShdw>
          </a:effectLst>
        </p:spPr>
        <p:txBody>
          <a:bodyPr anchorCtr="0" anchor="t" bIns="91425" lIns="91425" spcFirstLastPara="1" rIns="91425" wrap="square" tIns="91425">
            <a:spAutoFit/>
          </a:bodyPr>
          <a:lstStyle/>
          <a:p>
            <a:pPr indent="-355600" lvl="0" marL="457200" marR="0" rtl="0" algn="l">
              <a:lnSpc>
                <a:spcPct val="150000"/>
              </a:lnSpc>
              <a:spcBef>
                <a:spcPts val="0"/>
              </a:spcBef>
              <a:spcAft>
                <a:spcPts val="0"/>
              </a:spcAft>
              <a:buClr>
                <a:srgbClr val="019FAB"/>
              </a:buClr>
              <a:buSzPts val="2000"/>
              <a:buFont typeface="Rubik"/>
              <a:buChar char="●"/>
            </a:pPr>
            <a:r>
              <a:rPr lang="en" sz="2000">
                <a:solidFill>
                  <a:srgbClr val="019FAB"/>
                </a:solidFill>
                <a:latin typeface="Rubik"/>
                <a:ea typeface="Rubik"/>
                <a:cs typeface="Rubik"/>
                <a:sym typeface="Rubik"/>
              </a:rPr>
              <a:t>Create Table</a:t>
            </a:r>
            <a:r>
              <a:rPr lang="en" sz="2000">
                <a:solidFill>
                  <a:srgbClr val="019FAB"/>
                </a:solidFill>
                <a:latin typeface="Rubik"/>
                <a:ea typeface="Rubik"/>
                <a:cs typeface="Rubik"/>
                <a:sym typeface="Rubik"/>
              </a:rPr>
              <a:t> </a:t>
            </a:r>
            <a:endParaRPr b="1" i="0" sz="4800" u="none" cap="none" strike="noStrike">
              <a:solidFill>
                <a:srgbClr val="000000"/>
              </a:solidFill>
              <a:latin typeface="Rubik"/>
              <a:ea typeface="Rubik"/>
              <a:cs typeface="Rubik"/>
              <a:sym typeface="Rubik"/>
            </a:endParaRPr>
          </a:p>
        </p:txBody>
      </p:sp>
      <p:pic>
        <p:nvPicPr>
          <p:cNvPr id="147" name="Google Shape;147;g38cc0d70cd4_0_43"/>
          <p:cNvPicPr preferRelativeResize="0"/>
          <p:nvPr/>
        </p:nvPicPr>
        <p:blipFill>
          <a:blip r:embed="rId5">
            <a:alphaModFix/>
          </a:blip>
          <a:stretch>
            <a:fillRect/>
          </a:stretch>
        </p:blipFill>
        <p:spPr>
          <a:xfrm>
            <a:off x="200800" y="2373350"/>
            <a:ext cx="3633325" cy="2629275"/>
          </a:xfrm>
          <a:prstGeom prst="rect">
            <a:avLst/>
          </a:prstGeom>
          <a:noFill/>
          <a:ln>
            <a:noFill/>
          </a:ln>
        </p:spPr>
      </p:pic>
      <p:pic>
        <p:nvPicPr>
          <p:cNvPr id="148" name="Google Shape;148;g38cc0d70cd4_0_43"/>
          <p:cNvPicPr preferRelativeResize="0"/>
          <p:nvPr/>
        </p:nvPicPr>
        <p:blipFill>
          <a:blip r:embed="rId6">
            <a:alphaModFix/>
          </a:blip>
          <a:stretch>
            <a:fillRect/>
          </a:stretch>
        </p:blipFill>
        <p:spPr>
          <a:xfrm>
            <a:off x="4339225" y="2980026"/>
            <a:ext cx="4606875" cy="1415922"/>
          </a:xfrm>
          <a:prstGeom prst="rect">
            <a:avLst/>
          </a:prstGeom>
          <a:noFill/>
          <a:ln>
            <a:noFill/>
          </a:ln>
        </p:spPr>
      </p:pic>
      <p:sp>
        <p:nvSpPr>
          <p:cNvPr id="149" name="Google Shape;149;g38cc0d70cd4_0_43"/>
          <p:cNvSpPr txBox="1"/>
          <p:nvPr/>
        </p:nvSpPr>
        <p:spPr>
          <a:xfrm>
            <a:off x="383550" y="1578338"/>
            <a:ext cx="8376900" cy="648000"/>
          </a:xfrm>
          <a:prstGeom prst="rect">
            <a:avLst/>
          </a:prstGeom>
          <a:noFill/>
          <a:ln>
            <a:noFill/>
          </a:ln>
        </p:spPr>
        <p:txBody>
          <a:bodyPr anchorCtr="0" anchor="t" bIns="91425" lIns="91425" spcFirstLastPara="1" rIns="91425" wrap="square" tIns="91425">
            <a:spAutoFit/>
          </a:bodyPr>
          <a:lstStyle/>
          <a:p>
            <a:pPr indent="0" lvl="0" marL="457200" rtl="0" algn="just">
              <a:lnSpc>
                <a:spcPct val="115000"/>
              </a:lnSpc>
              <a:spcBef>
                <a:spcPts val="0"/>
              </a:spcBef>
              <a:spcAft>
                <a:spcPts val="0"/>
              </a:spcAft>
              <a:buNone/>
            </a:pPr>
            <a:r>
              <a:rPr lang="en">
                <a:solidFill>
                  <a:schemeClr val="dk1"/>
                </a:solidFill>
                <a:latin typeface="Rubik"/>
                <a:ea typeface="Rubik"/>
                <a:cs typeface="Rubik"/>
                <a:sym typeface="Rubik"/>
              </a:rPr>
              <a:t>4 file csv :  kf_final_transaction.csv, kf_inventory.csv, kf_kantor_cabang.csv, dan kf_product.csv.</a:t>
            </a:r>
            <a:endParaRPr>
              <a:latin typeface="Rubik"/>
              <a:ea typeface="Rubik"/>
              <a:cs typeface="Rubik"/>
              <a:sym typeface="Rubik"/>
            </a:endParaRPr>
          </a:p>
        </p:txBody>
      </p:sp>
      <p:sp>
        <p:nvSpPr>
          <p:cNvPr id="150" name="Google Shape;150;g38cc0d70cd4_0_43"/>
          <p:cNvSpPr/>
          <p:nvPr/>
        </p:nvSpPr>
        <p:spPr>
          <a:xfrm>
            <a:off x="3927925" y="3627075"/>
            <a:ext cx="363300" cy="266700"/>
          </a:xfrm>
          <a:prstGeom prst="rightArrow">
            <a:avLst>
              <a:gd fmla="val 50000" name="adj1"/>
              <a:gd fmla="val 50000" name="adj2"/>
            </a:avLst>
          </a:prstGeom>
          <a:solidFill>
            <a:srgbClr val="019FA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