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02/11/2020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402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02/11/2020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353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02/11/2020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761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02/11/2020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829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02/11/2020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833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02/11/2020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413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02/11/2020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767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02/11/2020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231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02/11/2020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636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02/11/2020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404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02/11/2020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774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707A7-0D00-460E-9003-9E0C7B84C031}" type="datetimeFigureOut">
              <a:rPr lang="id-ID" smtClean="0"/>
              <a:t>02/11/2020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308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156920" y="200699"/>
            <a:ext cx="3154278" cy="2822836"/>
            <a:chOff x="4697233" y="213093"/>
            <a:chExt cx="3154278" cy="3308705"/>
          </a:xfrm>
        </p:grpSpPr>
        <p:sp>
          <p:nvSpPr>
            <p:cNvPr id="14" name="Rectangle 13"/>
            <p:cNvSpPr/>
            <p:nvPr/>
          </p:nvSpPr>
          <p:spPr>
            <a:xfrm>
              <a:off x="4697233" y="213093"/>
              <a:ext cx="3154278" cy="3308705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400" i="1" dirty="0" smtClean="0"/>
                <a:t>Surabaya</a:t>
              </a:r>
              <a:endParaRPr lang="id-ID" sz="2400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82433" y="635802"/>
              <a:ext cx="306907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COVID19_Surabaya.xls &amp; *</a:t>
              </a:r>
              <a:r>
                <a:rPr lang="en-US" sz="1600" dirty="0" err="1" smtClean="0"/>
                <a:t>csv</a:t>
              </a:r>
              <a:endParaRPr lang="en-US" sz="1600" dirty="0"/>
            </a:p>
            <a:p>
              <a:endParaRPr lang="en-US" sz="1600" dirty="0" smtClean="0"/>
            </a:p>
            <a:p>
              <a:r>
                <a:rPr lang="en-US" sz="1600" dirty="0" err="1" smtClean="0"/>
                <a:t>mainSurabayaModelSIRQN.m</a:t>
              </a:r>
              <a:endParaRPr lang="en-US" sz="1600" dirty="0" smtClean="0"/>
            </a:p>
            <a:p>
              <a:r>
                <a:rPr lang="en-US" sz="1600" dirty="0" err="1" smtClean="0"/>
                <a:t>mainSurabayaModelSQRshadow.m</a:t>
              </a:r>
              <a:endParaRPr lang="en-US" sz="1600" dirty="0" smtClean="0"/>
            </a:p>
            <a:p>
              <a:endParaRPr lang="en-US" sz="1600" dirty="0" smtClean="0"/>
            </a:p>
            <a:p>
              <a:r>
                <a:rPr lang="en-US" sz="1600" dirty="0" err="1" smtClean="0"/>
                <a:t>getDataModelSIRQN.m</a:t>
              </a:r>
              <a:endParaRPr lang="en-US" sz="1600" dirty="0" smtClean="0"/>
            </a:p>
            <a:p>
              <a:r>
                <a:rPr lang="en-US" sz="1600" dirty="0" err="1" smtClean="0"/>
                <a:t>getDataModelSQRshadow.m</a:t>
              </a:r>
              <a:endParaRPr lang="en-US" sz="1600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 rot="19305262">
              <a:off x="5705475" y="2757702"/>
              <a:ext cx="1136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----//----</a:t>
              </a:r>
            </a:p>
          </p:txBody>
        </p:sp>
      </p:grpSp>
      <p:cxnSp>
        <p:nvCxnSpPr>
          <p:cNvPr id="55" name="Straight Arrow Connector 54"/>
          <p:cNvCxnSpPr>
            <a:stCxn id="23" idx="0"/>
            <a:endCxn id="14" idx="2"/>
          </p:cNvCxnSpPr>
          <p:nvPr/>
        </p:nvCxnSpPr>
        <p:spPr>
          <a:xfrm flipH="1" flipV="1">
            <a:off x="6734059" y="3023535"/>
            <a:ext cx="9988" cy="4172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0" idx="1"/>
            <a:endCxn id="23" idx="3"/>
          </p:cNvCxnSpPr>
          <p:nvPr/>
        </p:nvCxnSpPr>
        <p:spPr>
          <a:xfrm flipH="1">
            <a:off x="8182042" y="4173437"/>
            <a:ext cx="373510" cy="9225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514190" y="212071"/>
            <a:ext cx="4372850" cy="6522686"/>
            <a:chOff x="514190" y="212071"/>
            <a:chExt cx="4372850" cy="6522686"/>
          </a:xfrm>
        </p:grpSpPr>
        <p:sp>
          <p:nvSpPr>
            <p:cNvPr id="4" name="Rectangle 3"/>
            <p:cNvSpPr/>
            <p:nvPr/>
          </p:nvSpPr>
          <p:spPr>
            <a:xfrm>
              <a:off x="514190" y="212071"/>
              <a:ext cx="4329661" cy="6522686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400" i="1" dirty="0" err="1" smtClean="0"/>
                <a:t>DKI_Jakarta</a:t>
              </a:r>
              <a:endParaRPr lang="id-ID" sz="2400" i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71825" y="547721"/>
              <a:ext cx="4015215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COVID19_DkiJakarta_IstilahLama.xls &amp; *.</a:t>
              </a:r>
              <a:r>
                <a:rPr lang="en-US" sz="1600" dirty="0" err="1" smtClean="0"/>
                <a:t>csv</a:t>
              </a:r>
              <a:endParaRPr lang="en-US" sz="1600" dirty="0"/>
            </a:p>
            <a:p>
              <a:r>
                <a:rPr lang="en-US" sz="1600" dirty="0" smtClean="0"/>
                <a:t>COVID19_DkiJakarta_IstilahBaru.xls &amp; *.</a:t>
              </a:r>
              <a:r>
                <a:rPr lang="en-US" sz="1600" dirty="0" err="1" smtClean="0"/>
                <a:t>csv</a:t>
              </a:r>
              <a:endParaRPr lang="id-ID" sz="1600" dirty="0"/>
            </a:p>
            <a:p>
              <a:endParaRPr lang="en-US" sz="1600" dirty="0" smtClean="0"/>
            </a:p>
            <a:p>
              <a:r>
                <a:rPr lang="en-US" sz="1600" dirty="0" err="1" smtClean="0"/>
                <a:t>mainDkiJakartaModelSIRQN.m</a:t>
              </a:r>
              <a:endParaRPr lang="en-US" sz="1600" dirty="0" smtClean="0"/>
            </a:p>
            <a:p>
              <a:r>
                <a:rPr lang="en-US" sz="1600" dirty="0" err="1" smtClean="0"/>
                <a:t>mainDkiJakartaModelSQRshadow.m</a:t>
              </a:r>
              <a:endParaRPr lang="en-US" sz="1600" dirty="0" smtClean="0"/>
            </a:p>
            <a:p>
              <a:endParaRPr lang="en-US" sz="1600" dirty="0" smtClean="0"/>
            </a:p>
            <a:p>
              <a:r>
                <a:rPr lang="en-US" sz="1600" dirty="0" err="1" smtClean="0"/>
                <a:t>getDataIstilahLamaModelSIRQN.m</a:t>
              </a:r>
              <a:endParaRPr lang="en-US" sz="1600" dirty="0" smtClean="0"/>
            </a:p>
            <a:p>
              <a:r>
                <a:rPr lang="en-US" sz="1600" dirty="0" err="1" smtClean="0"/>
                <a:t>getDataIstilahBaruModelSIRQN.m</a:t>
              </a:r>
              <a:endParaRPr lang="en-US" sz="1600" dirty="0" smtClean="0"/>
            </a:p>
            <a:p>
              <a:r>
                <a:rPr lang="en-US" sz="1600" dirty="0" err="1" smtClean="0"/>
                <a:t>getDataIstilahLamaModelSQRshadow.m</a:t>
              </a:r>
              <a:endParaRPr lang="en-US" sz="1600" dirty="0" smtClean="0"/>
            </a:p>
            <a:p>
              <a:r>
                <a:rPr lang="en-US" sz="1600" dirty="0" err="1" smtClean="0"/>
                <a:t>getDataIstilahBaruModelSQRshadow.m</a:t>
              </a:r>
              <a:endParaRPr lang="en-US" sz="1600" dirty="0" smtClean="0"/>
            </a:p>
            <a:p>
              <a:endParaRPr lang="en-US" dirty="0" smtClean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42798" y="3111543"/>
              <a:ext cx="4120503" cy="3530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i="1" dirty="0" smtClean="0"/>
                <a:t>results</a:t>
              </a:r>
              <a:endParaRPr lang="id-ID" i="1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15224" y="3473413"/>
              <a:ext cx="3990919" cy="2275537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i="1" dirty="0" smtClean="0"/>
                <a:t>SIRQN</a:t>
              </a:r>
              <a:endParaRPr lang="id-ID" sz="1600" i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71824" y="3806379"/>
              <a:ext cx="3747043" cy="1272616"/>
            </a:xfrm>
            <a:prstGeom prst="rect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i="1" dirty="0" smtClean="0"/>
                <a:t>tanggalTerakhirFitting1keteranganSimulasi</a:t>
              </a:r>
              <a:endParaRPr lang="id-ID" sz="1600" i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1997" y="4146060"/>
              <a:ext cx="1374136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err="1" smtClean="0"/>
                <a:t>param</a:t>
              </a:r>
              <a:endParaRPr lang="id-ID" sz="1600" i="1" dirty="0" smtClean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07589" y="5957603"/>
              <a:ext cx="3990919" cy="583651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i="1" dirty="0" err="1" smtClean="0"/>
                <a:t>SQRshadow</a:t>
              </a:r>
              <a:endParaRPr lang="id-ID" sz="1600" i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86208" y="6201655"/>
              <a:ext cx="848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----//----</a:t>
              </a:r>
              <a:endParaRPr lang="en-US" dirty="0" smtClean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937708" y="4616838"/>
            <a:ext cx="1537347" cy="33855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/>
              <a:t>timeSeries</a:t>
            </a:r>
            <a:endParaRPr lang="id-ID" sz="1600" i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170891" y="4135842"/>
            <a:ext cx="1349496" cy="33855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figure</a:t>
            </a:r>
            <a:endParaRPr lang="id-ID" sz="1600" i="1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038227" y="4608756"/>
            <a:ext cx="1542276" cy="33855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/>
              <a:t>peakInfo</a:t>
            </a:r>
            <a:endParaRPr lang="id-ID" sz="1600" i="1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871824" y="5183307"/>
            <a:ext cx="3747043" cy="434617"/>
          </a:xfrm>
          <a:prstGeom prst="rect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i="1" dirty="0" smtClean="0"/>
              <a:t>tanggalTerakhirFitting2keteranganSimulasi</a:t>
            </a:r>
            <a:endParaRPr lang="id-ID" sz="1600" i="1" dirty="0"/>
          </a:p>
        </p:txBody>
      </p:sp>
      <p:grpSp>
        <p:nvGrpSpPr>
          <p:cNvPr id="36" name="Group 35"/>
          <p:cNvGrpSpPr/>
          <p:nvPr/>
        </p:nvGrpSpPr>
        <p:grpSpPr>
          <a:xfrm>
            <a:off x="8555552" y="1612117"/>
            <a:ext cx="3436017" cy="5122640"/>
            <a:chOff x="8755983" y="1612117"/>
            <a:chExt cx="3436017" cy="5122640"/>
          </a:xfrm>
        </p:grpSpPr>
        <p:sp>
          <p:nvSpPr>
            <p:cNvPr id="60" name="Rounded Rectangle 59"/>
            <p:cNvSpPr/>
            <p:nvPr/>
          </p:nvSpPr>
          <p:spPr>
            <a:xfrm>
              <a:off x="8755983" y="1612117"/>
              <a:ext cx="3436017" cy="5122640"/>
            </a:xfrm>
            <a:prstGeom prst="round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400" b="1" i="1" dirty="0" smtClean="0"/>
                <a:t>models</a:t>
              </a:r>
              <a:endParaRPr lang="id-ID" sz="2400" b="1" i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035689" y="4897676"/>
              <a:ext cx="2875991" cy="788880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i="1" dirty="0" err="1" smtClean="0"/>
                <a:t>SQRshadow</a:t>
              </a:r>
              <a:endParaRPr lang="id-ID" i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342182" y="5236113"/>
              <a:ext cx="2387856" cy="586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----//----</a:t>
              </a: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9027654" y="2179387"/>
              <a:ext cx="2886753" cy="2835978"/>
              <a:chOff x="9110004" y="3562671"/>
              <a:chExt cx="2875991" cy="132731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9110004" y="3562671"/>
                <a:ext cx="2875991" cy="1210300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/>
                  <a:t>SIRQN</a:t>
                </a:r>
                <a:endParaRPr lang="id-ID" i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9172538" y="3662432"/>
                <a:ext cx="2810740" cy="1227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fOde.m</a:t>
                </a:r>
                <a:endParaRPr lang="en-US" dirty="0" smtClean="0"/>
              </a:p>
              <a:p>
                <a:r>
                  <a:rPr lang="en-US" dirty="0" smtClean="0"/>
                  <a:t>calcR0.m</a:t>
                </a:r>
              </a:p>
              <a:p>
                <a:r>
                  <a:rPr lang="en-US" dirty="0"/>
                  <a:t>c</a:t>
                </a:r>
                <a:r>
                  <a:rPr lang="en-US" dirty="0" smtClean="0"/>
                  <a:t>onfig.txt</a:t>
                </a:r>
              </a:p>
              <a:p>
                <a:r>
                  <a:rPr lang="en-US" dirty="0" smtClean="0"/>
                  <a:t>PenjelasanModel.docx</a:t>
                </a:r>
              </a:p>
              <a:p>
                <a:endParaRPr lang="en-US" dirty="0" smtClean="0"/>
              </a:p>
              <a:p>
                <a:r>
                  <a:rPr lang="en-US" dirty="0" err="1" smtClean="0"/>
                  <a:t>mainLHSPRCC.m</a:t>
                </a:r>
                <a:endParaRPr lang="en-US" dirty="0" smtClean="0"/>
              </a:p>
              <a:p>
                <a:r>
                  <a:rPr lang="en-US" dirty="0" err="1" smtClean="0"/>
                  <a:t>ODE_LHS.m</a:t>
                </a:r>
                <a:endParaRPr lang="en-US" dirty="0" smtClean="0"/>
              </a:p>
              <a:p>
                <a:r>
                  <a:rPr lang="en-US" dirty="0" smtClean="0"/>
                  <a:t>PRCCconfig.txt</a:t>
                </a: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9046854" y="5832691"/>
              <a:ext cx="2875991" cy="703144"/>
              <a:chOff x="9140985" y="5199108"/>
              <a:chExt cx="2875991" cy="579692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9140985" y="5199108"/>
                <a:ext cx="2875991" cy="579692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i="1" dirty="0" smtClean="0"/>
                  <a:t>8Kompartemen</a:t>
                </a:r>
                <a:endParaRPr lang="id-ID" i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9378247" y="5401469"/>
                <a:ext cx="2387856" cy="302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----//----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5306051" y="3440821"/>
            <a:ext cx="2875991" cy="3310350"/>
            <a:chOff x="5306051" y="3440821"/>
            <a:chExt cx="2875991" cy="3310350"/>
          </a:xfrm>
        </p:grpSpPr>
        <p:grpSp>
          <p:nvGrpSpPr>
            <p:cNvPr id="44" name="Group 43"/>
            <p:cNvGrpSpPr/>
            <p:nvPr/>
          </p:nvGrpSpPr>
          <p:grpSpPr>
            <a:xfrm>
              <a:off x="5306051" y="3440821"/>
              <a:ext cx="2875991" cy="3310350"/>
              <a:chOff x="5970731" y="4039921"/>
              <a:chExt cx="2875991" cy="2602003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5970731" y="4039921"/>
                <a:ext cx="2875991" cy="2602003"/>
              </a:xfrm>
              <a:prstGeom prst="round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b="1" i="1" dirty="0" err="1" smtClean="0"/>
                  <a:t>commonFunctions</a:t>
                </a:r>
                <a:endParaRPr lang="id-ID" sz="2000" b="1" i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191986" y="4511069"/>
                <a:ext cx="2080795" cy="996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fitModel.m</a:t>
                </a:r>
                <a:endParaRPr lang="en-US" dirty="0" smtClean="0"/>
              </a:p>
              <a:p>
                <a:r>
                  <a:rPr lang="en-US" dirty="0" err="1" smtClean="0"/>
                  <a:t>simulateModel.m</a:t>
                </a:r>
                <a:endParaRPr lang="en-US" dirty="0" smtClean="0"/>
              </a:p>
              <a:p>
                <a:r>
                  <a:rPr lang="en-US" dirty="0" err="1" smtClean="0"/>
                  <a:t>plotAllStates.m</a:t>
                </a:r>
                <a:endParaRPr lang="en-US" dirty="0" smtClean="0"/>
              </a:p>
              <a:p>
                <a:r>
                  <a:rPr lang="en-US" dirty="0" smtClean="0"/>
                  <a:t>…</a:t>
                </a:r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5477148" y="5317641"/>
              <a:ext cx="2508008" cy="1205508"/>
            </a:xfrm>
            <a:prstGeom prst="rect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i="1" dirty="0" smtClean="0"/>
                <a:t>LHS-PRCC</a:t>
              </a:r>
              <a:endParaRPr lang="id-ID" i="1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5587414" y="5657671"/>
            <a:ext cx="2080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loadPRCCconfig.m</a:t>
            </a:r>
            <a:endParaRPr lang="en-US" dirty="0" smtClean="0"/>
          </a:p>
          <a:p>
            <a:r>
              <a:rPr lang="en-US" dirty="0" err="1" smtClean="0"/>
              <a:t>PRCC.m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</p:txBody>
      </p:sp>
      <p:cxnSp>
        <p:nvCxnSpPr>
          <p:cNvPr id="48" name="Straight Arrow Connector 47"/>
          <p:cNvCxnSpPr>
            <a:stCxn id="23" idx="1"/>
            <a:endCxn id="4" idx="3"/>
          </p:cNvCxnSpPr>
          <p:nvPr/>
        </p:nvCxnSpPr>
        <p:spPr>
          <a:xfrm flipH="1" flipV="1">
            <a:off x="4843851" y="3473414"/>
            <a:ext cx="462200" cy="16225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01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8451514" y="221780"/>
            <a:ext cx="1567396" cy="3249035"/>
            <a:chOff x="8166800" y="238157"/>
            <a:chExt cx="1567396" cy="3334189"/>
          </a:xfrm>
        </p:grpSpPr>
        <p:sp>
          <p:nvSpPr>
            <p:cNvPr id="17" name="Rectangle 16"/>
            <p:cNvSpPr/>
            <p:nvPr/>
          </p:nvSpPr>
          <p:spPr>
            <a:xfrm>
              <a:off x="8166800" y="238157"/>
              <a:ext cx="1567396" cy="3334189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400" i="1" dirty="0" smtClean="0"/>
                <a:t>Riau</a:t>
              </a:r>
              <a:endParaRPr lang="id-ID" sz="2400" i="1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8604000">
              <a:off x="7928146" y="1637820"/>
              <a:ext cx="22151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--------------//------------</a:t>
              </a:r>
            </a:p>
            <a:p>
              <a:endParaRPr lang="id-ID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970731" y="4039921"/>
            <a:ext cx="2875991" cy="2602003"/>
            <a:chOff x="5970731" y="4039921"/>
            <a:chExt cx="2875991" cy="2602003"/>
          </a:xfrm>
        </p:grpSpPr>
        <p:sp>
          <p:nvSpPr>
            <p:cNvPr id="23" name="Rounded Rectangle 22"/>
            <p:cNvSpPr/>
            <p:nvPr/>
          </p:nvSpPr>
          <p:spPr>
            <a:xfrm>
              <a:off x="5970731" y="4039921"/>
              <a:ext cx="2875991" cy="2602003"/>
            </a:xfrm>
            <a:prstGeom prst="roundRect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i="1" dirty="0" err="1" smtClean="0"/>
                <a:t>commonFunctions</a:t>
              </a:r>
              <a:endParaRPr lang="id-ID" i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41174" y="4581766"/>
              <a:ext cx="208079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fitModel.m</a:t>
              </a:r>
              <a:endParaRPr lang="en-US" dirty="0" smtClean="0"/>
            </a:p>
            <a:p>
              <a:r>
                <a:rPr lang="en-US" dirty="0" err="1" smtClean="0"/>
                <a:t>simulateModel.m</a:t>
              </a:r>
              <a:endParaRPr lang="en-US" dirty="0" smtClean="0"/>
            </a:p>
            <a:p>
              <a:r>
                <a:rPr lang="en-US" dirty="0" err="1" smtClean="0"/>
                <a:t>plotAllStates.m</a:t>
              </a:r>
              <a:endParaRPr lang="en-US" dirty="0" smtClean="0"/>
            </a:p>
            <a:p>
              <a:r>
                <a:rPr lang="en-US" dirty="0" err="1" smtClean="0"/>
                <a:t>plotFittingStates.m</a:t>
              </a:r>
              <a:endParaRPr lang="en-US" dirty="0" smtClean="0"/>
            </a:p>
            <a:p>
              <a:r>
                <a:rPr lang="en-US" dirty="0" err="1" smtClean="0"/>
                <a:t>plotCustomStates.m</a:t>
              </a:r>
              <a:endParaRPr lang="en-US" dirty="0" smtClean="0"/>
            </a:p>
            <a:p>
              <a:r>
                <a:rPr lang="en-US" dirty="0" smtClean="0"/>
                <a:t>…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204406" y="5306327"/>
            <a:ext cx="2875991" cy="1538316"/>
            <a:chOff x="9204357" y="5340923"/>
            <a:chExt cx="2875991" cy="1260742"/>
          </a:xfrm>
        </p:grpSpPr>
        <p:sp>
          <p:nvSpPr>
            <p:cNvPr id="26" name="Rounded Rectangle 25"/>
            <p:cNvSpPr/>
            <p:nvPr/>
          </p:nvSpPr>
          <p:spPr>
            <a:xfrm>
              <a:off x="9204357" y="5340923"/>
              <a:ext cx="2875991" cy="1243335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i="1" dirty="0" err="1" smtClean="0"/>
                <a:t>modelSIR</a:t>
              </a:r>
              <a:r>
                <a:rPr lang="en-US" i="1" dirty="0" smtClean="0"/>
                <a:t>(modified)</a:t>
              </a:r>
              <a:endParaRPr lang="id-ID" i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269607" y="5617924"/>
              <a:ext cx="2387856" cy="983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fOde.m</a:t>
              </a:r>
              <a:endParaRPr lang="en-US" dirty="0" smtClean="0"/>
            </a:p>
            <a:p>
              <a:r>
                <a:rPr lang="en-US" dirty="0" smtClean="0"/>
                <a:t>calcR0.m</a:t>
              </a:r>
            </a:p>
            <a:p>
              <a:r>
                <a:rPr lang="en-US" dirty="0"/>
                <a:t>c</a:t>
              </a:r>
              <a:r>
                <a:rPr lang="en-US" dirty="0" smtClean="0"/>
                <a:t>onfig.txt</a:t>
              </a:r>
            </a:p>
            <a:p>
              <a:r>
                <a:rPr lang="en-US" dirty="0" smtClean="0"/>
                <a:t>PenjelasanModel.docx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67691" y="212071"/>
            <a:ext cx="3054797" cy="3308705"/>
            <a:chOff x="4697233" y="213093"/>
            <a:chExt cx="3054797" cy="3308705"/>
          </a:xfrm>
        </p:grpSpPr>
        <p:sp>
          <p:nvSpPr>
            <p:cNvPr id="14" name="Rectangle 13"/>
            <p:cNvSpPr/>
            <p:nvPr/>
          </p:nvSpPr>
          <p:spPr>
            <a:xfrm>
              <a:off x="4697233" y="213093"/>
              <a:ext cx="3054797" cy="3308705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400" i="1" dirty="0" smtClean="0"/>
                <a:t>Surabaya</a:t>
              </a:r>
              <a:endParaRPr lang="id-ID" sz="2400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82433" y="635802"/>
              <a:ext cx="282665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COVID19_Surabaya.xls &amp; *</a:t>
              </a:r>
              <a:r>
                <a:rPr lang="en-US" sz="1600" dirty="0" err="1" smtClean="0"/>
                <a:t>csv</a:t>
              </a:r>
              <a:endParaRPr lang="en-US" sz="1600" dirty="0"/>
            </a:p>
            <a:p>
              <a:endParaRPr lang="en-US" sz="1600" dirty="0" smtClean="0"/>
            </a:p>
            <a:p>
              <a:r>
                <a:rPr lang="en-US" sz="1600" dirty="0" err="1" smtClean="0"/>
                <a:t>mainSurabayaModelPNP.m</a:t>
              </a:r>
              <a:endParaRPr lang="en-US" sz="1600" dirty="0" smtClean="0"/>
            </a:p>
            <a:p>
              <a:r>
                <a:rPr lang="en-US" sz="1600" dirty="0" err="1" smtClean="0"/>
                <a:t>mainSurabayaModelSIR.m</a:t>
              </a:r>
              <a:endParaRPr lang="en-US" sz="1600" dirty="0" smtClean="0"/>
            </a:p>
            <a:p>
              <a:endParaRPr lang="en-US" sz="1600" dirty="0" smtClean="0"/>
            </a:p>
            <a:p>
              <a:r>
                <a:rPr lang="en-US" sz="1600" dirty="0" err="1" smtClean="0"/>
                <a:t>getDataModelPNP.m</a:t>
              </a:r>
              <a:endParaRPr lang="en-US" sz="1600" dirty="0" smtClean="0"/>
            </a:p>
            <a:p>
              <a:r>
                <a:rPr lang="en-US" sz="1600" dirty="0" err="1" smtClean="0"/>
                <a:t>getDataModelSIR.m</a:t>
              </a:r>
              <a:endParaRPr lang="en-US" sz="1600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 rot="19305262">
              <a:off x="5679252" y="2603283"/>
              <a:ext cx="1136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----//----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224491" y="213094"/>
            <a:ext cx="1502778" cy="3257722"/>
            <a:chOff x="10224491" y="213093"/>
            <a:chExt cx="1502778" cy="3308705"/>
          </a:xfrm>
        </p:grpSpPr>
        <p:sp>
          <p:nvSpPr>
            <p:cNvPr id="30" name="Rectangle 29"/>
            <p:cNvSpPr/>
            <p:nvPr/>
          </p:nvSpPr>
          <p:spPr>
            <a:xfrm>
              <a:off x="10224491" y="213093"/>
              <a:ext cx="1502778" cy="3308705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400" i="1" dirty="0" smtClean="0"/>
                <a:t>NTB</a:t>
              </a:r>
              <a:endParaRPr lang="id-ID" sz="2400" i="1" dirty="0"/>
            </a:p>
          </p:txBody>
        </p:sp>
        <p:sp>
          <p:nvSpPr>
            <p:cNvPr id="31" name="TextBox 30"/>
            <p:cNvSpPr txBox="1"/>
            <p:nvPr/>
          </p:nvSpPr>
          <p:spPr>
            <a:xfrm rot="18604000">
              <a:off x="9940101" y="1637820"/>
              <a:ext cx="22151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--------------//------------</a:t>
              </a:r>
            </a:p>
            <a:p>
              <a:endParaRPr lang="id-ID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846722" y="3734380"/>
            <a:ext cx="3209747" cy="1646370"/>
            <a:chOff x="8846722" y="3750973"/>
            <a:chExt cx="3197782" cy="1389746"/>
          </a:xfrm>
        </p:grpSpPr>
        <p:sp>
          <p:nvSpPr>
            <p:cNvPr id="19" name="Rounded Rectangle 18"/>
            <p:cNvSpPr/>
            <p:nvPr/>
          </p:nvSpPr>
          <p:spPr>
            <a:xfrm>
              <a:off x="9168513" y="3750973"/>
              <a:ext cx="2875991" cy="1210300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i="1" dirty="0" err="1" smtClean="0"/>
                <a:t>modelPNP</a:t>
              </a:r>
              <a:endParaRPr lang="id-ID" i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219327" y="3940390"/>
              <a:ext cx="28107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fOde.m</a:t>
              </a:r>
              <a:endParaRPr lang="en-US" dirty="0" smtClean="0"/>
            </a:p>
            <a:p>
              <a:r>
                <a:rPr lang="en-US" dirty="0" smtClean="0"/>
                <a:t>calcR0.m</a:t>
              </a:r>
            </a:p>
            <a:p>
              <a:r>
                <a:rPr lang="en-US" dirty="0"/>
                <a:t>c</a:t>
              </a:r>
              <a:r>
                <a:rPr lang="en-US" dirty="0" smtClean="0"/>
                <a:t>onfig.txt</a:t>
              </a:r>
            </a:p>
            <a:p>
              <a:r>
                <a:rPr lang="en-US" dirty="0" smtClean="0"/>
                <a:t>PenjelasanModel.docx</a:t>
              </a:r>
            </a:p>
          </p:txBody>
        </p:sp>
        <p:cxnSp>
          <p:nvCxnSpPr>
            <p:cNvPr id="41" name="Straight Arrow Connector 40"/>
            <p:cNvCxnSpPr>
              <a:stCxn id="19" idx="1"/>
              <a:endCxn id="23" idx="3"/>
            </p:cNvCxnSpPr>
            <p:nvPr/>
          </p:nvCxnSpPr>
          <p:spPr>
            <a:xfrm flipH="1">
              <a:off x="8846722" y="4356124"/>
              <a:ext cx="321791" cy="75097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/>
          <p:cNvCxnSpPr>
            <a:stCxn id="26" idx="1"/>
            <a:endCxn id="23" idx="3"/>
          </p:cNvCxnSpPr>
          <p:nvPr/>
        </p:nvCxnSpPr>
        <p:spPr>
          <a:xfrm flipH="1" flipV="1">
            <a:off x="8846722" y="5340923"/>
            <a:ext cx="357684" cy="7239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3" idx="1"/>
            <a:endCxn id="4" idx="3"/>
          </p:cNvCxnSpPr>
          <p:nvPr/>
        </p:nvCxnSpPr>
        <p:spPr>
          <a:xfrm flipH="1" flipV="1">
            <a:off x="4843851" y="3473414"/>
            <a:ext cx="1126880" cy="18675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3" idx="0"/>
            <a:endCxn id="17" idx="2"/>
          </p:cNvCxnSpPr>
          <p:nvPr/>
        </p:nvCxnSpPr>
        <p:spPr>
          <a:xfrm flipV="1">
            <a:off x="7408727" y="3470815"/>
            <a:ext cx="1826485" cy="5691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3" idx="0"/>
            <a:endCxn id="14" idx="2"/>
          </p:cNvCxnSpPr>
          <p:nvPr/>
        </p:nvCxnSpPr>
        <p:spPr>
          <a:xfrm flipH="1" flipV="1">
            <a:off x="6695090" y="3520776"/>
            <a:ext cx="713637" cy="5191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0"/>
            <a:endCxn id="30" idx="2"/>
          </p:cNvCxnSpPr>
          <p:nvPr/>
        </p:nvCxnSpPr>
        <p:spPr>
          <a:xfrm flipV="1">
            <a:off x="7408727" y="3470816"/>
            <a:ext cx="3567153" cy="5691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514190" y="212071"/>
            <a:ext cx="4372850" cy="6522686"/>
            <a:chOff x="514190" y="212071"/>
            <a:chExt cx="4372850" cy="6522686"/>
          </a:xfrm>
        </p:grpSpPr>
        <p:sp>
          <p:nvSpPr>
            <p:cNvPr id="4" name="Rectangle 3"/>
            <p:cNvSpPr/>
            <p:nvPr/>
          </p:nvSpPr>
          <p:spPr>
            <a:xfrm>
              <a:off x="514190" y="212071"/>
              <a:ext cx="4329661" cy="6522686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400" i="1" dirty="0" err="1" smtClean="0"/>
                <a:t>DKI_Jakarta</a:t>
              </a:r>
              <a:endParaRPr lang="id-ID" sz="2400" i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71825" y="547721"/>
              <a:ext cx="4015215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COVID19_DkiJakarta_IstilahLama.xls &amp; *.</a:t>
              </a:r>
              <a:r>
                <a:rPr lang="en-US" sz="1600" dirty="0" err="1" smtClean="0"/>
                <a:t>csv</a:t>
              </a:r>
              <a:endParaRPr lang="en-US" sz="1600" dirty="0"/>
            </a:p>
            <a:p>
              <a:r>
                <a:rPr lang="en-US" sz="1600" dirty="0" smtClean="0"/>
                <a:t>COVID19_DkiJakarta_IstilahBaru.xls &amp; *.</a:t>
              </a:r>
              <a:r>
                <a:rPr lang="en-US" sz="1600" dirty="0" err="1" smtClean="0"/>
                <a:t>csv</a:t>
              </a:r>
              <a:endParaRPr lang="id-ID" sz="1600" dirty="0"/>
            </a:p>
            <a:p>
              <a:endParaRPr lang="en-US" sz="1600" dirty="0" smtClean="0"/>
            </a:p>
            <a:p>
              <a:r>
                <a:rPr lang="en-US" sz="1600" dirty="0" err="1" smtClean="0"/>
                <a:t>mainDkiJakartaModelPNP.m</a:t>
              </a:r>
              <a:endParaRPr lang="en-US" sz="1600" dirty="0" smtClean="0"/>
            </a:p>
            <a:p>
              <a:r>
                <a:rPr lang="en-US" sz="1600" dirty="0" err="1" smtClean="0"/>
                <a:t>mainDkiJakartaModelSIR.m</a:t>
              </a:r>
              <a:endParaRPr lang="en-US" sz="1600" dirty="0" smtClean="0"/>
            </a:p>
            <a:p>
              <a:endParaRPr lang="en-US" sz="1600" dirty="0" smtClean="0"/>
            </a:p>
            <a:p>
              <a:r>
                <a:rPr lang="en-US" sz="1600" dirty="0" err="1" smtClean="0"/>
                <a:t>getDataIstilahLamaModelPNP.m</a:t>
              </a:r>
              <a:endParaRPr lang="en-US" sz="1600" dirty="0" smtClean="0"/>
            </a:p>
            <a:p>
              <a:r>
                <a:rPr lang="en-US" sz="1600" dirty="0" err="1" smtClean="0"/>
                <a:t>getDataIstilahBaruModelPNP.m</a:t>
              </a:r>
              <a:endParaRPr lang="en-US" sz="1600" dirty="0" smtClean="0"/>
            </a:p>
            <a:p>
              <a:r>
                <a:rPr lang="en-US" sz="1600" dirty="0" err="1" smtClean="0"/>
                <a:t>getDataIstilahLamaModelSIR.m</a:t>
              </a:r>
              <a:endParaRPr lang="en-US" sz="1600" dirty="0" smtClean="0"/>
            </a:p>
            <a:p>
              <a:r>
                <a:rPr lang="en-US" sz="1600" dirty="0" err="1" smtClean="0"/>
                <a:t>getDataIstilahBaruModelSIR.m</a:t>
              </a:r>
              <a:endParaRPr lang="en-US" sz="1600" dirty="0" smtClean="0"/>
            </a:p>
            <a:p>
              <a:endParaRPr lang="en-US" dirty="0" smtClean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42798" y="3111543"/>
              <a:ext cx="4120503" cy="3530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i="1" dirty="0" smtClean="0"/>
                <a:t>results</a:t>
              </a:r>
              <a:endParaRPr lang="id-ID" i="1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15224" y="3473413"/>
              <a:ext cx="3990919" cy="2275537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i="1" dirty="0" smtClean="0"/>
                <a:t>PNP</a:t>
              </a:r>
              <a:endParaRPr lang="id-ID" sz="1600" i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71824" y="3806379"/>
              <a:ext cx="3747043" cy="1272616"/>
            </a:xfrm>
            <a:prstGeom prst="rect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i="1" dirty="0" smtClean="0"/>
                <a:t>tanggalTerakhirFitting1keteranganSimulasi</a:t>
              </a:r>
              <a:endParaRPr lang="id-ID" sz="1600" i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1997" y="4146060"/>
              <a:ext cx="1374136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err="1" smtClean="0"/>
                <a:t>param</a:t>
              </a:r>
              <a:endParaRPr lang="id-ID" sz="1600" i="1" dirty="0" smtClean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07589" y="5957603"/>
              <a:ext cx="3990919" cy="583651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i="1" dirty="0" smtClean="0"/>
                <a:t>SIR(modified)</a:t>
              </a:r>
              <a:endParaRPr lang="id-ID" sz="1600" i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86208" y="6201655"/>
              <a:ext cx="848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----//----</a:t>
              </a:r>
              <a:endParaRPr lang="en-US" dirty="0" smtClean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937708" y="4616838"/>
            <a:ext cx="1537347" cy="33855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/>
              <a:t>timeSeries</a:t>
            </a:r>
            <a:endParaRPr lang="id-ID" sz="1600" i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170891" y="4135842"/>
            <a:ext cx="1349496" cy="33855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figure</a:t>
            </a:r>
            <a:endParaRPr lang="id-ID" sz="1600" i="1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038227" y="4608756"/>
            <a:ext cx="1542276" cy="33855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/>
              <a:t>peakInfo</a:t>
            </a:r>
            <a:endParaRPr lang="id-ID" sz="1600" i="1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871824" y="5183307"/>
            <a:ext cx="3747043" cy="434617"/>
          </a:xfrm>
          <a:prstGeom prst="rect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i="1" dirty="0" smtClean="0"/>
              <a:t>tanggalTerakhirFitting2keteranganSimulasi</a:t>
            </a:r>
            <a:endParaRPr lang="id-ID" sz="1600" i="1" dirty="0"/>
          </a:p>
        </p:txBody>
      </p:sp>
    </p:spTree>
    <p:extLst>
      <p:ext uri="{BB962C8B-B14F-4D97-AF65-F5344CB8AC3E}">
        <p14:creationId xmlns:p14="http://schemas.microsoft.com/office/powerpoint/2010/main" val="272540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66624" y="2165051"/>
            <a:ext cx="8120741" cy="23964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03925" y="2826662"/>
            <a:ext cx="171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headerRow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9322645" y="3123088"/>
            <a:ext cx="171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subHeaderRow</a:t>
            </a:r>
            <a:endParaRPr lang="id-ID" dirty="0"/>
          </a:p>
        </p:txBody>
      </p:sp>
      <p:sp>
        <p:nvSpPr>
          <p:cNvPr id="7" name="Right Brace 6"/>
          <p:cNvSpPr/>
          <p:nvPr/>
        </p:nvSpPr>
        <p:spPr>
          <a:xfrm>
            <a:off x="8849429" y="3195994"/>
            <a:ext cx="128035" cy="22352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ight Brace 7"/>
          <p:cNvSpPr/>
          <p:nvPr/>
        </p:nvSpPr>
        <p:spPr>
          <a:xfrm>
            <a:off x="8840562" y="2956897"/>
            <a:ext cx="128035" cy="22352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Arrow Connector 9"/>
          <p:cNvCxnSpPr>
            <a:stCxn id="8" idx="1"/>
            <a:endCxn id="5" idx="1"/>
          </p:cNvCxnSpPr>
          <p:nvPr/>
        </p:nvCxnSpPr>
        <p:spPr>
          <a:xfrm flipV="1">
            <a:off x="8968597" y="3011328"/>
            <a:ext cx="435328" cy="573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  <a:endCxn id="6" idx="1"/>
          </p:cNvCxnSpPr>
          <p:nvPr/>
        </p:nvCxnSpPr>
        <p:spPr>
          <a:xfrm>
            <a:off x="8977464" y="3307754"/>
            <a:ext cx="3451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516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117</Words>
  <Application>Microsoft Office PowerPoint</Application>
  <PresentationFormat>Widescreen</PresentationFormat>
  <Paragraphs>106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101</cp:revision>
  <dcterms:created xsi:type="dcterms:W3CDTF">2020-08-21T07:04:03Z</dcterms:created>
  <dcterms:modified xsi:type="dcterms:W3CDTF">2020-11-02T06:13:05Z</dcterms:modified>
</cp:coreProperties>
</file>