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3" r:id="rId10"/>
    <p:sldId id="266" r:id="rId11"/>
    <p:sldId id="267" r:id="rId12"/>
    <p:sldId id="268" r:id="rId13"/>
    <p:sldId id="279"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p:nvPr>
            <p:ph type="title" hasCustomPrompt="1"/>
          </p:nvPr>
        </p:nvSpPr>
        <p:spPr>
          <a:xfrm>
            <a:off x="839787" y="365125"/>
            <a:ext cx="10515601" cy="1325563"/>
          </a:xfrm>
          <a:prstGeom prst="rect">
            <a:avLst/>
          </a:prstGeom>
        </p:spPr>
        <p:txBody>
          <a:bodyPr/>
          <a:lstStyle/>
          <a:p>
            <a:r>
              <a:t>Title Text</a:t>
            </a:r>
          </a:p>
        </p:txBody>
      </p:sp>
      <p:sp>
        <p:nvSpPr>
          <p:cNvPr id="48" name="Body Level One…"/>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sz="2400" b="1"/>
            </a:pPr>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p:nvPr>
            <p:ph type="title" hasCustomPrompt="1"/>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p:nvPr>
            <p:ph type="title" hasCustomPrompt="1"/>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p:txBody>
      </p:sp>
      <p:sp>
        <p:nvSpPr>
          <p:cNvPr id="84" name="Body Level One…"/>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p:spPr>
        <p:txBody>
          <a:bodyPr lIns="45719" rIns="45719" anchor="ctr">
            <a:normAutofit/>
          </a:bodyPr>
          <a:lstStyle/>
          <a:p>
            <a:r>
              <a:t>Title Text</a:t>
            </a:r>
          </a:p>
        </p:txBody>
      </p:sp>
      <p:sp>
        <p:nvSpPr>
          <p:cNvPr id="3" name="Body Level One…"/>
          <p:cNvSpPr txBox="1"/>
          <p:nvPr>
            <p:ph type="body" idx="1"/>
          </p:nvPr>
        </p:nvSpPr>
        <p:spPr>
          <a:xfrm>
            <a:off x="838200" y="1825625"/>
            <a:ext cx="10515600" cy="435133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Content Placeholder 6" descr="Content Placeholder 6"/>
          <p:cNvPicPr>
            <a:picLocks noChangeAspect="1"/>
          </p:cNvPicPr>
          <p:nvPr/>
        </p:nvPicPr>
        <p:blipFill>
          <a:blip r:embed="rId1"/>
          <a:stretch>
            <a:fillRect/>
          </a:stretch>
        </p:blipFill>
        <p:spPr>
          <a:xfrm>
            <a:off x="838200" y="43645"/>
            <a:ext cx="10515600" cy="1359222"/>
          </a:xfrm>
          <a:prstGeom prst="rect">
            <a:avLst/>
          </a:prstGeom>
          <a:ln w="12700">
            <a:miter lim="400000"/>
            <a:headEnd/>
            <a:tailEnd/>
          </a:ln>
        </p:spPr>
      </p:pic>
      <p:sp>
        <p:nvSpPr>
          <p:cNvPr id="95" name="TextBox 1"/>
          <p:cNvSpPr txBox="1"/>
          <p:nvPr/>
        </p:nvSpPr>
        <p:spPr>
          <a:xfrm>
            <a:off x="888233" y="1662022"/>
            <a:ext cx="10444289" cy="2553335"/>
          </a:xfrm>
          <a:prstGeom prst="rect">
            <a:avLst/>
          </a:prstGeom>
          <a:ln w="12700">
            <a:miter lim="400000"/>
          </a:ln>
        </p:spPr>
        <p:txBody>
          <a:bodyPr lIns="45719" rIns="45719">
            <a:spAutoFit/>
          </a:bodyPr>
          <a:lstStyle/>
          <a:p>
            <a:pPr algn="ctr">
              <a:defRPr sz="3200" b="1">
                <a:latin typeface="Times New Roman" panose="02020603050405020304"/>
                <a:ea typeface="Times New Roman" panose="02020603050405020304"/>
                <a:cs typeface="Times New Roman" panose="02020603050405020304"/>
                <a:sym typeface="Times New Roman" panose="02020603050405020304"/>
              </a:defRPr>
            </a:pPr>
            <a:r>
              <a:t> Department of Information Technology​ </a:t>
            </a:r>
            <a:r>
              <a:rPr b="0"/>
              <a:t>​</a:t>
            </a:r>
            <a:endParaRPr b="0"/>
          </a:p>
          <a:p>
            <a:pPr algn="ctr">
              <a:defRPr sz="3200" b="1">
                <a:latin typeface="Times New Roman" panose="02020603050405020304"/>
                <a:ea typeface="Times New Roman" panose="02020603050405020304"/>
                <a:cs typeface="Times New Roman" panose="02020603050405020304"/>
                <a:sym typeface="Times New Roman" panose="02020603050405020304"/>
              </a:defRPr>
            </a:pPr>
            <a:r>
              <a:t>Major Project</a:t>
            </a:r>
          </a:p>
          <a:p>
            <a:pPr algn="ctr">
              <a:defRPr sz="3200" b="1">
                <a:latin typeface="Times New Roman" panose="02020603050405020304"/>
                <a:ea typeface="Times New Roman" panose="02020603050405020304"/>
                <a:cs typeface="Times New Roman" panose="02020603050405020304"/>
                <a:sym typeface="Times New Roman" panose="02020603050405020304"/>
              </a:defRPr>
            </a:pPr>
            <a:r>
              <a:rPr b="0"/>
              <a:t>​</a:t>
            </a:r>
            <a:endParaRPr b="0"/>
          </a:p>
          <a:p>
            <a:pPr algn="ctr">
              <a:defRPr sz="3200" b="1">
                <a:latin typeface="Times New Roman" panose="02020603050405020304"/>
                <a:ea typeface="Times New Roman" panose="02020603050405020304"/>
                <a:cs typeface="Times New Roman" panose="02020603050405020304"/>
                <a:sym typeface="Times New Roman" panose="02020603050405020304"/>
              </a:defRPr>
            </a:pPr>
            <a:r>
              <a:rPr lang="en-US"/>
              <a:t>AUTOMATIC EYE DISEASE DETECTION USING MACHINE LEARNING</a:t>
            </a:r>
            <a:endParaRPr lang="en-US"/>
          </a:p>
        </p:txBody>
      </p:sp>
      <p:sp>
        <p:nvSpPr>
          <p:cNvPr id="96" name="Subtitle 2"/>
          <p:cNvSpPr txBox="1"/>
          <p:nvPr/>
        </p:nvSpPr>
        <p:spPr>
          <a:xfrm>
            <a:off x="893984" y="4322343"/>
            <a:ext cx="10418408" cy="2417762"/>
          </a:xfrm>
          <a:prstGeom prst="rect">
            <a:avLst/>
          </a:prstGeom>
          <a:ln w="12700">
            <a:miter lim="400000"/>
          </a:ln>
        </p:spPr>
        <p:txBody>
          <a:bodyPr lIns="45719" rIns="45719">
            <a:normAutofit/>
          </a:bodyPr>
          <a:lstStyle/>
          <a:p>
            <a:pPr defTabSz="713105">
              <a:spcBef>
                <a:spcPts val="700"/>
              </a:spcBef>
              <a:defRPr sz="1870" b="1">
                <a:latin typeface="Times New Roman" panose="02020603050405020304"/>
                <a:ea typeface="Times New Roman" panose="02020603050405020304"/>
                <a:cs typeface="Times New Roman" panose="02020603050405020304"/>
                <a:sym typeface="Times New Roman" panose="02020603050405020304"/>
              </a:defRPr>
            </a:pPr>
            <a:r>
              <a:t>Presented by: Batch - </a:t>
            </a:r>
            <a:r>
              <a:rPr lang="en-US"/>
              <a:t>13</a:t>
            </a:r>
            <a:r>
              <a:rPr sz="2495" b="0"/>
              <a:t>                                  </a:t>
            </a:r>
            <a:r>
              <a:rPr lang="en-US" sz="2495" b="0"/>
              <a:t>                                           </a:t>
            </a:r>
            <a:r>
              <a:t>Guided by   </a:t>
            </a:r>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US"/>
              <a:t>Devila Tharun Kumar</a:t>
            </a:r>
            <a:r>
              <a:t> - 20N31A12</a:t>
            </a:r>
            <a:r>
              <a:rPr lang="en-US"/>
              <a:t>51</a:t>
            </a:r>
            <a:r>
              <a:t>                                   </a:t>
            </a:r>
            <a:r>
              <a:rPr lang="en-US"/>
              <a:t>                                   </a:t>
            </a:r>
            <a:r>
              <a:t>  </a:t>
            </a:r>
            <a:r>
              <a:rPr lang="en-US"/>
              <a:t>              T.Shilpa</a:t>
            </a:r>
            <a:endParaRPr lang="en-US"/>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US"/>
              <a:t>B.Bhargav</a:t>
            </a:r>
            <a:r>
              <a:t> - 20N31A12</a:t>
            </a:r>
            <a:r>
              <a:rPr lang="en-US"/>
              <a:t>35</a:t>
            </a:r>
            <a:r>
              <a:t>                            </a:t>
            </a:r>
            <a:r>
              <a:rPr lang="en-US"/>
              <a:t>                                                          </a:t>
            </a:r>
            <a:r>
              <a:t>  </a:t>
            </a:r>
            <a:r>
              <a:rPr lang="en-US"/>
              <a:t>       ( </a:t>
            </a:r>
            <a:r>
              <a:t>Assistant Professor</a:t>
            </a:r>
            <a:r>
              <a:rPr lang="en-US"/>
              <a:t>)</a:t>
            </a:r>
            <a:endParaRPr lang="en-US"/>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US"/>
              <a:t>B.Jhansi</a:t>
            </a:r>
            <a:r>
              <a:t> - 20N31A12</a:t>
            </a:r>
            <a:r>
              <a:rPr lang="en-US"/>
              <a:t>28</a:t>
            </a:r>
            <a:endParaRPr lang="en-US"/>
          </a:p>
          <a:p>
            <a:pPr marL="178435" indent="-178435" defTabSz="713105">
              <a:spcBef>
                <a:spcPts val="700"/>
              </a:spcBef>
              <a:buSzPct val="100000"/>
              <a:buFont typeface="Arial" panose="020B0604020202020204"/>
              <a:buChar char="•"/>
              <a:defRPr sz="2185">
                <a:latin typeface="Times New Roman" panose="02020603050405020304"/>
                <a:ea typeface="Times New Roman" panose="02020603050405020304"/>
                <a:cs typeface="Times New Roman" panose="02020603050405020304"/>
                <a:sym typeface="Times New Roman" panose="02020603050405020304"/>
              </a:defRPr>
            </a:p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a:xfrm>
            <a:off x="839470" y="457200"/>
            <a:ext cx="3932555" cy="561975"/>
          </a:xfrm>
        </p:spPr>
        <p:txBody>
          <a:bodyPr>
            <a:normAutofit fontScale="90000"/>
          </a:bodyPr>
          <a:p>
            <a:r>
              <a:rPr>
                <a:sym typeface="+mn-ea"/>
              </a:rPr>
              <a:t>UML Diagrams:</a:t>
            </a:r>
            <a:br>
              <a:rPr>
                <a:sym typeface="+mn-ea"/>
              </a:rPr>
            </a:br>
            <a:r>
              <a:rPr lang="en-IN">
                <a:sym typeface="+mn-ea"/>
              </a:rPr>
              <a:t>class daigram</a:t>
            </a:r>
            <a:endParaRPr lang="en-IN">
              <a:sym typeface="+mn-ea"/>
            </a:endParaRPr>
          </a:p>
        </p:txBody>
      </p:sp>
      <p:sp>
        <p:nvSpPr>
          <p:cNvPr id="124" name="Content Placeholder 2"/>
          <p:cNvSpPr txBox="1"/>
          <p:nvPr>
            <p:ph type="body" sz="quarter" idx="1"/>
          </p:nvPr>
        </p:nvSpPr>
        <p:spPr>
          <a:xfrm>
            <a:off x="-676910" y="215265"/>
            <a:ext cx="377825" cy="1693545"/>
          </a:xfrm>
          <a:prstGeom prst="rect">
            <a:avLst/>
          </a:prstGeom>
        </p:spPr>
        <p:txBody>
          <a:bodyPr/>
          <a:lstStyle/>
          <a:p>
            <a:pPr marL="0" indent="0">
              <a:buSzTx/>
              <a:buNone/>
              <a:defRPr sz="2400" b="1">
                <a:latin typeface="Times New Roman" panose="02020603050405020304"/>
                <a:ea typeface="Times New Roman" panose="02020603050405020304"/>
                <a:cs typeface="Times New Roman" panose="02020603050405020304"/>
                <a:sym typeface="Times New Roman" panose="02020603050405020304"/>
              </a:defRPr>
            </a:pPr>
          </a:p>
        </p:txBody>
      </p:sp>
      <p:pic>
        <p:nvPicPr>
          <p:cNvPr id="2" name="Picture Placeholder 1"/>
          <p:cNvPicPr>
            <a:picLocks noChangeAspect="1"/>
          </p:cNvPicPr>
          <p:nvPr>
            <p:ph type="pic" sz="half" idx="21"/>
          </p:nvPr>
        </p:nvPicPr>
        <p:blipFill>
          <a:blip r:embed="rId1"/>
          <a:stretch>
            <a:fillRect/>
          </a:stretch>
        </p:blipFill>
        <p:spPr>
          <a:xfrm>
            <a:off x="426085" y="963930"/>
            <a:ext cx="11724640" cy="58458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p:txBody>
          <a:bodyPr/>
          <a:p>
            <a:endParaRPr lang="en-US"/>
          </a:p>
        </p:txBody>
      </p:sp>
      <p:sp>
        <p:nvSpPr>
          <p:cNvPr id="127" name="Content Placeholder 2"/>
          <p:cNvSpPr txBox="1"/>
          <p:nvPr>
            <p:ph type="body" sz="quarter" idx="1"/>
          </p:nvPr>
        </p:nvSpPr>
        <p:spPr>
          <a:xfrm>
            <a:off x="839470" y="128270"/>
            <a:ext cx="3932555" cy="504190"/>
          </a:xfrm>
          <a:prstGeom prst="rect">
            <a:avLst/>
          </a:prstGeom>
        </p:spPr>
        <p:txBody>
          <a:bodyPr/>
          <a:lstStyle>
            <a:lvl1pPr marL="0" indent="0">
              <a:buSzTx/>
              <a:buNone/>
              <a:defRPr sz="2400" b="1">
                <a:latin typeface="Times New Roman" panose="02020603050405020304"/>
                <a:ea typeface="Times New Roman" panose="02020603050405020304"/>
                <a:cs typeface="Times New Roman" panose="02020603050405020304"/>
                <a:sym typeface="Times New Roman" panose="02020603050405020304"/>
              </a:defRPr>
            </a:lvl1pPr>
          </a:lstStyle>
          <a:p>
            <a:r>
              <a:t>Use Case Diagram:</a:t>
            </a:r>
          </a:p>
        </p:txBody>
      </p:sp>
      <p:pic>
        <p:nvPicPr>
          <p:cNvPr id="2" name="Picture Placeholder 1"/>
          <p:cNvPicPr>
            <a:picLocks noChangeAspect="1"/>
          </p:cNvPicPr>
          <p:nvPr>
            <p:ph type="pic" sz="half" idx="21"/>
          </p:nvPr>
        </p:nvPicPr>
        <p:blipFill>
          <a:blip r:embed="rId1"/>
          <a:stretch>
            <a:fillRect/>
          </a:stretch>
        </p:blipFill>
        <p:spPr>
          <a:xfrm>
            <a:off x="378460" y="710565"/>
            <a:ext cx="11463020" cy="609409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39470" y="457200"/>
            <a:ext cx="3932555" cy="616585"/>
          </a:xfrm>
        </p:spPr>
        <p:txBody>
          <a:bodyPr>
            <a:normAutofit fontScale="90000"/>
          </a:bodyPr>
          <a:p>
            <a:r>
              <a:rPr lang="en-IN" altLang="en-US"/>
              <a:t>sequence daigram</a:t>
            </a:r>
            <a:br>
              <a:rPr lang="en-IN" altLang="en-US"/>
            </a:br>
            <a:endParaRPr lang="en-IN" altLang="en-US"/>
          </a:p>
        </p:txBody>
      </p:sp>
      <p:sp>
        <p:nvSpPr>
          <p:cNvPr id="6" name="Text Placeholder 5"/>
          <p:cNvSpPr/>
          <p:nvPr>
            <p:ph type="body" sz="quarter" idx="1"/>
          </p:nvPr>
        </p:nvSpPr>
        <p:spPr/>
        <p:txBody>
          <a:bodyPr/>
          <a:p>
            <a:endParaRPr lang="en-US"/>
          </a:p>
        </p:txBody>
      </p:sp>
      <p:pic>
        <p:nvPicPr>
          <p:cNvPr id="5" name="Picture Placeholder 4"/>
          <p:cNvPicPr>
            <a:picLocks noChangeAspect="1"/>
          </p:cNvPicPr>
          <p:nvPr>
            <p:ph type="pic" sz="half" idx="21"/>
          </p:nvPr>
        </p:nvPicPr>
        <p:blipFill>
          <a:blip r:embed="rId1"/>
          <a:stretch>
            <a:fillRect/>
          </a:stretch>
        </p:blipFill>
        <p:spPr>
          <a:xfrm>
            <a:off x="-33020" y="577850"/>
            <a:ext cx="12275820" cy="627951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p:nvPr>
            <p:ph type="title"/>
          </p:nvPr>
        </p:nvSpPr>
        <p:spPr>
          <a:xfrm>
            <a:off x="780689" y="91956"/>
            <a:ext cx="10515601" cy="658816"/>
          </a:xfrm>
          <a:prstGeom prst="rect">
            <a:avLst/>
          </a:prstGeom>
        </p:spPr>
        <p:txBody>
          <a:bodyPr/>
          <a:lstStyle>
            <a:lvl1pPr algn="ctr">
              <a:lnSpc>
                <a:spcPct val="150000"/>
              </a:lnSpc>
              <a:defRPr sz="3200" b="1">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131" name="Content Placeholder 2"/>
          <p:cNvSpPr txBox="1"/>
          <p:nvPr>
            <p:ph type="body" idx="1"/>
          </p:nvPr>
        </p:nvSpPr>
        <p:spPr>
          <a:xfrm>
            <a:off x="838200" y="750773"/>
            <a:ext cx="10515600" cy="6107229"/>
          </a:xfrm>
          <a:prstGeom prst="rect">
            <a:avLst/>
          </a:prstGeom>
        </p:spPr>
        <p:txBody>
          <a:bodyPr>
            <a:normAutofit fontScale="90000"/>
          </a:bodyPr>
          <a:lstStyle/>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[1]. Acharya, U. R., Kannathal, N., Ng, E. Y. K., Min, L. C., &amp; Suri, J. S. (2006, August), Computer-based classification of eye</a:t>
            </a:r>
          </a:p>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diseasesIn Engineering in Medicine and Biology Society, 2006. EMBS'06. 28th Annual International Conference of the IEEE (pp.6121-6124). IEEE.</a:t>
            </a:r>
          </a:p>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 [2]. Gardner, G. G., Keating, D., Williamson, T. H., &amp; Elliott, A. T. (1996), Automatic detection of diabetic retinopathy using anartificial neural network: a screening toolBritish journal of Ophthalmology, 80(11), 940- 944.</a:t>
            </a:r>
          </a:p>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 [3]. Winder, R. J., Morrow, P. J., McRitchie, I. N., Bailie, J. R., &amp; Hart, P. M. (2009), Algorithms for digital image processing indiabetic retinopathyComputerized medical imaging and graphics, 33(8), 608-622.</a:t>
            </a:r>
          </a:p>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 [4]. Ibrahim, F., Ali, J. B., Jaais, A. F., &amp; Taib, M. N. (2001), Expert system for early diagnosis of eye diseases infecting theMalaysian population In TENCON 2001. Proceedings of IEEE Region 10 International Conference on Electrical and Electronic</a:t>
            </a:r>
            <a:r>
              <a:rPr lang="en-IN"/>
              <a:t> </a:t>
            </a:r>
            <a:r>
              <a:t>Technology (Vol. 1, pp. 430-432). IEEE.</a:t>
            </a:r>
          </a:p>
          <a:p>
            <a:pPr algn="just">
              <a:lnSpc>
                <a:spcPct val="150000"/>
              </a:lnSpc>
              <a:defRPr sz="18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t>[5]. Bock, R., Meier, J., Michelson, G., Nyúl, L. G., &amp; Hornegger, J. (2007, September), Classifying glaucoma with image-basedfeatures from fundus photographsIn Joint Pattern Recognition Symposium (pp. 355-364). Springer, Berlin, Heidelberg.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p:nvPr>
            <p:ph type="title"/>
          </p:nvPr>
        </p:nvSpPr>
        <p:spPr>
          <a:prstGeom prst="rect">
            <a:avLst/>
          </a:prstGeom>
        </p:spPr>
        <p:txBody>
          <a:bodyPr/>
          <a:lstStyle/>
          <a:p>
            <a:pPr>
              <a:lnSpc>
                <a:spcPct val="150000"/>
              </a:lnSpc>
              <a:defRPr>
                <a:latin typeface="Times New Roman" panose="02020603050405020304"/>
                <a:ea typeface="Times New Roman" panose="02020603050405020304"/>
                <a:cs typeface="Times New Roman" panose="02020603050405020304"/>
                <a:sym typeface="Times New Roman" panose="02020603050405020304"/>
              </a:defRPr>
            </a:pPr>
            <a:r>
              <a:t>                             </a:t>
            </a:r>
            <a:r>
              <a:rPr sz="3200"/>
              <a:t>AGENDA</a:t>
            </a:r>
            <a:endParaRPr sz="3200"/>
          </a:p>
        </p:txBody>
      </p:sp>
      <p:sp>
        <p:nvSpPr>
          <p:cNvPr id="99" name="Content Placeholder 2"/>
          <p:cNvSpPr txBox="1"/>
          <p:nvPr>
            <p:ph type="body" idx="1"/>
          </p:nvPr>
        </p:nvSpPr>
        <p:spPr>
          <a:xfrm>
            <a:off x="838200" y="1825625"/>
            <a:ext cx="10848340" cy="4994910"/>
          </a:xfrm>
          <a:prstGeom prst="rect">
            <a:avLst/>
          </a:prstGeom>
        </p:spPr>
        <p:txBody>
          <a:bodyPr>
            <a:normAutofit fontScale="25000"/>
          </a:bodyPr>
          <a:lstStyle/>
          <a:p>
            <a:pPr>
              <a:lnSpc>
                <a:spcPct val="80000"/>
              </a:lnSpc>
              <a:defRPr sz="2000">
                <a:latin typeface="Times New Roman" panose="02020603050405020304"/>
                <a:ea typeface="Times New Roman" panose="02020603050405020304"/>
                <a:cs typeface="Times New Roman" panose="02020603050405020304"/>
                <a:sym typeface="Times New Roman" panose="02020603050405020304"/>
              </a:defRPr>
            </a:pPr>
            <a:r>
              <a:rPr lang="en-US" sz="9600" dirty="0">
                <a:sym typeface="+mn-ea"/>
              </a:rPr>
              <a:t>Abstract</a:t>
            </a:r>
            <a:endParaRPr lang="en-US" sz="9600" dirty="0">
              <a:sym typeface="+mn-ea"/>
            </a:endParaRPr>
          </a:p>
          <a:p>
            <a:pPr>
              <a:lnSpc>
                <a:spcPct val="80000"/>
              </a:lnSpc>
              <a:defRPr sz="2000">
                <a:latin typeface="Times New Roman" panose="02020603050405020304"/>
                <a:ea typeface="Times New Roman" panose="02020603050405020304"/>
                <a:cs typeface="Times New Roman" panose="02020603050405020304"/>
                <a:sym typeface="Times New Roman" panose="02020603050405020304"/>
              </a:defRPr>
            </a:pPr>
            <a:r>
              <a:rPr lang="en-US" sz="9600" dirty="0">
                <a:sym typeface="+mn-ea"/>
              </a:rPr>
              <a:t>Introduction</a:t>
            </a:r>
            <a:endParaRPr lang="en-US" sz="9600" dirty="0">
              <a:sym typeface="+mn-ea"/>
            </a:endParaRPr>
          </a:p>
          <a:p>
            <a:pPr marL="0" indent="0">
              <a:lnSpc>
                <a:spcPct val="80000"/>
              </a:lnSpc>
              <a:buNone/>
              <a:defRPr sz="2000">
                <a:latin typeface="Times New Roman" panose="02020603050405020304"/>
                <a:ea typeface="Times New Roman" panose="02020603050405020304"/>
                <a:cs typeface="Times New Roman" panose="02020603050405020304"/>
                <a:sym typeface="Times New Roman" panose="02020603050405020304"/>
              </a:defRPr>
            </a:pPr>
            <a:r>
              <a:rPr lang="en-US" sz="9600" dirty="0">
                <a:sym typeface="+mn-ea"/>
              </a:rPr>
              <a:t>   - Purpose of the Project</a:t>
            </a:r>
            <a:endParaRPr lang="en-US" sz="9600" dirty="0">
              <a:latin typeface="Times New Roman" panose="02020603050405020304"/>
              <a:cs typeface="Times New Roman" panose="02020603050405020304"/>
            </a:endParaRPr>
          </a:p>
          <a:p>
            <a:pPr marL="0" indent="0">
              <a:lnSpc>
                <a:spcPct val="80000"/>
              </a:lnSpc>
              <a:buNone/>
            </a:pPr>
            <a:r>
              <a:rPr lang="en-US" sz="9600" dirty="0">
                <a:sym typeface="+mn-ea"/>
              </a:rPr>
              <a:t>   - Existing and Proposed System</a:t>
            </a:r>
            <a:endParaRPr lang="en-US" sz="9600" dirty="0">
              <a:latin typeface="Times New Roman" panose="02020603050405020304"/>
              <a:cs typeface="Times New Roman" panose="02020603050405020304"/>
            </a:endParaRPr>
          </a:p>
          <a:p>
            <a:pPr marL="0" indent="0">
              <a:lnSpc>
                <a:spcPct val="80000"/>
              </a:lnSpc>
              <a:buNone/>
            </a:pPr>
            <a:r>
              <a:rPr lang="en-US" sz="9600" dirty="0">
                <a:sym typeface="+mn-ea"/>
              </a:rPr>
              <a:t>   - Scope of the Project</a:t>
            </a:r>
            <a:endParaRPr lang="en-US" sz="9600" dirty="0">
              <a:sym typeface="+mn-ea"/>
            </a:endParaRPr>
          </a:p>
          <a:p>
            <a:pPr>
              <a:lnSpc>
                <a:spcPct val="80000"/>
              </a:lnSpc>
              <a:buFont typeface="Arial" panose="020B0604020202020204" pitchFamily="34" charset="0"/>
              <a:buChar char="•"/>
            </a:pPr>
            <a:r>
              <a:rPr lang="en-US" sz="9600" dirty="0">
                <a:sym typeface="+mn-ea"/>
              </a:rPr>
              <a:t>System Analysis</a:t>
            </a:r>
            <a:endParaRPr lang="en-US" sz="9600" dirty="0">
              <a:latin typeface="Times New Roman" panose="02020603050405020304"/>
              <a:cs typeface="Times New Roman" panose="02020603050405020304"/>
            </a:endParaRPr>
          </a:p>
          <a:p>
            <a:pPr marL="0" indent="0">
              <a:lnSpc>
                <a:spcPct val="80000"/>
              </a:lnSpc>
              <a:buNone/>
            </a:pPr>
            <a:r>
              <a:rPr lang="en-US" sz="9600" dirty="0">
                <a:sym typeface="+mn-ea"/>
              </a:rPr>
              <a:t>   - Hardware and Software Requirements</a:t>
            </a:r>
            <a:endParaRPr lang="en-US" sz="9600" dirty="0">
              <a:sym typeface="+mn-ea"/>
            </a:endParaRPr>
          </a:p>
          <a:p>
            <a:pPr>
              <a:lnSpc>
                <a:spcPct val="80000"/>
              </a:lnSpc>
              <a:buFont typeface="Arial" panose="020B0604020202020204" pitchFamily="34" charset="0"/>
              <a:buChar char="•"/>
            </a:pPr>
            <a:r>
              <a:rPr lang="en-US" sz="9600" dirty="0">
                <a:sym typeface="+mn-ea"/>
              </a:rPr>
              <a:t>System Design</a:t>
            </a:r>
            <a:endParaRPr lang="en-US" sz="9600" dirty="0">
              <a:latin typeface="Times New Roman" panose="02020603050405020304"/>
              <a:cs typeface="Times New Roman" panose="02020603050405020304"/>
            </a:endParaRPr>
          </a:p>
          <a:p>
            <a:pPr marL="0" indent="0">
              <a:lnSpc>
                <a:spcPct val="80000"/>
              </a:lnSpc>
              <a:buNone/>
            </a:pPr>
            <a:r>
              <a:rPr lang="en-US" sz="9600" dirty="0">
                <a:sym typeface="+mn-ea"/>
              </a:rPr>
              <a:t>   - Architecture</a:t>
            </a:r>
            <a:endParaRPr lang="en-US" sz="9600" dirty="0">
              <a:latin typeface="Times New Roman" panose="02020603050405020304"/>
              <a:cs typeface="Times New Roman" panose="02020603050405020304"/>
            </a:endParaRPr>
          </a:p>
          <a:p>
            <a:pPr marL="0" indent="0">
              <a:lnSpc>
                <a:spcPct val="80000"/>
              </a:lnSpc>
              <a:buNone/>
            </a:pPr>
            <a:r>
              <a:rPr lang="en-US" sz="9600" dirty="0">
                <a:sym typeface="+mn-ea"/>
              </a:rPr>
              <a:t>   - UML Diagrams</a:t>
            </a:r>
            <a:endParaRPr lang="en-US" sz="9600" dirty="0">
              <a:sym typeface="+mn-ea"/>
            </a:endParaRPr>
          </a:p>
          <a:p>
            <a:pPr>
              <a:lnSpc>
                <a:spcPct val="80000"/>
              </a:lnSpc>
              <a:buFont typeface="Arial" panose="020B0604020202020204" pitchFamily="34" charset="0"/>
              <a:buChar char="•"/>
            </a:pPr>
            <a:r>
              <a:rPr lang="en-US" sz="9600" dirty="0">
                <a:sym typeface="+mn-ea"/>
              </a:rPr>
              <a:t>References</a:t>
            </a:r>
            <a:endParaRPr lang="en-US" sz="9600" dirty="0">
              <a:latin typeface="Times New Roman" panose="02020603050405020304"/>
              <a:cs typeface="Times New Roman" panose="02020603050405020304"/>
            </a:endParaRP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endParaRPr sz="96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p:nvPr>
            <p:ph type="title"/>
          </p:nvPr>
        </p:nvSpPr>
        <p:spPr>
          <a:xfrm>
            <a:off x="838200" y="264483"/>
            <a:ext cx="10515600" cy="590651"/>
          </a:xfrm>
          <a:prstGeom prst="rect">
            <a:avLst/>
          </a:prstGeom>
        </p:spPr>
        <p:txBody>
          <a:bodyPr/>
          <a:lstStyle>
            <a:lvl1pPr algn="ctr">
              <a:lnSpc>
                <a:spcPct val="200000"/>
              </a:lnSpc>
              <a:defRPr sz="3200" b="1">
                <a:latin typeface="Times New Roman" panose="02020603050405020304"/>
                <a:ea typeface="Times New Roman" panose="02020603050405020304"/>
                <a:cs typeface="Times New Roman" panose="02020603050405020304"/>
                <a:sym typeface="Times New Roman" panose="02020603050405020304"/>
              </a:defRPr>
            </a:lvl1pPr>
          </a:lstStyle>
          <a:p>
            <a:r>
              <a:t>ABSTRACT</a:t>
            </a:r>
          </a:p>
        </p:txBody>
      </p:sp>
      <p:sp>
        <p:nvSpPr>
          <p:cNvPr id="102" name="Content Placeholder 2"/>
          <p:cNvSpPr txBox="1"/>
          <p:nvPr>
            <p:ph type="body" idx="1"/>
          </p:nvPr>
        </p:nvSpPr>
        <p:spPr>
          <a:xfrm>
            <a:off x="838200" y="1078027"/>
            <a:ext cx="10515600" cy="5515879"/>
          </a:xfrm>
          <a:prstGeom prst="rect">
            <a:avLst/>
          </a:prstGeom>
        </p:spPr>
        <p:txBody>
          <a:bodyPr>
            <a:normAutofit fontScale="90000" lnSpcReduction="20000"/>
          </a:bodyPr>
          <a:lstStyle/>
          <a:p>
            <a:pPr algn="just">
              <a:lnSpc>
                <a:spcPct val="140000"/>
              </a:lnSpc>
              <a:buSzTx/>
              <a:buFont typeface="Arial" panose="020B0604020202020204" pitchFamily="34" charset="0"/>
              <a:buChar char="•"/>
              <a:defRPr sz="1600">
                <a:latin typeface="Times New Roman" panose="02020603050405020304"/>
                <a:ea typeface="Times New Roman" panose="02020603050405020304"/>
                <a:cs typeface="Times New Roman" panose="02020603050405020304"/>
                <a:sym typeface="Times New Roman" panose="02020603050405020304"/>
              </a:defRPr>
            </a:pPr>
            <a:r>
              <a:rPr lang="en-US" sz="1800"/>
              <a:t>Inherited retinal diseases (IRDs) pose a significant threat to childhood vision, often leading to severe visual deficits and blindness. Diagnosing these conditions is a complex challenge due to the multitude of clinical and genetic factors involved, encompassing over 200 causative genes. Traditional diagnostic methods, including invasive tests, are not always suitable for infants and young children. This paper introduces a pioneering approach to pediatric IRD diagnosis, leveraging Chromatic Pupillometry, a technique increasingly utilized for assessing both outer and inner retina functions.</a:t>
            </a:r>
            <a:endParaRPr lang="en-US" sz="1800"/>
          </a:p>
          <a:p>
            <a:pPr algn="just">
              <a:lnSpc>
                <a:spcPct val="140000"/>
              </a:lnSpc>
              <a:buSzTx/>
              <a:buFont typeface="Arial" panose="020B0604020202020204" pitchFamily="34" charset="0"/>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sz="1800"/>
          </a:p>
          <a:p>
            <a:pPr algn="just">
              <a:lnSpc>
                <a:spcPct val="140000"/>
              </a:lnSpc>
              <a:buSzTx/>
              <a:buFont typeface="Arial" panose="020B0604020202020204" pitchFamily="34" charset="0"/>
              <a:buChar char="•"/>
              <a:defRPr sz="1600">
                <a:latin typeface="Times New Roman" panose="02020603050405020304"/>
                <a:ea typeface="Times New Roman" panose="02020603050405020304"/>
                <a:cs typeface="Times New Roman" panose="02020603050405020304"/>
                <a:sym typeface="Times New Roman" panose="02020603050405020304"/>
              </a:defRPr>
            </a:pPr>
            <a:r>
              <a:rPr lang="en-US" sz="1800"/>
              <a:t>The proposed solution involves a unique Clinical Decision Support System (CDSS) that integrates hardware and software components. A specialized medical device, a pupillometer, is employed in conjunction with a custom-designed machine learning system. Two distinct Support Vector Machines (SVMs), one for each eye, analyze features extracted from pupillometric data to classify and diagnose IRDs. The CDSS has been specifically applied to the diagnosis of Retinitis Pigmentosa in pediatric subjects.</a:t>
            </a:r>
            <a:endParaRPr lang="en-US" sz="1800"/>
          </a:p>
          <a:p>
            <a:pPr algn="just">
              <a:lnSpc>
                <a:spcPct val="140000"/>
              </a:lnSpc>
              <a:buSzTx/>
              <a:buFont typeface="Arial" panose="020B0604020202020204" pitchFamily="34" charset="0"/>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sz="1800"/>
          </a:p>
          <a:p>
            <a:pPr algn="just">
              <a:lnSpc>
                <a:spcPct val="140000"/>
              </a:lnSpc>
              <a:buSzTx/>
              <a:buFont typeface="Arial" panose="020B0604020202020204" pitchFamily="34" charset="0"/>
              <a:buChar char="•"/>
              <a:defRPr sz="1600">
                <a:latin typeface="Times New Roman" panose="02020603050405020304"/>
                <a:ea typeface="Times New Roman" panose="02020603050405020304"/>
                <a:cs typeface="Times New Roman" panose="02020603050405020304"/>
                <a:sym typeface="Times New Roman" panose="02020603050405020304"/>
              </a:defRPr>
            </a:pPr>
            <a:r>
              <a:rPr lang="en-US" sz="1800"/>
              <a:t>The results demonstrate the efficacy of the system, with an ensemble model combining the outputs of the two SVMs achieving a commendable accuracy of 0.846, sensitivity of 0.937, and specificity of 0.786. This study marks a groundbreaking application of machine learning to pupillometric data, offering a promising alternative for the accurate and non-invasive diagnosis of genetic diseases in pediatric populations.</a:t>
            </a:r>
            <a:endParaRPr lang="en-US" sz="18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p:nvPr>
            <p:ph type="title"/>
          </p:nvPr>
        </p:nvSpPr>
        <p:spPr>
          <a:xfrm>
            <a:off x="838200" y="278859"/>
            <a:ext cx="10515600" cy="678584"/>
          </a:xfrm>
          <a:prstGeom prst="rect">
            <a:avLst/>
          </a:prstGeom>
        </p:spPr>
        <p:txBody>
          <a:bodyPr/>
          <a:lstStyle>
            <a:lvl1pPr algn="ctr">
              <a:defRPr sz="3200" b="1">
                <a:latin typeface="Times New Roman" panose="02020603050405020304"/>
                <a:ea typeface="Times New Roman" panose="02020603050405020304"/>
                <a:cs typeface="Times New Roman" panose="02020603050405020304"/>
                <a:sym typeface="Times New Roman" panose="02020603050405020304"/>
              </a:defRPr>
            </a:lvl1pPr>
          </a:lstStyle>
          <a:p>
            <a:r>
              <a:t>INTRODUCTION</a:t>
            </a:r>
          </a:p>
        </p:txBody>
      </p:sp>
      <p:sp>
        <p:nvSpPr>
          <p:cNvPr id="105" name="Content Placeholder 2"/>
          <p:cNvSpPr txBox="1"/>
          <p:nvPr>
            <p:ph type="body" idx="1"/>
          </p:nvPr>
        </p:nvSpPr>
        <p:spPr>
          <a:xfrm>
            <a:off x="1020588" y="1394304"/>
            <a:ext cx="10515601" cy="4782659"/>
          </a:xfrm>
          <a:prstGeom prst="rect">
            <a:avLst/>
          </a:prstGeom>
        </p:spPr>
        <p:txBody>
          <a:bodyPr>
            <a:normAutofit fontScale="90000" lnSpcReduction="10000"/>
          </a:bodyPr>
          <a:lstStyle/>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r>
              <a:rPr sz="1800" b="0"/>
              <a:t>Inherited Retinal Diseases (IRDs) pose a significant threat to children's vision, often leading to severe visual impairments and, in many cases, blindness during childhood in Established Market Economies (1 in 3000 individuals). These conditions can be broadly categorized into diseases affecting the outer retina, such as photoreceptor degenerations (examples include Leber Congenital Amaurosis, Retinitis Pigmentosa, Stargardt disease, Cone Dystrophy, Acromatopsia, Choroideremia, etc.), and diseases impacting the inner retina, predominantly involving retinal ganglion cell degeneration (examples include congenital glaucoma, dominant optic atrophy, Leber hereditary optic neuropathy).</a:t>
            </a: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r>
              <a:rPr sz="1800" b="0"/>
              <a:t>A significant challenge in addressing these conditions lies in their remarkable genetic heterogeneity, with over 200 causative genes identified to date. This diversity complicates the swift and effective diagnosis of IRDs, further compounded by the fact that the same gene can give rise to various and heterogeneous clinical phenotypes. As a result, navigating this complexity becomes crucial for developing targeted therapeutic approaches and improving the outcomes for individuals affected by IRDs.</a:t>
            </a: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800" b="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ontent Placeholder 2"/>
          <p:cNvSpPr txBox="1"/>
          <p:nvPr>
            <p:ph type="body" idx="1"/>
          </p:nvPr>
        </p:nvSpPr>
        <p:spPr>
          <a:xfrm>
            <a:off x="838200" y="1106170"/>
            <a:ext cx="10515600" cy="5071110"/>
          </a:xfrm>
          <a:prstGeom prst="rect">
            <a:avLst/>
          </a:prstGeom>
        </p:spPr>
        <p:txBody>
          <a:bodyPr>
            <a:noAutofit/>
          </a:bodyPr>
          <a:lstStyle/>
          <a:p>
            <a:pPr marL="0" indent="0">
              <a:lnSpc>
                <a:spcPct val="100000"/>
              </a:lnSpc>
              <a:buSzTx/>
              <a:buNone/>
              <a:defRPr b="1">
                <a:latin typeface="Times New Roman" panose="02020603050405020304"/>
                <a:ea typeface="Times New Roman" panose="02020603050405020304"/>
                <a:cs typeface="Times New Roman" panose="02020603050405020304"/>
                <a:sym typeface="Times New Roman" panose="02020603050405020304"/>
              </a:defRPr>
            </a:pPr>
            <a:r>
              <a:rPr sz="1600"/>
              <a:t>Existing System:</a:t>
            </a:r>
            <a:endParaRPr sz="1600"/>
          </a:p>
          <a:p>
            <a:pPr algn="just">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sz="1600"/>
              <a:t>Complex Diagnosis Process: Clinical evaluation of Inherited Retinal Diseases (IRDs) involves a complex pattern of tests, including invasive ones, making it challenging for infants and young children.</a:t>
            </a:r>
            <a:endParaRPr sz="1600"/>
          </a:p>
          <a:p>
            <a:pPr algn="just">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sz="1600"/>
              <a:t>Sedation Dependency: Electrophysiological testing, crucial for diagnosis, often requires sedation for children, affecting retinal responses and demanding a high-cost healthcare environment.</a:t>
            </a:r>
            <a:endParaRPr sz="1600"/>
          </a:p>
          <a:p>
            <a:pPr algn="just">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sz="1600"/>
              <a:t>Limited Accessibility: Specialized centers are essential for accurate diagnosis, resulting in delays for young patients and their families to receive a complete screening.</a:t>
            </a:r>
            <a:endParaRPr sz="1600"/>
          </a:p>
          <a:p>
            <a:pPr algn="just">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sz="1600"/>
              <a:t>Time-Consuming: The entire diagnostic process is time-consuming due to the complexity and the need for specialized centers, causing anxiety for patients and their relatives.</a:t>
            </a:r>
            <a:endParaRPr sz="1600"/>
          </a:p>
          <a:p>
            <a:pPr algn="just">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sz="1600"/>
              <a:t>Monitoring Challenges: Electrophysiological responses, especially when below the noise level, are not suitable for effectively monitoring changes in visual functionality, hindering accurate assessment of disease progression and therapy efficacy.</a:t>
            </a:r>
            <a:endParaRPr sz="16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ontent Placeholder 2"/>
          <p:cNvSpPr txBox="1"/>
          <p:nvPr>
            <p:ph type="body" idx="1"/>
          </p:nvPr>
        </p:nvSpPr>
        <p:spPr>
          <a:xfrm>
            <a:off x="838200" y="732945"/>
            <a:ext cx="10515600" cy="5832207"/>
          </a:xfrm>
          <a:prstGeom prst="rect">
            <a:avLst/>
          </a:prstGeom>
        </p:spPr>
        <p:txBody>
          <a:bodyPr>
            <a:noAutofit/>
          </a:bodyPr>
          <a:lstStyle/>
          <a:p>
            <a:pPr marL="0" indent="0">
              <a:buSzTx/>
              <a:buNone/>
              <a:defRPr b="1">
                <a:latin typeface="Times New Roman" panose="02020603050405020304"/>
                <a:ea typeface="Times New Roman" panose="02020603050405020304"/>
                <a:cs typeface="Times New Roman" panose="02020603050405020304"/>
                <a:sym typeface="Times New Roman" panose="02020603050405020304"/>
              </a:defRPr>
            </a:pPr>
            <a:r>
              <a:rPr sz="3200"/>
              <a:t>Proposed System:</a:t>
            </a:r>
            <a:endParaRPr sz="3200"/>
          </a:p>
          <a:p>
            <a:pPr marL="0" indent="0">
              <a:buSzTx/>
              <a:buNone/>
              <a:defRPr b="1">
                <a:latin typeface="Times New Roman" panose="02020603050405020304"/>
                <a:ea typeface="Times New Roman" panose="02020603050405020304"/>
                <a:cs typeface="Times New Roman" panose="02020603050405020304"/>
                <a:sym typeface="Times New Roman" panose="02020603050405020304"/>
              </a:defRPr>
            </a:pPr>
            <a:endParaRPr sz="1500"/>
          </a:p>
          <a:p>
            <a:pPr>
              <a:lnSpc>
                <a:spcPct val="170000"/>
              </a:lnSpc>
              <a:defRPr sz="1800">
                <a:latin typeface="Times New Roman" panose="02020603050405020304"/>
                <a:ea typeface="Times New Roman" panose="02020603050405020304"/>
                <a:cs typeface="Times New Roman" panose="02020603050405020304"/>
                <a:sym typeface="Times New Roman" panose="02020603050405020304"/>
              </a:defRPr>
            </a:pPr>
            <a:r>
              <a:rPr lang="en-US" sz="1500"/>
              <a:t>Non-Invasive Diagnosis for Pediatric Eye Diseases: The proposed system utilizes Pupillometry, a non-invasive method, to capture continuous pupil diameter data. This eliminates the need for extensive and potentially harmful clinical tests, making it safer and more comfortable for pediatric patients.</a:t>
            </a:r>
            <a:endParaRPr lang="en-US" sz="1500"/>
          </a:p>
          <a:p>
            <a:pPr>
              <a:lnSpc>
                <a:spcPct val="170000"/>
              </a:lnSpc>
              <a:defRPr sz="1800">
                <a:latin typeface="Times New Roman" panose="02020603050405020304"/>
                <a:ea typeface="Times New Roman" panose="02020603050405020304"/>
                <a:cs typeface="Times New Roman" panose="02020603050405020304"/>
                <a:sym typeface="Times New Roman" panose="02020603050405020304"/>
              </a:defRPr>
            </a:pPr>
            <a:r>
              <a:rPr lang="en-US" sz="1500"/>
              <a:t>Reduced Testing Burden on Children: Unlike existing techniques that may require numerous clinical tests, the proposed system streamlines the diagnostic process. By continuously monitoring and recording pupil diameters using the Pupillometry device, it minimizes the burden of testing on children, enhancing their overall healthcare experience.</a:t>
            </a:r>
            <a:endParaRPr lang="en-US" sz="1500"/>
          </a:p>
          <a:p>
            <a:pPr>
              <a:lnSpc>
                <a:spcPct val="170000"/>
              </a:lnSpc>
              <a:defRPr sz="1800">
                <a:latin typeface="Times New Roman" panose="02020603050405020304"/>
                <a:ea typeface="Times New Roman" panose="02020603050405020304"/>
                <a:cs typeface="Times New Roman" panose="02020603050405020304"/>
                <a:sym typeface="Times New Roman" panose="02020603050405020304"/>
              </a:defRPr>
            </a:pPr>
            <a:r>
              <a:rPr lang="en-US" sz="1500"/>
              <a:t>Efficient Machine Learning Classification: The integration of Support Vector Machine (SVM) algorithms allows for efficient training and classification of right and left eye pupil data. This not only enables the system to identify abnormal pupil sizes but also contributes to the overall accuracy of disease detection in pediatric patients.</a:t>
            </a:r>
            <a:endParaRPr lang="en-US" sz="1500"/>
          </a:p>
          <a:p>
            <a:pPr>
              <a:lnSpc>
                <a:spcPct val="170000"/>
              </a:lnSpc>
              <a:defRPr sz="1800">
                <a:latin typeface="Times New Roman" panose="02020603050405020304"/>
                <a:ea typeface="Times New Roman" panose="02020603050405020304"/>
                <a:cs typeface="Times New Roman" panose="02020603050405020304"/>
                <a:sym typeface="Times New Roman" panose="02020603050405020304"/>
              </a:defRPr>
            </a:pPr>
            <a:r>
              <a:rPr lang="en-US" sz="1500"/>
              <a:t>Ensemble Voting for Enhanced Accuracy: The use of Ensemble Voting Classifier combines the outputs of two separate SVM classifiers for the right and left eyes. By employing an OR operation, the system benefits from the strengths of both classifiers, ultimately achieving a higher accuracy rate of 84.6%. This ensemble approach enhances the reliability of the diagnostic outcome.</a:t>
            </a:r>
            <a:endParaRPr lang="en-US" sz="1500"/>
          </a:p>
          <a:p>
            <a:pPr marL="0" indent="0">
              <a:lnSpc>
                <a:spcPct val="170000"/>
              </a:lnSpc>
              <a:buNone/>
              <a:defRPr sz="1800">
                <a:latin typeface="Times New Roman" panose="02020603050405020304"/>
                <a:ea typeface="Times New Roman" panose="02020603050405020304"/>
                <a:cs typeface="Times New Roman" panose="02020603050405020304"/>
                <a:sym typeface="Times New Roman" panose="02020603050405020304"/>
              </a:defRPr>
            </a:pPr>
            <a:endParaRPr lang="en-US" sz="15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ontent Placeholder 2"/>
          <p:cNvSpPr txBox="1"/>
          <p:nvPr>
            <p:ph type="body" idx="1"/>
          </p:nvPr>
        </p:nvSpPr>
        <p:spPr>
          <a:xfrm>
            <a:off x="838200" y="776077"/>
            <a:ext cx="10515600" cy="5400887"/>
          </a:xfrm>
          <a:prstGeom prst="rect">
            <a:avLst/>
          </a:prstGeom>
        </p:spPr>
        <p:txBody>
          <a:bodyPr>
            <a:normAutofit lnSpcReduction="10000"/>
          </a:bodyPr>
          <a:lstStyle/>
          <a:p>
            <a:pPr marL="0" indent="0">
              <a:lnSpc>
                <a:spcPct val="150000"/>
              </a:lnSpc>
              <a:buSzTx/>
              <a:buNone/>
              <a:defRPr sz="2500" b="1">
                <a:latin typeface="Times New Roman" panose="02020603050405020304"/>
                <a:ea typeface="Times New Roman" panose="02020603050405020304"/>
                <a:cs typeface="Times New Roman" panose="02020603050405020304"/>
                <a:sym typeface="Times New Roman" panose="02020603050405020304"/>
              </a:defRPr>
            </a:pPr>
            <a:r>
              <a:rPr sz="3200"/>
              <a:t>Scope of the Project:</a:t>
            </a:r>
            <a:endParaRPr sz="3200"/>
          </a:p>
          <a:p>
            <a:pPr marL="267335" indent="-267335" algn="just">
              <a:lnSpc>
                <a:spcPct val="150000"/>
              </a:lnSpc>
              <a:defRPr sz="1800">
                <a:latin typeface="Times New Roman" panose="02020603050405020304"/>
                <a:ea typeface="Times New Roman" panose="02020603050405020304"/>
                <a:cs typeface="Times New Roman" panose="02020603050405020304"/>
                <a:sym typeface="Times New Roman" panose="02020603050405020304"/>
              </a:defRPr>
            </a:pPr>
            <a:r>
              <a:t>The scope of the face detection unlocking system project is comprehensive, encompassing key aspects from system design to ongoing management. </a:t>
            </a:r>
          </a:p>
          <a:p>
            <a:pPr marL="267335" indent="-267335" algn="just">
              <a:lnSpc>
                <a:spcPct val="150000"/>
              </a:lnSpc>
              <a:defRPr sz="1800">
                <a:latin typeface="Times New Roman" panose="02020603050405020304"/>
                <a:ea typeface="Times New Roman" panose="02020603050405020304"/>
                <a:cs typeface="Times New Roman" panose="02020603050405020304"/>
                <a:sym typeface="Times New Roman" panose="02020603050405020304"/>
              </a:defRPr>
            </a:pPr>
            <a:r>
              <a:t>This endeavour entails delineating the system's blueprint, opting for a sophisticated facial Recognition algorithm, and crafting an interface.</a:t>
            </a:r>
          </a:p>
          <a:p>
            <a:pPr marL="267335" indent="-267335" algn="just">
              <a:lnSpc>
                <a:spcPct val="150000"/>
              </a:lnSpc>
              <a:defRPr sz="1800">
                <a:latin typeface="Times New Roman" panose="02020603050405020304"/>
                <a:ea typeface="Times New Roman" panose="02020603050405020304"/>
                <a:cs typeface="Times New Roman" panose="02020603050405020304"/>
                <a:sym typeface="Times New Roman" panose="02020603050405020304"/>
              </a:defRPr>
            </a:pPr>
            <a:r>
              <a:t> It involves defining architecture, the deployment plan is phased to minimise distributions, and ongoing maintenance, support and compliance monitoring are integral components. </a:t>
            </a:r>
          </a:p>
          <a:p>
            <a:pPr marL="267335" indent="-267335" algn="just">
              <a:lnSpc>
                <a:spcPct val="150000"/>
              </a:lnSpc>
              <a:defRPr sz="1800">
                <a:latin typeface="Times New Roman" panose="02020603050405020304"/>
                <a:ea typeface="Times New Roman" panose="02020603050405020304"/>
                <a:cs typeface="Times New Roman" panose="02020603050405020304"/>
                <a:sym typeface="Times New Roman" panose="02020603050405020304"/>
              </a:defRPr>
            </a:pPr>
            <a:r>
              <a:t>This project emphasises compliance with data protection regulations, industry standards, and implementation of monitoring and auditing process to track performance and generate access activity report. This comprehensive approach ensures the successful implementation and sustainable operation of the face detection unlocking system.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p:nvPr>
            <p:ph type="title"/>
          </p:nvPr>
        </p:nvSpPr>
        <p:spPr>
          <a:xfrm>
            <a:off x="838200" y="365125"/>
            <a:ext cx="10515600" cy="721714"/>
          </a:xfrm>
          <a:prstGeom prst="rect">
            <a:avLst/>
          </a:prstGeom>
        </p:spPr>
        <p:txBody>
          <a:bodyPr/>
          <a:lstStyle>
            <a:lvl1pPr algn="ctr">
              <a:defRPr sz="3200" b="1">
                <a:latin typeface="Times New Roman" panose="02020603050405020304"/>
                <a:ea typeface="Times New Roman" panose="02020603050405020304"/>
                <a:cs typeface="Times New Roman" panose="02020603050405020304"/>
                <a:sym typeface="Times New Roman" panose="02020603050405020304"/>
              </a:defRPr>
            </a:lvl1pPr>
          </a:lstStyle>
          <a:p>
            <a:r>
              <a:t>SYSTEM ANALYSIS</a:t>
            </a:r>
          </a:p>
        </p:txBody>
      </p:sp>
      <p:sp>
        <p:nvSpPr>
          <p:cNvPr id="114" name="Content Placeholder 2"/>
          <p:cNvSpPr txBox="1"/>
          <p:nvPr>
            <p:ph type="body" idx="1"/>
          </p:nvPr>
        </p:nvSpPr>
        <p:spPr>
          <a:xfrm>
            <a:off x="838200" y="1437435"/>
            <a:ext cx="10515600" cy="4969566"/>
          </a:xfrm>
          <a:prstGeom prst="rect">
            <a:avLst/>
          </a:prstGeom>
        </p:spPr>
        <p:txBody>
          <a:bodyPr>
            <a:normAutofit lnSpcReduction="20000"/>
          </a:bodyPr>
          <a:lstStyle/>
          <a:p>
            <a:pPr marL="0" indent="0">
              <a:lnSpc>
                <a:spcPct val="70000"/>
              </a:lnSpc>
              <a:buSzTx/>
              <a:buNone/>
              <a:defRPr sz="1800" b="1">
                <a:latin typeface="Times New Roman" panose="02020603050405020304"/>
                <a:ea typeface="Times New Roman" panose="02020603050405020304"/>
                <a:cs typeface="Times New Roman" panose="02020603050405020304"/>
                <a:sym typeface="Times New Roman" panose="02020603050405020304"/>
              </a:defRPr>
            </a:pPr>
            <a:r>
              <a:rPr sz="2500"/>
              <a:t>Hardware Requirements:</a:t>
            </a:r>
            <a:endParaRPr sz="2500"/>
          </a:p>
          <a:p>
            <a:pPr marL="457200" indent="-4572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r>
              <a:t>Processor: i3 Minimum</a:t>
            </a:r>
          </a:p>
          <a:p>
            <a:pPr marL="457200" indent="-4572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r>
              <a:t>Ram:  4 GB Minimum</a:t>
            </a:r>
          </a:p>
          <a:p>
            <a:pPr marL="457200" indent="-4572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r>
              <a:t>Hard Disk:  250 GB Minimum</a:t>
            </a:r>
          </a:p>
          <a:p>
            <a:pPr marL="457200" indent="-4572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endParaRPr sz="2500"/>
          </a:p>
          <a:p>
            <a:pPr marL="0" indent="0">
              <a:lnSpc>
                <a:spcPct val="7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sz="2500" b="1"/>
              <a:t>Software Requirements:</a:t>
            </a:r>
            <a:endParaRPr sz="2500" b="1"/>
          </a:p>
          <a:p>
            <a:pPr marL="342900" indent="-3429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r>
              <a:t>Operating System: Windows</a:t>
            </a:r>
          </a:p>
          <a:p>
            <a:pPr marL="342900" indent="-3429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r>
              <a:t>Programming Language: Python 3.7</a:t>
            </a:r>
          </a:p>
          <a:p>
            <a:pPr algn="just"/>
            <a:r>
              <a:rPr lang="en-IN" sz="1800" dirty="0">
                <a:latin typeface="Times New Roman" panose="02020603050405020304" pitchFamily="18" charset="0"/>
                <a:cs typeface="Times New Roman" panose="02020603050405020304" pitchFamily="18" charset="0"/>
                <a:sym typeface="+mn-ea"/>
              </a:rPr>
              <a:t>Python Packages:</a:t>
            </a: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sym typeface="+mn-ea"/>
              </a:rPr>
              <a:t>    -keras==2.3.1</a:t>
            </a: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sym typeface="+mn-ea"/>
              </a:rPr>
              <a:t>    -numpy==1.19.2</a:t>
            </a:r>
            <a:endParaRPr lang="en-IN" sz="1800" dirty="0">
              <a:latin typeface="Times New Roman" panose="02020603050405020304" pitchFamily="18" charset="0"/>
              <a:cs typeface="Times New Roman" panose="02020603050405020304" pitchFamily="18" charset="0"/>
              <a:sym typeface="+mn-ea"/>
            </a:endParaRPr>
          </a:p>
          <a:p>
            <a:pPr marL="0" indent="0" algn="just">
              <a:buNone/>
            </a:pPr>
            <a:r>
              <a:rPr lang="en-US" altLang="en-IN" sz="1800" dirty="0">
                <a:latin typeface="Times New Roman" panose="02020603050405020304" pitchFamily="18" charset="0"/>
                <a:cs typeface="Times New Roman" panose="02020603050405020304" pitchFamily="18" charset="0"/>
                <a:sym typeface="+mn-ea"/>
              </a:rPr>
              <a:t>    -Matplotlib</a:t>
            </a:r>
            <a:r>
              <a:rPr lang="en-IN" altLang="en-US" sz="1800" dirty="0">
                <a:latin typeface="Times New Roman" panose="02020603050405020304" pitchFamily="18" charset="0"/>
                <a:cs typeface="Times New Roman" panose="02020603050405020304" pitchFamily="18" charset="0"/>
                <a:sym typeface="+mn-ea"/>
              </a:rPr>
              <a:t>==3.1.1</a:t>
            </a:r>
            <a:endParaRPr lang="en-US" altLang="en-IN" sz="1800" dirty="0">
              <a:latin typeface="Times New Roman" panose="02020603050405020304" pitchFamily="18" charset="0"/>
              <a:cs typeface="Times New Roman" panose="02020603050405020304" pitchFamily="18" charset="0"/>
              <a:sym typeface="+mn-ea"/>
            </a:endParaRPr>
          </a:p>
          <a:p>
            <a:pPr marL="0" indent="0" algn="just">
              <a:buNone/>
            </a:pPr>
            <a:r>
              <a:rPr lang="en-IN" sz="1800" dirty="0">
                <a:latin typeface="Times New Roman" panose="02020603050405020304" pitchFamily="18" charset="0"/>
                <a:cs typeface="Times New Roman" panose="02020603050405020304" pitchFamily="18" charset="0"/>
                <a:sym typeface="+mn-ea"/>
              </a:rPr>
              <a:t>    - pandas==0.25.2</a:t>
            </a:r>
            <a:endParaRPr lang="en-IN" sz="1800" dirty="0">
              <a:latin typeface="Times New Roman" panose="02020603050405020304" pitchFamily="18" charset="0"/>
              <a:cs typeface="Times New Roman" panose="02020603050405020304" pitchFamily="18" charset="0"/>
              <a:sym typeface="+mn-ea"/>
            </a:endParaRPr>
          </a:p>
          <a:p>
            <a:pPr marL="0" indent="0" algn="just">
              <a:buNone/>
            </a:pPr>
            <a:r>
              <a:rPr lang="en-IN" sz="1800" dirty="0">
                <a:latin typeface="Times New Roman" panose="02020603050405020304" pitchFamily="18" charset="0"/>
                <a:cs typeface="Times New Roman" panose="02020603050405020304" pitchFamily="18" charset="0"/>
                <a:sym typeface="+mn-ea"/>
              </a:rPr>
              <a:t>    </a:t>
            </a:r>
            <a:r>
              <a:rPr lang="en-IN" sz="1800" dirty="0">
                <a:latin typeface="Times New Roman" panose="02020603050405020304" pitchFamily="18" charset="0"/>
                <a:cs typeface="Times New Roman" panose="02020603050405020304" pitchFamily="18" charset="0"/>
                <a:sym typeface="+mn-ea"/>
              </a:rPr>
              <a:t>- scikit-learn==0.22.2.post1</a:t>
            </a:r>
            <a:endParaRPr lang="en-IN" sz="1800" dirty="0">
              <a:latin typeface="Times New Roman" panose="02020603050405020304" pitchFamily="18" charset="0"/>
              <a:cs typeface="Times New Roman" panose="02020603050405020304" pitchFamily="18" charset="0"/>
              <a:sym typeface="+mn-ea"/>
            </a:endParaRPr>
          </a:p>
          <a:p>
            <a:pPr marL="0" indent="0" algn="just">
              <a:buNone/>
            </a:pPr>
            <a:r>
              <a:rPr lang="en-IN" sz="1800" dirty="0">
                <a:latin typeface="Times New Roman" panose="02020603050405020304" pitchFamily="18" charset="0"/>
                <a:cs typeface="Times New Roman" panose="02020603050405020304" pitchFamily="18" charset="0"/>
                <a:sym typeface="+mn-ea"/>
              </a:rPr>
              <a:t>    - tensorflow==1.14.0</a:t>
            </a:r>
            <a:endParaRPr lang="en-IN" sz="1800" dirty="0">
              <a:latin typeface="Times New Roman" panose="02020603050405020304" pitchFamily="18" charset="0"/>
              <a:cs typeface="Times New Roman" panose="02020603050405020304" pitchFamily="18" charset="0"/>
              <a:sym typeface="+mn-ea"/>
            </a:endParaRPr>
          </a:p>
          <a:p>
            <a:pPr marL="0" indent="0" algn="just">
              <a:buNone/>
            </a:pPr>
            <a:endParaRPr lang="en-IN" sz="1800" dirty="0">
              <a:latin typeface="Times New Roman" panose="02020603050405020304" pitchFamily="18" charset="0"/>
              <a:cs typeface="Times New Roman" panose="02020603050405020304" pitchFamily="18" charset="0"/>
              <a:sym typeface="+mn-ea"/>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342900" indent="-3429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endParaRPr sz="2400"/>
          </a:p>
          <a:p>
            <a:pPr marL="342900" indent="-342900">
              <a:lnSpc>
                <a:spcPct val="70000"/>
              </a:lnSpc>
              <a:defRPr sz="1800">
                <a:latin typeface="Times New Roman" panose="02020603050405020304"/>
                <a:ea typeface="Times New Roman" panose="02020603050405020304"/>
                <a:cs typeface="Times New Roman" panose="02020603050405020304"/>
                <a:sym typeface="Times New Roman" panose="02020603050405020304"/>
              </a:defRPr>
            </a:pPr>
            <a:endParaRPr sz="24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p:nvPr>
            <p:ph type="title"/>
          </p:nvPr>
        </p:nvSpPr>
        <p:spPr>
          <a:xfrm>
            <a:off x="839470" y="457200"/>
            <a:ext cx="3932555" cy="625475"/>
          </a:xfrm>
          <a:prstGeom prst="rect">
            <a:avLst/>
          </a:prstGeom>
        </p:spPr>
        <p:txBody>
          <a:bodyPr/>
          <a:lstStyle>
            <a:lvl1pPr algn="ctr">
              <a:defRPr sz="3000" b="1">
                <a:latin typeface="Times New Roman" panose="02020603050405020304"/>
                <a:ea typeface="Times New Roman" panose="02020603050405020304"/>
                <a:cs typeface="Times New Roman" panose="02020603050405020304"/>
                <a:sym typeface="Times New Roman" panose="02020603050405020304"/>
              </a:defRPr>
            </a:lvl1pPr>
          </a:lstStyle>
          <a:p>
            <a:r>
              <a:t>SYSTEM DESIGN</a:t>
            </a:r>
          </a:p>
        </p:txBody>
      </p:sp>
      <p:sp>
        <p:nvSpPr>
          <p:cNvPr id="121" name="Content Placeholder 2"/>
          <p:cNvSpPr txBox="1"/>
          <p:nvPr>
            <p:ph type="body" sz="quarter" idx="1"/>
          </p:nvPr>
        </p:nvSpPr>
        <p:spPr>
          <a:xfrm>
            <a:off x="839470" y="1325880"/>
            <a:ext cx="3932555" cy="306070"/>
          </a:xfrm>
          <a:prstGeom prst="rect">
            <a:avLst/>
          </a:prstGeom>
        </p:spPr>
        <p:txBody>
          <a:bodyPr>
            <a:normAutofit fontScale="90000"/>
          </a:bodyPr>
          <a:lstStyle>
            <a:lvl1pPr marL="0" indent="0">
              <a:buSzTx/>
              <a:buNone/>
              <a:defRPr b="1">
                <a:latin typeface="Times New Roman" panose="02020603050405020304"/>
                <a:ea typeface="Times New Roman" panose="02020603050405020304"/>
                <a:cs typeface="Times New Roman" panose="02020603050405020304"/>
                <a:sym typeface="Times New Roman" panose="02020603050405020304"/>
              </a:defRPr>
            </a:lvl1pPr>
          </a:lstStyle>
          <a:p>
            <a:r>
              <a:t>Architecture:</a:t>
            </a:r>
          </a:p>
          <a:p/>
          <a:p/>
        </p:txBody>
      </p:sp>
      <p:pic>
        <p:nvPicPr>
          <p:cNvPr id="2" name="Picture Placeholder 1"/>
          <p:cNvPicPr>
            <a:picLocks noChangeAspect="1"/>
          </p:cNvPicPr>
          <p:nvPr>
            <p:ph type="pic" sz="half" idx="21"/>
          </p:nvPr>
        </p:nvPicPr>
        <p:blipFill>
          <a:blip r:embed="rId1"/>
          <a:stretch>
            <a:fillRect/>
          </a:stretch>
        </p:blipFill>
        <p:spPr>
          <a:xfrm>
            <a:off x="2279650" y="942340"/>
            <a:ext cx="8025765" cy="592328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8320</Words>
  <Application>WPS Presentation</Application>
  <PresentationFormat/>
  <Paragraphs>108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Calibri</vt:lpstr>
      <vt:lpstr>Calibri Light</vt:lpstr>
      <vt:lpstr>Arial</vt:lpstr>
      <vt:lpstr>Times New Roman</vt:lpstr>
      <vt:lpstr>Times New Roman</vt:lpstr>
      <vt:lpstr>Microsoft YaHei</vt:lpstr>
      <vt:lpstr>Arial Unicode MS</vt:lpstr>
      <vt:lpstr>Calibri</vt:lpstr>
      <vt:lpstr>office theme</vt:lpstr>
      <vt:lpstr>PowerPoint 演示文稿</vt:lpstr>
      <vt:lpstr>                             AGENDA</vt:lpstr>
      <vt:lpstr>ABSTRACT</vt:lpstr>
      <vt:lpstr>INTRODUCTION</vt:lpstr>
      <vt:lpstr>PowerPoint 演示文稿</vt:lpstr>
      <vt:lpstr>PowerPoint 演示文稿</vt:lpstr>
      <vt:lpstr>PowerPoint 演示文稿</vt:lpstr>
      <vt:lpstr>SYSTEM ANALYSIS</vt:lpstr>
      <vt:lpstr>SYSTEM DESIGN</vt:lpstr>
      <vt:lpstr>UML Diagrams: class daigram</vt:lpstr>
      <vt:lpstr>PowerPoint 演示文稿</vt:lpstr>
      <vt:lpstr>sequence daigram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9</cp:revision>
  <dcterms:created xsi:type="dcterms:W3CDTF">2024-02-05T06:55:00Z</dcterms:created>
  <dcterms:modified xsi:type="dcterms:W3CDTF">2024-02-18T16:27:28Z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0665BFFF54E94A17AE0ED0F9F3713A9C_13</vt:lpwstr>
  </property>
  <property fmtid="{D5CDD505-2E9C-101B-9397-08002B2CF9AE}" pid="3" name="KSOProductBuildVer">
    <vt:lpwstr>1033-12.2.0.13431</vt:lpwstr>
  </property>
</Properties>
</file>