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7" r:id="rId3"/>
    <p:sldId id="262" r:id="rId4"/>
    <p:sldId id="258" r:id="rId5"/>
    <p:sldId id="259" r:id="rId6"/>
    <p:sldId id="260" r:id="rId7"/>
    <p:sldId id="261"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51" d="100"/>
          <a:sy n="51" d="100"/>
        </p:scale>
        <p:origin x="-1354"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presProps" Target="presProps.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1" Type="http://schemas.openxmlformats.org/officeDocument/2006/relationships/tableStyles" Target="tableStyles.xml"/><Relationship Id="rId10" Type="http://schemas.openxmlformats.org/officeDocument/2006/relationships/viewProps" Target="viewProps.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Abstract</a:t>
            </a:r>
            <a:endParaRPr lang="en-US" dirty="0"/>
          </a:p>
        </p:txBody>
      </p:sp>
      <p:sp>
        <p:nvSpPr>
          <p:cNvPr id="3" name="Content Placeholder 2"/>
          <p:cNvSpPr>
            <a:spLocks noGrp="1"/>
          </p:cNvSpPr>
          <p:nvPr>
            <p:ph idx="1"/>
          </p:nvPr>
        </p:nvSpPr>
        <p:spPr/>
        <p:txBody>
          <a:bodyPr>
            <a:normAutofit fontScale="55000" lnSpcReduction="20000"/>
          </a:bodyPr>
          <a:lstStyle/>
          <a:p>
            <a:r>
              <a:rPr lang="en-US" dirty="0" smtClean="0"/>
              <a:t>Inherited retinal diseases cause severe visual deficits in children. They are classified in outer and inner retina diseases, and often cause blindness in childhood. The diagnosis for this type of illness is challenging, given the wide range of clinical and genetic causes (with over 200 causative genes). It is routinely based on a complex pattern of clinical tests, including invasive ones, not always appropriate for infants or young children. A different approach is thus needed, that exploits Chromatic </a:t>
            </a:r>
            <a:r>
              <a:rPr lang="en-US" dirty="0" err="1" smtClean="0"/>
              <a:t>Pupillometry</a:t>
            </a:r>
            <a:r>
              <a:rPr lang="en-US" dirty="0" smtClean="0"/>
              <a:t>, a technique increasingly used to assess outer and inner retina functions. This paper presents a novel Clinical Decision Support System (CDSS), based on Machine Learning using Chromatic </a:t>
            </a:r>
            <a:r>
              <a:rPr lang="en-US" dirty="0" err="1" smtClean="0"/>
              <a:t>Pupillometry</a:t>
            </a:r>
            <a:r>
              <a:rPr lang="en-US" dirty="0" smtClean="0"/>
              <a:t> in order to support diagnosis of Inherited retinal diseases in pediatric subjects. An approach that combines hardware and software is proposed: a dedicated medical equipment (</a:t>
            </a:r>
            <a:r>
              <a:rPr lang="en-US" dirty="0" err="1" smtClean="0"/>
              <a:t>pupillometer</a:t>
            </a:r>
            <a:r>
              <a:rPr lang="en-US" dirty="0" smtClean="0"/>
              <a:t>) is used with a purposely designed custom machine learning decision support system. Two distinct Support Vector Machines (SVMs), one for each eye, classify the features extracted from the </a:t>
            </a:r>
            <a:r>
              <a:rPr lang="en-US" dirty="0" err="1" smtClean="0"/>
              <a:t>pupillometric</a:t>
            </a:r>
            <a:r>
              <a:rPr lang="en-US" dirty="0" smtClean="0"/>
              <a:t> data. The designed CDSS has been used for diagnosis of Retinitis </a:t>
            </a:r>
            <a:r>
              <a:rPr lang="en-US" dirty="0" err="1" smtClean="0"/>
              <a:t>Pigmentosa</a:t>
            </a:r>
            <a:r>
              <a:rPr lang="en-US" dirty="0" smtClean="0"/>
              <a:t> in pediatric subjects. The results, obtained by combining the two SVMs in an ensemble model, show satisfactory performance of the system, that achieved 0.846 accuracy, 0.937 sensitivity and 0.786 specificity. This is the first study that applies machine learning to </a:t>
            </a:r>
            <a:r>
              <a:rPr lang="en-US" dirty="0" err="1" smtClean="0"/>
              <a:t>pupillometric</a:t>
            </a:r>
            <a:r>
              <a:rPr lang="en-US" dirty="0" smtClean="0"/>
              <a:t> data in order to diagnose a genetic disease in pediatric age</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Inherited Retinal Diseases (IRDs) represent a significant cause of severe visual deficits in children. They frequently are cause of blindness in childhood in Established Market Economies (1/3000 individuals). IRDs can be divided into diseases of the outer retina, namely photoreceptor degenerations (e.g., </a:t>
            </a:r>
            <a:r>
              <a:rPr lang="en-US" dirty="0" err="1" smtClean="0"/>
              <a:t>Leber</a:t>
            </a:r>
            <a:r>
              <a:rPr lang="en-US" dirty="0" smtClean="0"/>
              <a:t> Congenital </a:t>
            </a:r>
            <a:r>
              <a:rPr lang="en-US" dirty="0" err="1" smtClean="0"/>
              <a:t>Amaurosis</a:t>
            </a:r>
            <a:r>
              <a:rPr lang="en-US" dirty="0" smtClean="0"/>
              <a:t>, Retinitis </a:t>
            </a:r>
            <a:r>
              <a:rPr lang="en-US" dirty="0" err="1" smtClean="0"/>
              <a:t>Pigmentosa</a:t>
            </a:r>
            <a:r>
              <a:rPr lang="en-US" dirty="0" smtClean="0"/>
              <a:t>, </a:t>
            </a:r>
            <a:r>
              <a:rPr lang="en-US" dirty="0" err="1" smtClean="0"/>
              <a:t>Stargardt</a:t>
            </a:r>
            <a:r>
              <a:rPr lang="en-US" dirty="0" smtClean="0"/>
              <a:t> disease, Cone Dystrophy, </a:t>
            </a:r>
            <a:r>
              <a:rPr lang="en-US" dirty="0" err="1" smtClean="0"/>
              <a:t>Acromatopsia</a:t>
            </a:r>
            <a:r>
              <a:rPr lang="en-US" dirty="0" smtClean="0"/>
              <a:t>, </a:t>
            </a:r>
            <a:r>
              <a:rPr lang="en-US" dirty="0" err="1" smtClean="0"/>
              <a:t>Choroideremia</a:t>
            </a:r>
            <a:r>
              <a:rPr lang="en-US" dirty="0" smtClean="0"/>
              <a:t>, etc.), and diseases of the inner retina, mainly retinal ganglion cell degeneration (e.g. congenital glaucoma, dominant optic atrophy, </a:t>
            </a:r>
            <a:r>
              <a:rPr lang="en-US" dirty="0" err="1" smtClean="0"/>
              <a:t>Leber</a:t>
            </a:r>
            <a:r>
              <a:rPr lang="en-US" dirty="0" smtClean="0"/>
              <a:t> hereditary optic neuropathy). Both conditions are characterized by extremely high genetic heterogeneity with over 200 causative genes identified to date, which represent a remarkable obstacle to a rapid and effective </a:t>
            </a:r>
            <a:r>
              <a:rPr lang="en-US" dirty="0" err="1" smtClean="0"/>
              <a:t>diagnosis,also</a:t>
            </a:r>
            <a:r>
              <a:rPr lang="en-US" dirty="0" smtClean="0"/>
              <a:t> considering that the same gene could cause different and heterogeneous clinical phenotypes.</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Existing System</a:t>
            </a:r>
            <a:endParaRPr lang="en-US" dirty="0"/>
          </a:p>
        </p:txBody>
      </p:sp>
      <p:sp>
        <p:nvSpPr>
          <p:cNvPr id="3" name="Content Placeholder 2"/>
          <p:cNvSpPr>
            <a:spLocks noGrp="1"/>
          </p:cNvSpPr>
          <p:nvPr>
            <p:ph idx="1"/>
          </p:nvPr>
        </p:nvSpPr>
        <p:spPr/>
        <p:txBody>
          <a:bodyPr>
            <a:normAutofit fontScale="40000"/>
          </a:bodyPr>
          <a:lstStyle/>
          <a:p>
            <a:r>
              <a:rPr lang="en-US" dirty="0"/>
              <a:t>Complex Diagnosis Process: Clinical evaluation of Inherited Retinal Diseases (IRDs) involves a complex pattern of tests, including invasive ones, making it challenging for infants and young children.</a:t>
            </a:r>
            <a:endParaRPr lang="en-US" dirty="0"/>
          </a:p>
          <a:p>
            <a:endParaRPr lang="en-US" dirty="0"/>
          </a:p>
          <a:p>
            <a:r>
              <a:rPr lang="en-US" dirty="0"/>
              <a:t>Sedation Dependency: Electrophysiological testing, crucial for diagnosis, often requires sedation for children, affecting retinal responses and demanding a high-cost healthcare environment.</a:t>
            </a:r>
            <a:endParaRPr lang="en-US" dirty="0"/>
          </a:p>
          <a:p>
            <a:endParaRPr lang="en-US" dirty="0"/>
          </a:p>
          <a:p>
            <a:r>
              <a:rPr lang="en-US" dirty="0"/>
              <a:t>Limited Accessibility: Specialized centers are essential for accurate diagnosis, resulting in delays for young patients and their families to receive a complete screening.</a:t>
            </a:r>
            <a:endParaRPr lang="en-US" dirty="0"/>
          </a:p>
          <a:p>
            <a:endParaRPr lang="en-US" dirty="0"/>
          </a:p>
          <a:p>
            <a:r>
              <a:rPr lang="en-US" dirty="0"/>
              <a:t>Time-Consuming: The entire diagnostic process is time-consuming due to the complexity and the need for specialized centers, causing anxiety for patients and their relatives.</a:t>
            </a:r>
            <a:endParaRPr lang="en-US" dirty="0"/>
          </a:p>
          <a:p>
            <a:endParaRPr lang="en-US" dirty="0"/>
          </a:p>
          <a:p>
            <a:r>
              <a:rPr lang="en-US" dirty="0"/>
              <a:t>Monitoring Challenges: Electrophysiological responses, especially when below the noise level, are not suitable for effectively monitoring changes in visual functionality, hindering accurate assessment of disease progression and therapy efficacy.</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Proposed System</a:t>
            </a:r>
            <a:endParaRPr lang="en-US" dirty="0"/>
          </a:p>
        </p:txBody>
      </p:sp>
      <p:sp>
        <p:nvSpPr>
          <p:cNvPr id="3" name="Content Placeholder 2"/>
          <p:cNvSpPr>
            <a:spLocks noGrp="1"/>
          </p:cNvSpPr>
          <p:nvPr>
            <p:ph idx="1"/>
          </p:nvPr>
        </p:nvSpPr>
        <p:spPr/>
        <p:txBody>
          <a:bodyPr>
            <a:normAutofit fontScale="55000" lnSpcReduction="20000"/>
          </a:bodyPr>
          <a:lstStyle/>
          <a:p>
            <a:pPr latinLnBrk="1"/>
            <a:r>
              <a:rPr lang="en-US" dirty="0" smtClean="0"/>
              <a:t>In this paper author is describing concept to detect eye pediatric age genetic diseases using </a:t>
            </a:r>
            <a:r>
              <a:rPr lang="en-US" dirty="0" err="1" smtClean="0"/>
              <a:t>Pupillometry</a:t>
            </a:r>
            <a:r>
              <a:rPr lang="en-US" dirty="0" smtClean="0"/>
              <a:t> device data as this device is very accurate and it’s not require huge number of clinical test to detect disease. All existing techniques require huge number of clinical test to diagnose eye pupil disease in children’s and it’s not good for children’s health, so author using </a:t>
            </a:r>
            <a:r>
              <a:rPr lang="en-US" dirty="0" err="1" smtClean="0"/>
              <a:t>Pupillometry</a:t>
            </a:r>
            <a:r>
              <a:rPr lang="en-US" dirty="0" smtClean="0"/>
              <a:t> device which capture pupil diameters continuously and records that data in raw format in the file. Later we can </a:t>
            </a:r>
            <a:r>
              <a:rPr lang="en-US" dirty="0" err="1" smtClean="0"/>
              <a:t>analyse</a:t>
            </a:r>
            <a:r>
              <a:rPr lang="en-US" dirty="0" smtClean="0"/>
              <a:t> that data using Machine Learning SVM algorithm to detect presence of disease. [5]Here author using two different SVM classifiers to train right and left eye pupil data and then performing OR operations between two classifier using ENSEMBLE VOTING classifier to get classifier with better accuracy. [6] SVM will assign disease class label as 1 to train data if pupils size diameter is huge and if its size is normal then classifier will assign value 0.</a:t>
            </a:r>
            <a:endParaRPr lang="en-US" dirty="0" smtClean="0"/>
          </a:p>
          <a:p>
            <a:pPr latinLnBrk="1"/>
            <a:r>
              <a:rPr lang="en-US" i="1" dirty="0" smtClean="0"/>
              <a:t>D. Advantages Of Proposed System</a:t>
            </a:r>
            <a:endParaRPr lang="en-US" dirty="0" smtClean="0"/>
          </a:p>
          <a:p>
            <a:r>
              <a:rPr lang="en-US" dirty="0" smtClean="0"/>
              <a:t>The study that applies machine learning to </a:t>
            </a:r>
            <a:r>
              <a:rPr lang="en-US" dirty="0" err="1" smtClean="0"/>
              <a:t>pupillometric</a:t>
            </a:r>
            <a:r>
              <a:rPr lang="en-US" dirty="0" smtClean="0"/>
              <a:t> data in order to diagnose a genetic disease in pediatric age</a:t>
            </a:r>
            <a:endParaRPr lang="en-US" dirty="0" smtClean="0"/>
          </a:p>
          <a:p>
            <a:r>
              <a:rPr lang="en-US" dirty="0" smtClean="0"/>
              <a:t>The ensemble system achieved 84.6% accuracy, 93.7% sensitivity and 78.6% specificity.</a:t>
            </a:r>
            <a:endParaRPr lang="en-US" dirty="0" smtClean="0"/>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Architecture</a:t>
            </a:r>
            <a:endParaRPr lang="en-US" dirty="0"/>
          </a:p>
        </p:txBody>
      </p:sp>
      <p:pic>
        <p:nvPicPr>
          <p:cNvPr id="1026" name="Picture 2" descr="https://www.ijraset.com/images/text_version_uploads/imag%201_15794.png"/>
          <p:cNvPicPr>
            <a:picLocks noChangeAspect="1" noChangeArrowheads="1"/>
          </p:cNvPicPr>
          <p:nvPr/>
        </p:nvPicPr>
        <p:blipFill>
          <a:blip r:embed="rId1"/>
          <a:srcRect/>
          <a:stretch>
            <a:fillRect/>
          </a:stretch>
        </p:blipFill>
        <p:spPr bwMode="auto">
          <a:xfrm>
            <a:off x="2743200" y="1524000"/>
            <a:ext cx="3200400" cy="4759217"/>
          </a:xfrm>
          <a:prstGeom prst="rect">
            <a:avLst/>
          </a:prstGeom>
          <a:noFill/>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normAutofit fontScale="55000" lnSpcReduction="20000"/>
          </a:bodyPr>
          <a:lstStyle/>
          <a:p>
            <a:r>
              <a:rPr lang="en-US" dirty="0" smtClean="0"/>
              <a:t>This paper describes a new approach for supporting clinical decision for diagnosis of retinitis </a:t>
            </a:r>
            <a:r>
              <a:rPr lang="en-US" dirty="0" err="1" smtClean="0"/>
              <a:t>pigmentosa</a:t>
            </a:r>
            <a:r>
              <a:rPr lang="en-US" dirty="0" smtClean="0"/>
              <a:t> starting from analysis of pupil response to chromatic light stimuli in pediatric patients. The system was developed to clean </a:t>
            </a:r>
            <a:r>
              <a:rPr lang="en-US" dirty="0" err="1" smtClean="0"/>
              <a:t>artefacts</a:t>
            </a:r>
            <a:r>
              <a:rPr lang="en-US" dirty="0" smtClean="0"/>
              <a:t>, extract features and help the diagnosis of RP using a ML approach based on an ensemble model of two fine-tuned SVMs. Performances were evaluated with a leave-one-out cross-validation, also used to identify the best combination of internal parameters of the SVM, separately for both the left and right eyes. The class assigned to each eye were combined in the end with an OR-like approach so as to maximize the overall sensitivity of the CDSS; the ensemble system achieved 84.6% accuracy, 93.7% sensitivity and 78.6% specificity. The small amount of data available for this work, calls for further tests with a larger data pool for validating the performance of the system. Future scope includes testing the same approach with different devices. A problem that came out with great evidence, at the signal acquisition stage, is the frequent presence of movement artifacts. This is due to the particular shape of the device, together with the young age of the enrolled patients. Devices with different frame, including also systems based on </a:t>
            </a:r>
            <a:r>
              <a:rPr lang="en-US" dirty="0" err="1" smtClean="0"/>
              <a:t>smartphones</a:t>
            </a:r>
            <a:r>
              <a:rPr lang="en-US" dirty="0" smtClean="0"/>
              <a:t>, are going to be investigated. Moreover, considering the duration of the whole acquisition protocol, the procedure would benefit of some systems to capture the attention of the young patient (and his/her sight).</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6161</Words>
  <Application>WPS Presentation</Application>
  <PresentationFormat>On-screen Show (4:3)</PresentationFormat>
  <Paragraphs>34</Paragraphs>
  <Slides>6</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6</vt:i4>
      </vt:variant>
    </vt:vector>
  </HeadingPairs>
  <TitlesOfParts>
    <vt:vector size="13" baseType="lpstr">
      <vt:lpstr>Arial</vt:lpstr>
      <vt:lpstr>SimSun</vt:lpstr>
      <vt:lpstr>Wingdings</vt:lpstr>
      <vt:lpstr>Calibri</vt:lpstr>
      <vt:lpstr>Microsoft YaHei</vt:lpstr>
      <vt:lpstr>Arial Unicode MS</vt:lpstr>
      <vt:lpstr>Office Theme</vt:lpstr>
      <vt:lpstr>Abstract</vt:lpstr>
      <vt:lpstr>Introduction</vt:lpstr>
      <vt:lpstr>Existing System</vt:lpstr>
      <vt:lpstr>Proposed System</vt:lpstr>
      <vt:lpstr>Architecture</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srkreddy</dc:creator>
  <cp:lastModifiedBy>hp</cp:lastModifiedBy>
  <cp:revision>5</cp:revision>
  <dcterms:created xsi:type="dcterms:W3CDTF">2006-08-16T00:00:00Z</dcterms:created>
  <dcterms:modified xsi:type="dcterms:W3CDTF">2024-02-15T16:41:01Z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9110B08224B94BF7B69E16C5EB384252_12</vt:lpwstr>
  </property>
  <property fmtid="{D5CDD505-2E9C-101B-9397-08002B2CF9AE}" pid="3" name="KSOProductBuildVer">
    <vt:lpwstr>1033-12.2.0.13431</vt:lpwstr>
  </property>
</Properties>
</file>