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75" r:id="rId3"/>
    <p:sldId id="257" r:id="rId4"/>
    <p:sldId id="256" r:id="rId5"/>
    <p:sldId id="258" r:id="rId6"/>
    <p:sldId id="259" r:id="rId7"/>
    <p:sldId id="265" r:id="rId8"/>
    <p:sldId id="266" r:id="rId9"/>
    <p:sldId id="267" r:id="rId10"/>
    <p:sldId id="261" r:id="rId11"/>
    <p:sldId id="262" r:id="rId12"/>
    <p:sldId id="263" r:id="rId13"/>
    <p:sldId id="264" r:id="rId14"/>
    <p:sldId id="268" r:id="rId15"/>
    <p:sldId id="269" r:id="rId16"/>
    <p:sldId id="270" r:id="rId17"/>
    <p:sldId id="271" r:id="rId18"/>
    <p:sldId id="272" r:id="rId19"/>
    <p:sldId id="273" r:id="rId20"/>
    <p:sldId id="2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330" y="47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9A9B54D-B3F6-4A66-865A-5EAC85A765E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9A9B54D-B3F6-4A66-865A-5EAC85A765E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9A9B54D-B3F6-4A66-865A-5EAC85A765E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10"/>
          </p:nvPr>
        </p:nvSpPr>
        <p:spPr/>
        <p:txBody>
          <a:bodyPr/>
          <a:lstStyle/>
          <a:p>
            <a:fld id="{F9A9B54D-B3F6-4A66-865A-5EAC85A765E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F9A9B54D-B3F6-4A66-865A-5EAC85A765E7}" type="datetimeFigureOut">
              <a:rPr lang="en-IN" smtClean="0"/>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Date Placeholder 4"/>
          <p:cNvSpPr>
            <a:spLocks noGrp="1"/>
          </p:cNvSpPr>
          <p:nvPr>
            <p:ph type="dt" sz="half" idx="10"/>
          </p:nvPr>
        </p:nvSpPr>
        <p:spPr/>
        <p:txBody>
          <a:bodyPr/>
          <a:lstStyle/>
          <a:p>
            <a:fld id="{F9A9B54D-B3F6-4A66-865A-5EAC85A765E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7" name="Date Placeholder 6"/>
          <p:cNvSpPr>
            <a:spLocks noGrp="1"/>
          </p:cNvSpPr>
          <p:nvPr>
            <p:ph type="dt" sz="half" idx="10"/>
          </p:nvPr>
        </p:nvSpPr>
        <p:spPr/>
        <p:txBody>
          <a:bodyPr/>
          <a:lstStyle/>
          <a:p>
            <a:fld id="{F9A9B54D-B3F6-4A66-865A-5EAC85A765E7}" type="datetimeFigureOut">
              <a:rPr lang="en-IN" smtClean="0"/>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9A9B54D-B3F6-4A66-865A-5EAC85A765E7}" type="datetimeFigureOut">
              <a:rPr lang="en-IN" smtClean="0"/>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A9B54D-B3F6-4A66-865A-5EAC85A765E7}" type="datetimeFigureOut">
              <a:rPr lang="en-IN" smtClean="0"/>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9A9B54D-B3F6-4A66-865A-5EAC85A765E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F9A9B54D-B3F6-4A66-865A-5EAC85A765E7}" type="datetimeFigureOut">
              <a:rPr lang="en-IN" smtClean="0"/>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FBD9041-6E2F-4BA6-A794-07F722E369FF}" type="slidenum">
              <a:rPr lang="en-IN" smtClean="0"/>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A9B54D-B3F6-4A66-865A-5EAC85A765E7}" type="datetimeFigureOut">
              <a:rPr lang="en-IN" smtClean="0"/>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FBD9041-6E2F-4BA6-A794-07F722E369FF}" type="slidenum">
              <a:rPr lang="en-IN" smtClean="0"/>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close-up of a college of education&#10;&#10;Description automatically generated"/>
          <p:cNvPicPr>
            <a:picLocks noChangeAspect="1"/>
          </p:cNvPicPr>
          <p:nvPr/>
        </p:nvPicPr>
        <p:blipFill>
          <a:blip r:embed="rId1"/>
          <a:stretch>
            <a:fillRect/>
          </a:stretch>
        </p:blipFill>
        <p:spPr>
          <a:xfrm>
            <a:off x="0" y="56485"/>
            <a:ext cx="12107119" cy="1397514"/>
          </a:xfrm>
          <a:prstGeom prst="rect">
            <a:avLst/>
          </a:prstGeom>
        </p:spPr>
      </p:pic>
      <p:sp>
        <p:nvSpPr>
          <p:cNvPr id="4" name="TextBox 3"/>
          <p:cNvSpPr txBox="1"/>
          <p:nvPr/>
        </p:nvSpPr>
        <p:spPr>
          <a:xfrm>
            <a:off x="-1" y="1453999"/>
            <a:ext cx="12192001" cy="2308324"/>
          </a:xfrm>
          <a:prstGeom prst="rect">
            <a:avLst/>
          </a:prstGeom>
          <a:noFill/>
        </p:spPr>
        <p:txBody>
          <a:bodyPr wrap="square">
            <a:spAutoFit/>
          </a:bodyPr>
          <a:lstStyle/>
          <a:p>
            <a:pPr algn="ctr"/>
            <a:r>
              <a:rPr lang="en-US" sz="2400" dirty="0">
                <a:latin typeface="Times New Roman" panose="02020603050405020304"/>
              </a:rPr>
              <a:t>        </a:t>
            </a:r>
            <a:r>
              <a:rPr lang="en-US" sz="2400" b="1" dirty="0">
                <a:latin typeface="Times New Roman" panose="02020603050405020304"/>
              </a:rPr>
              <a:t>Department of Information Technology​</a:t>
            </a:r>
            <a:r>
              <a:rPr lang="en-US" sz="2400" b="1" dirty="0">
                <a:latin typeface="Times New Roman" panose="02020603050405020304"/>
                <a:ea typeface="Calibri" panose="020F0502020204030204"/>
              </a:rPr>
              <a:t> </a:t>
            </a:r>
            <a:endParaRPr lang="en-US" sz="2400" dirty="0">
              <a:latin typeface="Calibri" panose="020F0502020204030204"/>
              <a:ea typeface="Calibri" panose="020F0502020204030204"/>
              <a:cs typeface="Calibri" panose="020F0502020204030204"/>
            </a:endParaRPr>
          </a:p>
          <a:p>
            <a:pPr algn="ctr"/>
            <a:r>
              <a:rPr lang="en-US" sz="2400" b="1" dirty="0">
                <a:latin typeface="Times New Roman" panose="02020603050405020304"/>
                <a:ea typeface="Calibri" panose="020F0502020204030204"/>
              </a:rPr>
              <a:t>Major</a:t>
            </a:r>
            <a:r>
              <a:rPr lang="en-US" sz="2400" b="1" dirty="0">
                <a:latin typeface="Times New Roman" panose="02020603050405020304"/>
                <a:ea typeface="Calibri" panose="020F0502020204030204"/>
                <a:cs typeface="Times New Roman" panose="02020603050405020304"/>
              </a:rPr>
              <a:t> Project</a:t>
            </a:r>
            <a:endParaRPr lang="en-US" sz="2400" b="1" dirty="0">
              <a:latin typeface="Times New Roman" panose="02020603050405020304"/>
              <a:ea typeface="Calibri" panose="020F0502020204030204"/>
              <a:cs typeface="Times New Roman" panose="02020603050405020304"/>
            </a:endParaRPr>
          </a:p>
          <a:p>
            <a:pPr algn="ctr"/>
            <a:endParaRPr lang="en-US" sz="2400" dirty="0">
              <a:ea typeface="Calibri" panose="020F0502020204030204"/>
              <a:cs typeface="Calibri" panose="020F0502020204030204"/>
            </a:endParaRPr>
          </a:p>
          <a:p>
            <a:pPr algn="ctr"/>
            <a:r>
              <a:rPr lang="en-US" sz="2400" b="1" dirty="0">
                <a:latin typeface="Times New Roman" panose="02020603050405020304"/>
                <a:ea typeface="Calibri" panose="020F0502020204030204"/>
                <a:cs typeface="Times New Roman" panose="02020603050405020304"/>
              </a:rPr>
              <a:t>AUTOMATIC EYE DISEASE DETECTION USING MACHINE LEARNING</a:t>
            </a:r>
            <a:endParaRPr lang="en-US" sz="2400" dirty="0">
              <a:latin typeface="Times New Roman" panose="02020603050405020304"/>
              <a:ea typeface="Calibri" panose="020F0502020204030204"/>
              <a:cs typeface="Times New Roman" panose="02020603050405020304"/>
            </a:endParaRPr>
          </a:p>
          <a:p>
            <a:pPr algn="ctr"/>
            <a:endParaRPr lang="en-US" sz="2400" b="1" dirty="0">
              <a:latin typeface="Times New Roman" panose="02020603050405020304"/>
              <a:ea typeface="Calibri" panose="020F0502020204030204"/>
              <a:cs typeface="Times New Roman" panose="02020603050405020304"/>
            </a:endParaRPr>
          </a:p>
          <a:p>
            <a:pPr algn="ctr"/>
            <a:r>
              <a:rPr lang="en-US" sz="2400" dirty="0">
                <a:latin typeface="Times New Roman" panose="02020603050405020304"/>
                <a:ea typeface="Calibri" panose="020F0502020204030204"/>
                <a:cs typeface="Times New Roman" panose="02020603050405020304"/>
              </a:rPr>
              <a:t>       </a:t>
            </a:r>
            <a:endParaRPr lang="en-US" sz="2400" b="1" dirty="0">
              <a:latin typeface="Times New Roman" panose="02020603050405020304"/>
              <a:ea typeface="Calibri" panose="020F0502020204030204"/>
              <a:cs typeface="Times New Roman" panose="02020603050405020304"/>
            </a:endParaRPr>
          </a:p>
        </p:txBody>
      </p:sp>
      <p:sp>
        <p:nvSpPr>
          <p:cNvPr id="6" name="TextBox 5"/>
          <p:cNvSpPr txBox="1"/>
          <p:nvPr/>
        </p:nvSpPr>
        <p:spPr>
          <a:xfrm>
            <a:off x="257537" y="4803836"/>
            <a:ext cx="6094070" cy="1569660"/>
          </a:xfrm>
          <a:prstGeom prst="rect">
            <a:avLst/>
          </a:prstGeom>
          <a:noFill/>
        </p:spPr>
        <p:txBody>
          <a:bodyPr wrap="square">
            <a:spAutoFit/>
          </a:bodyPr>
          <a:lstStyle/>
          <a:p>
            <a:r>
              <a:rPr lang="en-US" sz="2400" b="1" dirty="0">
                <a:latin typeface="Times New Roman" panose="02020603050405020304"/>
                <a:ea typeface="Calibri" panose="020F0502020204030204"/>
                <a:cs typeface="Calibri" panose="020F0502020204030204"/>
              </a:rPr>
              <a:t>Presented by : Batch – 13</a:t>
            </a:r>
            <a:endParaRPr lang="en-US" sz="2400" b="1" dirty="0">
              <a:latin typeface="Times New Roman" panose="02020603050405020304"/>
              <a:ea typeface="Calibri" panose="020F0502020204030204"/>
              <a:cs typeface="Calibri" panose="020F0502020204030204"/>
            </a:endParaRPr>
          </a:p>
          <a:p>
            <a:r>
              <a:rPr lang="en-US" sz="2400" dirty="0" err="1">
                <a:latin typeface="Times New Roman" panose="02020603050405020304"/>
                <a:ea typeface="Calibri" panose="020F0502020204030204"/>
                <a:cs typeface="Calibri" panose="020F0502020204030204"/>
              </a:rPr>
              <a:t>D.Tharun</a:t>
            </a:r>
            <a:r>
              <a:rPr lang="en-US" sz="2400" dirty="0">
                <a:latin typeface="Times New Roman" panose="02020603050405020304"/>
                <a:ea typeface="Calibri" panose="020F0502020204030204"/>
                <a:cs typeface="Calibri" panose="020F0502020204030204"/>
              </a:rPr>
              <a:t> Kumar -20N31A1251</a:t>
            </a:r>
            <a:endParaRPr lang="en-US" sz="2400" dirty="0">
              <a:latin typeface="Times New Roman" panose="02020603050405020304"/>
              <a:ea typeface="Calibri" panose="020F0502020204030204"/>
              <a:cs typeface="Calibri" panose="020F0502020204030204"/>
            </a:endParaRPr>
          </a:p>
          <a:p>
            <a:r>
              <a:rPr lang="en-US" sz="2400" dirty="0">
                <a:latin typeface="Times New Roman" panose="02020603050405020304"/>
                <a:ea typeface="Calibri" panose="020F0502020204030204"/>
                <a:cs typeface="Calibri" panose="020F0502020204030204"/>
              </a:rPr>
              <a:t>B.Bhargav-20N31A1235</a:t>
            </a:r>
            <a:endParaRPr lang="en-US" sz="2400" dirty="0">
              <a:latin typeface="Times New Roman" panose="02020603050405020304"/>
              <a:ea typeface="Calibri" panose="020F0502020204030204"/>
              <a:cs typeface="Calibri" panose="020F0502020204030204"/>
            </a:endParaRPr>
          </a:p>
          <a:p>
            <a:r>
              <a:rPr lang="en-US" sz="2400" dirty="0">
                <a:latin typeface="Times New Roman" panose="02020603050405020304"/>
                <a:ea typeface="Calibri" panose="020F0502020204030204"/>
                <a:cs typeface="Calibri" panose="020F0502020204030204"/>
              </a:rPr>
              <a:t>B.Jhansi-20N31A1228</a:t>
            </a:r>
            <a:endParaRPr lang="en-US" sz="2400" dirty="0">
              <a:latin typeface="Times New Roman" panose="02020603050405020304"/>
              <a:ea typeface="Calibri" panose="020F0502020204030204"/>
              <a:cs typeface="Calibri" panose="020F0502020204030204"/>
            </a:endParaRPr>
          </a:p>
        </p:txBody>
      </p:sp>
      <p:sp>
        <p:nvSpPr>
          <p:cNvPr id="8" name="TextBox 7"/>
          <p:cNvSpPr txBox="1"/>
          <p:nvPr/>
        </p:nvSpPr>
        <p:spPr>
          <a:xfrm>
            <a:off x="8741780" y="4815962"/>
            <a:ext cx="3365339" cy="1569660"/>
          </a:xfrm>
          <a:prstGeom prst="rect">
            <a:avLst/>
          </a:prstGeom>
          <a:noFill/>
        </p:spPr>
        <p:txBody>
          <a:bodyPr wrap="square">
            <a:spAutoFit/>
          </a:bodyPr>
          <a:lstStyle/>
          <a:p>
            <a:pPr algn="ctr"/>
            <a:r>
              <a:rPr lang="en-US" sz="2400" b="1" dirty="0">
                <a:latin typeface="Times New Roman" panose="02020603050405020304"/>
                <a:ea typeface="Calibri" panose="020F0502020204030204"/>
                <a:cs typeface="Calibri" panose="020F0502020204030204"/>
              </a:rPr>
              <a:t>Guided by  </a:t>
            </a:r>
            <a:endParaRPr lang="en-US" sz="2400" b="1" dirty="0">
              <a:latin typeface="Times New Roman" panose="02020603050405020304"/>
              <a:ea typeface="Calibri" panose="020F0502020204030204"/>
              <a:cs typeface="Calibri" panose="020F0502020204030204"/>
            </a:endParaRPr>
          </a:p>
          <a:p>
            <a:pPr algn="ctr"/>
            <a:endParaRPr lang="en-US" sz="2400" b="1" dirty="0">
              <a:latin typeface="Times New Roman" panose="02020603050405020304"/>
              <a:ea typeface="Calibri" panose="020F0502020204030204"/>
              <a:cs typeface="Calibri" panose="020F0502020204030204"/>
            </a:endParaRPr>
          </a:p>
          <a:p>
            <a:pPr algn="ctr"/>
            <a:r>
              <a:rPr lang="en-US" sz="2400" dirty="0" err="1">
                <a:latin typeface="Times New Roman" panose="02020603050405020304"/>
                <a:ea typeface="Calibri" panose="020F0502020204030204"/>
                <a:cs typeface="Calibri" panose="020F0502020204030204"/>
              </a:rPr>
              <a:t>P.Shilpa</a:t>
            </a:r>
            <a:endParaRPr lang="en-US" sz="2400" dirty="0">
              <a:latin typeface="Times New Roman" panose="02020603050405020304"/>
              <a:ea typeface="Calibri" panose="020F0502020204030204"/>
              <a:cs typeface="Calibri" panose="020F0502020204030204"/>
            </a:endParaRPr>
          </a:p>
          <a:p>
            <a:pPr algn="ctr"/>
            <a:r>
              <a:rPr lang="en-US" sz="2400" dirty="0">
                <a:latin typeface="Times New Roman" panose="02020603050405020304"/>
                <a:ea typeface="Calibri" panose="020F0502020204030204"/>
                <a:cs typeface="Calibri" panose="020F0502020204030204"/>
              </a:rPr>
              <a:t>Associate Professor</a:t>
            </a:r>
            <a:endParaRPr lang="en-US" sz="2400" dirty="0">
              <a:latin typeface="Times New Roman" panose="02020603050405020304"/>
              <a:ea typeface="Calibri" panose="020F0502020204030204"/>
              <a:cs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412375" y="365125"/>
            <a:ext cx="11779625" cy="5811838"/>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242047"/>
            <a:ext cx="12192000" cy="5907741"/>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372444" y="681177"/>
            <a:ext cx="11609294" cy="5495645"/>
          </a:xfr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Modules:</a:t>
            </a:r>
            <a:endParaRPr lang="en-IN" b="1" dirty="0"/>
          </a:p>
        </p:txBody>
      </p:sp>
      <p:sp>
        <p:nvSpPr>
          <p:cNvPr id="3" name="Content Placeholder 2"/>
          <p:cNvSpPr>
            <a:spLocks noGrp="1"/>
          </p:cNvSpPr>
          <p:nvPr>
            <p:ph idx="1"/>
          </p:nvPr>
        </p:nvSpPr>
        <p:spPr>
          <a:xfrm>
            <a:off x="838200" y="1825624"/>
            <a:ext cx="10515600" cy="4270375"/>
          </a:xfrm>
        </p:spPr>
        <p:txBody>
          <a:bodyPr>
            <a:normAutofit lnSpcReduction="10000"/>
          </a:bodyPr>
          <a:lstStyle/>
          <a:p>
            <a:r>
              <a:rPr lang="en-IN" sz="2400" dirty="0"/>
              <a:t>Upload Pupillometry Dataset</a:t>
            </a:r>
            <a:endParaRPr lang="en-IN" sz="2400" dirty="0"/>
          </a:p>
          <a:p>
            <a:r>
              <a:rPr lang="en-IN" sz="2400" dirty="0"/>
              <a:t>Run Filtering</a:t>
            </a:r>
            <a:endParaRPr lang="en-IN" sz="2400" dirty="0"/>
          </a:p>
          <a:p>
            <a:r>
              <a:rPr lang="en-IN" sz="2400" dirty="0"/>
              <a:t>Run Features Extraction</a:t>
            </a:r>
            <a:endParaRPr lang="en-IN" sz="2400" dirty="0"/>
          </a:p>
          <a:p>
            <a:r>
              <a:rPr lang="en-IN" sz="2400" dirty="0"/>
              <a:t>Run Features Reduction</a:t>
            </a:r>
            <a:endParaRPr lang="en-IN" sz="2400" dirty="0"/>
          </a:p>
          <a:p>
            <a:r>
              <a:rPr lang="en-IN" sz="2400" dirty="0"/>
              <a:t>Run SVM On Right Eye</a:t>
            </a:r>
            <a:endParaRPr lang="en-IN" sz="2400" dirty="0"/>
          </a:p>
          <a:p>
            <a:r>
              <a:rPr lang="en-IN" sz="2400" dirty="0"/>
              <a:t>Run SVM On Left Eye</a:t>
            </a:r>
            <a:endParaRPr lang="en-IN" sz="2400" dirty="0"/>
          </a:p>
          <a:p>
            <a:r>
              <a:rPr lang="en-IN" sz="2400" dirty="0"/>
              <a:t>Run OR Ensemble Algorithm(Left &amp; Right SVM)</a:t>
            </a:r>
            <a:endParaRPr lang="en-IN" sz="2400" dirty="0"/>
          </a:p>
          <a:p>
            <a:r>
              <a:rPr lang="en-IN" sz="2400" dirty="0"/>
              <a:t>Run Extension BILSTM</a:t>
            </a:r>
            <a:endParaRPr lang="en-IN" sz="2400" dirty="0"/>
          </a:p>
          <a:p>
            <a:r>
              <a:rPr lang="en-IN" sz="2400" dirty="0"/>
              <a:t>Accuracy Graph With Metrics</a:t>
            </a:r>
            <a:endParaRPr lang="en-IN" sz="2400" dirty="0"/>
          </a:p>
          <a:p>
            <a:r>
              <a:rPr lang="en-IN" sz="2400" dirty="0"/>
              <a:t>Predict Disease</a:t>
            </a:r>
            <a:endParaRPr lang="en-IN" sz="2400" dirty="0"/>
          </a:p>
          <a:p>
            <a:pPr marL="0" indent="0">
              <a:buNone/>
            </a:pPr>
            <a:endParaRPr lang="en-IN" sz="2400" dirty="0"/>
          </a:p>
          <a:p>
            <a:endParaRPr lang="en-IN" sz="2400"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t>Content:</a:t>
            </a:r>
            <a:endParaRPr lang="en-IN" sz="4000" dirty="0"/>
          </a:p>
        </p:txBody>
      </p:sp>
      <p:sp>
        <p:nvSpPr>
          <p:cNvPr id="3" name="Content Placeholder 2"/>
          <p:cNvSpPr>
            <a:spLocks noGrp="1"/>
          </p:cNvSpPr>
          <p:nvPr>
            <p:ph idx="1"/>
          </p:nvPr>
        </p:nvSpPr>
        <p:spPr>
          <a:xfrm>
            <a:off x="838200" y="1825625"/>
            <a:ext cx="10515600" cy="2136775"/>
          </a:xfrm>
        </p:spPr>
        <p:txBody>
          <a:bodyPr/>
          <a:lstStyle/>
          <a:p>
            <a:r>
              <a:rPr lang="en-IN" dirty="0"/>
              <a:t>Modules and Explanation</a:t>
            </a:r>
            <a:endParaRPr lang="en-IN" dirty="0"/>
          </a:p>
          <a:p>
            <a:r>
              <a:rPr lang="en-IN" dirty="0"/>
              <a:t>Implementation(Sample code)</a:t>
            </a:r>
            <a:endParaRPr lang="en-IN" dirty="0"/>
          </a:p>
          <a:p>
            <a:r>
              <a:rPr lang="en-IN" dirty="0"/>
              <a:t>Test cases</a:t>
            </a:r>
            <a:endParaRPr lang="en-IN" dirty="0"/>
          </a:p>
          <a:p>
            <a:r>
              <a:rPr lang="en-IN" dirty="0"/>
              <a:t>Execution(Flow of Execution(Flow of execution Screens)</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58847"/>
            <a:ext cx="12192000" cy="5449377"/>
          </a:xfrm>
          <a:prstGeom prst="rect">
            <a:avLst/>
          </a:prstGeom>
          <a:noFill/>
        </p:spPr>
        <p:txBody>
          <a:bodyPr wrap="square">
            <a:spAutoFit/>
          </a:bodyPr>
          <a:lstStyle/>
          <a:p>
            <a:pPr algn="just">
              <a:lnSpc>
                <a:spcPct val="150000"/>
              </a:lnSpc>
              <a:buFont typeface="+mj-lt"/>
              <a:buAutoNum type="arabicPeriod"/>
            </a:pPr>
            <a:r>
              <a:rPr lang="en-IN" sz="1800" dirty="0"/>
              <a:t>Upload Pupillometry </a:t>
            </a:r>
            <a:r>
              <a:rPr lang="en-IN" sz="1800" dirty="0" err="1"/>
              <a:t>Datase</a:t>
            </a:r>
            <a:r>
              <a:rPr lang="en-IN" sz="1800" dirty="0"/>
              <a:t> </a:t>
            </a:r>
            <a:r>
              <a:rPr lang="en-US" sz="1800" i="1" dirty="0">
                <a:solidFill>
                  <a:srgbClr val="333333"/>
                </a:solidFill>
                <a:latin typeface="Times New Roman" panose="02020603050405020304" pitchFamily="18" charset="0"/>
                <a:cs typeface="Times New Roman" panose="02020603050405020304" pitchFamily="18" charset="0"/>
              </a:rPr>
              <a:t>:</a:t>
            </a:r>
            <a:r>
              <a:rPr lang="en-US" b="0" i="0" dirty="0">
                <a:solidFill>
                  <a:srgbClr val="333333"/>
                </a:solidFill>
                <a:effectLst/>
                <a:latin typeface="Times New Roman" panose="02020603050405020304" pitchFamily="18" charset="0"/>
                <a:cs typeface="Times New Roman" panose="02020603050405020304" pitchFamily="18" charset="0"/>
              </a:rPr>
              <a:t> Using this module we will upload raw data which contains continuous recording of pupils data.</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IN" sz="1800" dirty="0"/>
              <a:t>2.Run Filtering:</a:t>
            </a:r>
            <a:r>
              <a:rPr lang="en-US" b="0" i="0" dirty="0">
                <a:solidFill>
                  <a:srgbClr val="333333"/>
                </a:solidFill>
                <a:effectLst/>
                <a:latin typeface="Times New Roman" panose="02020603050405020304" pitchFamily="18" charset="0"/>
                <a:cs typeface="Times New Roman" panose="02020603050405020304" pitchFamily="18" charset="0"/>
              </a:rPr>
              <a:t> Raw data contains huge number of buggy values and we will filter that raw data to extract only useful information such as pupil min and max diameter</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dirty="0">
                <a:solidFill>
                  <a:srgbClr val="333333"/>
                </a:solidFill>
                <a:latin typeface="Times New Roman" panose="02020603050405020304" pitchFamily="18" charset="0"/>
                <a:cs typeface="Times New Roman" panose="02020603050405020304" pitchFamily="18" charset="0"/>
              </a:rPr>
              <a:t>3.</a:t>
            </a:r>
            <a:r>
              <a:rPr lang="en-IN" sz="1800" dirty="0"/>
              <a:t> Run Features Extraction:</a:t>
            </a:r>
            <a:r>
              <a:rPr lang="en-US" b="0" i="0" dirty="0">
                <a:solidFill>
                  <a:srgbClr val="333333"/>
                </a:solidFill>
                <a:effectLst/>
                <a:latin typeface="Times New Roman" panose="02020603050405020304" pitchFamily="18" charset="0"/>
                <a:cs typeface="Times New Roman" panose="02020603050405020304" pitchFamily="18" charset="0"/>
              </a:rPr>
              <a:t> Using this module all pupil min and max features extracted from raw data.</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IN" sz="1800" dirty="0"/>
              <a:t>4.Run Features Reduction: </a:t>
            </a:r>
            <a:r>
              <a:rPr lang="en-US" b="0" i="0" dirty="0">
                <a:solidFill>
                  <a:srgbClr val="333333"/>
                </a:solidFill>
                <a:effectLst/>
                <a:latin typeface="Times New Roman" panose="02020603050405020304" pitchFamily="18" charset="0"/>
                <a:cs typeface="Times New Roman" panose="02020603050405020304" pitchFamily="18" charset="0"/>
              </a:rPr>
              <a:t>Using this module we will remove unnecessary features from raw data such as camera name, position </a:t>
            </a:r>
            <a:r>
              <a:rPr lang="en-US" b="0" i="0" dirty="0" err="1">
                <a:solidFill>
                  <a:srgbClr val="333333"/>
                </a:solidFill>
                <a:effectLst/>
                <a:latin typeface="Times New Roman" panose="02020603050405020304" pitchFamily="18" charset="0"/>
                <a:cs typeface="Times New Roman" panose="02020603050405020304" pitchFamily="18" charset="0"/>
              </a:rPr>
              <a:t>etc</a:t>
            </a:r>
            <a:r>
              <a:rPr lang="en-US" b="0" i="0" dirty="0">
                <a:solidFill>
                  <a:srgbClr val="333333"/>
                </a:solidFill>
                <a:effectLst/>
                <a:latin typeface="Times New Roman" panose="02020603050405020304" pitchFamily="18" charset="0"/>
                <a:cs typeface="Times New Roman" panose="02020603050405020304" pitchFamily="18" charset="0"/>
              </a:rPr>
              <a:t> to reduce features set. In this module we will extract features such as Patient ID, MAX, MIN, DELTA, CH etc. Extracted data can be used to split into train and test data</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IN" sz="1800" dirty="0"/>
              <a:t>5.Run SVM On Right Eye: </a:t>
            </a:r>
            <a:r>
              <a:rPr lang="en-US" b="0" i="0" dirty="0">
                <a:solidFill>
                  <a:srgbClr val="333333"/>
                </a:solidFill>
                <a:effectLst/>
                <a:latin typeface="Times New Roman" panose="02020603050405020304" pitchFamily="18" charset="0"/>
                <a:cs typeface="Times New Roman" panose="02020603050405020304" pitchFamily="18" charset="0"/>
              </a:rPr>
              <a:t>Using this module we will train SVM with right pupil data</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IN" sz="1800" dirty="0"/>
              <a:t>6.Run SVM On Right Eye: </a:t>
            </a:r>
            <a:r>
              <a:rPr lang="en-US" b="0" i="0" dirty="0">
                <a:solidFill>
                  <a:srgbClr val="333333"/>
                </a:solidFill>
                <a:effectLst/>
                <a:latin typeface="Times New Roman" panose="02020603050405020304" pitchFamily="18" charset="0"/>
                <a:cs typeface="Times New Roman" panose="02020603050405020304" pitchFamily="18" charset="0"/>
              </a:rPr>
              <a:t>using this module we will train SVM with left Pupil data and then apply SVM on test data to calculate prediction accuracy, sensitivity and specificity.</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b="0" i="0" dirty="0">
                <a:solidFill>
                  <a:srgbClr val="333333"/>
                </a:solidFill>
                <a:effectLst/>
                <a:latin typeface="Times New Roman" panose="02020603050405020304" pitchFamily="18" charset="0"/>
                <a:cs typeface="Times New Roman" panose="02020603050405020304" pitchFamily="18" charset="0"/>
              </a:rPr>
              <a:t>7.</a:t>
            </a:r>
            <a:r>
              <a:rPr lang="en-IN" sz="1800" dirty="0"/>
              <a:t> Run OR Ensemble Algorithm(Left &amp; Right SVM): </a:t>
            </a:r>
            <a:r>
              <a:rPr lang="en-US" b="0" i="0" dirty="0">
                <a:solidFill>
                  <a:srgbClr val="333333"/>
                </a:solidFill>
                <a:effectLst/>
                <a:latin typeface="Times New Roman" panose="02020603050405020304" pitchFamily="18" charset="0"/>
                <a:cs typeface="Times New Roman" panose="02020603050405020304" pitchFamily="18" charset="0"/>
              </a:rPr>
              <a:t>Using this module we will combine both classifier to get classifier with high prediction accuracy.</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lnSpc>
                <a:spcPct val="150000"/>
              </a:lnSpc>
            </a:pPr>
            <a:r>
              <a:rPr lang="en-US" dirty="0">
                <a:solidFill>
                  <a:srgbClr val="333333"/>
                </a:solidFill>
                <a:latin typeface="Times New Roman" panose="02020603050405020304" pitchFamily="18" charset="0"/>
                <a:cs typeface="Times New Roman" panose="02020603050405020304" pitchFamily="18" charset="0"/>
              </a:rPr>
              <a:t>8.</a:t>
            </a:r>
            <a:r>
              <a:rPr lang="en-IN" sz="1800" dirty="0"/>
              <a:t> Predict Disease: </a:t>
            </a:r>
            <a:r>
              <a:rPr lang="en-US" b="0" i="0" dirty="0">
                <a:solidFill>
                  <a:srgbClr val="333333"/>
                </a:solidFill>
                <a:effectLst/>
                <a:latin typeface="Times New Roman" panose="02020603050405020304" pitchFamily="18" charset="0"/>
                <a:cs typeface="Times New Roman" panose="02020603050405020304" pitchFamily="18" charset="0"/>
              </a:rPr>
              <a:t>using this module we will upload test data and then apply SVM classifier to predict disease.</a:t>
            </a: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0684"/>
            <a:ext cx="10515600" cy="851646"/>
          </a:xfrm>
        </p:spPr>
        <p:txBody>
          <a:bodyPr/>
          <a:lstStyle/>
          <a:p>
            <a:r>
              <a:rPr lang="en-IN" dirty="0"/>
              <a:t>Implementation</a:t>
            </a:r>
            <a:endParaRPr lang="en-IN" dirty="0"/>
          </a:p>
        </p:txBody>
      </p:sp>
      <p:sp>
        <p:nvSpPr>
          <p:cNvPr id="3" name="Content Placeholder 2"/>
          <p:cNvSpPr>
            <a:spLocks noGrp="1"/>
          </p:cNvSpPr>
          <p:nvPr>
            <p:ph idx="1"/>
          </p:nvPr>
        </p:nvSpPr>
        <p:spPr>
          <a:xfrm>
            <a:off x="838200" y="932330"/>
            <a:ext cx="10515600" cy="5844987"/>
          </a:xfrm>
        </p:spPr>
        <p:txBody>
          <a:bodyPr>
            <a:noAutofit/>
          </a:bodyPr>
          <a:lstStyle/>
          <a:p>
            <a:r>
              <a:rPr lang="en-IN" sz="1400" b="1" dirty="0"/>
              <a:t>Sample code:</a:t>
            </a:r>
            <a:endParaRPr lang="en-IN" sz="1400" b="1" dirty="0"/>
          </a:p>
          <a:p>
            <a:pPr marL="0" indent="0">
              <a:buNone/>
            </a:pPr>
            <a:r>
              <a:rPr lang="en-IN" sz="1400" dirty="0"/>
              <a:t>def upload():</a:t>
            </a:r>
            <a:endParaRPr lang="en-IN" sz="1400" dirty="0"/>
          </a:p>
          <a:p>
            <a:pPr marL="0" indent="0">
              <a:buNone/>
            </a:pPr>
            <a:r>
              <a:rPr lang="en-IN" sz="1400" dirty="0"/>
              <a:t>    global filename</a:t>
            </a:r>
            <a:endParaRPr lang="en-IN" sz="1400" dirty="0"/>
          </a:p>
          <a:p>
            <a:pPr marL="0" indent="0">
              <a:buNone/>
            </a:pPr>
            <a:r>
              <a:rPr lang="en-IN" sz="1400" dirty="0"/>
              <a:t>    filename = </a:t>
            </a:r>
            <a:r>
              <a:rPr lang="en-IN" sz="1400" dirty="0" err="1"/>
              <a:t>filedialog.askdirectory</a:t>
            </a:r>
            <a:r>
              <a:rPr lang="en-IN" sz="1400" dirty="0"/>
              <a:t>(</a:t>
            </a:r>
            <a:r>
              <a:rPr lang="en-IN" sz="1400" dirty="0" err="1"/>
              <a:t>initialdir</a:t>
            </a:r>
            <a:r>
              <a:rPr lang="en-IN" sz="1400" dirty="0"/>
              <a:t> = ".")</a:t>
            </a:r>
            <a:endParaRPr lang="en-IN" sz="1400" dirty="0"/>
          </a:p>
          <a:p>
            <a:pPr marL="0" indent="0">
              <a:buNone/>
            </a:pPr>
            <a:r>
              <a:rPr lang="en-IN" sz="1400" dirty="0"/>
              <a:t>    </a:t>
            </a:r>
            <a:r>
              <a:rPr lang="en-IN" sz="1400" dirty="0" err="1"/>
              <a:t>pathlabel.config</a:t>
            </a:r>
            <a:r>
              <a:rPr lang="en-IN" sz="1400" dirty="0"/>
              <a:t>(text=filename)</a:t>
            </a:r>
            <a:endParaRPr lang="en-IN" sz="1400" dirty="0"/>
          </a:p>
          <a:p>
            <a:pPr marL="0" indent="0">
              <a:buNone/>
            </a:pPr>
            <a:r>
              <a:rPr lang="en-IN" sz="1400" dirty="0"/>
              <a:t>    </a:t>
            </a:r>
            <a:r>
              <a:rPr lang="en-IN" sz="1400" dirty="0" err="1"/>
              <a:t>text.delete</a:t>
            </a:r>
            <a:r>
              <a:rPr lang="en-IN" sz="1400" dirty="0"/>
              <a:t>('1.0', END)</a:t>
            </a:r>
            <a:endParaRPr lang="en-IN" sz="1400" dirty="0"/>
          </a:p>
          <a:p>
            <a:pPr marL="0" indent="0">
              <a:buNone/>
            </a:pPr>
            <a:r>
              <a:rPr lang="en-IN" sz="1400" dirty="0"/>
              <a:t>    </a:t>
            </a:r>
            <a:r>
              <a:rPr lang="en-IN" sz="1400" dirty="0" err="1"/>
              <a:t>text.insert</a:t>
            </a:r>
            <a:r>
              <a:rPr lang="en-IN" sz="1400" dirty="0"/>
              <a:t>(</a:t>
            </a:r>
            <a:r>
              <a:rPr lang="en-IN" sz="1400" dirty="0" err="1"/>
              <a:t>END,'Pupillometric</a:t>
            </a:r>
            <a:r>
              <a:rPr lang="en-IN" sz="1400" dirty="0"/>
              <a:t>  dataset loaded\n’)</a:t>
            </a:r>
            <a:endParaRPr lang="en-IN" sz="1400" dirty="0"/>
          </a:p>
          <a:p>
            <a:pPr marL="0" indent="0">
              <a:buNone/>
            </a:pPr>
            <a:endParaRPr lang="en-IN" sz="1400" dirty="0"/>
          </a:p>
          <a:p>
            <a:pPr marL="0" indent="0">
              <a:buNone/>
            </a:pPr>
            <a:r>
              <a:rPr lang="en-IN" sz="1400" dirty="0"/>
              <a:t>def </a:t>
            </a:r>
            <a:r>
              <a:rPr lang="en-IN" sz="1400" dirty="0" err="1"/>
              <a:t>featuresExtraction</a:t>
            </a:r>
            <a:r>
              <a:rPr lang="en-IN" sz="1400" dirty="0"/>
              <a:t>():</a:t>
            </a:r>
            <a:endParaRPr lang="en-IN" sz="1400" dirty="0"/>
          </a:p>
          <a:p>
            <a:pPr marL="0" indent="0">
              <a:buNone/>
            </a:pPr>
            <a:r>
              <a:rPr lang="en-IN" sz="1400" dirty="0"/>
              <a:t>    f = open("left.txt", "w")</a:t>
            </a:r>
            <a:endParaRPr lang="en-IN" sz="1400" dirty="0"/>
          </a:p>
          <a:p>
            <a:pPr marL="0" indent="0">
              <a:buNone/>
            </a:pPr>
            <a:r>
              <a:rPr lang="en-IN" sz="1400" dirty="0"/>
              <a:t>    </a:t>
            </a:r>
            <a:r>
              <a:rPr lang="en-IN" sz="1400" dirty="0" err="1"/>
              <a:t>f.write</a:t>
            </a:r>
            <a:r>
              <a:rPr lang="en-IN" sz="1400" dirty="0"/>
              <a:t>(left)</a:t>
            </a:r>
            <a:endParaRPr lang="en-IN" sz="1400" dirty="0"/>
          </a:p>
          <a:p>
            <a:pPr marL="0" indent="0">
              <a:buNone/>
            </a:pPr>
            <a:r>
              <a:rPr lang="en-IN" sz="1400" dirty="0"/>
              <a:t>    </a:t>
            </a:r>
            <a:r>
              <a:rPr lang="en-IN" sz="1400" dirty="0" err="1"/>
              <a:t>f.close</a:t>
            </a:r>
            <a:r>
              <a:rPr lang="en-IN" sz="1400" dirty="0"/>
              <a:t>()</a:t>
            </a:r>
            <a:endParaRPr lang="en-IN" sz="1400" dirty="0"/>
          </a:p>
          <a:p>
            <a:pPr marL="0" indent="0">
              <a:buNone/>
            </a:pPr>
            <a:r>
              <a:rPr lang="en-IN" sz="1400" dirty="0"/>
              <a:t>    f = open("right.txt", "w")</a:t>
            </a:r>
            <a:endParaRPr lang="en-IN" sz="1400" dirty="0"/>
          </a:p>
          <a:p>
            <a:pPr marL="0" indent="0">
              <a:buNone/>
            </a:pPr>
            <a:r>
              <a:rPr lang="en-IN" sz="1400" dirty="0"/>
              <a:t>    </a:t>
            </a:r>
            <a:r>
              <a:rPr lang="en-IN" sz="1400" dirty="0" err="1"/>
              <a:t>f.write</a:t>
            </a:r>
            <a:r>
              <a:rPr lang="en-IN" sz="1400" dirty="0"/>
              <a:t>(right)</a:t>
            </a:r>
            <a:endParaRPr lang="en-IN" sz="1400" dirty="0"/>
          </a:p>
          <a:p>
            <a:pPr marL="0" indent="0">
              <a:buNone/>
            </a:pPr>
            <a:r>
              <a:rPr lang="en-IN" sz="1400" dirty="0"/>
              <a:t>    </a:t>
            </a:r>
            <a:r>
              <a:rPr lang="en-IN" sz="1400" dirty="0" err="1"/>
              <a:t>f.close</a:t>
            </a:r>
            <a:r>
              <a:rPr lang="en-IN" sz="1400" dirty="0"/>
              <a:t>()</a:t>
            </a:r>
            <a:endParaRPr lang="en-IN" sz="1400" dirty="0"/>
          </a:p>
          <a:p>
            <a:pPr marL="0" indent="0">
              <a:buNone/>
            </a:pPr>
            <a:r>
              <a:rPr lang="en-IN" sz="1400" dirty="0"/>
              <a:t>    </a:t>
            </a:r>
            <a:r>
              <a:rPr lang="en-IN" sz="1400" dirty="0" err="1"/>
              <a:t>text.delete</a:t>
            </a:r>
            <a:r>
              <a:rPr lang="en-IN" sz="1400" dirty="0"/>
              <a:t>('1.0', END)</a:t>
            </a:r>
            <a:endParaRPr lang="en-IN" sz="1400" dirty="0"/>
          </a:p>
          <a:p>
            <a:pPr marL="0" indent="0">
              <a:buNone/>
            </a:pPr>
            <a:r>
              <a:rPr lang="en-IN" sz="1400" dirty="0"/>
              <a:t>    </a:t>
            </a:r>
            <a:r>
              <a:rPr lang="en-IN" sz="1400" dirty="0" err="1"/>
              <a:t>text.insert</a:t>
            </a:r>
            <a:r>
              <a:rPr lang="en-IN" sz="1400" dirty="0"/>
              <a:t>(</a:t>
            </a:r>
            <a:r>
              <a:rPr lang="en-IN" sz="1400" dirty="0" err="1"/>
              <a:t>END,'Both</a:t>
            </a:r>
            <a:r>
              <a:rPr lang="en-IN" sz="1400" dirty="0"/>
              <a:t> eye pupils extracted features saved inside left.txt and right.txt files \n')</a:t>
            </a:r>
            <a:endParaRPr lang="en-IN" sz="1400" dirty="0"/>
          </a:p>
          <a:p>
            <a:pPr marL="0" indent="0">
              <a:buNone/>
            </a:pPr>
            <a:r>
              <a:rPr lang="en-IN" sz="1400" dirty="0"/>
              <a:t>    </a:t>
            </a:r>
            <a:r>
              <a:rPr lang="en-IN" sz="1400" dirty="0" err="1"/>
              <a:t>text.insert</a:t>
            </a:r>
            <a:r>
              <a:rPr lang="en-IN" sz="1400" dirty="0"/>
              <a:t>(</a:t>
            </a:r>
            <a:r>
              <a:rPr lang="en-IN" sz="1400" dirty="0" err="1"/>
              <a:t>END,"Extracted</a:t>
            </a:r>
            <a:r>
              <a:rPr lang="en-IN" sz="1400" dirty="0"/>
              <a:t> features are \</a:t>
            </a:r>
            <a:r>
              <a:rPr lang="en-IN" sz="1400" dirty="0" err="1"/>
              <a:t>nPatient</a:t>
            </a:r>
            <a:r>
              <a:rPr lang="en-IN" sz="1400" dirty="0"/>
              <a:t> ID, MAX, MIN, Delta, CH, Latency, MDV, CV and MCV\n")</a:t>
            </a:r>
            <a:endParaRPr lang="en-IN" sz="1400" dirty="0"/>
          </a:p>
          <a:p>
            <a:pPr marL="0" indent="0">
              <a:buNone/>
            </a:pPr>
            <a:endParaRPr lang="en-IN" sz="1400" dirty="0"/>
          </a:p>
          <a:p>
            <a:pPr marL="0" indent="0">
              <a:buNone/>
            </a:pPr>
            <a:endParaRPr lang="en-IN"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62753" y="0"/>
          <a:ext cx="12254753" cy="7007951"/>
        </p:xfrm>
        <a:graphic>
          <a:graphicData uri="http://schemas.openxmlformats.org/drawingml/2006/table">
            <a:tbl>
              <a:tblPr firstRow="1" bandRow="1">
                <a:tableStyleId>{5C22544A-7EE6-4342-B048-85BDC9FD1C3A}</a:tableStyleId>
              </a:tblPr>
              <a:tblGrid>
                <a:gridCol w="563863"/>
                <a:gridCol w="2452031"/>
                <a:gridCol w="1947770"/>
                <a:gridCol w="2231314"/>
                <a:gridCol w="2189821"/>
                <a:gridCol w="2603075"/>
                <a:gridCol w="266879"/>
              </a:tblGrid>
              <a:tr h="631459">
                <a:tc>
                  <a:txBody>
                    <a:bodyPr/>
                    <a:lstStyle/>
                    <a:p>
                      <a:r>
                        <a:rPr lang="en-US" dirty="0"/>
                        <a:t>ID</a:t>
                      </a:r>
                      <a:endParaRPr lang="en-IN" dirty="0"/>
                    </a:p>
                  </a:txBody>
                  <a:tcPr/>
                </a:tc>
                <a:tc>
                  <a:txBody>
                    <a:bodyPr/>
                    <a:lstStyle/>
                    <a:p>
                      <a:r>
                        <a:rPr lang="en-US" dirty="0"/>
                        <a:t>Summary</a:t>
                      </a:r>
                      <a:endParaRPr lang="en-IN" dirty="0"/>
                    </a:p>
                  </a:txBody>
                  <a:tcPr/>
                </a:tc>
                <a:tc>
                  <a:txBody>
                    <a:bodyPr/>
                    <a:lstStyle/>
                    <a:p>
                      <a:r>
                        <a:rPr lang="en-US" dirty="0"/>
                        <a:t>Steps</a:t>
                      </a:r>
                      <a:endParaRPr lang="en-IN" dirty="0"/>
                    </a:p>
                  </a:txBody>
                  <a:tcPr/>
                </a:tc>
                <a:tc>
                  <a:txBody>
                    <a:bodyPr/>
                    <a:lstStyle/>
                    <a:p>
                      <a:r>
                        <a:rPr lang="en-US" dirty="0"/>
                        <a:t>Expected result</a:t>
                      </a:r>
                      <a:endParaRPr lang="en-IN" dirty="0"/>
                    </a:p>
                  </a:txBody>
                  <a:tcPr/>
                </a:tc>
                <a:tc>
                  <a:txBody>
                    <a:bodyPr/>
                    <a:lstStyle/>
                    <a:p>
                      <a:r>
                        <a:rPr lang="en-US" dirty="0"/>
                        <a:t>Actual result</a:t>
                      </a:r>
                      <a:endParaRPr lang="en-IN" dirty="0"/>
                    </a:p>
                  </a:txBody>
                  <a:tcPr/>
                </a:tc>
                <a:tc>
                  <a:txBody>
                    <a:bodyPr/>
                    <a:lstStyle/>
                    <a:p>
                      <a:r>
                        <a:rPr lang="en-US" dirty="0"/>
                        <a:t>Status</a:t>
                      </a:r>
                      <a:endParaRPr lang="en-IN" dirty="0"/>
                    </a:p>
                  </a:txBody>
                  <a:tcPr/>
                </a:tc>
                <a:tc>
                  <a:txBody>
                    <a:bodyPr/>
                    <a:lstStyle/>
                    <a:p>
                      <a:endParaRPr lang="en-IN" dirty="0"/>
                    </a:p>
                  </a:txBody>
                  <a:tcPr/>
                </a:tc>
              </a:tr>
              <a:tr h="2283936">
                <a:tc>
                  <a:txBody>
                    <a:bodyPr/>
                    <a:lstStyle/>
                    <a:p>
                      <a:r>
                        <a:rPr lang="en-US" dirty="0"/>
                        <a:t>1</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t>Data upload</a:t>
                      </a:r>
                      <a:endParaRPr lang="en-IN" sz="1400" dirty="0"/>
                    </a:p>
                    <a:p>
                      <a:endParaRPr lang="en-IN" dirty="0"/>
                    </a:p>
                  </a:txBody>
                  <a:tcPr/>
                </a:tc>
                <a:tc>
                  <a:txBody>
                    <a:bodyPr/>
                    <a:lstStyle/>
                    <a:p>
                      <a:r>
                        <a:rPr lang="en-US" dirty="0"/>
                        <a:t>1.Upload dataset folder.</a:t>
                      </a:r>
                      <a:endParaRPr lang="en-US" dirty="0"/>
                    </a:p>
                    <a:p>
                      <a:pPr marL="0" marR="0" lvl="0" indent="0" algn="l" defTabSz="914400" rtl="0" eaLnBrk="1" fontAlgn="auto" latinLnBrk="0" hangingPunct="1">
                        <a:lnSpc>
                          <a:spcPct val="100000"/>
                        </a:lnSpc>
                        <a:spcBef>
                          <a:spcPts val="0"/>
                        </a:spcBef>
                        <a:spcAft>
                          <a:spcPts val="0"/>
                        </a:spcAft>
                        <a:buClrTx/>
                        <a:buSzTx/>
                        <a:buFontTx/>
                        <a:buNone/>
                        <a:defRPr/>
                      </a:pPr>
                      <a:r>
                        <a:rPr lang="en-US" dirty="0"/>
                        <a:t>2.Click on </a:t>
                      </a:r>
                      <a:r>
                        <a:rPr lang="en-IN" sz="1600" dirty="0"/>
                        <a:t>Upload Pupillometry Dataset</a:t>
                      </a:r>
                      <a:endParaRPr lang="en-IN" sz="1600" dirty="0"/>
                    </a:p>
                    <a:p>
                      <a:pPr marL="0" marR="0" lvl="0" indent="0" algn="l" defTabSz="914400" rtl="0" eaLnBrk="1" fontAlgn="auto" latinLnBrk="0" hangingPunct="1">
                        <a:lnSpc>
                          <a:spcPct val="100000"/>
                        </a:lnSpc>
                        <a:spcBef>
                          <a:spcPts val="0"/>
                        </a:spcBef>
                        <a:spcAft>
                          <a:spcPts val="0"/>
                        </a:spcAft>
                        <a:buClrTx/>
                        <a:buSzTx/>
                        <a:buFontTx/>
                        <a:buNone/>
                        <a:defRPr/>
                      </a:pPr>
                      <a:r>
                        <a:rPr lang="en-IN" sz="1600" dirty="0"/>
                        <a:t>3.Dataset loaded</a:t>
                      </a:r>
                      <a:endParaRPr lang="en-IN" sz="1600" dirty="0"/>
                    </a:p>
                    <a:p>
                      <a:endParaRPr lang="en-US" dirty="0"/>
                    </a:p>
                    <a:p>
                      <a:endParaRPr lang="en-IN" dirty="0"/>
                    </a:p>
                  </a:txBody>
                  <a:tcPr/>
                </a:tc>
                <a:tc>
                  <a:txBody>
                    <a:bodyPr/>
                    <a:lstStyle/>
                    <a:p>
                      <a:r>
                        <a:rPr lang="en-US" dirty="0"/>
                        <a:t>1.Succesfully data loaded.</a:t>
                      </a:r>
                      <a:endParaRPr lang="en-IN" dirty="0"/>
                    </a:p>
                  </a:txBody>
                  <a:tcPr/>
                </a:tc>
                <a:tc>
                  <a:txBody>
                    <a:bodyPr/>
                    <a:lstStyle/>
                    <a:p>
                      <a:r>
                        <a:rPr lang="en-US" dirty="0"/>
                        <a:t>1.Sucessesfully data loaded</a:t>
                      </a:r>
                      <a:endParaRPr lang="en-IN" dirty="0"/>
                    </a:p>
                  </a:txBody>
                  <a:tcPr/>
                </a:tc>
                <a:tc>
                  <a:txBody>
                    <a:bodyPr/>
                    <a:lstStyle/>
                    <a:p>
                      <a:r>
                        <a:rPr lang="en-US" dirty="0"/>
                        <a:t>Pass</a:t>
                      </a:r>
                      <a:endParaRPr lang="en-IN" dirty="0"/>
                    </a:p>
                  </a:txBody>
                  <a:tcPr/>
                </a:tc>
                <a:tc>
                  <a:txBody>
                    <a:bodyPr/>
                    <a:lstStyle/>
                    <a:p>
                      <a:endParaRPr lang="en-IN" dirty="0"/>
                    </a:p>
                  </a:txBody>
                  <a:tcPr/>
                </a:tc>
              </a:tr>
              <a:tr h="2413706">
                <a:tc>
                  <a:txBody>
                    <a:bodyPr/>
                    <a:lstStyle/>
                    <a:p>
                      <a:r>
                        <a:rPr lang="en-US" dirty="0"/>
                        <a:t>2</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800" dirty="0"/>
                        <a:t>Filtering</a:t>
                      </a:r>
                      <a:endParaRPr lang="en-IN" sz="1800" dirty="0"/>
                    </a:p>
                    <a:p>
                      <a:endParaRPr lang="en-IN" dirty="0"/>
                    </a:p>
                  </a:txBody>
                  <a:tcPr/>
                </a:tc>
                <a:tc>
                  <a:txBody>
                    <a:bodyPr/>
                    <a:lstStyle/>
                    <a:p>
                      <a:r>
                        <a:rPr lang="en-US" dirty="0"/>
                        <a:t>1.Run filtering button to perform filtering on dataset to ignore raw data.</a:t>
                      </a:r>
                      <a:endParaRPr lang="en-US" dirty="0"/>
                    </a:p>
                    <a:p>
                      <a:r>
                        <a:rPr lang="en-US" dirty="0"/>
                        <a:t>2.It display number of patients.</a:t>
                      </a:r>
                      <a:endParaRPr lang="en-IN" dirty="0"/>
                    </a:p>
                  </a:txBody>
                  <a:tcPr/>
                </a:tc>
                <a:tc>
                  <a:txBody>
                    <a:bodyPr/>
                    <a:lstStyle/>
                    <a:p>
                      <a:r>
                        <a:rPr lang="en-US" dirty="0"/>
                        <a:t>1.Total patients found in dataset</a:t>
                      </a:r>
                      <a:endParaRPr lang="en-IN" dirty="0"/>
                    </a:p>
                  </a:txBody>
                  <a:tcPr/>
                </a:tc>
                <a:tc>
                  <a:txBody>
                    <a:bodyPr/>
                    <a:lstStyle/>
                    <a:p>
                      <a:r>
                        <a:rPr lang="en-US" dirty="0"/>
                        <a:t>1. Total patients found in dataset</a:t>
                      </a:r>
                      <a:endParaRPr lang="en-IN" dirty="0"/>
                    </a:p>
                  </a:txBody>
                  <a:tcPr/>
                </a:tc>
                <a:tc>
                  <a:txBody>
                    <a:bodyPr/>
                    <a:lstStyle/>
                    <a:p>
                      <a:r>
                        <a:rPr lang="en-US" dirty="0"/>
                        <a:t>pass</a:t>
                      </a:r>
                      <a:endParaRPr lang="en-IN" dirty="0"/>
                    </a:p>
                  </a:txBody>
                  <a:tcPr/>
                </a:tc>
                <a:tc>
                  <a:txBody>
                    <a:bodyPr/>
                    <a:lstStyle/>
                    <a:p>
                      <a:endParaRPr lang="en-IN" dirty="0"/>
                    </a:p>
                  </a:txBody>
                  <a:tcPr/>
                </a:tc>
              </a:tr>
              <a:tr h="764450">
                <a:tc>
                  <a:txBody>
                    <a:bodyPr/>
                    <a:lstStyle/>
                    <a:p>
                      <a:r>
                        <a:rPr lang="en-US" dirty="0"/>
                        <a:t>3.</a:t>
                      </a:r>
                      <a:endParaRPr lang="en-IN" dirty="0"/>
                    </a:p>
                  </a:txBody>
                  <a:tcPr/>
                </a:tc>
                <a:tc>
                  <a:txBody>
                    <a:bodyPr/>
                    <a:lstStyle/>
                    <a:p>
                      <a:r>
                        <a:rPr lang="en-US" dirty="0"/>
                        <a:t>Feature Extraction</a:t>
                      </a:r>
                      <a:endParaRPr lang="en-IN" dirty="0"/>
                    </a:p>
                  </a:txBody>
                  <a:tcPr/>
                </a:tc>
                <a:tc>
                  <a:txBody>
                    <a:bodyPr/>
                    <a:lstStyle/>
                    <a:p>
                      <a:r>
                        <a:rPr lang="en-US" dirty="0"/>
                        <a:t>1.Click on run feature extraction.</a:t>
                      </a:r>
                      <a:endParaRPr lang="en-US" dirty="0"/>
                    </a:p>
                    <a:p>
                      <a:endParaRPr lang="en-IN" dirty="0"/>
                    </a:p>
                  </a:txBody>
                  <a:tcPr/>
                </a:tc>
                <a:tc>
                  <a:txBody>
                    <a:bodyPr/>
                    <a:lstStyle/>
                    <a:p>
                      <a:r>
                        <a:rPr lang="en-US" dirty="0"/>
                        <a:t>1.Patients Features Found.</a:t>
                      </a:r>
                      <a:endParaRPr lang="en-IN" dirty="0"/>
                    </a:p>
                  </a:txBody>
                  <a:tcPr/>
                </a:tc>
                <a:tc>
                  <a:txBody>
                    <a:bodyPr/>
                    <a:lstStyle/>
                    <a:p>
                      <a:r>
                        <a:rPr lang="en-US" dirty="0"/>
                        <a:t>1.Patients Features Found</a:t>
                      </a:r>
                      <a:endParaRPr lang="en-IN" dirty="0"/>
                    </a:p>
                  </a:txBody>
                  <a:tcPr/>
                </a:tc>
                <a:tc>
                  <a:txBody>
                    <a:bodyPr/>
                    <a:lstStyle/>
                    <a:p>
                      <a:r>
                        <a:rPr lang="en-US" dirty="0"/>
                        <a:t>pass</a:t>
                      </a:r>
                      <a:endParaRPr lang="en-IN" dirty="0"/>
                    </a:p>
                  </a:txBody>
                  <a:tcPr/>
                </a:tc>
                <a:tc>
                  <a:txBody>
                    <a:bodyPr/>
                    <a:lstStyle/>
                    <a:p>
                      <a:endParaRPr lang="en-IN"/>
                    </a:p>
                  </a:txBody>
                  <a:tcPr/>
                </a:tc>
              </a:tr>
              <a:tr h="764450">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a:p>
                  </a:txBody>
                  <a:tcPr/>
                </a:tc>
                <a:tc>
                  <a:txBody>
                    <a:bodyPr/>
                    <a:lstStyle/>
                    <a:p>
                      <a:endParaRPr lang="en-IN" dirty="0"/>
                    </a:p>
                  </a:txBody>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1"/>
          <a:ext cx="12192001" cy="7720959"/>
        </p:xfrm>
        <a:graphic>
          <a:graphicData uri="http://schemas.openxmlformats.org/drawingml/2006/table">
            <a:tbl>
              <a:tblPr firstRow="1" bandRow="1">
                <a:tableStyleId>{5C22544A-7EE6-4342-B048-85BDC9FD1C3A}</a:tableStyleId>
              </a:tblPr>
              <a:tblGrid>
                <a:gridCol w="1912470"/>
                <a:gridCol w="2457526"/>
                <a:gridCol w="2945205"/>
                <a:gridCol w="2438400"/>
                <a:gridCol w="2438400"/>
              </a:tblGrid>
              <a:tr h="318475">
                <a:tc>
                  <a:txBody>
                    <a:bodyPr/>
                    <a:lstStyle/>
                    <a:p>
                      <a:r>
                        <a:rPr lang="en-US" dirty="0"/>
                        <a:t>Summary</a:t>
                      </a:r>
                      <a:endParaRPr lang="en-IN" dirty="0"/>
                    </a:p>
                  </a:txBody>
                  <a:tcPr/>
                </a:tc>
                <a:tc>
                  <a:txBody>
                    <a:bodyPr/>
                    <a:lstStyle/>
                    <a:p>
                      <a:r>
                        <a:rPr lang="en-US" dirty="0"/>
                        <a:t>Steps</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Status</a:t>
                      </a:r>
                      <a:endParaRPr lang="en-IN" dirty="0"/>
                    </a:p>
                  </a:txBody>
                  <a:tcPr/>
                </a:tc>
              </a:tr>
              <a:tr h="1035042">
                <a:tc>
                  <a:txBody>
                    <a:bodyPr/>
                    <a:lstStyle/>
                    <a:p>
                      <a:r>
                        <a:rPr lang="en-US" dirty="0"/>
                        <a:t>Feature Reduction</a:t>
                      </a:r>
                      <a:endParaRPr lang="en-IN" dirty="0"/>
                    </a:p>
                  </a:txBody>
                  <a:tcPr/>
                </a:tc>
                <a:tc>
                  <a:txBody>
                    <a:bodyPr/>
                    <a:lstStyle/>
                    <a:p>
                      <a:r>
                        <a:rPr lang="en-US" dirty="0"/>
                        <a:t>1.Click on Run Feature </a:t>
                      </a:r>
                      <a:endParaRPr lang="en-US" dirty="0"/>
                    </a:p>
                    <a:p>
                      <a:r>
                        <a:rPr lang="en-US" dirty="0"/>
                        <a:t>Reduction.</a:t>
                      </a:r>
                      <a:endParaRPr lang="en-IN" dirty="0"/>
                    </a:p>
                  </a:txBody>
                  <a:tcPr/>
                </a:tc>
                <a:tc>
                  <a:txBody>
                    <a:bodyPr/>
                    <a:lstStyle/>
                    <a:p>
                      <a:r>
                        <a:rPr lang="en-US" dirty="0"/>
                        <a:t>1.Pupil Diameter Graph will be displayed on the Screen.</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a:t>1. 1.Pupil Diameter Graph will be displayed on the Screen.</a:t>
                      </a:r>
                      <a:endParaRPr lang="en-IN" dirty="0"/>
                    </a:p>
                    <a:p>
                      <a:endParaRPr lang="en-IN" dirty="0"/>
                    </a:p>
                  </a:txBody>
                  <a:tcPr/>
                </a:tc>
                <a:tc>
                  <a:txBody>
                    <a:bodyPr/>
                    <a:lstStyle/>
                    <a:p>
                      <a:r>
                        <a:rPr lang="en-US" dirty="0"/>
                        <a:t>pass</a:t>
                      </a:r>
                      <a:endParaRPr lang="en-IN" dirty="0"/>
                    </a:p>
                  </a:txBody>
                  <a:tcPr/>
                </a:tc>
              </a:tr>
              <a:tr h="2229322">
                <a:tc>
                  <a:txBody>
                    <a:bodyPr/>
                    <a:lstStyle/>
                    <a:p>
                      <a:r>
                        <a:rPr lang="en-US" dirty="0"/>
                        <a:t>SVM on Right Eye</a:t>
                      </a:r>
                      <a:endParaRPr lang="en-IN" dirty="0"/>
                    </a:p>
                  </a:txBody>
                  <a:tcPr/>
                </a:tc>
                <a:tc>
                  <a:txBody>
                    <a:bodyPr/>
                    <a:lstStyle/>
                    <a:p>
                      <a:r>
                        <a:rPr lang="en-US" dirty="0"/>
                        <a:t>1.Click On Run SVM on Right Eye.</a:t>
                      </a:r>
                      <a:endParaRPr lang="en-IN" dirty="0"/>
                    </a:p>
                  </a:txBody>
                  <a:tcPr/>
                </a:tc>
                <a:tc>
                  <a:txBody>
                    <a:bodyPr/>
                    <a:lstStyle/>
                    <a:p>
                      <a:r>
                        <a:rPr lang="en-US" dirty="0"/>
                        <a:t>Right pupil SVM Prediction Results</a:t>
                      </a:r>
                      <a:endParaRPr lang="en-US" dirty="0"/>
                    </a:p>
                    <a:p>
                      <a:r>
                        <a:rPr lang="en-US" dirty="0"/>
                        <a:t>1.Right pupil SVM Accuracy</a:t>
                      </a:r>
                      <a:endParaRPr lang="en-US" dirty="0"/>
                    </a:p>
                    <a:p>
                      <a:r>
                        <a:rPr lang="en-US" dirty="0"/>
                        <a:t>2.Right pupil SVM Algorithm Sensitivity  3.Right pupil SVM Algorithm Specificity </a:t>
                      </a:r>
                      <a:endParaRPr lang="en-US" dirty="0"/>
                    </a:p>
                    <a:p>
                      <a:r>
                        <a:rPr lang="en-US" dirty="0"/>
                        <a:t>Values are displayed. </a:t>
                      </a:r>
                      <a:endParaRPr lang="en-IN" dirty="0"/>
                    </a:p>
                  </a:txBody>
                  <a:tcPr/>
                </a:tc>
                <a:tc>
                  <a:txBody>
                    <a:bodyPr/>
                    <a:lstStyle/>
                    <a:p>
                      <a:r>
                        <a:rPr lang="en-US" dirty="0"/>
                        <a:t>1. Right pupil SVM Prediction Results</a:t>
                      </a:r>
                      <a:endParaRPr lang="en-US" dirty="0"/>
                    </a:p>
                    <a:p>
                      <a:r>
                        <a:rPr lang="en-US" dirty="0"/>
                        <a:t>2.Right pupil SVM Accuracy</a:t>
                      </a:r>
                      <a:endParaRPr lang="en-US" dirty="0"/>
                    </a:p>
                    <a:p>
                      <a:r>
                        <a:rPr lang="en-US" dirty="0"/>
                        <a:t>3.Right pupil SVM Algorithm Sensitivity  4.Right pupil SVM Algorithm Specificity </a:t>
                      </a:r>
                      <a:endParaRPr lang="en-US" dirty="0"/>
                    </a:p>
                    <a:p>
                      <a:r>
                        <a:rPr lang="en-US" dirty="0"/>
                        <a:t>Values are displayed. </a:t>
                      </a:r>
                      <a:endParaRPr lang="en-IN" dirty="0"/>
                    </a:p>
                  </a:txBody>
                  <a:tcPr/>
                </a:tc>
                <a:tc>
                  <a:txBody>
                    <a:bodyPr/>
                    <a:lstStyle/>
                    <a:p>
                      <a:r>
                        <a:rPr lang="en-US" dirty="0"/>
                        <a:t>pass</a:t>
                      </a:r>
                      <a:endParaRPr lang="en-IN" dirty="0"/>
                    </a:p>
                  </a:txBody>
                  <a:tcPr/>
                </a:tc>
              </a:tr>
              <a:tr h="2229322">
                <a:tc>
                  <a:txBody>
                    <a:bodyPr/>
                    <a:lstStyle/>
                    <a:p>
                      <a:r>
                        <a:rPr lang="en-US" dirty="0"/>
                        <a:t>SVM On Left Eye</a:t>
                      </a:r>
                      <a:endParaRPr lang="en-IN" dirty="0"/>
                    </a:p>
                  </a:txBody>
                  <a:tcPr/>
                </a:tc>
                <a:tc>
                  <a:txBody>
                    <a:bodyPr/>
                    <a:lstStyle/>
                    <a:p>
                      <a:r>
                        <a:rPr lang="en-US" dirty="0"/>
                        <a:t>1.Click ON Run SVM On Left Eye.</a:t>
                      </a:r>
                      <a:endParaRPr lang="en-IN" dirty="0"/>
                    </a:p>
                  </a:txBody>
                  <a:tcPr/>
                </a:tc>
                <a:tc>
                  <a:txBody>
                    <a:bodyPr/>
                    <a:lstStyle/>
                    <a:p>
                      <a:r>
                        <a:rPr lang="en-IN" dirty="0"/>
                        <a:t>Left pupil SVM Prediction Results</a:t>
                      </a:r>
                      <a:endParaRPr lang="en-IN" dirty="0"/>
                    </a:p>
                    <a:p>
                      <a:r>
                        <a:rPr lang="en-IN" dirty="0"/>
                        <a:t>1.Left pupil SVM Accuracy </a:t>
                      </a:r>
                      <a:endParaRPr lang="en-IN" dirty="0"/>
                    </a:p>
                    <a:p>
                      <a:r>
                        <a:rPr lang="en-IN" dirty="0"/>
                        <a:t>2.Left pupil SVM Algorithm Sensitivity </a:t>
                      </a:r>
                      <a:endParaRPr lang="en-IN" dirty="0"/>
                    </a:p>
                    <a:p>
                      <a:r>
                        <a:rPr lang="en-IN" dirty="0"/>
                        <a:t>3.Left pupil SVM Algorithm Specificity </a:t>
                      </a:r>
                      <a:endParaRPr lang="en-IN" dirty="0"/>
                    </a:p>
                  </a:txBody>
                  <a:tcPr/>
                </a:tc>
                <a:tc>
                  <a:txBody>
                    <a:bodyPr/>
                    <a:lstStyle/>
                    <a:p>
                      <a:r>
                        <a:rPr lang="en-IN" dirty="0"/>
                        <a:t>Left pupil SVM Prediction Results</a:t>
                      </a:r>
                      <a:endParaRPr lang="en-IN" dirty="0"/>
                    </a:p>
                    <a:p>
                      <a:r>
                        <a:rPr lang="en-IN" dirty="0"/>
                        <a:t>1.Left pupil SVM Accuracy </a:t>
                      </a:r>
                      <a:endParaRPr lang="en-IN" dirty="0"/>
                    </a:p>
                    <a:p>
                      <a:r>
                        <a:rPr lang="en-IN" dirty="0"/>
                        <a:t>2.Left pupil SVM Algorithm Sensitivity </a:t>
                      </a:r>
                      <a:endParaRPr lang="en-IN" dirty="0"/>
                    </a:p>
                    <a:p>
                      <a:r>
                        <a:rPr lang="en-IN" dirty="0"/>
                        <a:t>3.Left pupil SVM Algorithm Specificity </a:t>
                      </a:r>
                      <a:endParaRPr lang="en-IN" dirty="0"/>
                    </a:p>
                    <a:p>
                      <a:endParaRPr lang="en-IN" dirty="0"/>
                    </a:p>
                  </a:txBody>
                  <a:tcPr/>
                </a:tc>
                <a:tc>
                  <a:txBody>
                    <a:bodyPr/>
                    <a:lstStyle/>
                    <a:p>
                      <a:r>
                        <a:rPr lang="en-US" dirty="0"/>
                        <a:t>pass</a:t>
                      </a:r>
                      <a:endParaRPr lang="en-IN" dirty="0"/>
                    </a:p>
                  </a:txBody>
                  <a:tcPr/>
                </a:tc>
              </a:tr>
              <a:tr h="1045839">
                <a:tc gridSpan="5">
                  <a:txBody>
                    <a:bodyPr/>
                    <a:lstStyle/>
                    <a:p>
                      <a:endParaRPr lang="en-IN" dirty="0"/>
                    </a:p>
                  </a:txBody>
                  <a:tcPr/>
                </a:tc>
                <a:tc hMerge="1">
                  <a:tcPr/>
                </a:tc>
                <a:tc hMerge="1">
                  <a:tcPr/>
                </a:tc>
                <a:tc hMerge="1">
                  <a:tcPr/>
                </a:tc>
                <a:tc hMerge="1">
                  <a:tcPr/>
                </a:tc>
              </a:tr>
            </a:tbl>
          </a:graphicData>
        </a:graphic>
      </p:graphicFrame>
      <p:graphicFrame>
        <p:nvGraphicFramePr>
          <p:cNvPr id="4" name="Table 3"/>
          <p:cNvGraphicFramePr>
            <a:graphicFrameLocks noGrp="1"/>
          </p:cNvGraphicFramePr>
          <p:nvPr/>
        </p:nvGraphicFramePr>
        <p:xfrm>
          <a:off x="-528918" y="26894"/>
          <a:ext cx="493059" cy="6526306"/>
        </p:xfrm>
        <a:graphic>
          <a:graphicData uri="http://schemas.openxmlformats.org/drawingml/2006/table">
            <a:tbl>
              <a:tblPr firstCol="1">
                <a:tableStyleId>{3C2FFA5D-87B4-456A-9821-1D502468CF0F}</a:tableStyleId>
              </a:tblPr>
              <a:tblGrid>
                <a:gridCol w="493059"/>
              </a:tblGrid>
              <a:tr h="6526306">
                <a:tc>
                  <a:txBody>
                    <a:bodyPr/>
                    <a:lstStyle/>
                    <a:p>
                      <a:r>
                        <a:rPr lang="en-US" dirty="0"/>
                        <a:t>ID</a:t>
                      </a:r>
                      <a:endParaRPr lang="en-US" dirty="0"/>
                    </a:p>
                    <a:p>
                      <a:endParaRPr lang="en-IN" dirty="0"/>
                    </a:p>
                    <a:p>
                      <a:r>
                        <a:rPr lang="en-IN" dirty="0"/>
                        <a:t>    4.</a:t>
                      </a:r>
                      <a:endParaRPr lang="en-IN" dirty="0"/>
                    </a:p>
                    <a:p>
                      <a:endParaRPr lang="en-IN" dirty="0"/>
                    </a:p>
                    <a:p>
                      <a:endParaRPr lang="en-IN" dirty="0"/>
                    </a:p>
                    <a:p>
                      <a:endParaRPr lang="en-IN" dirty="0"/>
                    </a:p>
                    <a:p>
                      <a:endParaRPr lang="en-IN" dirty="0"/>
                    </a:p>
                    <a:p>
                      <a:r>
                        <a:rPr lang="en-IN" dirty="0"/>
                        <a:t>5.</a:t>
                      </a:r>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dirty="0"/>
                        <a:t>6.</a:t>
                      </a:r>
                      <a:endParaRPr lang="en-IN" dirty="0"/>
                    </a:p>
                  </a:txBody>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16689"/>
          <a:ext cx="12192000" cy="7295314"/>
        </p:xfrm>
        <a:graphic>
          <a:graphicData uri="http://schemas.openxmlformats.org/drawingml/2006/table">
            <a:tbl>
              <a:tblPr firstRow="1" bandRow="1">
                <a:tableStyleId>{5C22544A-7EE6-4342-B048-85BDC9FD1C3A}</a:tableStyleId>
              </a:tblPr>
              <a:tblGrid>
                <a:gridCol w="812800"/>
                <a:gridCol w="3251200"/>
                <a:gridCol w="1960880"/>
                <a:gridCol w="2306320"/>
                <a:gridCol w="2580640"/>
                <a:gridCol w="1280160"/>
              </a:tblGrid>
              <a:tr h="763798">
                <a:tc>
                  <a:txBody>
                    <a:bodyPr/>
                    <a:lstStyle/>
                    <a:p>
                      <a:r>
                        <a:rPr lang="en-US" dirty="0"/>
                        <a:t>ID</a:t>
                      </a:r>
                      <a:endParaRPr lang="en-IN" dirty="0"/>
                    </a:p>
                  </a:txBody>
                  <a:tcPr/>
                </a:tc>
                <a:tc>
                  <a:txBody>
                    <a:bodyPr/>
                    <a:lstStyle/>
                    <a:p>
                      <a:r>
                        <a:rPr lang="en-US" dirty="0"/>
                        <a:t>Summary</a:t>
                      </a:r>
                      <a:endParaRPr lang="en-IN" dirty="0"/>
                    </a:p>
                  </a:txBody>
                  <a:tcPr/>
                </a:tc>
                <a:tc>
                  <a:txBody>
                    <a:bodyPr/>
                    <a:lstStyle/>
                    <a:p>
                      <a:r>
                        <a:rPr lang="en-US" dirty="0"/>
                        <a:t>Steps</a:t>
                      </a:r>
                      <a:endParaRPr lang="en-IN" dirty="0"/>
                    </a:p>
                  </a:txBody>
                  <a:tcPr/>
                </a:tc>
                <a:tc>
                  <a:txBody>
                    <a:bodyPr/>
                    <a:lstStyle/>
                    <a:p>
                      <a:r>
                        <a:rPr lang="en-US" dirty="0"/>
                        <a:t>Expected Output</a:t>
                      </a:r>
                      <a:endParaRPr lang="en-IN" dirty="0"/>
                    </a:p>
                  </a:txBody>
                  <a:tcPr/>
                </a:tc>
                <a:tc>
                  <a:txBody>
                    <a:bodyPr/>
                    <a:lstStyle/>
                    <a:p>
                      <a:r>
                        <a:rPr lang="en-US" dirty="0"/>
                        <a:t>Actual Output</a:t>
                      </a:r>
                      <a:endParaRPr lang="en-IN" dirty="0"/>
                    </a:p>
                  </a:txBody>
                  <a:tcPr/>
                </a:tc>
                <a:tc>
                  <a:txBody>
                    <a:bodyPr/>
                    <a:lstStyle/>
                    <a:p>
                      <a:r>
                        <a:rPr lang="en-US" dirty="0"/>
                        <a:t>status</a:t>
                      </a:r>
                      <a:endParaRPr lang="en-IN" dirty="0"/>
                    </a:p>
                  </a:txBody>
                  <a:tcPr/>
                </a:tc>
              </a:tr>
              <a:tr h="1858768">
                <a:tc>
                  <a:txBody>
                    <a:bodyPr/>
                    <a:lstStyle/>
                    <a:p>
                      <a:r>
                        <a:rPr lang="en-US" dirty="0"/>
                        <a:t>7.</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300" dirty="0"/>
                        <a:t>OR Ensemble Algorithm(Left &amp; Right SVM)</a:t>
                      </a:r>
                      <a:endParaRPr lang="en-IN" sz="1300" dirty="0"/>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dirty="0"/>
                        <a:t>1.Click On </a:t>
                      </a:r>
                      <a:r>
                        <a:rPr lang="en-IN" sz="1300" dirty="0"/>
                        <a:t>OR Ensemble Algorithm(Left &amp; Right SVM)</a:t>
                      </a:r>
                      <a:endParaRPr lang="en-IN" sz="1300" dirty="0"/>
                    </a:p>
                    <a:p>
                      <a:endParaRPr lang="en-IN" sz="1300" dirty="0"/>
                    </a:p>
                  </a:txBody>
                  <a:tcPr/>
                </a:tc>
                <a:tc>
                  <a:txBody>
                    <a:bodyPr/>
                    <a:lstStyle/>
                    <a:p>
                      <a:r>
                        <a:rPr lang="en-IN" sz="1300" b="1" dirty="0"/>
                        <a:t>Optimized Ensemble Prediction Results</a:t>
                      </a:r>
                      <a:endParaRPr lang="en-IN" sz="1300" b="1" dirty="0"/>
                    </a:p>
                    <a:p>
                      <a:r>
                        <a:rPr lang="en-IN" sz="1300" dirty="0"/>
                        <a:t>1.Ensemble OR Accuracy</a:t>
                      </a:r>
                      <a:endParaRPr lang="en-IN" sz="1300" dirty="0"/>
                    </a:p>
                    <a:p>
                      <a:r>
                        <a:rPr lang="en-IN" sz="1300" dirty="0"/>
                        <a:t>2. Right pupil Ensemble OR SVM Algorithm Sensitivity </a:t>
                      </a:r>
                      <a:endParaRPr lang="en-IN" sz="1300" dirty="0"/>
                    </a:p>
                    <a:p>
                      <a:r>
                        <a:rPr lang="en-IN" sz="1300" dirty="0"/>
                        <a:t>3.Right pupil Ensemble OR SVM Algorithm Specificity </a:t>
                      </a:r>
                      <a:endParaRPr lang="en-IN" sz="1300" dirty="0"/>
                    </a:p>
                  </a:txBody>
                  <a:tcPr/>
                </a:tc>
                <a:tc>
                  <a:txBody>
                    <a:bodyPr/>
                    <a:lstStyle/>
                    <a:p>
                      <a:r>
                        <a:rPr lang="en-IN" sz="1300" b="1" dirty="0"/>
                        <a:t>Optimized Ensemble Prediction Results</a:t>
                      </a:r>
                      <a:endParaRPr lang="en-IN" sz="1300" b="1" dirty="0"/>
                    </a:p>
                    <a:p>
                      <a:r>
                        <a:rPr lang="en-IN" sz="1300" dirty="0"/>
                        <a:t>1.Ensemble OR Accuracy</a:t>
                      </a:r>
                      <a:endParaRPr lang="en-IN" sz="1300" dirty="0"/>
                    </a:p>
                    <a:p>
                      <a:r>
                        <a:rPr lang="en-IN" sz="1300" dirty="0"/>
                        <a:t>2. Right pupil Ensemble OR SVM Algorithm Sensitivity </a:t>
                      </a:r>
                      <a:endParaRPr lang="en-IN" sz="1300" dirty="0"/>
                    </a:p>
                    <a:p>
                      <a:r>
                        <a:rPr lang="en-IN" sz="1300" dirty="0"/>
                        <a:t>3.Right pupil Ensemble OR SVM Algorithm Specificity </a:t>
                      </a:r>
                      <a:endParaRPr lang="en-IN" sz="1300" dirty="0"/>
                    </a:p>
                    <a:p>
                      <a:endParaRPr lang="en-IN" dirty="0"/>
                    </a:p>
                  </a:txBody>
                  <a:tcPr/>
                </a:tc>
                <a:tc>
                  <a:txBody>
                    <a:bodyPr/>
                    <a:lstStyle/>
                    <a:p>
                      <a:r>
                        <a:rPr lang="en-US" dirty="0"/>
                        <a:t>pass</a:t>
                      </a:r>
                      <a:endParaRPr lang="en-IN" dirty="0"/>
                    </a:p>
                  </a:txBody>
                  <a:tcPr/>
                </a:tc>
              </a:tr>
              <a:tr h="2068890">
                <a:tc>
                  <a:txBody>
                    <a:bodyPr/>
                    <a:lstStyle/>
                    <a:p>
                      <a:r>
                        <a:rPr lang="en-US" sz="1800" dirty="0"/>
                        <a:t>8.</a:t>
                      </a:r>
                      <a:endParaRPr lang="en-IN" sz="1800" dirty="0"/>
                    </a:p>
                  </a:txBody>
                  <a:tcPr/>
                </a:tc>
                <a:tc>
                  <a:txBody>
                    <a:bodyPr/>
                    <a:lstStyle/>
                    <a:p>
                      <a:r>
                        <a:rPr lang="en-US" sz="1300" dirty="0"/>
                        <a:t>Extension BILSTM</a:t>
                      </a:r>
                      <a:endParaRPr lang="en-IN" sz="1300" dirty="0"/>
                    </a:p>
                  </a:txBody>
                  <a:tcPr/>
                </a:tc>
                <a:tc>
                  <a:txBody>
                    <a:bodyPr/>
                    <a:lstStyle/>
                    <a:p>
                      <a:r>
                        <a:rPr lang="en-US" sz="1300" dirty="0"/>
                        <a:t>1.Click ON Run Extension BILSTM</a:t>
                      </a:r>
                      <a:endParaRPr lang="en-IN" sz="1300" dirty="0"/>
                    </a:p>
                  </a:txBody>
                  <a:tcPr/>
                </a:tc>
                <a:tc>
                  <a:txBody>
                    <a:bodyPr/>
                    <a:lstStyle/>
                    <a:p>
                      <a:r>
                        <a:rPr lang="en-IN" sz="1300" dirty="0"/>
                        <a:t>1.Extension BI-LSTM Accuracy </a:t>
                      </a:r>
                      <a:endParaRPr lang="en-IN" sz="1300" dirty="0"/>
                    </a:p>
                    <a:p>
                      <a:r>
                        <a:rPr lang="en-IN" sz="1300" b="1" dirty="0"/>
                        <a:t>Bi-LSTM Model Summary can be seen in black console for layer details</a:t>
                      </a:r>
                      <a:endParaRPr lang="en-IN" sz="1300" b="1" dirty="0"/>
                    </a:p>
                    <a:p>
                      <a:r>
                        <a:rPr lang="en-IN" sz="1300" dirty="0"/>
                        <a:t>2.Right pupil Extension BI-LSTM Algorithm Sensitivity </a:t>
                      </a:r>
                      <a:endParaRPr lang="en-IN" sz="1300" dirty="0"/>
                    </a:p>
                    <a:p>
                      <a:r>
                        <a:rPr lang="en-IN" sz="1300" dirty="0"/>
                        <a:t>3.Right pupil Extension BI-LSTM Algorithm Specificity </a:t>
                      </a:r>
                      <a:endParaRPr lang="en-IN" sz="1300" dirty="0"/>
                    </a:p>
                  </a:txBody>
                  <a:tcPr/>
                </a:tc>
                <a:tc>
                  <a:txBody>
                    <a:bodyPr/>
                    <a:lstStyle/>
                    <a:p>
                      <a:r>
                        <a:rPr lang="en-IN" sz="1300" dirty="0"/>
                        <a:t>1.Extension BI-LSTM Accuracy </a:t>
                      </a:r>
                      <a:endParaRPr lang="en-IN" sz="1300" dirty="0"/>
                    </a:p>
                    <a:p>
                      <a:r>
                        <a:rPr lang="en-IN" sz="1300" b="1" dirty="0"/>
                        <a:t>Bi-LSTM Model Summary can be seen in black console for layer details</a:t>
                      </a:r>
                      <a:endParaRPr lang="en-IN" sz="1300" b="1" dirty="0"/>
                    </a:p>
                    <a:p>
                      <a:r>
                        <a:rPr lang="en-IN" sz="1300" dirty="0"/>
                        <a:t>2.Right pupil Extension BI-LSTM Algorithm Sensitivity </a:t>
                      </a:r>
                      <a:endParaRPr lang="en-IN" sz="1300" dirty="0"/>
                    </a:p>
                    <a:p>
                      <a:r>
                        <a:rPr lang="en-IN" sz="1300" dirty="0"/>
                        <a:t>3.Right pupil Extension BI-LSTM Algorithm Specificity </a:t>
                      </a:r>
                      <a:endParaRPr lang="en-IN" sz="1300" dirty="0"/>
                    </a:p>
                    <a:p>
                      <a:endParaRPr lang="en-IN" dirty="0"/>
                    </a:p>
                  </a:txBody>
                  <a:tcPr/>
                </a:tc>
                <a:tc>
                  <a:txBody>
                    <a:bodyPr/>
                    <a:lstStyle/>
                    <a:p>
                      <a:r>
                        <a:rPr lang="en-US" dirty="0"/>
                        <a:t>pass</a:t>
                      </a:r>
                      <a:endParaRPr lang="en-IN" dirty="0"/>
                    </a:p>
                  </a:txBody>
                  <a:tcPr/>
                </a:tc>
              </a:tr>
              <a:tr h="1301929">
                <a:tc>
                  <a:txBody>
                    <a:bodyPr/>
                    <a:lstStyle/>
                    <a:p>
                      <a:r>
                        <a:rPr lang="en-US" dirty="0"/>
                        <a:t>9.</a:t>
                      </a:r>
                      <a:endParaRPr lang="en-IN"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300" dirty="0"/>
                        <a:t>Accuracy Graph With Metrics</a:t>
                      </a:r>
                      <a:endParaRPr lang="en-IN" sz="1300" dirty="0"/>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dirty="0"/>
                        <a:t>1.Click On </a:t>
                      </a:r>
                      <a:r>
                        <a:rPr lang="en-IN" sz="1300" dirty="0"/>
                        <a:t>Accuracy Graph With Metrics</a:t>
                      </a:r>
                      <a:endParaRPr lang="en-IN" sz="1300" dirty="0"/>
                    </a:p>
                    <a:p>
                      <a:endParaRPr lang="en-IN" sz="1300" dirty="0"/>
                    </a:p>
                  </a:txBody>
                  <a:tcPr/>
                </a:tc>
                <a:tc>
                  <a:txBody>
                    <a:bodyPr/>
                    <a:lstStyle/>
                    <a:p>
                      <a:r>
                        <a:rPr lang="en-US" sz="1300" dirty="0"/>
                        <a:t>1.All  Algorithm Accuracy  Comparison Graph is Displayed on The Screen.</a:t>
                      </a:r>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dirty="0"/>
                        <a:t>1.All  Algorithm Accuracy  Comparison Graph is Displayed on The Screen.</a:t>
                      </a:r>
                      <a:endParaRPr lang="en-IN" sz="1300" dirty="0"/>
                    </a:p>
                    <a:p>
                      <a:endParaRPr lang="en-IN" sz="1300" dirty="0"/>
                    </a:p>
                  </a:txBody>
                  <a:tcPr/>
                </a:tc>
                <a:tc>
                  <a:txBody>
                    <a:bodyPr/>
                    <a:lstStyle/>
                    <a:p>
                      <a:r>
                        <a:rPr lang="en-US" dirty="0"/>
                        <a:t>pass</a:t>
                      </a:r>
                      <a:endParaRPr lang="en-IN" dirty="0"/>
                    </a:p>
                  </a:txBody>
                  <a:tcPr/>
                </a:tc>
              </a:tr>
              <a:tr h="1301929">
                <a:tc>
                  <a:txBody>
                    <a:bodyPr/>
                    <a:lstStyle/>
                    <a:p>
                      <a:r>
                        <a:rPr lang="en-US" dirty="0"/>
                        <a:t>10.</a:t>
                      </a:r>
                      <a:endParaRPr lang="en-IN" dirty="0"/>
                    </a:p>
                  </a:txBody>
                  <a:tcPr/>
                </a:tc>
                <a:tc>
                  <a:txBody>
                    <a:bodyPr/>
                    <a:lstStyle/>
                    <a:p>
                      <a:r>
                        <a:rPr lang="en-US" sz="1300" dirty="0"/>
                        <a:t>Predict Disease</a:t>
                      </a:r>
                      <a:endParaRPr lang="en-IN" sz="1300" dirty="0"/>
                    </a:p>
                  </a:txBody>
                  <a:tcPr/>
                </a:tc>
                <a:tc>
                  <a:txBody>
                    <a:bodyPr/>
                    <a:lstStyle/>
                    <a:p>
                      <a:r>
                        <a:rPr lang="en-US" sz="1300" dirty="0"/>
                        <a:t>1.Click On predict Disease.</a:t>
                      </a:r>
                      <a:endParaRPr lang="en-US" sz="1300" dirty="0"/>
                    </a:p>
                    <a:p>
                      <a:r>
                        <a:rPr lang="en-US" sz="1300" dirty="0"/>
                        <a:t>2.Select test.txt file from the folder and click on open button.</a:t>
                      </a:r>
                      <a:endParaRPr lang="en-US"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dirty="0"/>
                        <a:t>1.Result is Displayed on screen whether   Disease predicted or Not.</a:t>
                      </a:r>
                      <a:endParaRPr lang="en-IN" sz="1300" dirty="0"/>
                    </a:p>
                    <a:p>
                      <a:endParaRPr lang="en-IN" sz="13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300" dirty="0"/>
                        <a:t>1.Result is Displayed on screen whether   Disease predicted or Not.</a:t>
                      </a:r>
                      <a:endParaRPr lang="en-IN" sz="1300" dirty="0"/>
                    </a:p>
                    <a:p>
                      <a:endParaRPr lang="en-IN" sz="1300" dirty="0"/>
                    </a:p>
                  </a:txBody>
                  <a:tcPr/>
                </a:tc>
                <a:tc>
                  <a:txBody>
                    <a:bodyPr/>
                    <a:lstStyle/>
                    <a:p>
                      <a:r>
                        <a:rPr lang="en-US" dirty="0"/>
                        <a:t>pass</a:t>
                      </a:r>
                      <a:endParaRPr lang="en-IN"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Execution(Flow of execution screens)</a:t>
            </a:r>
            <a:endParaRPr lang="en-IN" dirty="0"/>
          </a:p>
        </p:txBody>
      </p:sp>
      <p:pic>
        <p:nvPicPr>
          <p:cNvPr id="5" name="Content Placeholder 4"/>
          <p:cNvPicPr>
            <a:picLocks noGrp="1" noChangeAspect="1"/>
          </p:cNvPicPr>
          <p:nvPr>
            <p:ph idx="1"/>
          </p:nvPr>
        </p:nvPicPr>
        <p:blipFill>
          <a:blip r:embed="rId1">
            <a:extLst>
              <a:ext uri="{28A0092B-C50C-407E-A947-70E740481C1C}">
                <a14:useLocalDpi xmlns:a14="http://schemas.microsoft.com/office/drawing/2010/main" val="0"/>
              </a:ext>
            </a:extLst>
          </a:blip>
          <a:stretch>
            <a:fillRect/>
          </a:stretch>
        </p:blipFill>
        <p:spPr>
          <a:xfrm>
            <a:off x="0" y="1398494"/>
            <a:ext cx="12192000" cy="5459506"/>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5268</Words>
  <Application>WPS Presentation</Application>
  <PresentationFormat>Widescreen</PresentationFormat>
  <Paragraphs>285</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Times New Roman</vt:lpstr>
      <vt:lpstr>Calibri</vt:lpstr>
      <vt:lpstr>Times New Roman</vt:lpstr>
      <vt:lpstr>Microsoft YaHei</vt:lpstr>
      <vt:lpstr>Arial Unicode MS</vt:lpstr>
      <vt:lpstr>Calibri Light</vt:lpstr>
      <vt:lpstr>Calibri</vt:lpstr>
      <vt:lpstr>Office Theme</vt:lpstr>
      <vt:lpstr>PowerPoint 演示文稿</vt:lpstr>
      <vt:lpstr>Modules:</vt:lpstr>
      <vt:lpstr>Content:</vt:lpstr>
      <vt:lpstr>PowerPoint 演示文稿</vt:lpstr>
      <vt:lpstr>Implementation</vt:lpstr>
      <vt:lpstr>PowerPoint 演示文稿</vt:lpstr>
      <vt:lpstr>PowerPoint 演示文稿</vt:lpstr>
      <vt:lpstr>PowerPoint 演示文稿</vt:lpstr>
      <vt:lpstr>Execution(Flow of execution screens)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Content:</dc:title>
  <dc:creator>tharun kumar</dc:creator>
  <cp:lastModifiedBy>hp</cp:lastModifiedBy>
  <cp:revision>2</cp:revision>
  <dcterms:created xsi:type="dcterms:W3CDTF">2024-02-12T05:48:00Z</dcterms:created>
  <dcterms:modified xsi:type="dcterms:W3CDTF">2024-02-24T14:06:16Z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0BB84D05DCCE4BC587C5D14E33E5FE70_12</vt:lpwstr>
  </property>
  <property fmtid="{D5CDD505-2E9C-101B-9397-08002B2CF9AE}" pid="3" name="KSOProductBuildVer">
    <vt:lpwstr>1033-12.2.0.13431</vt:lpwstr>
  </property>
</Properties>
</file>