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59" r:id="rId7"/>
    <p:sldId id="261" r:id="rId8"/>
    <p:sldId id="262" r:id="rId9"/>
    <p:sldId id="263" r:id="rId10"/>
    <p:sldId id="271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igniter4/CodeIgniter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Linux Libertine"/>
              </a:rPr>
              <a:t>CodeIgniter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University Project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B95E961-0A7E-4C76-AC0E-21BD639FB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4191000"/>
            <a:ext cx="4957401" cy="2355056"/>
          </a:xfrm>
          <a:prstGeom prst="rect">
            <a:avLst/>
          </a:prstGeom>
        </p:spPr>
      </p:pic>
      <p:pic>
        <p:nvPicPr>
          <p:cNvPr id="9" name="Picture 8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38E55C67-C642-48B9-B610-E66260F27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219075"/>
            <a:ext cx="4095750" cy="27305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B33EE0F-41AE-4B0D-9482-EA998ABA1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3657600"/>
            <a:ext cx="3293298" cy="329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6675-6375-4CB6-813A-CF0D091B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bg-BG" dirty="0"/>
              <a:t>Филтри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62B0-EAAB-4BBD-9745-A78A16971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/>
          <a:p>
            <a:r>
              <a:rPr lang="ru-RU" dirty="0"/>
              <a:t>Филтрите са предназначени за извършване на дадени действия непосредствено преди или след изпълнението на даден метод в контролер.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CC317B-3008-4D24-AE91-BAC40D0831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6939598" y="584200"/>
            <a:ext cx="3185159" cy="5588000"/>
          </a:xfrm>
          <a:noFill/>
        </p:spPr>
      </p:pic>
    </p:spTree>
    <p:extLst>
      <p:ext uri="{BB962C8B-B14F-4D97-AF65-F5344CB8AC3E}">
        <p14:creationId xmlns:p14="http://schemas.microsoft.com/office/powerpoint/2010/main" val="37945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8D35-E80B-4D63-95BA-57803409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n-US" dirty="0"/>
              <a:t>Security + Honeypot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44252-1CD8-4FE4-B405-C99635FD0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/>
          <a:p>
            <a:r>
              <a:rPr lang="en-US" sz="1100" dirty="0" err="1"/>
              <a:t>CodeIngiter</a:t>
            </a:r>
            <a:r>
              <a:rPr lang="en-US" sz="1100" dirty="0"/>
              <a:t> </a:t>
            </a:r>
            <a:r>
              <a:rPr lang="bg-BG" sz="1100" dirty="0"/>
              <a:t>предоставя няколко глобални филтъра, които се грижат за защита на приложението от хакерски атаки. Такива филтри са </a:t>
            </a:r>
            <a:r>
              <a:rPr lang="en-US" sz="1100" dirty="0"/>
              <a:t>CSRF </a:t>
            </a:r>
            <a:r>
              <a:rPr lang="bg-BG" sz="1100" dirty="0"/>
              <a:t>и </a:t>
            </a:r>
            <a:r>
              <a:rPr lang="en-US" sz="1100" dirty="0"/>
              <a:t>Honeypot </a:t>
            </a:r>
            <a:r>
              <a:rPr lang="bg-BG" sz="1100" dirty="0"/>
              <a:t>филтрите.</a:t>
            </a:r>
            <a:endParaRPr lang="en-US" sz="11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2ED4A62-B97D-48F3-BC48-5F62CABA5B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652" r="2652"/>
          <a:stretch/>
        </p:blipFill>
        <p:spPr/>
      </p:pic>
    </p:spTree>
    <p:extLst>
      <p:ext uri="{BB962C8B-B14F-4D97-AF65-F5344CB8AC3E}">
        <p14:creationId xmlns:p14="http://schemas.microsoft.com/office/powerpoint/2010/main" val="4164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F60C-5C56-4F14-B4A7-4E524287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n-US" dirty="0"/>
              <a:t>Entity +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E6FBD-3E35-4BCE-B959-533F1DFED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 fontScale="77500" lnSpcReduction="20000"/>
          </a:bodyPr>
          <a:lstStyle/>
          <a:p>
            <a:r>
              <a:rPr lang="ru-RU" sz="1600" dirty="0"/>
              <a:t>Entity класовете в CodeIgniter представляват дадена таблица в базата данни. Полетата на един такъв клас, всъщност представляват полетата на един ред от съответната таблица. Методите на класа служат за изграждането на бизнес логиката свързана със съответния ред.</a:t>
            </a:r>
            <a:endParaRPr lang="en-US" sz="1600" dirty="0"/>
          </a:p>
          <a:p>
            <a:r>
              <a:rPr lang="ru-RU" sz="1600" dirty="0"/>
              <a:t>За да работим с Entity класа, трябва да направим и клас, който наследява класа Model. Той ще служи за настройването на връзката между Entity класа и таблицата в базата данни, както и за извършване на различни видове операции, свързани със съответната таблица.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8C38360-DF3A-486B-B62F-6563279B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971" y="757603"/>
            <a:ext cx="6094413" cy="5241194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53165-4B15-45FD-8DAB-AF45CA563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12" y="757603"/>
            <a:ext cx="21526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93F3-B1FE-49DB-BC51-B23AAEE6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важни модули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A6AEEC8-B5E4-49BE-BD76-AD7B317F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Localization</a:t>
            </a:r>
            <a:endParaRPr lang="bg-BG" dirty="0"/>
          </a:p>
          <a:p>
            <a:r>
              <a:rPr lang="en-US" dirty="0"/>
              <a:t>Email</a:t>
            </a:r>
          </a:p>
          <a:p>
            <a:r>
              <a:rPr lang="en-US" dirty="0"/>
              <a:t>Session Library</a:t>
            </a:r>
          </a:p>
          <a:p>
            <a:r>
              <a:rPr lang="en-US" dirty="0"/>
              <a:t>Image Manipulation Class</a:t>
            </a:r>
          </a:p>
          <a:p>
            <a:r>
              <a:rPr lang="en-US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32349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6438-089C-4B70-8634-197F45BAF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Проект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11F2F-B9B9-4188-AF49-D96E9F6F6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Система за записване на бележки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B28-03D2-4C03-B0E7-1944087C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bg-BG" dirty="0"/>
              <a:t>Идея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FE35-9396-4E54-A394-18BB29587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ru-RU" dirty="0"/>
              <a:t>Разработеният примерен проект представлява платформа за записване на бележки. Системата съдържа функционалност за създаване на акаунт, създаване, редактиране, изтриване и преглеждане на бележки.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C06856-CDED-443E-A309-FE2096302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07" y="2695264"/>
            <a:ext cx="5078677" cy="248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94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D321-48AD-45BD-89D5-F0CAFEB0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Технологичен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847B-338F-4DCE-90BB-E81B5530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CodeIgniter 4</a:t>
            </a:r>
          </a:p>
          <a:p>
            <a:r>
              <a:rPr lang="en-US" dirty="0"/>
              <a:t>Bootstrap 5</a:t>
            </a:r>
          </a:p>
        </p:txBody>
      </p:sp>
      <p:pic>
        <p:nvPicPr>
          <p:cNvPr id="1026" name="Picture 2" descr="MySQL logo PNG">
            <a:extLst>
              <a:ext uri="{FF2B5EF4-FFF2-40B4-BE49-F238E27FC236}">
                <a16:creationId xmlns:a16="http://schemas.microsoft.com/office/drawing/2014/main" id="{029B0D24-6680-4442-BEFD-40F3B2FA1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3886200"/>
            <a:ext cx="2659063" cy="184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059A26E-6CE0-4447-B34C-C49B1A596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3276600"/>
            <a:ext cx="3293298" cy="329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, vector graphics, silhouette&#10;&#10;Description automatically generated">
            <a:extLst>
              <a:ext uri="{FF2B5EF4-FFF2-40B4-BE49-F238E27FC236}">
                <a16:creationId xmlns:a16="http://schemas.microsoft.com/office/drawing/2014/main" id="{2A839DE0-AD07-40B5-A2A4-3740BF8C1C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81" y="4419600"/>
            <a:ext cx="1482303" cy="118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31B8-8C22-4F71-8589-BA0B17B9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136900"/>
            <a:ext cx="10360501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CodeIgniter?</a:t>
            </a:r>
          </a:p>
          <a:p>
            <a:r>
              <a:rPr lang="bg-BG" dirty="0"/>
              <a:t>Защо е толкова широко използван в разработването на </a:t>
            </a:r>
            <a:r>
              <a:rPr lang="en-US" dirty="0"/>
              <a:t>Enterprise </a:t>
            </a:r>
            <a:r>
              <a:rPr lang="bg-BG" dirty="0"/>
              <a:t>софуер</a:t>
            </a:r>
            <a:r>
              <a:rPr lang="en-US" dirty="0"/>
              <a:t>?</a:t>
            </a:r>
          </a:p>
          <a:p>
            <a:r>
              <a:rPr lang="bg-BG" dirty="0"/>
              <a:t>История</a:t>
            </a:r>
          </a:p>
          <a:p>
            <a:r>
              <a:rPr lang="bg-BG" dirty="0"/>
              <a:t>Компоненти на </a:t>
            </a:r>
            <a:r>
              <a:rPr lang="en-US" dirty="0"/>
              <a:t>CodeIgniter</a:t>
            </a:r>
          </a:p>
          <a:p>
            <a:r>
              <a:rPr lang="bg-BG" dirty="0"/>
              <a:t>За нашия проект</a:t>
            </a:r>
            <a:r>
              <a:rPr lang="en-US" dirty="0"/>
              <a:t> (</a:t>
            </a:r>
            <a:r>
              <a:rPr lang="bg-BG" dirty="0"/>
              <a:t>как интегрирахме фреймуърка </a:t>
            </a:r>
            <a:r>
              <a:rPr lang="en-US" dirty="0"/>
              <a:t>+ </a:t>
            </a:r>
            <a:r>
              <a:rPr lang="bg-BG" dirty="0"/>
              <a:t>функционалности</a:t>
            </a:r>
            <a:r>
              <a:rPr lang="en-US" dirty="0"/>
              <a:t>)</a:t>
            </a:r>
          </a:p>
          <a:p>
            <a:r>
              <a:rPr lang="bg-BG" dirty="0"/>
              <a:t>Въпроси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6FD90D-12D9-4D12-BE6B-ED0EC926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CodeIgniter </a:t>
            </a:r>
            <a:r>
              <a:rPr lang="bg-BG" dirty="0"/>
              <a:t>е фреймуърк с отворен код, служещ за бързо разработване на динамични уеб приложения с </a:t>
            </a:r>
            <a:r>
              <a:rPr lang="en-US" dirty="0"/>
              <a:t>PHP</a:t>
            </a:r>
            <a:endParaRPr lang="bg-BG" dirty="0"/>
          </a:p>
          <a:p>
            <a:r>
              <a:rPr lang="bg-BG" dirty="0"/>
              <a:t>Базиран е на известния </a:t>
            </a:r>
            <a:r>
              <a:rPr lang="en-US" dirty="0"/>
              <a:t>Model-View-Controller(MVC)</a:t>
            </a:r>
            <a:r>
              <a:rPr lang="bg-BG" dirty="0"/>
              <a:t> шаблон. Интересното при </a:t>
            </a:r>
            <a:r>
              <a:rPr lang="en-US" dirty="0"/>
              <a:t>CodeIgniter</a:t>
            </a:r>
            <a:r>
              <a:rPr lang="bg-BG" dirty="0"/>
              <a:t> е, че е необходимо да се имплементират само контролерите, и моделите и визуализациите могат да се пропуснат. Рамката може да се конфигурира да работи и с </a:t>
            </a:r>
            <a:r>
              <a:rPr lang="en-US" dirty="0"/>
              <a:t>Hierarchical MVC(HMVC), </a:t>
            </a:r>
            <a:r>
              <a:rPr lang="ru-RU" dirty="0"/>
              <a:t>който се отличава от MVC с това, че вместо приложението да е разделено на три слоя, е разделено на йерархия от модули, всеки от които съдържа трите MVC слоя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разработчиците харесват</a:t>
            </a:r>
            <a:r>
              <a:rPr lang="en-US" dirty="0"/>
              <a:t> CodeIgniter?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Поддържа</a:t>
            </a:r>
            <a:r>
              <a:rPr lang="en-US" dirty="0"/>
              <a:t> MVC </a:t>
            </a:r>
            <a:r>
              <a:rPr lang="bg-BG" dirty="0"/>
              <a:t>шаблони</a:t>
            </a:r>
            <a:endParaRPr lang="en-US" dirty="0"/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6051ED70-0D4D-4393-B94E-495662E522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90687"/>
            <a:ext cx="4762500" cy="2828925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Изключително лек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CodeIgniter </a:t>
            </a:r>
            <a:r>
              <a:rPr lang="bg-BG" sz="2400" dirty="0"/>
              <a:t>често е възхваляван за неговата скорост, сравнение с други </a:t>
            </a:r>
            <a:r>
              <a:rPr lang="en-US" sz="2400" dirty="0"/>
              <a:t>PHP </a:t>
            </a:r>
            <a:r>
              <a:rPr lang="bg-BG" sz="2400" dirty="0"/>
              <a:t>рамки.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CodeIgniter </a:t>
            </a:r>
            <a:r>
              <a:rPr lang="bg-BG" dirty="0"/>
              <a:t>се поддържа в </a:t>
            </a:r>
            <a:r>
              <a:rPr lang="en-US" dirty="0"/>
              <a:t>GitHub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AB6651-E679-442B-AF33-307A2F7D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CodeIgniter </a:t>
            </a:r>
            <a:r>
              <a:rPr lang="bg-BG" dirty="0"/>
              <a:t>е сертифициран софтуер с отворен код с </a:t>
            </a:r>
            <a:r>
              <a:rPr lang="en-US" dirty="0"/>
              <a:t>MIT License. </a:t>
            </a:r>
            <a:r>
              <a:rPr lang="bg-BG" dirty="0"/>
              <a:t>Версиите преди </a:t>
            </a:r>
            <a:r>
              <a:rPr lang="en-US" dirty="0"/>
              <a:t>3.0.0 </a:t>
            </a:r>
            <a:r>
              <a:rPr lang="bg-BG" dirty="0"/>
              <a:t>са лицензирани под </a:t>
            </a:r>
            <a:r>
              <a:rPr lang="en-US" dirty="0"/>
              <a:t>Apache/BSD-</a:t>
            </a:r>
            <a:r>
              <a:rPr lang="bg-BG" dirty="0"/>
              <a:t>стилизираните</a:t>
            </a:r>
            <a:r>
              <a:rPr lang="en-US" dirty="0"/>
              <a:t> </a:t>
            </a:r>
            <a:r>
              <a:rPr lang="bg-BG" dirty="0"/>
              <a:t>лицензи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https://github.com/codeigniter4/CodeIgniter4</a:t>
            </a:r>
            <a:endParaRPr lang="en-US" dirty="0"/>
          </a:p>
          <a:p>
            <a:r>
              <a:rPr lang="bg-BG" dirty="0"/>
              <a:t>Решението да се мине към лиценз за отворен код(</a:t>
            </a:r>
            <a:r>
              <a:rPr lang="en-US" dirty="0"/>
              <a:t>OSL) </a:t>
            </a:r>
            <a:r>
              <a:rPr lang="bg-BG" dirty="0"/>
              <a:t>става плод на много спорове, особено заради несъвместимостта на новия лиценз с </a:t>
            </a:r>
            <a:r>
              <a:rPr lang="en-US" dirty="0"/>
              <a:t>GPL, </a:t>
            </a:r>
            <a:r>
              <a:rPr lang="bg-BG" dirty="0"/>
              <a:t>на което разработчиците </a:t>
            </a:r>
            <a:r>
              <a:rPr lang="en-US" dirty="0" err="1"/>
              <a:t>EllisLab</a:t>
            </a:r>
            <a:r>
              <a:rPr lang="en-US" dirty="0"/>
              <a:t> </a:t>
            </a:r>
            <a:r>
              <a:rPr lang="bg-BG" dirty="0"/>
              <a:t>отговарят с</a:t>
            </a:r>
            <a:r>
              <a:rPr lang="en-US" dirty="0"/>
              <a:t> </a:t>
            </a:r>
            <a:r>
              <a:rPr lang="bg-BG" dirty="0"/>
              <a:t>няколко статии под заглавието</a:t>
            </a:r>
            <a:r>
              <a:rPr lang="en-US" dirty="0"/>
              <a:t> Software License Awareness Week.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3AF7-13CE-4FB0-B34D-71E45C18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02E0-CB02-4014-85BD-58B2BEF9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Първата публична версия е публикувана от </a:t>
            </a:r>
            <a:r>
              <a:rPr lang="en-US" dirty="0" err="1"/>
              <a:t>EllisLab</a:t>
            </a:r>
            <a:r>
              <a:rPr lang="en-US" dirty="0"/>
              <a:t> </a:t>
            </a:r>
            <a:r>
              <a:rPr lang="bg-BG" dirty="0"/>
              <a:t>на 28-ми февруари 2006г.</a:t>
            </a:r>
          </a:p>
          <a:p>
            <a:r>
              <a:rPr lang="bg-BG" dirty="0"/>
              <a:t>На 9-ти юли 2013г. </a:t>
            </a:r>
            <a:r>
              <a:rPr lang="en-US" dirty="0" err="1"/>
              <a:t>EllisLab</a:t>
            </a:r>
            <a:r>
              <a:rPr lang="en-US" dirty="0"/>
              <a:t> </a:t>
            </a:r>
            <a:r>
              <a:rPr lang="bg-BG" dirty="0"/>
              <a:t>обявяват, че търсят нов собственик на </a:t>
            </a:r>
            <a:r>
              <a:rPr lang="en-US" dirty="0"/>
              <a:t>CodeIgniter, </a:t>
            </a:r>
            <a:r>
              <a:rPr lang="bg-BG" dirty="0"/>
              <a:t>поради липса на ресурси, които да подсигурят развитието, което </a:t>
            </a:r>
            <a:r>
              <a:rPr lang="en-US" dirty="0"/>
              <a:t>CodeIgniter </a:t>
            </a:r>
            <a:r>
              <a:rPr lang="bg-BG" dirty="0"/>
              <a:t>заслужава. На 6-ти октомври 2014г., че </a:t>
            </a:r>
            <a:r>
              <a:rPr lang="en-US" dirty="0"/>
              <a:t>CI </a:t>
            </a:r>
            <a:r>
              <a:rPr lang="bg-BG" dirty="0"/>
              <a:t>ще продължи да бъде разработван по опеката на Институт по технологии на Британска Колумбия, което продължава до 23-ти октомври 2019г.</a:t>
            </a:r>
          </a:p>
          <a:p>
            <a:r>
              <a:rPr lang="en-US" dirty="0"/>
              <a:t>CodeIgniter 4 </a:t>
            </a:r>
            <a:r>
              <a:rPr lang="bg-BG" dirty="0"/>
              <a:t>излиза на 24-ти февруари 2020г., рождения ден на ръководителя на екипа на </a:t>
            </a:r>
            <a:r>
              <a:rPr lang="en-US" dirty="0"/>
              <a:t>CI4, </a:t>
            </a:r>
            <a:r>
              <a:rPr lang="bg-BG" dirty="0"/>
              <a:t>който умира на 15-ти януари 2020г. След това проектът продължава с друг ръководител.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Рамката предоставя най-различни компоненти и модули, които да подпомогнат разработването на уеб приложения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bg-BG" dirty="0"/>
              <a:t>Контролери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/>
          <a:p>
            <a:r>
              <a:rPr lang="ru-RU" sz="1400"/>
              <a:t>Контролерите като съставна част от MVC архитектурата обикновено стоят поместени в /app/Controllers/ папката. Те се грижат за приемането на команди и входни данни от браузъра на крайния потребител и координирането на тези команди и данни с моделите и визуализацията. За лесно изграждане на такъв контролер, CodeIgniter предоставя класа Controller</a:t>
            </a:r>
            <a:endParaRPr lang="en-US" sz="140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C1734AB-4470-40DD-A3F9-4771C967B1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6764973" y="584200"/>
            <a:ext cx="3534409" cy="5588000"/>
          </a:xfrm>
          <a:noFill/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277F-D283-4B29-962C-692BF44A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bg-BG" dirty="0"/>
              <a:t>Маршрутизация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7147-698F-4A9D-93DC-D8E2CF4D7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/>
          <a:p>
            <a:r>
              <a:rPr lang="en-US" dirty="0"/>
              <a:t>CodeIgniter </a:t>
            </a:r>
            <a:r>
              <a:rPr lang="bg-BG" dirty="0"/>
              <a:t>преодоставя конфигурационен файл, чрез който да се настроят допустимите мрашрути в приложението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C24F56-72B3-49D5-8A65-C24654638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971" y="719512"/>
            <a:ext cx="6094413" cy="5317375"/>
          </a:xfrm>
          <a:noFill/>
        </p:spPr>
      </p:pic>
    </p:spTree>
    <p:extLst>
      <p:ext uri="{BB962C8B-B14F-4D97-AF65-F5344CB8AC3E}">
        <p14:creationId xmlns:p14="http://schemas.microsoft.com/office/powerpoint/2010/main" val="245424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88</TotalTime>
  <Words>619</Words>
  <Application>Microsoft Office PowerPoint</Application>
  <PresentationFormat>Custom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Linux Libertine</vt:lpstr>
      <vt:lpstr>Tech 16x9</vt:lpstr>
      <vt:lpstr>CodeIgniter</vt:lpstr>
      <vt:lpstr>Съдържание</vt:lpstr>
      <vt:lpstr>CodeIgniter</vt:lpstr>
      <vt:lpstr>Защо разработчиците харесват CodeIgniter?</vt:lpstr>
      <vt:lpstr>CodeIgniter се поддържа в GitHub</vt:lpstr>
      <vt:lpstr>History</vt:lpstr>
      <vt:lpstr>Компоненти</vt:lpstr>
      <vt:lpstr>Контролери</vt:lpstr>
      <vt:lpstr>Маршрутизация</vt:lpstr>
      <vt:lpstr>Филтри</vt:lpstr>
      <vt:lpstr>Security + Honeypot</vt:lpstr>
      <vt:lpstr>Entity + Model</vt:lpstr>
      <vt:lpstr>Други важни модули</vt:lpstr>
      <vt:lpstr>Проект</vt:lpstr>
      <vt:lpstr>Идея</vt:lpstr>
      <vt:lpstr>Технологичен стек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CodeIgniter</dc:title>
  <dc:creator>Peter Beleganski</dc:creator>
  <cp:lastModifiedBy>Emil Krumov</cp:lastModifiedBy>
  <cp:revision>10</cp:revision>
  <dcterms:created xsi:type="dcterms:W3CDTF">2021-02-22T06:33:00Z</dcterms:created>
  <dcterms:modified xsi:type="dcterms:W3CDTF">2021-02-22T21:14:40Z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