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48"/>
    <p:restoredTop sz="94693"/>
  </p:normalViewPr>
  <p:slideViewPr>
    <p:cSldViewPr snapToGrid="0">
      <p:cViewPr>
        <p:scale>
          <a:sx n="190" d="100"/>
          <a:sy n="190" d="100"/>
        </p:scale>
        <p:origin x="144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32B7-2174-82F6-5A95-CE28CDF1B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73D6B-7D10-6405-A188-91AD0C6BF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E1C0E-B80E-A4D7-BB27-192775D2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5924-1638-1743-AD57-F8132A54C5C0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3077A-E6B6-D027-3AA3-58D29050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011A9-DB0F-C61F-4C97-A62FB24E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0C62-9B53-0D4E-9C49-22E3C4A65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4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710F-4E68-F6CF-DC53-7F735941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4ADA3-B327-A30F-AC47-23D7F5237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E9633-D6CC-BBA5-9C72-B9375D6F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5924-1638-1743-AD57-F8132A54C5C0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2F9FA-248C-1FC3-272A-75556C2D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5CC4B-DAB4-AA57-DB02-35CB505D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0C62-9B53-0D4E-9C49-22E3C4A65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9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AEF90D-ED87-5139-ED57-9C37F2257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E6782-F30E-B9CC-B5E0-01767255D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5DD4F-A600-D6A0-E5CF-58108444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5924-1638-1743-AD57-F8132A54C5C0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32A2D-72AA-40E3-7597-0B505150E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22116-C26A-9E9B-A267-595F8D76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0C62-9B53-0D4E-9C49-22E3C4A65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7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EA06-75CF-025F-4D6B-BA837C5D2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CA1DE-69DD-4B98-FEFA-FFE22E6E0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C441D-87EF-FD7D-D656-4E36475A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5924-1638-1743-AD57-F8132A54C5C0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BDFCA-8C37-8874-B3F8-B1733941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8D2C7-7557-7AD2-9EBA-E19ED6CB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0C62-9B53-0D4E-9C49-22E3C4A65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5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7ABF-D98E-2C42-FD8B-62E420A4E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D55F4-96FE-286A-429E-CDE568B6D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4F9D9-14C9-4B53-17B1-3A27D9E6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5924-1638-1743-AD57-F8132A54C5C0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ECCA9-9BC2-9230-6E20-E6AA495D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67F80-C51B-4C11-8606-DCA265CE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0C62-9B53-0D4E-9C49-22E3C4A65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4F99B-4B45-9D37-5FC7-1E46E089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017C1-2802-C9DB-A64F-44ECB15F0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3121A-8D64-8D1F-CBD8-EE9C01B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6EA6E-8191-C170-2997-2E4D3795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5924-1638-1743-AD57-F8132A54C5C0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011A0-6AD5-30F1-8045-71C7FBD3E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BBAB8-C5AA-7958-7C56-098521CE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0C62-9B53-0D4E-9C49-22E3C4A65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6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1435-86C6-19CA-49D9-4BD66F4C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52CE9-6D27-CB34-B54E-DD0ADF3B4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BE8C9-9BED-8477-E24F-FF8608679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6DCFB-7BF3-9961-C644-9B6021E45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8E70-E248-7834-BCB8-33F112B4F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428C64-9CE8-ACA0-13CF-B9E8D093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5924-1638-1743-AD57-F8132A54C5C0}" type="datetimeFigureOut">
              <a:rPr lang="en-US" smtClean="0"/>
              <a:t>2/4/25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D708CE-C4E0-8EBA-10B3-D29522BB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90809-A763-C687-2632-67A2397E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0C62-9B53-0D4E-9C49-22E3C4A65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4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98C-CAC6-1696-5B84-105CB398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CF82C-1E76-A165-9227-0DC76A72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5924-1638-1743-AD57-F8132A54C5C0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96792-7D95-C3FD-2EE6-CFD1B4CF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279FA-BAC1-0A54-C301-96333661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0C62-9B53-0D4E-9C49-22E3C4A65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8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129D3-2D11-8FC4-0C6A-4845560F7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5924-1638-1743-AD57-F8132A54C5C0}" type="datetimeFigureOut">
              <a:rPr lang="en-US" smtClean="0"/>
              <a:t>2/4/25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372C0-9861-E362-B97F-9436AB10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5E5B4-01FE-5FE4-1036-C8291281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0C62-9B53-0D4E-9C49-22E3C4A65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1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3939-8B0E-F2AB-B078-576A78A3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EB518-9C06-4A00-A928-DE10F896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54704-1DAD-E299-551A-DA1AA1E2C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78AF9-4BD1-12B6-635E-9DC5CDEF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5924-1638-1743-AD57-F8132A54C5C0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D87F1-0344-423F-A1F8-5D170E46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C9687-7F76-32AF-D003-9030E5BB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0C62-9B53-0D4E-9C49-22E3C4A65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B4C14-F180-DB93-B0A1-9229D9BD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D80C42-7BEA-E3A1-78F4-F4D976C7F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F30BC-2AA5-0A06-1578-AE618E1D9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E65AC-68AF-C009-F44B-F64C3526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5924-1638-1743-AD57-F8132A54C5C0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7F406-F41C-FBA1-7580-BED01488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8024F-6D11-3F44-8683-BC5EF481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0C62-9B53-0D4E-9C49-22E3C4A65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5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15ACD-099A-C9A4-437A-3218672B5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D2377-4981-5698-777F-7EE5053E4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61207-16F4-DCD1-CDFA-6FEF7477F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85924-1638-1743-AD57-F8132A54C5C0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D107D-3901-2FA6-BC5B-AC5AC2C67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AF72F-DDA6-FEAE-EB0F-A4E1ECA59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0B0C62-9B53-0D4E-9C49-22E3C4A65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3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D5AAE1-CBEB-626A-1E7E-8A7635A98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734327"/>
              </p:ext>
            </p:extLst>
          </p:nvPr>
        </p:nvGraphicFramePr>
        <p:xfrm>
          <a:off x="596347" y="94672"/>
          <a:ext cx="10194916" cy="5126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399">
                  <a:extLst>
                    <a:ext uri="{9D8B030D-6E8A-4147-A177-3AD203B41FA5}">
                      <a16:colId xmlns:a16="http://schemas.microsoft.com/office/drawing/2014/main" val="3561858914"/>
                    </a:ext>
                  </a:extLst>
                </a:gridCol>
                <a:gridCol w="1175399">
                  <a:extLst>
                    <a:ext uri="{9D8B030D-6E8A-4147-A177-3AD203B41FA5}">
                      <a16:colId xmlns:a16="http://schemas.microsoft.com/office/drawing/2014/main" val="2480430387"/>
                    </a:ext>
                  </a:extLst>
                </a:gridCol>
                <a:gridCol w="1074696">
                  <a:extLst>
                    <a:ext uri="{9D8B030D-6E8A-4147-A177-3AD203B41FA5}">
                      <a16:colId xmlns:a16="http://schemas.microsoft.com/office/drawing/2014/main" val="3378580387"/>
                    </a:ext>
                  </a:extLst>
                </a:gridCol>
                <a:gridCol w="1277947">
                  <a:extLst>
                    <a:ext uri="{9D8B030D-6E8A-4147-A177-3AD203B41FA5}">
                      <a16:colId xmlns:a16="http://schemas.microsoft.com/office/drawing/2014/main" val="939847078"/>
                    </a:ext>
                  </a:extLst>
                </a:gridCol>
                <a:gridCol w="1081422">
                  <a:extLst>
                    <a:ext uri="{9D8B030D-6E8A-4147-A177-3AD203B41FA5}">
                      <a16:colId xmlns:a16="http://schemas.microsoft.com/office/drawing/2014/main" val="4055064259"/>
                    </a:ext>
                  </a:extLst>
                </a:gridCol>
                <a:gridCol w="1027734">
                  <a:extLst>
                    <a:ext uri="{9D8B030D-6E8A-4147-A177-3AD203B41FA5}">
                      <a16:colId xmlns:a16="http://schemas.microsoft.com/office/drawing/2014/main" val="3995709765"/>
                    </a:ext>
                  </a:extLst>
                </a:gridCol>
                <a:gridCol w="881168">
                  <a:extLst>
                    <a:ext uri="{9D8B030D-6E8A-4147-A177-3AD203B41FA5}">
                      <a16:colId xmlns:a16="http://schemas.microsoft.com/office/drawing/2014/main" val="3814750625"/>
                    </a:ext>
                  </a:extLst>
                </a:gridCol>
                <a:gridCol w="880782">
                  <a:extLst>
                    <a:ext uri="{9D8B030D-6E8A-4147-A177-3AD203B41FA5}">
                      <a16:colId xmlns:a16="http://schemas.microsoft.com/office/drawing/2014/main" val="2276250090"/>
                    </a:ext>
                  </a:extLst>
                </a:gridCol>
                <a:gridCol w="1620369">
                  <a:extLst>
                    <a:ext uri="{9D8B030D-6E8A-4147-A177-3AD203B41FA5}">
                      <a16:colId xmlns:a16="http://schemas.microsoft.com/office/drawing/2014/main" val="2938608067"/>
                    </a:ext>
                  </a:extLst>
                </a:gridCol>
              </a:tblGrid>
              <a:tr h="845306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atin typeface="IBM Plex Sans SemiBold" panose="020B0503050203000203" pitchFamily="34" charset="0"/>
                        </a:rPr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atin typeface="IBM Plex Sans SemiBold" panose="020B0503050203000203" pitchFamily="34" charset="0"/>
                        </a:rPr>
                        <a:t>Cube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atin typeface="IBM Plex Sans SemiBold" panose="020B0503050203000203" pitchFamily="34" charset="0"/>
                        </a:rPr>
                        <a:t>Cube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atin typeface="IBM Plex Sans SemiBold" panose="020B0503050203000203" pitchFamily="34" charset="0"/>
                        </a:rPr>
                        <a:t>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atin typeface="IBM Plex Sans SemiBold" panose="020B0503050203000203" pitchFamily="34" charset="0"/>
                        </a:rPr>
                        <a:t>timelines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atin typeface="IBM Plex Sans SemiBold" panose="020B0503050203000203" pitchFamily="34" charset="0"/>
                        </a:rPr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atin typeface="IBM Plex Sans SemiBold" panose="020B0503050203000203" pitchFamily="34" charset="0"/>
                        </a:rPr>
                        <a:t>tiles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atin typeface="IBM Plex Sans SemiBold" panose="020B0503050203000203" pitchFamily="34" charset="0"/>
                        </a:rPr>
                        <a:t>bands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atin typeface="IBM Plex Sans SemiBold" panose="020B0503050203000203" pitchFamily="34" charset="0"/>
                        </a:rPr>
                        <a:t>Merge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307527"/>
                  </a:ext>
                </a:extLst>
              </a:tr>
              <a:tr h="525751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Index + cube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Optical 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Optical 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same 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diff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Regular cube with all bands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40550"/>
                  </a:ext>
                </a:extLst>
              </a:tr>
              <a:tr h="541888">
                <a:tc>
                  <a:txBody>
                    <a:bodyPr/>
                    <a:lstStyle/>
                    <a:p>
                      <a:r>
                        <a:rPr lang="en-US" sz="1500" dirty="0" err="1">
                          <a:latin typeface="IBM Plex Sans" panose="020B0503050203000203" pitchFamily="34" charset="0"/>
                        </a:rPr>
                        <a:t>DEAfrica</a:t>
                      </a:r>
                      <a:endParaRPr lang="en-US" sz="1500" dirty="0">
                        <a:latin typeface="IBM Plex Sans" panose="020B050305020300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Optical 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Optical 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different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different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Regular with inters timeline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204655"/>
                  </a:ext>
                </a:extLst>
              </a:tr>
              <a:tr h="563917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Join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Optical 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Optical 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different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diff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Regular with inters timeline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27713"/>
                  </a:ext>
                </a:extLst>
              </a:tr>
              <a:tr h="619396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SAR + optical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Optical 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SAR 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different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different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diff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Regular with inters timeline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810002"/>
                  </a:ext>
                </a:extLst>
              </a:tr>
              <a:tr h="584947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HLS, CBERS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Optical irregular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Optical irregular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diff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diff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Irregular with densified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378628"/>
                  </a:ext>
                </a:extLst>
              </a:tr>
              <a:tr h="638735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Join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Optical irregular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IBM Plex Sans" panose="020B0503050203000203" pitchFamily="34" charset="0"/>
                        </a:rPr>
                        <a:t>Optical irregular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diff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diff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Irregular joined tiles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477272"/>
                  </a:ext>
                </a:extLst>
              </a:tr>
              <a:tr h="426044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SAR + optical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Optical irregular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SAR irregular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different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different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Optical grid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diff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IBM Plex Sans" panose="020B0503050203000203" pitchFamily="34" charset="0"/>
                        </a:rPr>
                        <a:t>Irregular  joined tiles w/o SAR reproject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675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52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73A01-A90F-2DFF-0F26-92D3BD035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5"/>
            <a:ext cx="10515600" cy="356580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500" dirty="0">
                <a:latin typeface="IBM Plex Sans Medium" panose="020B0503050203000203" pitchFamily="34" charset="0"/>
              </a:rPr>
              <a:t>When merge is required: Same region, diff collections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IBM Plex Sans" panose="020B0503050203000203" pitchFamily="34" charset="0"/>
              </a:rPr>
              <a:t>SAR + optical (requires </a:t>
            </a:r>
            <a:r>
              <a:rPr lang="en-US" sz="2800" dirty="0" err="1">
                <a:latin typeface="IBM Plex Sans" panose="020B0503050203000203" pitchFamily="34" charset="0"/>
              </a:rPr>
              <a:t>regularisation</a:t>
            </a:r>
            <a:r>
              <a:rPr lang="en-US" sz="2800" dirty="0">
                <a:latin typeface="IBM Plex Sans" panose="020B0503050203000203" pitchFamily="34" charset="0"/>
              </a:rPr>
              <a:t>) (merge 1.5.1)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IBM Plex Sans" panose="020B0503050203000203" pitchFamily="34" charset="0"/>
              </a:rPr>
              <a:t>Optical + optical – different collections from same sensor (e.g., Landsat/Sentinel in </a:t>
            </a:r>
            <a:r>
              <a:rPr lang="en-US" sz="2800" dirty="0" err="1">
                <a:latin typeface="IBM Plex Sans" panose="020B0503050203000203" pitchFamily="34" charset="0"/>
              </a:rPr>
              <a:t>DEAfrica</a:t>
            </a:r>
            <a:r>
              <a:rPr lang="en-US" sz="2800" dirty="0">
                <a:latin typeface="IBM Plex Sans" panose="020B0503050203000203" pitchFamily="34" charset="0"/>
              </a:rPr>
              <a:t>, </a:t>
            </a:r>
            <a:r>
              <a:rPr lang="en-US" sz="2800" dirty="0" err="1">
                <a:latin typeface="IBM Plex Sans" panose="020B0503050203000203" pitchFamily="34" charset="0"/>
              </a:rPr>
              <a:t>DEAustralia</a:t>
            </a:r>
            <a:r>
              <a:rPr lang="en-US" sz="2800" dirty="0">
                <a:latin typeface="IBM Plex Sans" panose="020B0503050203000203" pitchFamily="34" charset="0"/>
              </a:rPr>
              <a:t>, HLS) – merge 1.5.1 works in both irregular and regular cube.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IBM Plex Sans" panose="020B0503050203000203" pitchFamily="34" charset="0"/>
              </a:rPr>
              <a:t>Same collection, same region, same timeline, different bands (e.g., NDVI + optical bands). – merge 1.5.1 works.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IBM Plex Sans Medium" panose="020B0503050203000203" pitchFamily="34" charset="0"/>
              </a:rPr>
              <a:t>When merge is optional: same collection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IBM Plex Sans Medium" panose="020B0503050203000203" pitchFamily="34" charset="0"/>
              </a:rPr>
              <a:t> </a:t>
            </a:r>
            <a:r>
              <a:rPr lang="en-US" sz="2800" dirty="0">
                <a:latin typeface="IBM Plex Sans" panose="020B0503050203000203" pitchFamily="34" charset="0"/>
              </a:rPr>
              <a:t>different tiles, same bands, different timelines 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IBM Plex Sans" panose="020B0503050203000203" pitchFamily="34" charset="0"/>
            </a:endParaRPr>
          </a:p>
          <a:p>
            <a:pPr lvl="1"/>
            <a:endParaRPr lang="en-US" sz="2800" dirty="0"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62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21A27-8B27-A4A0-B73E-1CA3B4ACD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7C33A-12E8-CB71-1FAD-66A54C5F5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176" y="313666"/>
            <a:ext cx="10515600" cy="382802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IBM Plex Sans Medium" panose="020B0503050203000203" pitchFamily="34" charset="0"/>
              </a:rPr>
              <a:t>SAR + optical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IBM Plex Sans" panose="020B0503050203000203" pitchFamily="34" charset="0"/>
              </a:rPr>
              <a:t>Regular cubes – build a joint timeline – return regular cube (1.5.1)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IBM Plex Sans" panose="020B0503050203000203" pitchFamily="34" charset="0"/>
              </a:rPr>
              <a:t>Irregular cubes – densify timelines – requires regularization (1.5.2)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IBM Plex Sans" panose="020B0503050203000203" pitchFamily="34" charset="0"/>
              </a:rPr>
              <a:t>Optical + Optical (different collections: HLS, </a:t>
            </a:r>
            <a:r>
              <a:rPr lang="en-US" dirty="0" err="1">
                <a:latin typeface="IBM Plex Sans" panose="020B0503050203000203" pitchFamily="34" charset="0"/>
              </a:rPr>
              <a:t>DEAfrica</a:t>
            </a:r>
            <a:r>
              <a:rPr lang="en-US" dirty="0">
                <a:latin typeface="IBM Plex Sans" panose="020B0503050203000203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IBM Plex Sans" panose="020B0503050203000203" pitchFamily="34" charset="0"/>
              </a:rPr>
              <a:t>Regular cubes – intersect timeline – return regular cube (1.5.1) if period is same.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IBM Plex Sans" panose="020B0503050203000203" pitchFamily="34" charset="0"/>
              </a:rPr>
              <a:t>Irregular 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IBM Plex Sans" panose="020B0503050203000203" pitchFamily="34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IBM Plex Sans" panose="020B0503050203000203" pitchFamily="34" charset="0"/>
            </a:endParaRPr>
          </a:p>
          <a:p>
            <a:pPr>
              <a:lnSpc>
                <a:spcPct val="150000"/>
              </a:lnSpc>
            </a:pPr>
            <a:endParaRPr lang="en-US" sz="3200" dirty="0">
              <a:latin typeface="IBM Plex Sans" panose="020B0503050203000203" pitchFamily="34" charset="0"/>
            </a:endParaRPr>
          </a:p>
          <a:p>
            <a:pPr lvl="1"/>
            <a:endParaRPr lang="en-US" sz="2800" dirty="0"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040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287</Words>
  <Application>Microsoft Macintosh PowerPoint</Application>
  <PresentationFormat>Widescreen</PresentationFormat>
  <Paragraphs>86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Aptos</vt:lpstr>
      <vt:lpstr>Aptos Display</vt:lpstr>
      <vt:lpstr>Arial</vt:lpstr>
      <vt:lpstr>IBM Plex Sans</vt:lpstr>
      <vt:lpstr>IBM Plex Sans Medium</vt:lpstr>
      <vt:lpstr>IBM Plex Sans SemiBold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Gilberto Camara</dc:creator>
  <cp:lastModifiedBy>Gilberto Camara</cp:lastModifiedBy>
  <cp:revision>1</cp:revision>
  <dcterms:created xsi:type="dcterms:W3CDTF">2025-02-04T17:09:46Z</dcterms:created>
  <dcterms:modified xsi:type="dcterms:W3CDTF">2025-02-04T21:05:33Z</dcterms:modified>
</cp:coreProperties>
</file>