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embeddedFontLst>
    <p:embeddedFont>
      <p:font typeface="Kanit Light"/>
      <p:regular r:id="rId18"/>
      <p:bold r:id="rId19"/>
      <p:italic r:id="rId20"/>
      <p:boldItalic r:id="rId21"/>
    </p:embeddedFont>
    <p:embeddedFont>
      <p:font typeface="Marte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Light-italic.fntdata"/><Relationship Id="rId11" Type="http://schemas.openxmlformats.org/officeDocument/2006/relationships/slide" Target="slides/slide7.xml"/><Relationship Id="rId22" Type="http://schemas.openxmlformats.org/officeDocument/2006/relationships/font" Target="fonts/MartelSans-regular.fntdata"/><Relationship Id="rId10" Type="http://schemas.openxmlformats.org/officeDocument/2006/relationships/slide" Target="slides/slide6.xml"/><Relationship Id="rId21" Type="http://schemas.openxmlformats.org/officeDocument/2006/relationships/font" Target="fonts/Kanit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rte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KanitLight-bold.fntdata"/><Relationship Id="rId6" Type="http://schemas.openxmlformats.org/officeDocument/2006/relationships/slide" Target="slides/slide2.xml"/><Relationship Id="rId18" Type="http://schemas.openxmlformats.org/officeDocument/2006/relationships/font" Target="fonts/Kani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9329da333_0_26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9329da333_0_26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9329da333_0_30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9329da333_0_30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329da333_0_37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9329da333_0_37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329da333_0_42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329da333_0_42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329da333_2_1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9329da333_2_1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329da333_0_15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329da333_0_15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329da333_0_21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329da333_0_21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25490" y="1059973"/>
            <a:ext cx="7556421" cy="293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6150"/>
              <a:buFont typeface="Kanit Light"/>
              <a:buNone/>
            </a:pPr>
            <a:r>
              <a:rPr b="0" i="0" lang="en-US" sz="6150" u="none" cap="none" strike="noStrike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Text Guided Image Generation using CLIP2GAN</a:t>
            </a:r>
            <a:endParaRPr b="0" i="0" sz="6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793790" y="6605468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/>
        </p:nvSpPr>
        <p:spPr>
          <a:xfrm>
            <a:off x="425490" y="5202039"/>
            <a:ext cx="4552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Aryan Baghla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21ucs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Atul Raj Kalia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21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dcs002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Chandandeep Singh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21ucs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Abhinav Midha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21ucs003</a:t>
            </a:r>
            <a:endParaRPr/>
          </a:p>
        </p:txBody>
      </p:sp>
      <p:sp>
        <p:nvSpPr>
          <p:cNvPr id="48" name="Google Shape;48;p11"/>
          <p:cNvSpPr txBox="1"/>
          <p:nvPr/>
        </p:nvSpPr>
        <p:spPr>
          <a:xfrm>
            <a:off x="6197600" y="5202039"/>
            <a:ext cx="146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Ankit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463" y="7326550"/>
            <a:ext cx="16859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37" y="2801725"/>
            <a:ext cx="14279450" cy="4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2695363" y="0"/>
            <a:ext cx="79473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Multiple Prompts: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550" y="7340800"/>
            <a:ext cx="16859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-854" l="0" r="4415" t="-854"/>
          <a:stretch/>
        </p:blipFill>
        <p:spPr>
          <a:xfrm>
            <a:off x="5397100" y="1905300"/>
            <a:ext cx="3836200" cy="44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100" y="6046000"/>
            <a:ext cx="19812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601" y="1982987"/>
            <a:ext cx="3897200" cy="42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575" y="5986475"/>
            <a:ext cx="19812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8150" y="7683100"/>
            <a:ext cx="18097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750" y="1223600"/>
            <a:ext cx="5904900" cy="57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0650" y="7668225"/>
            <a:ext cx="18097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/>
          <p:nvPr/>
        </p:nvSpPr>
        <p:spPr>
          <a:xfrm>
            <a:off x="6280190" y="92106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Dataset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6280190" y="2225159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6483548" y="2310170"/>
            <a:ext cx="103465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50"/>
              <a:buFont typeface="Kanit Light"/>
              <a:buNone/>
            </a:pPr>
            <a:r>
              <a:rPr lang="en-US" sz="265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7017306" y="222515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CelebA Dataset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2"/>
          <p:cNvSpPr/>
          <p:nvPr/>
        </p:nvSpPr>
        <p:spPr>
          <a:xfrm flipH="1" rot="10800000">
            <a:off x="10340935" y="2650451"/>
            <a:ext cx="45719" cy="8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None/>
            </a:pPr>
            <a:r>
              <a:t/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6280190" y="3174801"/>
            <a:ext cx="66960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over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200,000 celebrity images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10,177 identities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image is annotated with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binary attributes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"smiling," "wearing glasses," "male," "blonde hair") that describe facial features or conditions.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178 × 218 pixels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default.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Resized to 224 x 224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6658" y="7507337"/>
            <a:ext cx="3343742" cy="6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742950" y="583763"/>
            <a:ext cx="5732502" cy="663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0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150"/>
              <a:buFont typeface="Kanit Light"/>
              <a:buNone/>
            </a:pPr>
            <a:r>
              <a:rPr lang="en-US" sz="41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Method-1: CLIP2GAN</a:t>
            </a:r>
            <a:endParaRPr sz="4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671518"/>
            <a:ext cx="12710398" cy="28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742950" y="4988838"/>
            <a:ext cx="2653427" cy="33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050"/>
              <a:buFont typeface="Kanit Light"/>
              <a:buNone/>
            </a:pPr>
            <a:r>
              <a:rPr lang="en-US" sz="20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Generator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42950" y="5532715"/>
            <a:ext cx="4035743" cy="2037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50"/>
              <a:buFont typeface="Martel Sans"/>
              <a:buNone/>
            </a:pPr>
            <a:r>
              <a:rPr lang="en-US" sz="16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generator learns to produce high-quality images by gradually increasing the resolution of the generated images.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304234" y="4988838"/>
            <a:ext cx="2653427" cy="33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050"/>
              <a:buFont typeface="Kanit Light"/>
              <a:buNone/>
            </a:pPr>
            <a:r>
              <a:rPr lang="en-US" sz="20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Discriminator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304234" y="5532715"/>
            <a:ext cx="4035743" cy="1358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50"/>
              <a:buFont typeface="Martel Sans"/>
              <a:buNone/>
            </a:pPr>
            <a:r>
              <a:rPr lang="en-US" sz="16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discriminator's role is to distinguish between real images from the CelebA dataset and fake images generated by the generator.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9865519" y="4988838"/>
            <a:ext cx="2653427" cy="33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050"/>
              <a:buFont typeface="Kanit Light"/>
              <a:buNone/>
            </a:pPr>
            <a:r>
              <a:rPr lang="en-US" sz="20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CLIP Embeddings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9865519" y="5532715"/>
            <a:ext cx="4035743" cy="169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650"/>
              <a:buFont typeface="Martel Sans"/>
              <a:buNone/>
            </a:pPr>
            <a:r>
              <a:rPr lang="en-US" sz="16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CLIP's powerful text encoder is used to extract semantic features from text descriptions, enabling the model to understand and generate images based on the text input.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3493" y="7442715"/>
            <a:ext cx="3343742" cy="6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131050" y="637350"/>
            <a:ext cx="120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Loss Functions</a:t>
            </a:r>
            <a:endParaRPr b="1" sz="3000"/>
          </a:p>
        </p:txBody>
      </p:sp>
      <p:sp>
        <p:nvSpPr>
          <p:cNvPr id="81" name="Google Shape;81;p14"/>
          <p:cNvSpPr txBox="1"/>
          <p:nvPr/>
        </p:nvSpPr>
        <p:spPr>
          <a:xfrm>
            <a:off x="1131050" y="2241600"/>
            <a:ext cx="12000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Reconstruction Loss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Learned Perceptual Image Patch Similarity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Adversarial Loss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Identity Loss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Diversity Loss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650" y="1931175"/>
            <a:ext cx="4689107" cy="11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650" y="2887250"/>
            <a:ext cx="6112868" cy="11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9150" y="4007050"/>
            <a:ext cx="439935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5875" y="4653550"/>
            <a:ext cx="7092976" cy="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5650" y="5265808"/>
            <a:ext cx="4174025" cy="9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8250" y="6017975"/>
            <a:ext cx="4843514" cy="16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78500" y="7680675"/>
            <a:ext cx="237960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6280190" y="124741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Failure: Mode Collapse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280190" y="2296358"/>
            <a:ext cx="3664863" cy="2773799"/>
          </a:xfrm>
          <a:prstGeom prst="roundRect">
            <a:avLst>
              <a:gd fmla="val 3435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514624" y="253079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Limited Variation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514624" y="3021211"/>
            <a:ext cx="3195995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generator produces limited variations of outputs, often generating similar-looking images despite different text prompts.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171867" y="2296358"/>
            <a:ext cx="3664863" cy="2773799"/>
          </a:xfrm>
          <a:prstGeom prst="roundRect">
            <a:avLst>
              <a:gd fmla="val 3435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0406301" y="253079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Overfitting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0406301" y="3021211"/>
            <a:ext cx="3195995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mapping network overfits to specific patterns in the training data, leading to repetitive outputs and a lack of diversity.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280190" y="5296972"/>
            <a:ext cx="7556400" cy="1685100"/>
          </a:xfrm>
          <a:prstGeom prst="roundRect">
            <a:avLst>
              <a:gd fmla="val 5654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514624" y="5531406"/>
            <a:ext cx="289131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Insufficient Exploration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514624" y="6021824"/>
            <a:ext cx="70875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More experimentation is needed to solve this which was not possible due to resource constraints. 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0529" y="7547761"/>
            <a:ext cx="3343742" cy="6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6264354" y="612458"/>
            <a:ext cx="6311265" cy="694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87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50"/>
              <a:buFont typeface="Kanit Light"/>
              <a:buNone/>
            </a:pPr>
            <a:r>
              <a:rPr lang="en-US" sz="43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Method-2: CLIP2StyleGAN</a:t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4354" y="1640562"/>
            <a:ext cx="1111448" cy="1992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7709178" y="1862852"/>
            <a:ext cx="2778681" cy="347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50"/>
              <a:buFont typeface="Kanit Light"/>
              <a:buNone/>
            </a:pPr>
            <a:r>
              <a:rPr lang="en-US" sz="215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StyleGAN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709178" y="2343507"/>
            <a:ext cx="6143268" cy="106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 StyleGAN generator is used, which allows for greater control over image generation through a style-based approach.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4354" y="3632716"/>
            <a:ext cx="1111448" cy="1992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7709178" y="3855006"/>
            <a:ext cx="2778681" cy="347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50"/>
              <a:buFont typeface="Kanit Light"/>
              <a:buNone/>
            </a:pPr>
            <a:r>
              <a:rPr lang="en-US" sz="215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CLIP Embeddings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709178" y="4335661"/>
            <a:ext cx="6143268" cy="106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CLIP embeddings are leveraged to guide the generation process, ensuring semantic alignment between the text prompt and the generated image.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8068" y="5713255"/>
            <a:ext cx="1111448" cy="199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6654" y="4024293"/>
            <a:ext cx="228632" cy="25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6862" y="6395484"/>
            <a:ext cx="495122" cy="55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678792" y="6443157"/>
            <a:ext cx="5557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86658" y="7600862"/>
            <a:ext cx="3343742" cy="62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0164950" y="4896450"/>
            <a:ext cx="4494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709113" y="6015938"/>
            <a:ext cx="61434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Training For every text prompt by leveraging the Clip Embeddings of the text and the generated image from 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</a:t>
            </a: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 StyleGAN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793790" y="185951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450"/>
              <a:buFont typeface="Kanit Light"/>
              <a:buNone/>
            </a:pPr>
            <a:r>
              <a:rPr lang="en-US" sz="4450">
                <a:solidFill>
                  <a:srgbClr val="272D45"/>
                </a:solidFill>
                <a:latin typeface="Kanit Light"/>
                <a:ea typeface="Kanit Light"/>
                <a:cs typeface="Kanit Light"/>
                <a:sym typeface="Kanit Light"/>
              </a:rPr>
              <a:t>Loss Function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90845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793790" y="3702248"/>
            <a:ext cx="291369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Spherical Distance Loss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93790" y="4192667"/>
            <a:ext cx="3608070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Measures the angular distance between feature embeddings, ensuring semantic alignment between text and image embeddings.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6" name="Google Shape;13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021" y="290845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4742021" y="37022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200"/>
              <a:buFont typeface="Kanit Light"/>
              <a:buNone/>
            </a:pPr>
            <a:r>
              <a:rPr lang="en-US" sz="22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Prompts Distance Loss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742021" y="4192667"/>
            <a:ext cx="3608189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lang="en-US" sz="175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Minimizes discrepancies between generated image embedding and CLIP embedding of the guiding text prompt, enhancing text-image consistency.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4167175" y="1056675"/>
            <a:ext cx="61020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Results</a:t>
            </a:r>
            <a:endParaRPr sz="45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25" y="3367150"/>
            <a:ext cx="12799700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0025" y="7593775"/>
            <a:ext cx="19621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725" y="479825"/>
            <a:ext cx="7809900" cy="76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2525" y="7400925"/>
            <a:ext cx="16859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