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0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7" r:id="rId39"/>
    <p:sldId id="306" r:id="rId40"/>
    <p:sldId id="294" r:id="rId41"/>
    <p:sldId id="293" r:id="rId42"/>
    <p:sldId id="295" r:id="rId43"/>
    <p:sldId id="296" r:id="rId44"/>
    <p:sldId id="298" r:id="rId45"/>
    <p:sldId id="297" r:id="rId46"/>
    <p:sldId id="300" r:id="rId47"/>
    <p:sldId id="301" r:id="rId48"/>
    <p:sldId id="302" r:id="rId49"/>
    <p:sldId id="303" r:id="rId50"/>
    <p:sldId id="304" r:id="rId51"/>
    <p:sldId id="308" r:id="rId52"/>
    <p:sldId id="309" r:id="rId53"/>
    <p:sldId id="310" r:id="rId54"/>
    <p:sldId id="311" r:id="rId55"/>
    <p:sldId id="258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326EB2-4F6B-4BDD-A54E-857D3523839A}" type="datetimeFigureOut">
              <a:rPr lang="en-US"/>
              <a:pPr>
                <a:defRPr/>
              </a:pPr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40A2D5-D0CE-47E0-B0E5-EFB888B78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24168-F6CC-4D26-9123-472B30AAA656}" type="datetimeFigureOut">
              <a:rPr lang="en-US"/>
              <a:pPr>
                <a:defRPr/>
              </a:pPr>
              <a:t>12/15/2014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753B2-C5B8-4E82-B4D4-BFFF33A77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4503B-C747-407A-A07D-E5C1570C6404}" type="datetimeFigureOut">
              <a:rPr lang="en-US"/>
              <a:pPr>
                <a:defRPr/>
              </a:pPr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0528-ECC8-4CD1-A8FD-0C0405F04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85D83-B5CE-4C08-9382-EDAC302DB4C7}" type="datetimeFigureOut">
              <a:rPr lang="en-US"/>
              <a:pPr>
                <a:defRPr/>
              </a:pPr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F4D14-05F2-4159-A2AC-41AF6EC95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562" tIns="44781" rIns="89562" bIns="44781">
            <a:spAutoFit/>
          </a:bodyPr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Contact us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RT-RK Institute for Computer Based Systems</a:t>
            </a: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Narodnog fronta 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3a</a:t>
            </a: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21000 Novi Sad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</a:b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Serbia</a:t>
            </a: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www.</a:t>
            </a: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.com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info@</a:t>
            </a: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1E8D5-2A6E-4108-8EB1-AD997995B56A}" type="datetimeFigureOut">
              <a:rPr lang="en-US"/>
              <a:pPr>
                <a:defRPr/>
              </a:pPr>
              <a:t>12/15/2014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1D814-B276-4B45-9D4C-6EEE15F19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ED347-1C3B-4A70-B05A-C83E6FE1FB22}" type="datetimeFigureOut">
              <a:rPr lang="en-US"/>
              <a:pPr>
                <a:defRPr/>
              </a:pPr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F7BE-2EFB-4402-A46F-3DA6B15B1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BED1F-2E3A-4BB0-8D4B-E673C25E9196}" type="datetimeFigureOut">
              <a:rPr lang="en-US"/>
              <a:pPr>
                <a:defRPr/>
              </a:pPr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B2BC1-232C-4495-B00A-2C625DA43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4F57C-4D4A-4FE7-8A9F-CE90F444CFC7}" type="datetimeFigureOut">
              <a:rPr lang="en-US"/>
              <a:pPr>
                <a:defRPr/>
              </a:pPr>
              <a:t>12/15/2014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DC5E-6410-471B-A9D0-69DA02B21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9D35D-0675-48DD-8158-6CBED0A46D95}" type="datetimeFigureOut">
              <a:rPr lang="en-US"/>
              <a:pPr>
                <a:defRPr/>
              </a:pPr>
              <a:t>12/15/2014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C541F-3F29-46F3-AF6F-012C1D3C1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AFBA1-98FC-4EFD-BA52-E65FC4E470A3}" type="datetimeFigureOut">
              <a:rPr lang="en-US"/>
              <a:pPr>
                <a:defRPr/>
              </a:pPr>
              <a:t>12/15/2014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BA4BF-64D3-456E-BFA7-AC363EBE2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9A88E-F363-42F6-A412-617165C71EFB}" type="datetimeFigureOut">
              <a:rPr lang="en-US"/>
              <a:pPr>
                <a:defRPr/>
              </a:pPr>
              <a:t>12/15/2014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79A2B-F8F9-4C0A-A94C-988E602E9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2D3EB-C9E2-4671-9CAF-90E13AC190D7}" type="datetimeFigureOut">
              <a:rPr lang="en-US"/>
              <a:pPr>
                <a:defRPr/>
              </a:pPr>
              <a:t>12/15/2014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B13A3-A468-4C84-823C-9A4C431E3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0034B-616A-48F6-9387-CA2E4DC69B2C}" type="datetimeFigureOut">
              <a:rPr lang="en-US"/>
              <a:pPr>
                <a:defRPr/>
              </a:pPr>
              <a:t>12/15/2014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FB2F2-E3A4-4AD3-B680-4CB6E9FD5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372ADE-169B-497E-A817-5921E8240DA1}" type="datetimeFigureOut">
              <a:rPr lang="en-US"/>
              <a:pPr>
                <a:defRPr/>
              </a:pPr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F0D1F7-EA47-49B6-864F-7530AD702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-14" y="901"/>
                <a:ext cx="11962" cy="2028"/>
              </a:xfrm>
              <a:custGeom>
                <a:avLst/>
                <a:gdLst>
                  <a:gd name="T0" fmla="*/ 0 w 3171"/>
                  <a:gd name="T1" fmla="*/ 2026 h 423"/>
                  <a:gd name="T2" fmla="*/ 11962 w 3171"/>
                  <a:gd name="T3" fmla="*/ 273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3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2041 h 426"/>
                    <a:gd name="T2" fmla="*/ 15120 w 3171"/>
                    <a:gd name="T3" fmla="*/ 268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355" y="1277"/>
                  <a:ext cx="15118" cy="2028"/>
                </a:xfrm>
                <a:custGeom>
                  <a:avLst/>
                  <a:gdLst>
                    <a:gd name="T0" fmla="*/ 0 w 3171"/>
                    <a:gd name="T1" fmla="*/ 2026 h 423"/>
                    <a:gd name="T2" fmla="*/ 15120 w 3171"/>
                    <a:gd name="T3" fmla="*/ 273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auto">
                <a:xfrm>
                  <a:off x="350" y="1418"/>
                  <a:ext cx="15120" cy="2046"/>
                </a:xfrm>
                <a:custGeom>
                  <a:avLst/>
                  <a:gdLst>
                    <a:gd name="T0" fmla="*/ 0 w 3171"/>
                    <a:gd name="T1" fmla="*/ 2046 h 427"/>
                    <a:gd name="T2" fmla="*/ 15120 w 3171"/>
                    <a:gd name="T3" fmla="*/ 249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-16" y="937"/>
              <a:ext cx="15120" cy="2114"/>
            </a:xfrm>
            <a:custGeom>
              <a:avLst/>
              <a:gdLst>
                <a:gd name="T0" fmla="*/ 0 w 3171"/>
                <a:gd name="T1" fmla="*/ 2114 h 441"/>
                <a:gd name="T2" fmla="*/ 15120 w 3171"/>
                <a:gd name="T3" fmla="*/ 177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Calibri" pitchFamily="34" charset="0"/>
              </a:endParaRPr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</p:spPr>
        <p:txBody>
          <a:bodyPr t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72706F"/>
                </a:solidFill>
                <a:latin typeface="+mn-lt"/>
              </a:rPr>
              <a:t>CONFIDENTIAL – Reproduction prohibited without the prior permission of </a:t>
            </a:r>
            <a:r>
              <a:rPr lang="sr-Latn-CS" sz="1200" dirty="0">
                <a:solidFill>
                  <a:srgbClr val="72706F"/>
                </a:solidFill>
                <a:latin typeface="+mn-lt"/>
              </a:rPr>
              <a:t>RT-RK</a:t>
            </a:r>
            <a:endParaRPr lang="en-US" sz="1200" dirty="0">
              <a:solidFill>
                <a:srgbClr val="72706F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72706F"/>
              </a:solidFill>
              <a:latin typeface="+mn-lt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DDDA91F-4141-4083-A1A1-A0C78EA2E614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</p:sldLayoutIdLst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FB100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ring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exceptions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97583"/>
            <a:ext cx="5399088" cy="214744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ELEMENTI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JEZIKA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717032"/>
            <a:ext cx="6480175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charset="0"/>
                <a:cs typeface="Arial" charset="0"/>
              </a:rPr>
              <a:t>1. </a:t>
            </a:r>
            <a:r>
              <a:rPr lang="en-US" sz="3600" dirty="0" err="1" smtClean="0">
                <a:latin typeface="Arial" charset="0"/>
                <a:cs typeface="Arial" charset="0"/>
              </a:rPr>
              <a:t>dan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544616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Literali</a:t>
            </a:r>
            <a:endParaRPr lang="en-US" b="1" dirty="0" smtClean="0"/>
          </a:p>
          <a:p>
            <a:r>
              <a:rPr lang="en-US" sz="2400" dirty="0" smtClean="0"/>
              <a:t>String </a:t>
            </a:r>
            <a:r>
              <a:rPr lang="en-US" sz="2400" dirty="0" err="1" smtClean="0"/>
              <a:t>literali</a:t>
            </a:r>
            <a:endParaRPr lang="en-US" sz="2400" dirty="0" smtClean="0"/>
          </a:p>
          <a:p>
            <a:pPr lvl="1"/>
            <a:r>
              <a:rPr lang="en-US" sz="2400" dirty="0" err="1" smtClean="0"/>
              <a:t>Sekvenca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karaktera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err="1" smtClean="0"/>
              <a:t>Unutar</a:t>
            </a:r>
            <a:r>
              <a:rPr lang="en-US" sz="2400" dirty="0" smtClean="0"/>
              <a:t> </a:t>
            </a:r>
            <a:r>
              <a:rPr lang="en-US" sz="2400" dirty="0" err="1" smtClean="0"/>
              <a:t>jednostrukih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dvostrukih</a:t>
            </a:r>
            <a:r>
              <a:rPr lang="en-US" sz="2400" dirty="0" smtClean="0"/>
              <a:t> </a:t>
            </a:r>
            <a:r>
              <a:rPr lang="en-US" sz="2400" dirty="0" err="1" smtClean="0"/>
              <a:t>navodnika</a:t>
            </a:r>
            <a:r>
              <a:rPr lang="en-US" sz="2400" dirty="0" smtClean="0"/>
              <a:t> </a:t>
            </a:r>
          </a:p>
          <a:p>
            <a:pPr lvl="2"/>
            <a:r>
              <a:rPr lang="en-US" sz="2400" i="1" dirty="0" smtClean="0"/>
              <a:t>"</a:t>
            </a:r>
            <a:r>
              <a:rPr lang="en-US" i="1" dirty="0" err="1" smtClean="0"/>
              <a:t>ovo</a:t>
            </a:r>
            <a:r>
              <a:rPr lang="en-US" i="1" dirty="0" smtClean="0"/>
              <a:t> je string" , '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i="1" dirty="0" err="1" smtClean="0"/>
              <a:t>ovo</a:t>
            </a:r>
            <a:r>
              <a:rPr lang="en-US" i="1" dirty="0" smtClean="0"/>
              <a:t> je string'</a:t>
            </a:r>
          </a:p>
          <a:p>
            <a:pPr lvl="2"/>
            <a:r>
              <a:rPr lang="en-US" i="1" dirty="0" smtClean="0"/>
              <a:t>''' a </a:t>
            </a:r>
            <a:r>
              <a:rPr lang="en-US" i="1" dirty="0" err="1" smtClean="0"/>
              <a:t>moze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u vise </a:t>
            </a:r>
            <a:r>
              <a:rPr lang="en-US" i="1" dirty="0" err="1" smtClean="0"/>
              <a:t>redova</a:t>
            </a:r>
            <a:r>
              <a:rPr lang="en-US" i="1" dirty="0" smtClean="0"/>
              <a:t> </a:t>
            </a:r>
            <a:r>
              <a:rPr lang="en-US" i="1" dirty="0" err="1" smtClean="0"/>
              <a:t>pomocu</a:t>
            </a:r>
            <a:r>
              <a:rPr lang="en-US" i="1" dirty="0" smtClean="0"/>
              <a:t> tri </a:t>
            </a:r>
            <a:r>
              <a:rPr lang="en-US" i="1" dirty="0" err="1" smtClean="0"/>
              <a:t>navodnika</a:t>
            </a:r>
            <a:r>
              <a:rPr lang="en-US" i="1" dirty="0" smtClean="0"/>
              <a:t>'''</a:t>
            </a:r>
          </a:p>
          <a:p>
            <a:pPr lvl="2"/>
            <a:r>
              <a:rPr lang="en-US" dirty="0" err="1" smtClean="0"/>
              <a:t>Proizvoljne</a:t>
            </a:r>
            <a:r>
              <a:rPr lang="en-US" dirty="0" smtClean="0"/>
              <a:t> </a:t>
            </a:r>
            <a:r>
              <a:rPr lang="en-US" dirty="0" err="1" smtClean="0"/>
              <a:t>dužine</a:t>
            </a:r>
            <a:endParaRPr lang="en-US" dirty="0" smtClean="0"/>
          </a:p>
          <a:p>
            <a:pPr lvl="1"/>
            <a:r>
              <a:rPr lang="en-US" sz="2400" dirty="0" smtClean="0"/>
              <a:t>Escape </a:t>
            </a:r>
            <a:r>
              <a:rPr lang="en-US" sz="2400" dirty="0" err="1" smtClean="0"/>
              <a:t>sekvence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koje</a:t>
            </a:r>
            <a:r>
              <a:rPr lang="en-US" sz="2400" dirty="0" smtClean="0"/>
              <a:t> </a:t>
            </a:r>
            <a:r>
              <a:rPr lang="en-US" sz="2400" dirty="0" err="1" smtClean="0"/>
              <a:t>smo</a:t>
            </a:r>
            <a:r>
              <a:rPr lang="en-US" sz="2400" dirty="0" smtClean="0"/>
              <a:t> </a:t>
            </a:r>
            <a:r>
              <a:rPr lang="en-US" sz="2400" dirty="0" err="1" smtClean="0"/>
              <a:t>navikli</a:t>
            </a:r>
            <a:endParaRPr lang="en-US" sz="2400" dirty="0" smtClean="0"/>
          </a:p>
          <a:p>
            <a:pPr lvl="2"/>
            <a:r>
              <a:rPr lang="en-US" i="1" dirty="0" smtClean="0"/>
              <a:t>\\ \n \t \' \" \x41</a:t>
            </a:r>
          </a:p>
          <a:p>
            <a:pPr lvl="1"/>
            <a:r>
              <a:rPr lang="en-US" sz="2400" dirty="0" err="1" smtClean="0"/>
              <a:t>Stringovi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ASCII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predstavljeni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niz</a:t>
            </a:r>
            <a:r>
              <a:rPr lang="en-US" sz="2400" dirty="0" smtClean="0"/>
              <a:t> </a:t>
            </a:r>
            <a:r>
              <a:rPr lang="en-US" sz="2400" dirty="0" err="1" smtClean="0"/>
              <a:t>bajtova</a:t>
            </a:r>
            <a:endParaRPr lang="en-US" sz="2400" dirty="0" smtClean="0"/>
          </a:p>
          <a:p>
            <a:pPr lvl="1"/>
            <a:r>
              <a:rPr lang="en-US" sz="2400" dirty="0" smtClean="0"/>
              <a:t>UTF-8 </a:t>
            </a:r>
            <a:r>
              <a:rPr lang="en-US" sz="2400" dirty="0" err="1" smtClean="0"/>
              <a:t>podrška</a:t>
            </a:r>
            <a:endParaRPr lang="en-US" sz="2400" dirty="0" smtClean="0"/>
          </a:p>
          <a:p>
            <a:pPr lvl="1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5445224"/>
            <a:ext cx="5688632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#!/</a:t>
            </a:r>
            <a:r>
              <a:rPr lang="en-US" sz="1600" dirty="0" err="1" smtClean="0">
                <a:solidFill>
                  <a:schemeClr val="bg1"/>
                </a:solidFill>
              </a:rPr>
              <a:t>usr</a:t>
            </a:r>
            <a:r>
              <a:rPr lang="en-US" sz="1600" dirty="0" smtClean="0">
                <a:solidFill>
                  <a:schemeClr val="bg1"/>
                </a:solidFill>
              </a:rPr>
              <a:t>/bin/</a:t>
            </a:r>
            <a:r>
              <a:rPr lang="en-US" sz="1600" dirty="0" err="1" smtClean="0">
                <a:solidFill>
                  <a:schemeClr val="bg1"/>
                </a:solidFill>
              </a:rPr>
              <a:t>env</a:t>
            </a:r>
            <a:r>
              <a:rPr lang="en-US" sz="1600" dirty="0" smtClean="0">
                <a:solidFill>
                  <a:schemeClr val="bg1"/>
                </a:solidFill>
              </a:rPr>
              <a:t> python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 -*- coding: UTF-8 -*-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print "</a:t>
            </a:r>
            <a:r>
              <a:rPr lang="az-Cyrl-AZ" sz="1600" dirty="0" smtClean="0">
                <a:solidFill>
                  <a:schemeClr val="bg1"/>
                </a:solidFill>
              </a:rPr>
              <a:t>тестирање ђирилице"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619672" y="2204864"/>
            <a:ext cx="7077472" cy="4104456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Kolekcije</a:t>
            </a:r>
            <a:endParaRPr lang="en-US" b="1" dirty="0" smtClean="0"/>
          </a:p>
          <a:p>
            <a:r>
              <a:rPr lang="en-US" sz="2400" dirty="0" err="1" smtClean="0"/>
              <a:t>Liste</a:t>
            </a:r>
            <a:r>
              <a:rPr lang="en-US" sz="2400" dirty="0" smtClean="0"/>
              <a:t> - </a:t>
            </a:r>
            <a:r>
              <a:rPr lang="en-US" sz="2400" i="1" dirty="0" smtClean="0"/>
              <a:t>[1,2,3,4,5,6]</a:t>
            </a:r>
          </a:p>
          <a:p>
            <a:r>
              <a:rPr lang="en-US" sz="2400" dirty="0" smtClean="0"/>
              <a:t>N-</a:t>
            </a:r>
            <a:r>
              <a:rPr lang="en-US" sz="2400" dirty="0" err="1" smtClean="0"/>
              <a:t>torke</a:t>
            </a:r>
            <a:r>
              <a:rPr lang="en-US" sz="2400" dirty="0" smtClean="0"/>
              <a:t> - </a:t>
            </a:r>
            <a:r>
              <a:rPr lang="en-US" sz="2400" i="1" dirty="0" smtClean="0"/>
              <a:t>(1,4,2,7)</a:t>
            </a:r>
          </a:p>
          <a:p>
            <a:r>
              <a:rPr lang="en-US" sz="2400" dirty="0" err="1" smtClean="0"/>
              <a:t>Rečnici</a:t>
            </a:r>
            <a:r>
              <a:rPr lang="en-US" sz="2400" dirty="0" smtClean="0"/>
              <a:t> - </a:t>
            </a:r>
            <a:r>
              <a:rPr lang="en-US" sz="2400" i="1" dirty="0" smtClean="0"/>
              <a:t>{"a":1, "b":2, "c":3}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085584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Liste</a:t>
            </a:r>
            <a:endParaRPr lang="en-US" b="1" dirty="0" smtClean="0"/>
          </a:p>
          <a:p>
            <a:r>
              <a:rPr lang="en-US" sz="2400" dirty="0" err="1" smtClean="0"/>
              <a:t>mogu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sadrže</a:t>
            </a:r>
            <a:r>
              <a:rPr lang="en-US" sz="2400" dirty="0" smtClean="0"/>
              <a:t> </a:t>
            </a:r>
            <a:r>
              <a:rPr lang="en-US" sz="2400" dirty="0" err="1" smtClean="0"/>
              <a:t>mešovite</a:t>
            </a:r>
            <a:r>
              <a:rPr lang="en-US" sz="2400" dirty="0" smtClean="0"/>
              <a:t> </a:t>
            </a:r>
            <a:r>
              <a:rPr lang="en-US" sz="2400" dirty="0" err="1" smtClean="0"/>
              <a:t>podatke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a = ["asd",1, True]</a:t>
            </a:r>
          </a:p>
          <a:p>
            <a:r>
              <a:rPr lang="en-US" sz="2400" dirty="0" err="1" smtClean="0"/>
              <a:t>indeksiranje</a:t>
            </a:r>
            <a:r>
              <a:rPr lang="en-US" sz="2400" dirty="0" smtClean="0"/>
              <a:t> </a:t>
            </a:r>
            <a:r>
              <a:rPr lang="en-US" sz="2400" dirty="0" err="1" smtClean="0"/>
              <a:t>počinje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0</a:t>
            </a:r>
            <a:br>
              <a:rPr lang="en-US" sz="2400" dirty="0" smtClean="0"/>
            </a:br>
            <a:r>
              <a:rPr lang="en-US" sz="2400" i="1" dirty="0" smtClean="0"/>
              <a:t>print a[0]</a:t>
            </a:r>
          </a:p>
          <a:p>
            <a:r>
              <a:rPr lang="en-US" sz="2400" dirty="0" err="1" smtClean="0"/>
              <a:t>može</a:t>
            </a:r>
            <a:r>
              <a:rPr lang="en-US" sz="2400" dirty="0" smtClean="0"/>
              <a:t> se </a:t>
            </a:r>
            <a:r>
              <a:rPr lang="en-US" sz="2400" dirty="0" err="1" smtClean="0"/>
              <a:t>menjati</a:t>
            </a:r>
            <a:r>
              <a:rPr lang="en-US" sz="2400" dirty="0" smtClean="0"/>
              <a:t> </a:t>
            </a:r>
            <a:r>
              <a:rPr lang="en-US" sz="2400" i="1" dirty="0" smtClean="0"/>
              <a:t>a[0] = 4</a:t>
            </a:r>
          </a:p>
          <a:p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dodavanje</a:t>
            </a:r>
            <a:r>
              <a:rPr lang="en-US" sz="2400" dirty="0" smtClean="0"/>
              <a:t> </a:t>
            </a:r>
            <a:r>
              <a:rPr lang="en-US" sz="2400" i="1" dirty="0" smtClean="0"/>
              <a:t>append</a:t>
            </a:r>
            <a:r>
              <a:rPr lang="en-US" sz="2400" dirty="0" smtClean="0"/>
              <a:t> </a:t>
            </a:r>
            <a:r>
              <a:rPr lang="en-US" sz="2400" dirty="0" err="1" smtClean="0"/>
              <a:t>metoda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4509121"/>
            <a:ext cx="547260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a.append</a:t>
            </a:r>
            <a:r>
              <a:rPr lang="en-US" sz="1600" dirty="0" smtClean="0">
                <a:solidFill>
                  <a:schemeClr val="bg1"/>
                </a:solidFill>
              </a:rPr>
              <a:t>(4)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085584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Torke</a:t>
            </a:r>
            <a:endParaRPr lang="en-US" b="1" dirty="0" smtClean="0"/>
          </a:p>
          <a:p>
            <a:r>
              <a:rPr lang="en-US" sz="2400" dirty="0" err="1" smtClean="0"/>
              <a:t>efikasnija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implementacija</a:t>
            </a:r>
            <a:r>
              <a:rPr lang="en-US" sz="2400" dirty="0" smtClean="0"/>
              <a:t> </a:t>
            </a:r>
            <a:r>
              <a:rPr lang="en-US" sz="2400" dirty="0" err="1" smtClean="0"/>
              <a:t>listi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i="1" dirty="0" smtClean="0"/>
              <a:t>a = ("asd",1, True)</a:t>
            </a:r>
          </a:p>
          <a:p>
            <a:r>
              <a:rPr lang="en-US" sz="2400" dirty="0" smtClean="0"/>
              <a:t>Immutable - ne </a:t>
            </a:r>
            <a:r>
              <a:rPr lang="en-US" sz="2400" dirty="0" err="1" smtClean="0"/>
              <a:t>mogu</a:t>
            </a:r>
            <a:r>
              <a:rPr lang="en-US" sz="2400" dirty="0" smtClean="0"/>
              <a:t> se </a:t>
            </a:r>
            <a:r>
              <a:rPr lang="en-US" sz="2400" dirty="0" err="1" smtClean="0"/>
              <a:t>menjati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i="1" dirty="0" smtClean="0"/>
              <a:t>a[0] = 4 </a:t>
            </a:r>
            <a:r>
              <a:rPr lang="en-US" sz="2400" i="1" dirty="0" err="1" smtClean="0"/>
              <a:t>Traceback</a:t>
            </a:r>
            <a:r>
              <a:rPr lang="en-US" sz="2400" i="1" dirty="0" smtClean="0"/>
              <a:t> (most recent call last): </a:t>
            </a:r>
          </a:p>
          <a:p>
            <a:pPr>
              <a:buNone/>
            </a:pPr>
            <a:r>
              <a:rPr lang="en-US" sz="2400" i="1" dirty="0" smtClean="0"/>
              <a:t>     File "&lt;</a:t>
            </a:r>
            <a:r>
              <a:rPr lang="en-US" sz="2400" i="1" dirty="0" err="1" smtClean="0"/>
              <a:t>stdin</a:t>
            </a:r>
            <a:r>
              <a:rPr lang="en-US" sz="2400" i="1" dirty="0" smtClean="0"/>
              <a:t>&gt;", line 1, in &lt;module&gt; </a:t>
            </a:r>
          </a:p>
          <a:p>
            <a:pPr>
              <a:buNone/>
            </a:pPr>
            <a:r>
              <a:rPr lang="en-US" sz="2400" i="1" dirty="0" smtClean="0"/>
              <a:t>     </a:t>
            </a:r>
            <a:r>
              <a:rPr lang="en-US" sz="2400" i="1" dirty="0" err="1" smtClean="0"/>
              <a:t>TypeError</a:t>
            </a:r>
            <a:r>
              <a:rPr lang="en-US" sz="2400" i="1" dirty="0" smtClean="0"/>
              <a:t>: '</a:t>
            </a:r>
            <a:r>
              <a:rPr lang="en-US" sz="2400" i="1" dirty="0" err="1" smtClean="0"/>
              <a:t>tuple</a:t>
            </a:r>
            <a:r>
              <a:rPr lang="en-US" sz="2400" i="1" dirty="0" smtClean="0"/>
              <a:t>' object does not support item    assignment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085584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Rečnici</a:t>
            </a:r>
            <a:endParaRPr lang="en-US" b="1" dirty="0" smtClean="0"/>
          </a:p>
          <a:p>
            <a:r>
              <a:rPr lang="en-US" sz="2400" dirty="0" smtClean="0"/>
              <a:t>Key-value pair </a:t>
            </a:r>
          </a:p>
          <a:p>
            <a:r>
              <a:rPr lang="en-US" sz="2400" dirty="0" err="1" smtClean="0"/>
              <a:t>Vrednosti</a:t>
            </a:r>
            <a:r>
              <a:rPr lang="en-US" sz="2400" dirty="0" smtClean="0"/>
              <a:t> se </a:t>
            </a:r>
            <a:r>
              <a:rPr lang="en-US" sz="2400" dirty="0" err="1" smtClean="0"/>
              <a:t>pristupa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dirty="0" err="1" smtClean="0"/>
              <a:t>ključu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783830"/>
            <a:ext cx="597666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 = {"</a:t>
            </a:r>
            <a:r>
              <a:rPr lang="en-US" sz="1600" dirty="0" err="1" smtClean="0">
                <a:solidFill>
                  <a:schemeClr val="bg1"/>
                </a:solidFill>
              </a:rPr>
              <a:t>boja</a:t>
            </a:r>
            <a:r>
              <a:rPr lang="en-US" sz="1600" dirty="0" smtClean="0">
                <a:solidFill>
                  <a:schemeClr val="bg1"/>
                </a:solidFill>
              </a:rPr>
              <a:t>": "</a:t>
            </a:r>
            <a:r>
              <a:rPr lang="en-US" sz="1600" dirty="0" err="1" smtClean="0">
                <a:solidFill>
                  <a:schemeClr val="bg1"/>
                </a:solidFill>
              </a:rPr>
              <a:t>plava","precnik</a:t>
            </a:r>
            <a:r>
              <a:rPr lang="en-US" sz="1600" dirty="0" smtClean="0">
                <a:solidFill>
                  <a:schemeClr val="bg1"/>
                </a:solidFill>
              </a:rPr>
              <a:t>": 3000}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print r["</a:t>
            </a:r>
            <a:r>
              <a:rPr lang="en-US" sz="1600" dirty="0" err="1" smtClean="0">
                <a:solidFill>
                  <a:schemeClr val="bg1"/>
                </a:solidFill>
              </a:rPr>
              <a:t>boja</a:t>
            </a:r>
            <a:r>
              <a:rPr lang="en-US" sz="1600" dirty="0" smtClean="0">
                <a:solidFill>
                  <a:schemeClr val="bg1"/>
                </a:solidFill>
              </a:rPr>
              <a:t>"]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r["</a:t>
            </a:r>
            <a:r>
              <a:rPr lang="en-US" sz="1600" dirty="0" err="1" smtClean="0">
                <a:solidFill>
                  <a:schemeClr val="bg1"/>
                </a:solidFill>
              </a:rPr>
              <a:t>povrsina</a:t>
            </a:r>
            <a:r>
              <a:rPr lang="en-US" sz="1600" dirty="0" smtClean="0">
                <a:solidFill>
                  <a:schemeClr val="bg1"/>
                </a:solidFill>
              </a:rPr>
              <a:t>"] = r["</a:t>
            </a:r>
            <a:r>
              <a:rPr lang="en-US" sz="1600" dirty="0" err="1" smtClean="0">
                <a:solidFill>
                  <a:schemeClr val="bg1"/>
                </a:solidFill>
              </a:rPr>
              <a:t>precnik</a:t>
            </a:r>
            <a:r>
              <a:rPr lang="en-US" sz="1600" dirty="0" smtClean="0">
                <a:solidFill>
                  <a:schemeClr val="bg1"/>
                </a:solidFill>
              </a:rPr>
              <a:t>"]*2*Pi</a:t>
            </a: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47664" y="2492896"/>
            <a:ext cx="5976664" cy="3816424"/>
          </a:xfrm>
        </p:spPr>
        <p:txBody>
          <a:bodyPr/>
          <a:lstStyle/>
          <a:p>
            <a:pPr algn="ctr">
              <a:buNone/>
            </a:pPr>
            <a:r>
              <a:rPr lang="sr-Latn-RS" sz="2800" b="1" dirty="0" smtClean="0">
                <a:latin typeface="Arial" charset="0"/>
                <a:cs typeface="Arial" charset="0"/>
              </a:rPr>
              <a:t>Tipovi i objekti:</a:t>
            </a:r>
          </a:p>
          <a:p>
            <a:pPr algn="ctr">
              <a:buNone/>
            </a:pPr>
            <a:r>
              <a:rPr lang="sr-Latn-RS" sz="2800" b="1" i="1" dirty="0" smtClean="0">
                <a:latin typeface="Arial" charset="0"/>
                <a:cs typeface="Arial" charset="0"/>
              </a:rPr>
              <a:t>Rukovanje objektima, tipovima i memorijom</a:t>
            </a:r>
            <a:endParaRPr lang="en-US" sz="2800" b="1" i="1" dirty="0" smtClean="0"/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7992888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Identitet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tip </a:t>
            </a:r>
            <a:r>
              <a:rPr lang="en-US" b="1" dirty="0" err="1" smtClean="0"/>
              <a:t>objekta</a:t>
            </a:r>
            <a:endParaRPr lang="en-US" b="1" dirty="0" smtClean="0"/>
          </a:p>
          <a:p>
            <a:r>
              <a:rPr lang="en-US" sz="2400" dirty="0" err="1" smtClean="0"/>
              <a:t>Sve</a:t>
            </a:r>
            <a:r>
              <a:rPr lang="en-US" sz="2400" dirty="0" smtClean="0"/>
              <a:t> u </a:t>
            </a:r>
            <a:r>
              <a:rPr lang="en-US" sz="2400" dirty="0" err="1" smtClean="0"/>
              <a:t>programu</a:t>
            </a:r>
            <a:r>
              <a:rPr lang="en-US" sz="2400" dirty="0" smtClean="0"/>
              <a:t> je </a:t>
            </a:r>
            <a:r>
              <a:rPr lang="en-US" sz="2400" dirty="0" err="1" smtClean="0"/>
              <a:t>objekat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Objekat</a:t>
            </a:r>
            <a:r>
              <a:rPr lang="en-US" sz="2400" dirty="0" smtClean="0"/>
              <a:t> </a:t>
            </a:r>
            <a:r>
              <a:rPr lang="en-US" sz="2400" dirty="0" err="1" smtClean="0"/>
              <a:t>ima</a:t>
            </a:r>
            <a:r>
              <a:rPr lang="en-US" sz="2400" dirty="0" smtClean="0"/>
              <a:t> </a:t>
            </a:r>
            <a:r>
              <a:rPr lang="en-US" sz="2400" dirty="0" err="1" smtClean="0"/>
              <a:t>identitet</a:t>
            </a:r>
            <a:r>
              <a:rPr lang="en-US" sz="2400" dirty="0" smtClean="0"/>
              <a:t>, tip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vrednost</a:t>
            </a:r>
            <a:r>
              <a:rPr lang="en-US" sz="2400" dirty="0" smtClean="0"/>
              <a:t> </a:t>
            </a:r>
            <a:r>
              <a:rPr lang="en-US" sz="2400" i="1" dirty="0" smtClean="0"/>
              <a:t>a = 42</a:t>
            </a:r>
          </a:p>
          <a:p>
            <a:r>
              <a:rPr lang="en-US" sz="2400" dirty="0" smtClean="0"/>
              <a:t>Python je </a:t>
            </a:r>
            <a:r>
              <a:rPr lang="en-US" sz="2400" dirty="0" err="1" smtClean="0"/>
              <a:t>strogo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dinami</a:t>
            </a:r>
            <a:r>
              <a:rPr lang="sr-Latn-RS" sz="2400" dirty="0" smtClean="0"/>
              <a:t>č</a:t>
            </a:r>
            <a:r>
              <a:rPr lang="en-US" sz="2400" dirty="0" err="1" smtClean="0"/>
              <a:t>ki</a:t>
            </a:r>
            <a:r>
              <a:rPr lang="en-US" sz="2400" dirty="0" smtClean="0"/>
              <a:t> </a:t>
            </a:r>
            <a:r>
              <a:rPr lang="en-US" sz="2400" dirty="0" err="1" smtClean="0"/>
              <a:t>tipiziran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Tip </a:t>
            </a:r>
            <a:r>
              <a:rPr lang="en-US" sz="2400" dirty="0" err="1" smtClean="0"/>
              <a:t>objekta</a:t>
            </a:r>
            <a:r>
              <a:rPr lang="en-US" sz="2400" dirty="0" smtClean="0"/>
              <a:t> </a:t>
            </a:r>
            <a:r>
              <a:rPr lang="en-US" sz="2400" dirty="0" err="1" smtClean="0"/>
              <a:t>predstavlja</a:t>
            </a:r>
            <a:r>
              <a:rPr lang="en-US" sz="2400" dirty="0" smtClean="0"/>
              <a:t> </a:t>
            </a:r>
            <a:r>
              <a:rPr lang="en-US" sz="2400" dirty="0" err="1" smtClean="0"/>
              <a:t>njegovu</a:t>
            </a:r>
            <a:r>
              <a:rPr lang="en-US" sz="2400" dirty="0" smtClean="0"/>
              <a:t> </a:t>
            </a:r>
            <a:r>
              <a:rPr lang="en-US" sz="2400" dirty="0" err="1" smtClean="0"/>
              <a:t>internu</a:t>
            </a:r>
            <a:r>
              <a:rPr lang="en-US" sz="2400" dirty="0" smtClean="0"/>
              <a:t> </a:t>
            </a:r>
            <a:r>
              <a:rPr lang="en-US" sz="2400" dirty="0" err="1" smtClean="0"/>
              <a:t>reprezentaciju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Objekat</a:t>
            </a:r>
            <a:r>
              <a:rPr lang="en-US" sz="2400" dirty="0" smtClean="0"/>
              <a:t> </a:t>
            </a:r>
            <a:r>
              <a:rPr lang="en-US" sz="2400" dirty="0" err="1" smtClean="0"/>
              <a:t>konkretnog</a:t>
            </a:r>
            <a:r>
              <a:rPr lang="en-US" sz="2400" dirty="0" smtClean="0"/>
              <a:t> </a:t>
            </a:r>
            <a:r>
              <a:rPr lang="en-US" sz="2400" dirty="0" err="1" smtClean="0"/>
              <a:t>tipa</a:t>
            </a:r>
            <a:r>
              <a:rPr lang="en-US" sz="2400" dirty="0" smtClean="0"/>
              <a:t> </a:t>
            </a:r>
            <a:r>
              <a:rPr lang="en-US" sz="2400" dirty="0" err="1" smtClean="0"/>
              <a:t>nazivamo</a:t>
            </a:r>
            <a:r>
              <a:rPr lang="en-US" sz="2400" dirty="0" smtClean="0"/>
              <a:t> </a:t>
            </a:r>
            <a:r>
              <a:rPr lang="en-US" sz="2400" dirty="0" err="1" smtClean="0"/>
              <a:t>instancom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Objekat</a:t>
            </a:r>
            <a:r>
              <a:rPr lang="en-US" sz="2400" dirty="0" smtClean="0"/>
              <a:t>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Mutable - </a:t>
            </a:r>
            <a:r>
              <a:rPr lang="en-US" sz="2400" dirty="0" err="1" smtClean="0"/>
              <a:t>ako</a:t>
            </a:r>
            <a:r>
              <a:rPr lang="en-US" sz="2400" dirty="0" smtClean="0"/>
              <a:t> </a:t>
            </a:r>
            <a:r>
              <a:rPr lang="en-US" sz="2400" dirty="0" err="1" smtClean="0"/>
              <a:t>vrednost</a:t>
            </a:r>
            <a:r>
              <a:rPr lang="en-US" sz="2400" dirty="0" smtClean="0"/>
              <a:t>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mu se </a:t>
            </a:r>
            <a:r>
              <a:rPr lang="en-US" sz="2400" dirty="0" err="1" smtClean="0"/>
              <a:t>izmeni</a:t>
            </a:r>
            <a:r>
              <a:rPr lang="en-US" sz="2400" dirty="0" smtClean="0"/>
              <a:t> (primer </a:t>
            </a:r>
            <a:r>
              <a:rPr lang="en-US" sz="2400" dirty="0" err="1" smtClean="0"/>
              <a:t>lista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Immutable - </a:t>
            </a:r>
            <a:r>
              <a:rPr lang="en-US" sz="2400" dirty="0" err="1" smtClean="0"/>
              <a:t>ako</a:t>
            </a:r>
            <a:r>
              <a:rPr lang="en-US" sz="2400" dirty="0" smtClean="0"/>
              <a:t> ne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se </a:t>
            </a:r>
            <a:r>
              <a:rPr lang="en-US" sz="2400" dirty="0" err="1" smtClean="0"/>
              <a:t>menja</a:t>
            </a:r>
            <a:r>
              <a:rPr lang="en-US" sz="2400" dirty="0" smtClean="0"/>
              <a:t> (primer string)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7992888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Identitet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tip </a:t>
            </a:r>
            <a:r>
              <a:rPr lang="en-US" b="1" dirty="0" err="1" smtClean="0"/>
              <a:t>objekta</a:t>
            </a:r>
            <a:endParaRPr lang="en-US" b="1" dirty="0" smtClean="0"/>
          </a:p>
          <a:p>
            <a:r>
              <a:rPr lang="en-US" sz="2400" dirty="0" err="1" smtClean="0"/>
              <a:t>Ključne</a:t>
            </a:r>
            <a:r>
              <a:rPr lang="en-US" sz="2400" dirty="0" smtClean="0"/>
              <a:t> </a:t>
            </a:r>
            <a:r>
              <a:rPr lang="en-US" sz="2400" dirty="0" err="1" smtClean="0"/>
              <a:t>reči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i="1" dirty="0" smtClean="0"/>
              <a:t>id() </a:t>
            </a:r>
            <a:r>
              <a:rPr lang="en-US" sz="2400" dirty="0" smtClean="0"/>
              <a:t>- </a:t>
            </a:r>
            <a:r>
              <a:rPr lang="en-US" sz="2400" dirty="0" err="1" smtClean="0"/>
              <a:t>identitet</a:t>
            </a:r>
            <a:r>
              <a:rPr lang="en-US" sz="2400" dirty="0" smtClean="0"/>
              <a:t> </a:t>
            </a:r>
            <a:r>
              <a:rPr lang="en-US" sz="2400" dirty="0" err="1" smtClean="0"/>
              <a:t>objekta</a:t>
            </a:r>
            <a:r>
              <a:rPr lang="en-US" sz="2400" dirty="0" smtClean="0"/>
              <a:t>, </a:t>
            </a:r>
            <a:r>
              <a:rPr lang="en-US" sz="2400" dirty="0" err="1" smtClean="0"/>
              <a:t>memorijska</a:t>
            </a:r>
            <a:r>
              <a:rPr lang="en-US" sz="2400" dirty="0" smtClean="0"/>
              <a:t> </a:t>
            </a:r>
            <a:r>
              <a:rPr lang="en-US" sz="2400" dirty="0" err="1" smtClean="0"/>
              <a:t>lokacija</a:t>
            </a:r>
            <a:endParaRPr lang="en-US" sz="2400" dirty="0" smtClean="0"/>
          </a:p>
          <a:p>
            <a:pPr lvl="1"/>
            <a:r>
              <a:rPr lang="en-US" sz="2400" i="1" dirty="0" smtClean="0"/>
              <a:t>is</a:t>
            </a:r>
            <a:r>
              <a:rPr lang="en-US" sz="2400" dirty="0" smtClean="0"/>
              <a:t> -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li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dva</a:t>
            </a:r>
            <a:r>
              <a:rPr lang="en-US" sz="2400" dirty="0" smtClean="0"/>
              <a:t> </a:t>
            </a:r>
            <a:r>
              <a:rPr lang="en-US" sz="2400" dirty="0" err="1" smtClean="0"/>
              <a:t>objekta</a:t>
            </a:r>
            <a:r>
              <a:rPr lang="en-US" sz="2400" dirty="0" smtClean="0"/>
              <a:t> u </a:t>
            </a:r>
            <a:r>
              <a:rPr lang="en-US" sz="2400" dirty="0" err="1" smtClean="0"/>
              <a:t>stvari</a:t>
            </a:r>
            <a:r>
              <a:rPr lang="en-US" sz="2400" dirty="0" smtClean="0"/>
              <a:t> </a:t>
            </a:r>
            <a:r>
              <a:rPr lang="en-US" sz="2400" dirty="0" err="1" smtClean="0"/>
              <a:t>isti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i="1" dirty="0" smtClean="0"/>
              <a:t>type() </a:t>
            </a:r>
            <a:r>
              <a:rPr lang="en-US" sz="2400" dirty="0" smtClean="0"/>
              <a:t>- tip </a:t>
            </a:r>
            <a:r>
              <a:rPr lang="en-US" sz="2400" dirty="0" err="1" smtClean="0"/>
              <a:t>objekta</a:t>
            </a:r>
            <a:endParaRPr lang="en-US" sz="2400" dirty="0" smtClean="0"/>
          </a:p>
          <a:p>
            <a:r>
              <a:rPr lang="en-US" sz="2400" dirty="0" smtClean="0"/>
              <a:t>Primer </a:t>
            </a:r>
            <a:r>
              <a:rPr lang="en-US" sz="2400" dirty="0" err="1" smtClean="0"/>
              <a:t>poredjenja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objekata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4149080"/>
            <a:ext cx="597666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if a is b: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sr-Latn-R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# a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b </a:t>
            </a:r>
            <a:r>
              <a:rPr lang="en-US" sz="1600" dirty="0" err="1" smtClean="0">
                <a:solidFill>
                  <a:schemeClr val="bg1"/>
                </a:solidFill>
              </a:rPr>
              <a:t>imaju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isti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identitet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sr-Latn-RS" sz="1600" dirty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izraz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if a == b: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sr-Latn-R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# a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b </a:t>
            </a:r>
            <a:r>
              <a:rPr lang="en-US" sz="1600" dirty="0" err="1" smtClean="0">
                <a:solidFill>
                  <a:schemeClr val="bg1"/>
                </a:solidFill>
              </a:rPr>
              <a:t>imaju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istu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vrednost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sr-Latn-RS" sz="1600" dirty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izraz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if type(a) is type(b):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sr-Latn-R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# a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b </a:t>
            </a:r>
            <a:r>
              <a:rPr lang="en-US" sz="1600" dirty="0" err="1" smtClean="0">
                <a:solidFill>
                  <a:schemeClr val="bg1"/>
                </a:solidFill>
              </a:rPr>
              <a:t>su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istog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tipa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sr-Latn-RS" sz="1600" dirty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izraz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7992888" cy="496855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Reference </a:t>
            </a:r>
            <a:r>
              <a:rPr lang="en-US" b="1" dirty="0" err="1" smtClean="0"/>
              <a:t>i</a:t>
            </a:r>
            <a:r>
              <a:rPr lang="en-US" b="1" dirty="0" smtClean="0"/>
              <a:t> garbage collection</a:t>
            </a:r>
          </a:p>
          <a:p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svaki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</a:t>
            </a:r>
            <a:r>
              <a:rPr lang="en-US" sz="2400" dirty="0" smtClean="0"/>
              <a:t> se </a:t>
            </a:r>
            <a:r>
              <a:rPr lang="en-US" sz="2400" dirty="0" err="1" smtClean="0"/>
              <a:t>održava</a:t>
            </a:r>
            <a:r>
              <a:rPr lang="en-US" sz="2400" dirty="0" smtClean="0"/>
              <a:t> </a:t>
            </a:r>
            <a:r>
              <a:rPr lang="en-US" sz="2400" dirty="0" err="1" smtClean="0"/>
              <a:t>lista</a:t>
            </a:r>
            <a:r>
              <a:rPr lang="en-US" sz="2400" dirty="0" smtClean="0"/>
              <a:t> </a:t>
            </a:r>
            <a:r>
              <a:rPr lang="en-US" sz="2400" dirty="0" err="1" smtClean="0"/>
              <a:t>referenci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Broj</a:t>
            </a:r>
            <a:r>
              <a:rPr lang="en-US" sz="2400" dirty="0" smtClean="0"/>
              <a:t> </a:t>
            </a:r>
            <a:r>
              <a:rPr lang="en-US" sz="2400" dirty="0" err="1" smtClean="0"/>
              <a:t>referenci</a:t>
            </a:r>
            <a:r>
              <a:rPr lang="en-US" sz="2400" dirty="0" smtClean="0"/>
              <a:t> se </a:t>
            </a:r>
            <a:r>
              <a:rPr lang="en-US" sz="2400" dirty="0" err="1" smtClean="0"/>
              <a:t>inkrementira</a:t>
            </a:r>
            <a:r>
              <a:rPr lang="en-US" sz="2400" dirty="0" smtClean="0"/>
              <a:t> </a:t>
            </a:r>
            <a:r>
              <a:rPr lang="en-US" sz="2400" dirty="0" err="1" smtClean="0"/>
              <a:t>dodeljivanjem</a:t>
            </a:r>
            <a:r>
              <a:rPr lang="en-US" sz="2400" dirty="0" smtClean="0"/>
              <a:t> </a:t>
            </a:r>
            <a:r>
              <a:rPr lang="en-US" sz="2400" dirty="0" err="1" smtClean="0"/>
              <a:t>objekta</a:t>
            </a:r>
            <a:r>
              <a:rPr lang="en-US" sz="2400" dirty="0" smtClean="0"/>
              <a:t> </a:t>
            </a:r>
            <a:r>
              <a:rPr lang="en-US" sz="2400" dirty="0" err="1" smtClean="0"/>
              <a:t>novoj</a:t>
            </a:r>
            <a:r>
              <a:rPr lang="en-US" sz="2400" dirty="0" smtClean="0"/>
              <a:t> </a:t>
            </a:r>
            <a:r>
              <a:rPr lang="en-US" sz="2400" dirty="0" err="1" smtClean="0"/>
              <a:t>promenljivoj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dodavanjem</a:t>
            </a:r>
            <a:r>
              <a:rPr lang="en-US" sz="2400" dirty="0" smtClean="0"/>
              <a:t> u </a:t>
            </a:r>
            <a:r>
              <a:rPr lang="en-US" sz="2400" dirty="0" err="1" smtClean="0"/>
              <a:t>kolekciju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Smanjuje</a:t>
            </a:r>
            <a:r>
              <a:rPr lang="en-US" sz="2400" dirty="0" smtClean="0"/>
              <a:t> se </a:t>
            </a:r>
            <a:r>
              <a:rPr lang="en-US" sz="2400" dirty="0" err="1" smtClean="0"/>
              <a:t>kada</a:t>
            </a:r>
            <a:r>
              <a:rPr lang="en-US" sz="2400" dirty="0" smtClean="0"/>
              <a:t> </a:t>
            </a:r>
            <a:r>
              <a:rPr lang="en-US" sz="2400" dirty="0" err="1" smtClean="0"/>
              <a:t>promenljiva</a:t>
            </a:r>
            <a:r>
              <a:rPr lang="en-US" sz="2400" dirty="0" smtClean="0"/>
              <a:t> </a:t>
            </a:r>
            <a:r>
              <a:rPr lang="en-US" sz="2400" dirty="0" err="1" smtClean="0"/>
              <a:t>izadje</a:t>
            </a:r>
            <a:r>
              <a:rPr lang="en-US" sz="2400" dirty="0" smtClean="0"/>
              <a:t> </a:t>
            </a:r>
            <a:r>
              <a:rPr lang="en-US" sz="2400" dirty="0" err="1" smtClean="0"/>
              <a:t>iz</a:t>
            </a:r>
            <a:r>
              <a:rPr lang="en-US" sz="2400" dirty="0" smtClean="0"/>
              <a:t> </a:t>
            </a:r>
            <a:r>
              <a:rPr lang="en-US" sz="2400" dirty="0" err="1" smtClean="0"/>
              <a:t>opsega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joj</a:t>
            </a:r>
            <a:r>
              <a:rPr lang="en-US" sz="2400" dirty="0" smtClean="0"/>
              <a:t> se </a:t>
            </a:r>
            <a:r>
              <a:rPr lang="en-US" sz="2400" dirty="0" err="1" smtClean="0"/>
              <a:t>dodeli</a:t>
            </a:r>
            <a:r>
              <a:rPr lang="en-US" sz="2400" dirty="0" smtClean="0"/>
              <a:t> </a:t>
            </a:r>
            <a:r>
              <a:rPr lang="en-US" sz="2400" dirty="0" err="1" smtClean="0"/>
              <a:t>drugi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Memorija</a:t>
            </a:r>
            <a:r>
              <a:rPr lang="en-US" sz="2400" dirty="0" smtClean="0"/>
              <a:t> </a:t>
            </a:r>
            <a:r>
              <a:rPr lang="en-US" sz="2400" dirty="0" err="1" smtClean="0"/>
              <a:t>objekta</a:t>
            </a:r>
            <a:r>
              <a:rPr lang="en-US" sz="2400" dirty="0" smtClean="0"/>
              <a:t> </a:t>
            </a:r>
            <a:r>
              <a:rPr lang="en-US" sz="2400" dirty="0" err="1" smtClean="0"/>
              <a:t>biva</a:t>
            </a:r>
            <a:r>
              <a:rPr lang="en-US" sz="2400" dirty="0" smtClean="0"/>
              <a:t> </a:t>
            </a:r>
            <a:r>
              <a:rPr lang="en-US" sz="2400" dirty="0" err="1" smtClean="0"/>
              <a:t>oslobodjena</a:t>
            </a:r>
            <a:r>
              <a:rPr lang="en-US" sz="2400" dirty="0" smtClean="0"/>
              <a:t> (garbage collection) </a:t>
            </a:r>
            <a:r>
              <a:rPr lang="en-US" sz="2400" dirty="0" err="1" smtClean="0"/>
              <a:t>nakon</a:t>
            </a:r>
            <a:r>
              <a:rPr lang="en-US" sz="2400" dirty="0" smtClean="0"/>
              <a:t> </a:t>
            </a:r>
            <a:r>
              <a:rPr lang="en-US" sz="2400" dirty="0" err="1" smtClean="0"/>
              <a:t>sto</a:t>
            </a:r>
            <a:r>
              <a:rPr lang="en-US" sz="2400" dirty="0" smtClean="0"/>
              <a:t> </a:t>
            </a:r>
            <a:r>
              <a:rPr lang="en-US" sz="2400" dirty="0" err="1" smtClean="0"/>
              <a:t>broj</a:t>
            </a:r>
            <a:r>
              <a:rPr lang="en-US" sz="2400" dirty="0" smtClean="0"/>
              <a:t> </a:t>
            </a:r>
            <a:r>
              <a:rPr lang="en-US" sz="2400" dirty="0" err="1" smtClean="0"/>
              <a:t>referenci</a:t>
            </a:r>
            <a:r>
              <a:rPr lang="en-US" sz="2400" dirty="0" smtClean="0"/>
              <a:t> </a:t>
            </a:r>
            <a:r>
              <a:rPr lang="en-US" sz="2400" dirty="0" err="1" smtClean="0"/>
              <a:t>padne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nulu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4797152"/>
            <a:ext cx="597666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 = 37 #</a:t>
            </a:r>
            <a:r>
              <a:rPr lang="en-US" sz="1600" dirty="0" err="1" smtClean="0">
                <a:solidFill>
                  <a:schemeClr val="bg1"/>
                </a:solidFill>
              </a:rPr>
              <a:t>novi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objekat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b = a # </a:t>
            </a:r>
            <a:r>
              <a:rPr lang="en-US" sz="1600" dirty="0" err="1" smtClean="0">
                <a:solidFill>
                  <a:schemeClr val="bg1"/>
                </a:solidFill>
              </a:rPr>
              <a:t>povecava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broj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referenci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c = []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c.append</a:t>
            </a:r>
            <a:r>
              <a:rPr lang="en-US" sz="1600" dirty="0" smtClean="0">
                <a:solidFill>
                  <a:schemeClr val="bg1"/>
                </a:solidFill>
              </a:rPr>
              <a:t>(b) # </a:t>
            </a:r>
            <a:r>
              <a:rPr lang="en-US" sz="1600" dirty="0" err="1" smtClean="0">
                <a:solidFill>
                  <a:schemeClr val="bg1"/>
                </a:solidFill>
              </a:rPr>
              <a:t>povecava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broj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referenci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b = 4 # </a:t>
            </a:r>
            <a:r>
              <a:rPr lang="en-US" sz="1600" dirty="0" err="1" smtClean="0">
                <a:solidFill>
                  <a:schemeClr val="bg1"/>
                </a:solidFill>
              </a:rPr>
              <a:t>smanjuje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broj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referenci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vrednost</a:t>
            </a:r>
            <a:r>
              <a:rPr lang="en-US" sz="1600" dirty="0" smtClean="0">
                <a:solidFill>
                  <a:schemeClr val="bg1"/>
                </a:solidFill>
              </a:rPr>
              <a:t> 37</a:t>
            </a:r>
            <a:endParaRPr lang="sr-Latn-R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488832" cy="4032448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Reference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kopije</a:t>
            </a:r>
            <a:endParaRPr lang="en-US" sz="2400" b="1" dirty="0" smtClean="0"/>
          </a:p>
          <a:p>
            <a:r>
              <a:rPr lang="en-US" sz="2200" dirty="0" err="1" smtClean="0"/>
              <a:t>Pri</a:t>
            </a:r>
            <a:r>
              <a:rPr lang="en-US" sz="2200" dirty="0" smtClean="0"/>
              <a:t> </a:t>
            </a:r>
            <a:r>
              <a:rPr lang="en-US" sz="2200" dirty="0" err="1" smtClean="0"/>
              <a:t>dodeli</a:t>
            </a:r>
            <a:r>
              <a:rPr lang="en-US" sz="2200" dirty="0" smtClean="0"/>
              <a:t> </a:t>
            </a:r>
            <a:r>
              <a:rPr lang="en-US" sz="2200" dirty="0" err="1" smtClean="0"/>
              <a:t>vrednosti</a:t>
            </a:r>
            <a:r>
              <a:rPr lang="en-US" sz="2200" dirty="0" smtClean="0"/>
              <a:t>, </a:t>
            </a:r>
            <a:r>
              <a:rPr lang="en-US" sz="2200" dirty="0" err="1" smtClean="0"/>
              <a:t>prave</a:t>
            </a:r>
            <a:r>
              <a:rPr lang="en-US" sz="2200" dirty="0" smtClean="0"/>
              <a:t> se </a:t>
            </a:r>
            <a:r>
              <a:rPr lang="en-US" sz="2200" dirty="0" err="1" smtClean="0"/>
              <a:t>nove</a:t>
            </a:r>
            <a:r>
              <a:rPr lang="en-US" sz="2200" dirty="0" smtClean="0"/>
              <a:t> reference.</a:t>
            </a:r>
            <a:endParaRPr lang="sr-Latn-RS" sz="2200" dirty="0" smtClean="0"/>
          </a:p>
          <a:p>
            <a:pPr>
              <a:buNone/>
            </a:pPr>
            <a:endParaRPr lang="sr-Latn-RS" sz="2200" dirty="0" smtClean="0"/>
          </a:p>
          <a:p>
            <a:r>
              <a:rPr lang="en-US" sz="2200" dirty="0" err="1" smtClean="0"/>
              <a:t>Za</a:t>
            </a:r>
            <a:r>
              <a:rPr lang="en-US" sz="2200" dirty="0" smtClean="0"/>
              <a:t> immutable </a:t>
            </a:r>
            <a:r>
              <a:rPr lang="en-US" sz="2200" dirty="0" err="1" smtClean="0"/>
              <a:t>objekte</a:t>
            </a:r>
            <a:r>
              <a:rPr lang="en-US" sz="2200" dirty="0" smtClean="0"/>
              <a:t> </a:t>
            </a:r>
            <a:r>
              <a:rPr lang="en-US" sz="2200" dirty="0" err="1" smtClean="0"/>
              <a:t>pravi</a:t>
            </a:r>
            <a:r>
              <a:rPr lang="en-US" sz="2200" dirty="0" smtClean="0"/>
              <a:t> se </a:t>
            </a:r>
            <a:r>
              <a:rPr lang="en-US" sz="2200" dirty="0" err="1" smtClean="0"/>
              <a:t>kopija</a:t>
            </a:r>
            <a:r>
              <a:rPr lang="en-US" sz="2200" dirty="0" smtClean="0"/>
              <a:t>. </a:t>
            </a:r>
            <a:endParaRPr lang="sr-Latn-RS" sz="2200" dirty="0" smtClean="0"/>
          </a:p>
          <a:p>
            <a:pPr>
              <a:buNone/>
            </a:pPr>
            <a:endParaRPr lang="sr-Latn-RS" sz="2200" dirty="0" smtClean="0"/>
          </a:p>
          <a:p>
            <a:endParaRPr lang="sr-Latn-RS" sz="2200" dirty="0" smtClean="0"/>
          </a:p>
          <a:p>
            <a:endParaRPr lang="sr-Latn-RS" sz="2200" dirty="0" smtClean="0"/>
          </a:p>
          <a:p>
            <a:endParaRPr lang="en-US" sz="22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91680" y="2708920"/>
            <a:ext cx="5976664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a = </a:t>
            </a:r>
            <a:r>
              <a:rPr lang="sr-Latn-RS" sz="1500" dirty="0" smtClean="0">
                <a:solidFill>
                  <a:schemeClr val="bg1"/>
                </a:solidFill>
              </a:rPr>
              <a:t>b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endParaRPr lang="sr-Latn-RS" sz="15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3429000"/>
            <a:ext cx="5976664" cy="12464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s = "qwerty" </a:t>
            </a:r>
            <a:endParaRPr lang="sr-Latn-RS" sz="1500" dirty="0" smtClean="0">
              <a:solidFill>
                <a:schemeClr val="bg1"/>
              </a:solidFill>
            </a:endParaRPr>
          </a:p>
          <a:p>
            <a:r>
              <a:rPr lang="en-US" sz="1500" dirty="0" smtClean="0">
                <a:solidFill>
                  <a:schemeClr val="bg1"/>
                </a:solidFill>
              </a:rPr>
              <a:t>s1 = s </a:t>
            </a:r>
            <a:endParaRPr lang="sr-Latn-RS" sz="1500" dirty="0" smtClean="0">
              <a:solidFill>
                <a:schemeClr val="bg1"/>
              </a:solidFill>
            </a:endParaRPr>
          </a:p>
          <a:p>
            <a:r>
              <a:rPr lang="en-US" sz="1500" dirty="0" smtClean="0">
                <a:solidFill>
                  <a:schemeClr val="bg1"/>
                </a:solidFill>
              </a:rPr>
              <a:t>s = "</a:t>
            </a:r>
            <a:r>
              <a:rPr lang="en-US" sz="1500" dirty="0" err="1" smtClean="0">
                <a:solidFill>
                  <a:schemeClr val="bg1"/>
                </a:solidFill>
              </a:rPr>
              <a:t>abcde</a:t>
            </a:r>
            <a:r>
              <a:rPr lang="en-US" sz="1500" dirty="0" smtClean="0">
                <a:solidFill>
                  <a:schemeClr val="bg1"/>
                </a:solidFill>
              </a:rPr>
              <a:t>" </a:t>
            </a:r>
            <a:endParaRPr lang="sr-Latn-RS" sz="1500" dirty="0" smtClean="0">
              <a:solidFill>
                <a:schemeClr val="bg1"/>
              </a:solidFill>
            </a:endParaRPr>
          </a:p>
          <a:p>
            <a:r>
              <a:rPr lang="en-US" sz="1500" dirty="0" smtClean="0">
                <a:solidFill>
                  <a:schemeClr val="bg1"/>
                </a:solidFill>
              </a:rPr>
              <a:t>print s1 </a:t>
            </a:r>
            <a:endParaRPr lang="sr-Latn-RS" sz="1500" dirty="0" smtClean="0">
              <a:solidFill>
                <a:schemeClr val="bg1"/>
              </a:solidFill>
            </a:endParaRPr>
          </a:p>
          <a:p>
            <a:r>
              <a:rPr lang="en-US" sz="1500" dirty="0" smtClean="0">
                <a:solidFill>
                  <a:schemeClr val="bg1"/>
                </a:solidFill>
              </a:rPr>
              <a:t>print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7752655" cy="11247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Uvod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Arial" charset="0"/>
                <a:cs typeface="Arial" charset="0"/>
              </a:rPr>
              <a:t>Osnove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</a:p>
          <a:p>
            <a:r>
              <a:rPr lang="en-US" sz="1800" dirty="0" err="1" smtClean="0"/>
              <a:t>Verzije</a:t>
            </a:r>
            <a:endParaRPr lang="en-US" sz="1800" dirty="0" smtClean="0"/>
          </a:p>
          <a:p>
            <a:r>
              <a:rPr lang="it-IT" sz="1800" dirty="0" smtClean="0"/>
              <a:t>Python 2.7 - trenutno "stabilna" verzija</a:t>
            </a:r>
          </a:p>
          <a:p>
            <a:r>
              <a:rPr lang="pl-PL" sz="1800" dirty="0" smtClean="0"/>
              <a:t>Python 3 - u punom razvoju</a:t>
            </a:r>
          </a:p>
          <a:p>
            <a:pPr>
              <a:buNone/>
            </a:pPr>
            <a:r>
              <a:rPr lang="en-US" dirty="0" err="1" smtClean="0"/>
              <a:t>Instalacija</a:t>
            </a:r>
            <a:endParaRPr lang="en-US" dirty="0" smtClean="0"/>
          </a:p>
          <a:p>
            <a:r>
              <a:rPr lang="en-US" sz="1800" dirty="0" smtClean="0"/>
              <a:t>Windows - Downloads</a:t>
            </a:r>
          </a:p>
          <a:p>
            <a:r>
              <a:rPr lang="en-US" sz="1800" dirty="0" smtClean="0"/>
              <a:t>Linux - </a:t>
            </a:r>
            <a:r>
              <a:rPr lang="en-US" sz="1800" dirty="0" err="1" smtClean="0"/>
              <a:t>putem</a:t>
            </a:r>
            <a:r>
              <a:rPr lang="en-US" sz="1800" dirty="0" smtClean="0"/>
              <a:t> </a:t>
            </a:r>
            <a:r>
              <a:rPr lang="en-US" sz="1800" dirty="0" err="1" smtClean="0"/>
              <a:t>paket</a:t>
            </a:r>
            <a:r>
              <a:rPr lang="en-US" sz="1800" dirty="0" smtClean="0"/>
              <a:t> </a:t>
            </a:r>
            <a:r>
              <a:rPr lang="en-US" sz="1800" dirty="0" err="1" smtClean="0"/>
              <a:t>menadzera</a:t>
            </a:r>
            <a:endParaRPr lang="en-US" sz="1800" dirty="0" smtClean="0"/>
          </a:p>
          <a:p>
            <a:pPr>
              <a:buNone/>
            </a:pP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načina</a:t>
            </a:r>
            <a:r>
              <a:rPr lang="en-US" dirty="0" smtClean="0"/>
              <a:t> </a:t>
            </a:r>
            <a:r>
              <a:rPr lang="en-US" dirty="0" err="1" smtClean="0"/>
              <a:t>korisćenja</a:t>
            </a:r>
            <a:endParaRPr lang="en-US" dirty="0" smtClean="0"/>
          </a:p>
          <a:p>
            <a:r>
              <a:rPr lang="en-US" sz="1800" dirty="0" smtClean="0"/>
              <a:t>REPL - read </a:t>
            </a:r>
            <a:r>
              <a:rPr lang="en-US" sz="1800" dirty="0" err="1" smtClean="0"/>
              <a:t>eval</a:t>
            </a:r>
            <a:r>
              <a:rPr lang="en-US" sz="1800" dirty="0" smtClean="0"/>
              <a:t> print loop</a:t>
            </a:r>
          </a:p>
          <a:p>
            <a:r>
              <a:rPr lang="en-US" sz="1800" dirty="0" err="1" smtClean="0"/>
              <a:t>Pokretanje</a:t>
            </a:r>
            <a:r>
              <a:rPr lang="en-US" sz="1800" dirty="0" smtClean="0"/>
              <a:t> </a:t>
            </a:r>
            <a:r>
              <a:rPr lang="en-US" sz="1800" dirty="0" err="1" smtClean="0"/>
              <a:t>skripte</a:t>
            </a:r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5445224"/>
            <a:ext cx="4104456" cy="58477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#! /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usr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/bin/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env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python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print "Hello world"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488832" cy="4392488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Reference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kopije</a:t>
            </a:r>
            <a:endParaRPr lang="sr-Latn-RS" sz="2200" dirty="0" smtClean="0"/>
          </a:p>
          <a:p>
            <a:r>
              <a:rPr lang="en-US" sz="2200" dirty="0" err="1" smtClean="0"/>
              <a:t>Za</a:t>
            </a:r>
            <a:r>
              <a:rPr lang="en-US" sz="2200" dirty="0" smtClean="0"/>
              <a:t> mutable </a:t>
            </a:r>
            <a:r>
              <a:rPr lang="en-US" sz="2200" dirty="0" err="1" smtClean="0"/>
              <a:t>objekte</a:t>
            </a:r>
            <a:r>
              <a:rPr lang="en-US" sz="2200" dirty="0" smtClean="0"/>
              <a:t> reference </a:t>
            </a:r>
            <a:r>
              <a:rPr lang="en-US" sz="2200" dirty="0" err="1" smtClean="0"/>
              <a:t>su</a:t>
            </a:r>
            <a:r>
              <a:rPr lang="en-US" sz="2200" dirty="0" smtClean="0"/>
              <a:t> </a:t>
            </a:r>
            <a:r>
              <a:rPr lang="en-US" sz="2200" dirty="0" err="1" smtClean="0"/>
              <a:t>ravnopravne</a:t>
            </a:r>
            <a:r>
              <a:rPr lang="en-US" sz="2200" dirty="0" smtClean="0"/>
              <a:t>. </a:t>
            </a:r>
            <a:endParaRPr lang="sr-Latn-RS" sz="2200" dirty="0" smtClean="0"/>
          </a:p>
          <a:p>
            <a:endParaRPr lang="sr-Latn-RS" sz="2200" dirty="0" smtClean="0"/>
          </a:p>
          <a:p>
            <a:endParaRPr lang="sr-Latn-RS" sz="2200" dirty="0" smtClean="0"/>
          </a:p>
          <a:p>
            <a:endParaRPr lang="sr-Latn-RS" sz="2200" dirty="0" smtClean="0"/>
          </a:p>
          <a:p>
            <a:r>
              <a:rPr lang="en-US" sz="2200" dirty="0" err="1" smtClean="0"/>
              <a:t>Kopija</a:t>
            </a:r>
            <a:r>
              <a:rPr lang="en-US" sz="2200" dirty="0" smtClean="0"/>
              <a:t> mutable </a:t>
            </a:r>
            <a:r>
              <a:rPr lang="en-US" sz="2200" dirty="0" err="1" smtClean="0"/>
              <a:t>objekta</a:t>
            </a:r>
            <a:r>
              <a:rPr lang="en-US" sz="2200" dirty="0" smtClean="0"/>
              <a:t> (shallow copy):</a:t>
            </a:r>
            <a:endParaRPr lang="sr-Latn-RS" sz="2200" dirty="0" smtClean="0"/>
          </a:p>
          <a:p>
            <a:endParaRPr lang="en-US" sz="22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91680" y="2636912"/>
            <a:ext cx="5976664" cy="12464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 smtClean="0">
                <a:solidFill>
                  <a:schemeClr val="bg1"/>
                </a:solidFill>
              </a:rPr>
              <a:t>a = [1,2,3,4,5,6] </a:t>
            </a:r>
            <a:endParaRPr lang="sr-Latn-RS" sz="15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500" dirty="0" smtClean="0">
                <a:solidFill>
                  <a:schemeClr val="bg1"/>
                </a:solidFill>
              </a:rPr>
              <a:t>b = a </a:t>
            </a:r>
            <a:endParaRPr lang="sr-Latn-RS" sz="15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500" dirty="0" smtClean="0">
                <a:solidFill>
                  <a:schemeClr val="bg1"/>
                </a:solidFill>
              </a:rPr>
              <a:t>b[4] = 1000 </a:t>
            </a:r>
            <a:endParaRPr lang="sr-Latn-RS" sz="15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500" dirty="0" smtClean="0">
                <a:solidFill>
                  <a:schemeClr val="bg1"/>
                </a:solidFill>
              </a:rPr>
              <a:t>print a </a:t>
            </a:r>
            <a:endParaRPr lang="sr-Latn-RS" sz="15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500" dirty="0" smtClean="0">
                <a:solidFill>
                  <a:schemeClr val="bg1"/>
                </a:solidFill>
              </a:rPr>
              <a:t>print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1680" y="4221088"/>
            <a:ext cx="597666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 = [1,2,3,4,5,6]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b = list(a)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b[4] = 1000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print a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print b 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endParaRPr lang="sr-Latn-R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7992888" cy="424847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First class </a:t>
            </a:r>
            <a:r>
              <a:rPr lang="en-US" b="1" dirty="0" err="1" smtClean="0"/>
              <a:t>objekti</a:t>
            </a:r>
            <a:endParaRPr lang="en-US" b="1" dirty="0" smtClean="0"/>
          </a:p>
          <a:p>
            <a:r>
              <a:rPr lang="en-US" sz="2400" dirty="0" err="1" smtClean="0"/>
              <a:t>Svi</a:t>
            </a:r>
            <a:r>
              <a:rPr lang="en-US" sz="2400" dirty="0" smtClean="0"/>
              <a:t> </a:t>
            </a:r>
            <a:r>
              <a:rPr lang="en-US" sz="2400" dirty="0" err="1" smtClean="0"/>
              <a:t>objekti</a:t>
            </a:r>
            <a:r>
              <a:rPr lang="en-US" sz="2400" dirty="0" smtClean="0"/>
              <a:t> u </a:t>
            </a:r>
            <a:r>
              <a:rPr lang="en-US" sz="2400" dirty="0" err="1" smtClean="0"/>
              <a:t>Pythonu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"</a:t>
            </a:r>
            <a:r>
              <a:rPr lang="en-US" sz="2400" dirty="0" err="1" smtClean="0"/>
              <a:t>gradjani</a:t>
            </a:r>
            <a:r>
              <a:rPr lang="en-US" sz="2400" dirty="0" smtClean="0"/>
              <a:t> </a:t>
            </a:r>
            <a:r>
              <a:rPr lang="en-US" sz="2400" dirty="0" err="1" smtClean="0"/>
              <a:t>prve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" </a:t>
            </a:r>
          </a:p>
          <a:p>
            <a:r>
              <a:rPr lang="en-US" sz="2400" dirty="0" smtClean="0"/>
              <a:t>To </a:t>
            </a:r>
            <a:r>
              <a:rPr lang="en-US" sz="2400" dirty="0" err="1" smtClean="0"/>
              <a:t>znači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svi</a:t>
            </a:r>
            <a:r>
              <a:rPr lang="en-US" sz="2400" dirty="0" smtClean="0"/>
              <a:t> </a:t>
            </a:r>
            <a:r>
              <a:rPr lang="en-US" sz="2400" dirty="0" err="1" smtClean="0"/>
              <a:t>objekti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imaju</a:t>
            </a:r>
            <a:r>
              <a:rPr lang="en-US" sz="2400" dirty="0" smtClean="0"/>
              <a:t> </a:t>
            </a:r>
            <a:r>
              <a:rPr lang="en-US" sz="2400" dirty="0" err="1" smtClean="0"/>
              <a:t>identifikator</a:t>
            </a:r>
            <a:r>
              <a:rPr lang="en-US" sz="2400" dirty="0" smtClean="0"/>
              <a:t> </a:t>
            </a:r>
            <a:r>
              <a:rPr lang="en-US" sz="2400" dirty="0" err="1" smtClean="0"/>
              <a:t>jednakog</a:t>
            </a:r>
            <a:r>
              <a:rPr lang="en-US" sz="2400" dirty="0" smtClean="0"/>
              <a:t> </a:t>
            </a:r>
            <a:r>
              <a:rPr lang="en-US" sz="2400" dirty="0" err="1" smtClean="0"/>
              <a:t>statusa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Jasnije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primeru</a:t>
            </a:r>
            <a:r>
              <a:rPr lang="en-US" sz="2400" dirty="0" smtClean="0"/>
              <a:t>: 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43608" y="3791942"/>
            <a:ext cx="597666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import math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l = [1,2,3,math, "qwerty", </a:t>
            </a:r>
            <a:r>
              <a:rPr lang="en-US" sz="1600" dirty="0" err="1" smtClean="0">
                <a:solidFill>
                  <a:schemeClr val="bg1"/>
                </a:solidFill>
              </a:rPr>
              <a:t>math.sqrt</a:t>
            </a:r>
            <a:r>
              <a:rPr lang="en-US" sz="1600" dirty="0" smtClean="0">
                <a:solidFill>
                  <a:schemeClr val="bg1"/>
                </a:solidFill>
              </a:rPr>
              <a:t>]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kvadratni_koren</a:t>
            </a:r>
            <a:r>
              <a:rPr lang="en-US" sz="1600" dirty="0" smtClean="0">
                <a:solidFill>
                  <a:schemeClr val="bg1"/>
                </a:solidFill>
              </a:rPr>
              <a:t> = l[5]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print </a:t>
            </a:r>
            <a:r>
              <a:rPr lang="en-US" sz="1600" dirty="0" err="1" smtClean="0">
                <a:solidFill>
                  <a:schemeClr val="bg1"/>
                </a:solidFill>
              </a:rPr>
              <a:t>kvadratni_koren</a:t>
            </a:r>
            <a:r>
              <a:rPr lang="en-US" sz="1600" dirty="0" smtClean="0">
                <a:solidFill>
                  <a:schemeClr val="bg1"/>
                </a:solidFill>
              </a:rPr>
              <a:t>(9)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2348880"/>
            <a:ext cx="7704856" cy="3417243"/>
          </a:xfrm>
        </p:spPr>
        <p:txBody>
          <a:bodyPr/>
          <a:lstStyle/>
          <a:p>
            <a:pPr algn="ctr">
              <a:buNone/>
            </a:pPr>
            <a:r>
              <a:rPr lang="sr-Latn-RS" sz="3200" b="1" dirty="0" smtClean="0">
                <a:latin typeface="Arial" charset="0"/>
                <a:cs typeface="Arial" charset="0"/>
              </a:rPr>
              <a:t>Operatori i izrazi:</a:t>
            </a:r>
          </a:p>
          <a:p>
            <a:pPr algn="ctr">
              <a:buNone/>
            </a:pPr>
            <a:r>
              <a:rPr lang="sr-Latn-RS" sz="3200" b="1" i="1" dirty="0" smtClean="0"/>
              <a:t>Operacije nad brojevima, sekvencama, stringovima                </a:t>
            </a:r>
            <a:endParaRPr 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08720"/>
            <a:ext cx="8064896" cy="489654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Operacije</a:t>
            </a:r>
            <a:r>
              <a:rPr lang="en-US" b="1" dirty="0" smtClean="0"/>
              <a:t> </a:t>
            </a:r>
            <a:r>
              <a:rPr lang="en-US" b="1" dirty="0" err="1" smtClean="0"/>
              <a:t>nad</a:t>
            </a:r>
            <a:r>
              <a:rPr lang="en-US" b="1" dirty="0" smtClean="0"/>
              <a:t> </a:t>
            </a:r>
            <a:r>
              <a:rPr lang="en-US" b="1" dirty="0" err="1" smtClean="0"/>
              <a:t>brojevima</a:t>
            </a:r>
            <a:endParaRPr lang="en-US" b="1" dirty="0" smtClean="0"/>
          </a:p>
          <a:p>
            <a:r>
              <a:rPr lang="en-US" sz="2400" dirty="0" err="1" smtClean="0"/>
              <a:t>Standardni</a:t>
            </a:r>
            <a:r>
              <a:rPr lang="en-US" sz="2400" dirty="0" smtClean="0"/>
              <a:t> </a:t>
            </a:r>
            <a:r>
              <a:rPr lang="en-US" sz="2400" dirty="0" err="1" smtClean="0"/>
              <a:t>operatori</a:t>
            </a:r>
            <a:r>
              <a:rPr lang="en-US" sz="2400" dirty="0" smtClean="0"/>
              <a:t> se </a:t>
            </a:r>
            <a:r>
              <a:rPr lang="en-US" sz="2400" dirty="0" err="1" smtClean="0"/>
              <a:t>ponašaju</a:t>
            </a:r>
            <a:r>
              <a:rPr lang="en-US" sz="2400" dirty="0" smtClean="0"/>
              <a:t> </a:t>
            </a:r>
            <a:r>
              <a:rPr lang="en-US" sz="2400" dirty="0" err="1" smtClean="0"/>
              <a:t>očekivano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i="1" dirty="0" smtClean="0"/>
              <a:t>+, -, /, *, %</a:t>
            </a:r>
          </a:p>
          <a:p>
            <a:r>
              <a:rPr lang="en-US" sz="2400" dirty="0" smtClean="0"/>
              <a:t>"</a:t>
            </a:r>
            <a:r>
              <a:rPr lang="en-US" sz="2400" dirty="0" err="1" smtClean="0"/>
              <a:t>Specijalni</a:t>
            </a:r>
            <a:r>
              <a:rPr lang="en-US" sz="2400" dirty="0" smtClean="0"/>
              <a:t> </a:t>
            </a:r>
            <a:r>
              <a:rPr lang="en-US" sz="2400" dirty="0" err="1" smtClean="0"/>
              <a:t>operatori</a:t>
            </a:r>
            <a:r>
              <a:rPr lang="en-US" sz="2400" dirty="0" smtClean="0"/>
              <a:t>" u </a:t>
            </a:r>
            <a:r>
              <a:rPr lang="en-US" sz="2400" dirty="0" err="1" smtClean="0"/>
              <a:t>Pythonu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i="1" dirty="0" smtClean="0"/>
              <a:t>//, **</a:t>
            </a:r>
          </a:p>
          <a:p>
            <a:r>
              <a:rPr lang="en-US" sz="2400" dirty="0" smtClean="0"/>
              <a:t>Bitwise </a:t>
            </a:r>
            <a:r>
              <a:rPr lang="en-US" sz="2400" dirty="0" err="1" smtClean="0"/>
              <a:t>operatori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i="1" dirty="0" smtClean="0"/>
              <a:t>&lt;&lt;, &gt;&gt;, &amp;, |, ^, ~</a:t>
            </a:r>
          </a:p>
          <a:p>
            <a:r>
              <a:rPr lang="en-US" sz="2400" dirty="0" err="1" smtClean="0"/>
              <a:t>Obratiti</a:t>
            </a:r>
            <a:r>
              <a:rPr lang="en-US" sz="2400" dirty="0" smtClean="0"/>
              <a:t> </a:t>
            </a:r>
            <a:r>
              <a:rPr lang="en-US" sz="2400" dirty="0" err="1" smtClean="0"/>
              <a:t>pažnju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integeri</a:t>
            </a:r>
            <a:r>
              <a:rPr lang="en-US" sz="2400" dirty="0" smtClean="0"/>
              <a:t> u </a:t>
            </a:r>
            <a:r>
              <a:rPr lang="en-US" sz="2400" dirty="0" err="1" smtClean="0"/>
              <a:t>pythonu</a:t>
            </a:r>
            <a:r>
              <a:rPr lang="en-US" sz="2400" dirty="0" smtClean="0"/>
              <a:t> "</a:t>
            </a:r>
            <a:r>
              <a:rPr lang="en-US" sz="2400" dirty="0" err="1" smtClean="0"/>
              <a:t>beskonačni</a:t>
            </a:r>
            <a:r>
              <a:rPr lang="en-US" sz="2400" dirty="0" smtClean="0"/>
              <a:t>"</a:t>
            </a:r>
          </a:p>
          <a:p>
            <a:r>
              <a:rPr lang="en-US" sz="2400" dirty="0" err="1" smtClean="0"/>
              <a:t>Ako</a:t>
            </a:r>
            <a:r>
              <a:rPr lang="en-US" sz="2400" dirty="0" smtClean="0"/>
              <a:t> je </a:t>
            </a:r>
            <a:r>
              <a:rPr lang="en-US" sz="2400" dirty="0" err="1" smtClean="0"/>
              <a:t>potrebno</a:t>
            </a:r>
            <a:r>
              <a:rPr lang="en-US" sz="2400" dirty="0" smtClean="0"/>
              <a:t> </a:t>
            </a:r>
            <a:r>
              <a:rPr lang="en-US" sz="2400" dirty="0" err="1" smtClean="0"/>
              <a:t>rukovanje</a:t>
            </a:r>
            <a:r>
              <a:rPr lang="en-US" sz="2400" dirty="0" smtClean="0"/>
              <a:t> "native" </a:t>
            </a:r>
            <a:r>
              <a:rPr lang="en-US" sz="2400" dirty="0" err="1" smtClean="0"/>
              <a:t>vrednostima</a:t>
            </a:r>
            <a:r>
              <a:rPr lang="en-US" sz="2400" dirty="0" smtClean="0"/>
              <a:t>, </a:t>
            </a:r>
            <a:r>
              <a:rPr lang="en-US" sz="2400" dirty="0" err="1" smtClean="0"/>
              <a:t>koristiti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struct</a:t>
            </a:r>
            <a:r>
              <a:rPr lang="en-US" sz="2400" i="1" dirty="0" smtClean="0"/>
              <a:t> </a:t>
            </a:r>
          </a:p>
          <a:p>
            <a:r>
              <a:rPr lang="en-US" sz="2400" dirty="0" err="1" smtClean="0"/>
              <a:t>Ugradjene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funkcije</a:t>
            </a:r>
            <a:r>
              <a:rPr lang="en-US" sz="2400" dirty="0" smtClean="0"/>
              <a:t>: a</a:t>
            </a:r>
            <a:r>
              <a:rPr lang="en-US" sz="2400" i="1" dirty="0" smtClean="0"/>
              <a:t>bs(), </a:t>
            </a:r>
            <a:r>
              <a:rPr lang="en-US" sz="2400" i="1" dirty="0" err="1" smtClean="0"/>
              <a:t>divmod</a:t>
            </a:r>
            <a:r>
              <a:rPr lang="en-US" sz="2400" i="1" dirty="0" smtClean="0"/>
              <a:t>(),</a:t>
            </a:r>
            <a:r>
              <a:rPr lang="en-US" sz="2400" i="1" dirty="0" err="1" smtClean="0"/>
              <a:t>pow</a:t>
            </a:r>
            <a:r>
              <a:rPr lang="en-US" sz="2400" i="1" dirty="0" smtClean="0"/>
              <a:t>(), round()</a:t>
            </a:r>
          </a:p>
          <a:p>
            <a:r>
              <a:rPr lang="en-US" sz="2400" dirty="0" err="1" smtClean="0"/>
              <a:t>Uobičajene</a:t>
            </a:r>
            <a:r>
              <a:rPr lang="en-US" sz="2400" dirty="0" smtClean="0"/>
              <a:t> </a:t>
            </a:r>
            <a:r>
              <a:rPr lang="en-US" sz="2400" dirty="0" err="1" smtClean="0"/>
              <a:t>operacije</a:t>
            </a:r>
            <a:r>
              <a:rPr lang="en-US" sz="2400" dirty="0" smtClean="0"/>
              <a:t> </a:t>
            </a:r>
            <a:r>
              <a:rPr lang="en-US" sz="2400" dirty="0" err="1" smtClean="0"/>
              <a:t>poredjenja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i="1" dirty="0" smtClean="0"/>
              <a:t>&lt;, &lt;=, &gt; , &gt;= , == , !=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184576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Operacije</a:t>
            </a:r>
            <a:r>
              <a:rPr lang="en-US" b="1" dirty="0" smtClean="0"/>
              <a:t> </a:t>
            </a:r>
            <a:r>
              <a:rPr lang="en-US" b="1" dirty="0" err="1" smtClean="0"/>
              <a:t>nad</a:t>
            </a:r>
            <a:r>
              <a:rPr lang="en-US" b="1" dirty="0" smtClean="0"/>
              <a:t> </a:t>
            </a:r>
            <a:r>
              <a:rPr lang="en-US" b="1" dirty="0" err="1" smtClean="0"/>
              <a:t>sekvencama</a:t>
            </a:r>
            <a:endParaRPr lang="en-US" b="1" dirty="0" smtClean="0"/>
          </a:p>
          <a:p>
            <a:r>
              <a:rPr lang="en-US" sz="2400" dirty="0" err="1" smtClean="0"/>
              <a:t>Sekvence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stringovi</a:t>
            </a:r>
            <a:r>
              <a:rPr lang="en-US" sz="2400" dirty="0" smtClean="0"/>
              <a:t>, </a:t>
            </a:r>
            <a:r>
              <a:rPr lang="en-US" sz="2400" dirty="0" err="1" smtClean="0"/>
              <a:t>liste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torke</a:t>
            </a:r>
            <a:endParaRPr lang="en-US" sz="2400" dirty="0" smtClean="0"/>
          </a:p>
          <a:p>
            <a:r>
              <a:rPr lang="en-US" sz="2400" dirty="0" err="1" smtClean="0"/>
              <a:t>Dostupne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sledeće</a:t>
            </a:r>
            <a:r>
              <a:rPr lang="en-US" sz="2400" dirty="0" smtClean="0"/>
              <a:t> </a:t>
            </a:r>
            <a:r>
              <a:rPr lang="en-US" sz="2400" dirty="0" err="1" smtClean="0"/>
              <a:t>operacije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i="1" dirty="0" smtClean="0"/>
              <a:t>s1 + s2 </a:t>
            </a:r>
            <a:r>
              <a:rPr lang="en-US" sz="2400" dirty="0" smtClean="0"/>
              <a:t>- </a:t>
            </a:r>
            <a:r>
              <a:rPr lang="en-US" sz="2400" dirty="0" err="1" smtClean="0"/>
              <a:t>konkatenacija</a:t>
            </a:r>
            <a:endParaRPr lang="en-US" sz="2400" dirty="0" smtClean="0"/>
          </a:p>
          <a:p>
            <a:pPr lvl="1"/>
            <a:r>
              <a:rPr lang="en-US" sz="2400" i="1" dirty="0" smtClean="0"/>
              <a:t>s * n </a:t>
            </a:r>
            <a:r>
              <a:rPr lang="en-US" sz="2400" dirty="0" smtClean="0"/>
              <a:t>- </a:t>
            </a:r>
            <a:r>
              <a:rPr lang="en-US" sz="2400" dirty="0" err="1" smtClean="0"/>
              <a:t>ponavlja</a:t>
            </a:r>
            <a:r>
              <a:rPr lang="en-US" sz="2400" dirty="0" smtClean="0"/>
              <a:t> s n </a:t>
            </a:r>
            <a:r>
              <a:rPr lang="en-US" sz="2400" dirty="0" err="1" smtClean="0"/>
              <a:t>puta</a:t>
            </a:r>
            <a:endParaRPr lang="en-US" sz="2400" dirty="0" smtClean="0"/>
          </a:p>
          <a:p>
            <a:pPr lvl="1"/>
            <a:r>
              <a:rPr lang="en-US" sz="2400" i="1" dirty="0" smtClean="0"/>
              <a:t>v1,v2,v3,v4 = s1</a:t>
            </a:r>
            <a:r>
              <a:rPr lang="en-US" sz="2400" dirty="0" smtClean="0"/>
              <a:t> - </a:t>
            </a:r>
            <a:r>
              <a:rPr lang="en-US" sz="2400" dirty="0" err="1" smtClean="0"/>
              <a:t>raspakivanje</a:t>
            </a:r>
            <a:r>
              <a:rPr lang="en-US" sz="2400" dirty="0" smtClean="0"/>
              <a:t> </a:t>
            </a:r>
            <a:r>
              <a:rPr lang="en-US" sz="2400" dirty="0" err="1" smtClean="0"/>
              <a:t>promenljivih</a:t>
            </a:r>
            <a:endParaRPr lang="en-US" sz="2400" dirty="0" smtClean="0"/>
          </a:p>
          <a:p>
            <a:pPr lvl="1"/>
            <a:r>
              <a:rPr lang="en-US" sz="2400" i="1" dirty="0" smtClean="0"/>
              <a:t>s[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] </a:t>
            </a:r>
            <a:r>
              <a:rPr lang="en-US" sz="2400" dirty="0" smtClean="0"/>
              <a:t>- </a:t>
            </a:r>
            <a:r>
              <a:rPr lang="en-US" sz="2400" dirty="0" err="1" smtClean="0"/>
              <a:t>indeksiranje</a:t>
            </a:r>
            <a:endParaRPr lang="en-US" sz="2400" dirty="0" smtClean="0"/>
          </a:p>
          <a:p>
            <a:pPr lvl="1"/>
            <a:r>
              <a:rPr lang="en-US" sz="2400" i="1" dirty="0" smtClean="0"/>
              <a:t>s[i:j]</a:t>
            </a:r>
            <a:r>
              <a:rPr lang="en-US" sz="2400" dirty="0" smtClean="0"/>
              <a:t> - </a:t>
            </a:r>
            <a:r>
              <a:rPr lang="en-US" sz="2400" dirty="0" err="1" smtClean="0"/>
              <a:t>isecanje</a:t>
            </a:r>
            <a:endParaRPr lang="en-US" sz="2400" dirty="0" smtClean="0"/>
          </a:p>
          <a:p>
            <a:pPr lvl="1"/>
            <a:r>
              <a:rPr lang="en-US" sz="2400" i="1" dirty="0" smtClean="0"/>
              <a:t>s[i:j:k] </a:t>
            </a:r>
            <a:r>
              <a:rPr lang="en-US" sz="2400" dirty="0" smtClean="0"/>
              <a:t>- </a:t>
            </a:r>
            <a:r>
              <a:rPr lang="en-US" sz="2400" dirty="0" err="1" smtClean="0"/>
              <a:t>isecanje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korakom</a:t>
            </a:r>
            <a:r>
              <a:rPr lang="en-US" sz="2400" dirty="0" smtClean="0"/>
              <a:t> k</a:t>
            </a:r>
          </a:p>
          <a:p>
            <a:pPr lvl="1"/>
            <a:r>
              <a:rPr lang="en-US" sz="2400" i="1" dirty="0" smtClean="0"/>
              <a:t>x in s </a:t>
            </a:r>
            <a:r>
              <a:rPr lang="en-US" sz="2400" dirty="0" smtClean="0"/>
              <a:t>-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li</a:t>
            </a:r>
            <a:r>
              <a:rPr lang="en-US" sz="2400" dirty="0" smtClean="0"/>
              <a:t> je x u s</a:t>
            </a:r>
          </a:p>
          <a:p>
            <a:pPr lvl="1"/>
            <a:r>
              <a:rPr lang="en-US" sz="2400" i="1" dirty="0" err="1" smtClean="0"/>
              <a:t>len</a:t>
            </a:r>
            <a:r>
              <a:rPr lang="en-US" sz="2400" i="1" dirty="0" smtClean="0"/>
              <a:t>(s)</a:t>
            </a:r>
            <a:r>
              <a:rPr lang="en-US" sz="2400" dirty="0" smtClean="0"/>
              <a:t> - </a:t>
            </a:r>
            <a:r>
              <a:rPr lang="en-US" sz="2400" dirty="0" err="1" smtClean="0"/>
              <a:t>broj</a:t>
            </a:r>
            <a:r>
              <a:rPr lang="en-US" sz="2400" dirty="0" smtClean="0"/>
              <a:t> </a:t>
            </a:r>
            <a:r>
              <a:rPr lang="en-US" sz="2400" dirty="0" err="1" smtClean="0"/>
              <a:t>clanova</a:t>
            </a:r>
            <a:r>
              <a:rPr lang="en-US" sz="2400" dirty="0" smtClean="0"/>
              <a:t> s</a:t>
            </a:r>
          </a:p>
          <a:p>
            <a:pPr lvl="1"/>
            <a:r>
              <a:rPr lang="en-US" sz="2400" i="1" dirty="0" smtClean="0"/>
              <a:t>all(), any(), sum(),min(),max()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4752528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Ponavljanje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kopije</a:t>
            </a:r>
            <a:endParaRPr lang="en-US" b="1" dirty="0" smtClean="0"/>
          </a:p>
          <a:p>
            <a:r>
              <a:rPr lang="en-US" sz="2400" dirty="0" smtClean="0"/>
              <a:t>operator </a:t>
            </a:r>
            <a:r>
              <a:rPr lang="en-US" sz="2400" dirty="0" err="1" smtClean="0"/>
              <a:t>ponavljanja</a:t>
            </a:r>
            <a:r>
              <a:rPr lang="en-US" sz="2400" dirty="0" smtClean="0"/>
              <a:t> </a:t>
            </a:r>
            <a:r>
              <a:rPr lang="en-US" sz="2400" dirty="0" err="1" smtClean="0"/>
              <a:t>liste</a:t>
            </a:r>
            <a:r>
              <a:rPr lang="en-US" sz="2400" dirty="0" smtClean="0"/>
              <a:t> </a:t>
            </a:r>
            <a:r>
              <a:rPr lang="en-US" sz="2400" dirty="0" err="1" smtClean="0"/>
              <a:t>pravi</a:t>
            </a:r>
            <a:r>
              <a:rPr lang="en-US" sz="2400" dirty="0" smtClean="0"/>
              <a:t> shallow </a:t>
            </a:r>
            <a:r>
              <a:rPr lang="en-US" sz="2400" dirty="0" err="1" smtClean="0"/>
              <a:t>kopije</a:t>
            </a:r>
            <a:endParaRPr lang="en-US" sz="2400" dirty="0" smtClean="0"/>
          </a:p>
          <a:p>
            <a:r>
              <a:rPr lang="en-US" sz="2400" dirty="0" smtClean="0"/>
              <a:t>Primer: </a:t>
            </a:r>
            <a:endParaRPr lang="sr-Latn-RS" sz="2400" dirty="0" smtClean="0"/>
          </a:p>
          <a:p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3212976"/>
            <a:ext cx="5976664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a = [1,2,3] # a je </a:t>
            </a:r>
            <a:r>
              <a:rPr lang="en-US" sz="1600" dirty="0" err="1" smtClean="0">
                <a:solidFill>
                  <a:schemeClr val="bg1"/>
                </a:solidFill>
              </a:rPr>
              <a:t>lista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brojeva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b = [a] # b je </a:t>
            </a:r>
            <a:r>
              <a:rPr lang="en-US" sz="1600" dirty="0" err="1" smtClean="0">
                <a:solidFill>
                  <a:schemeClr val="bg1"/>
                </a:solidFill>
              </a:rPr>
              <a:t>lista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koja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sadrzi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referencu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na</a:t>
            </a:r>
            <a:r>
              <a:rPr lang="en-US" sz="1600" dirty="0" smtClean="0">
                <a:solidFill>
                  <a:schemeClr val="bg1"/>
                </a:solidFill>
              </a:rPr>
              <a:t> a </a:t>
            </a:r>
            <a:endParaRPr lang="sr-Latn-RS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 = b * 4 # c </a:t>
            </a:r>
            <a:r>
              <a:rPr lang="en-US" sz="1600" dirty="0" err="1" smtClean="0">
                <a:solidFill>
                  <a:schemeClr val="bg1"/>
                </a:solidFill>
              </a:rPr>
              <a:t>sadrzi</a:t>
            </a:r>
            <a:r>
              <a:rPr lang="en-US" sz="1600" dirty="0" smtClean="0">
                <a:solidFill>
                  <a:schemeClr val="bg1"/>
                </a:solidFill>
              </a:rPr>
              <a:t> 4 reference </a:t>
            </a:r>
            <a:r>
              <a:rPr lang="en-US" sz="1600" dirty="0" err="1" smtClean="0">
                <a:solidFill>
                  <a:schemeClr val="bg1"/>
                </a:solidFill>
              </a:rPr>
              <a:t>na</a:t>
            </a:r>
            <a:r>
              <a:rPr lang="en-US" sz="1600" dirty="0" smtClean="0">
                <a:solidFill>
                  <a:schemeClr val="bg1"/>
                </a:solidFill>
              </a:rPr>
              <a:t> a </a:t>
            </a:r>
            <a:endParaRPr lang="sr-Latn-RS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print c </a:t>
            </a:r>
            <a:endParaRPr lang="sr-Latn-RS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a[1] = 10000 </a:t>
            </a:r>
            <a:endParaRPr lang="sr-Latn-RS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print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824536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Isecanja</a:t>
            </a:r>
            <a:endParaRPr lang="en-US" b="1" dirty="0" smtClean="0"/>
          </a:p>
          <a:p>
            <a:r>
              <a:rPr lang="en-US" sz="2400" dirty="0" err="1" smtClean="0"/>
              <a:t>Parametri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opcioni</a:t>
            </a:r>
            <a:endParaRPr lang="en-US" sz="2400" dirty="0" smtClean="0"/>
          </a:p>
          <a:p>
            <a:r>
              <a:rPr lang="en-US" sz="2400" dirty="0" err="1" smtClean="0"/>
              <a:t>Isecanje</a:t>
            </a:r>
            <a:r>
              <a:rPr lang="en-US" sz="2400" dirty="0" smtClean="0"/>
              <a:t> je </a:t>
            </a:r>
            <a:r>
              <a:rPr lang="en-US" sz="2400" dirty="0" err="1" smtClean="0"/>
              <a:t>cirkularno</a:t>
            </a:r>
            <a:endParaRPr lang="en-US" sz="2400" dirty="0" smtClean="0"/>
          </a:p>
          <a:p>
            <a:r>
              <a:rPr lang="en-US" sz="2400" dirty="0" err="1" smtClean="0"/>
              <a:t>Trikovi</a:t>
            </a:r>
            <a:r>
              <a:rPr lang="en-US" sz="2400" dirty="0" smtClean="0"/>
              <a:t> </a:t>
            </a:r>
            <a:r>
              <a:rPr lang="en-US" sz="2400" dirty="0" err="1" smtClean="0"/>
              <a:t>kod</a:t>
            </a:r>
            <a:r>
              <a:rPr lang="en-US" sz="2400" dirty="0" smtClean="0"/>
              <a:t> </a:t>
            </a:r>
            <a:r>
              <a:rPr lang="en-US" sz="2400" dirty="0" err="1" smtClean="0"/>
              <a:t>isecanja</a:t>
            </a:r>
            <a:endParaRPr lang="en-US" sz="2400" dirty="0" smtClean="0"/>
          </a:p>
          <a:p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3501008"/>
            <a:ext cx="5976664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s[:n] #</a:t>
            </a:r>
            <a:r>
              <a:rPr lang="en-US" sz="1600" dirty="0" err="1" smtClean="0">
                <a:solidFill>
                  <a:schemeClr val="bg1"/>
                </a:solidFill>
              </a:rPr>
              <a:t>od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nultog</a:t>
            </a:r>
            <a:r>
              <a:rPr lang="en-US" sz="1600" dirty="0" smtClean="0">
                <a:solidFill>
                  <a:schemeClr val="bg1"/>
                </a:solidFill>
              </a:rPr>
              <a:t> do n-tog </a:t>
            </a:r>
            <a:r>
              <a:rPr lang="en-US" sz="1600" dirty="0" err="1" smtClean="0">
                <a:solidFill>
                  <a:schemeClr val="bg1"/>
                </a:solidFill>
              </a:rPr>
              <a:t>clana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s[n:] #</a:t>
            </a:r>
            <a:r>
              <a:rPr lang="en-US" sz="1600" dirty="0" err="1" smtClean="0">
                <a:solidFill>
                  <a:schemeClr val="bg1"/>
                </a:solidFill>
              </a:rPr>
              <a:t>od</a:t>
            </a:r>
            <a:r>
              <a:rPr lang="en-US" sz="1600" dirty="0" smtClean="0">
                <a:solidFill>
                  <a:schemeClr val="bg1"/>
                </a:solidFill>
              </a:rPr>
              <a:t> n-tog do </a:t>
            </a:r>
            <a:r>
              <a:rPr lang="en-US" sz="1600" dirty="0" err="1" smtClean="0">
                <a:solidFill>
                  <a:schemeClr val="bg1"/>
                </a:solidFill>
              </a:rPr>
              <a:t>kraja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s[-1:] #</a:t>
            </a:r>
            <a:r>
              <a:rPr lang="en-US" sz="1600" dirty="0" err="1" smtClean="0">
                <a:solidFill>
                  <a:schemeClr val="bg1"/>
                </a:solidFill>
              </a:rPr>
              <a:t>od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poslednjeg</a:t>
            </a:r>
            <a:r>
              <a:rPr lang="en-US" sz="1600" dirty="0" smtClean="0">
                <a:solidFill>
                  <a:schemeClr val="bg1"/>
                </a:solidFill>
              </a:rPr>
              <a:t> do </a:t>
            </a:r>
            <a:r>
              <a:rPr lang="en-US" sz="1600" dirty="0" err="1" smtClean="0">
                <a:solidFill>
                  <a:schemeClr val="bg1"/>
                </a:solidFill>
              </a:rPr>
              <a:t>kraja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s[::-1] # </a:t>
            </a:r>
            <a:r>
              <a:rPr lang="en-US" sz="1600" dirty="0" err="1" smtClean="0">
                <a:solidFill>
                  <a:schemeClr val="bg1"/>
                </a:solidFill>
              </a:rPr>
              <a:t>invertovanje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sekvence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s[::2] # </a:t>
            </a:r>
            <a:r>
              <a:rPr lang="en-US" sz="1600" dirty="0" err="1" smtClean="0">
                <a:solidFill>
                  <a:schemeClr val="bg1"/>
                </a:solidFill>
              </a:rPr>
              <a:t>svaki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drugi</a:t>
            </a:r>
            <a:r>
              <a:rPr lang="en-US" sz="1600" dirty="0" smtClean="0">
                <a:solidFill>
                  <a:schemeClr val="bg1"/>
                </a:solidFill>
              </a:rPr>
              <a:t> clan </a:t>
            </a:r>
            <a:r>
              <a:rPr lang="en-US" sz="1600" dirty="0" err="1" smtClean="0">
                <a:solidFill>
                  <a:schemeClr val="bg1"/>
                </a:solidFill>
              </a:rPr>
              <a:t>sekvence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pocev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prvog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s[1:3] = [6,7] # </a:t>
            </a:r>
            <a:r>
              <a:rPr lang="en-US" sz="1600" dirty="0" err="1" smtClean="0">
                <a:solidFill>
                  <a:schemeClr val="bg1"/>
                </a:solidFill>
              </a:rPr>
              <a:t>umetanje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sekvence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mora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biti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isti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broj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elemenata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340768"/>
            <a:ext cx="8064896" cy="496855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String </a:t>
            </a:r>
            <a:r>
              <a:rPr lang="en-US" b="1" dirty="0" err="1" smtClean="0"/>
              <a:t>formatirajne</a:t>
            </a:r>
            <a:endParaRPr lang="en-US" b="1" dirty="0" smtClean="0"/>
          </a:p>
          <a:p>
            <a:r>
              <a:rPr lang="en-US" sz="2400" dirty="0" err="1" smtClean="0"/>
              <a:t>Slično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i="1" dirty="0" err="1" smtClean="0"/>
              <a:t>printf</a:t>
            </a:r>
            <a:r>
              <a:rPr lang="en-US" sz="2400" i="1" dirty="0" smtClean="0"/>
              <a:t>()</a:t>
            </a:r>
            <a:r>
              <a:rPr lang="en-US" sz="2400" dirty="0" smtClean="0"/>
              <a:t> format </a:t>
            </a:r>
            <a:r>
              <a:rPr lang="en-US" sz="2400" dirty="0" err="1" smtClean="0"/>
              <a:t>stirng</a:t>
            </a:r>
            <a:r>
              <a:rPr lang="en-US" sz="2400" dirty="0" smtClean="0"/>
              <a:t> u C-u</a:t>
            </a:r>
          </a:p>
          <a:p>
            <a:pPr lvl="1"/>
            <a:r>
              <a:rPr lang="en-US" sz="2400" i="1" dirty="0" smtClean="0"/>
              <a:t>d,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, u, o , x, X, s, c </a:t>
            </a:r>
            <a:r>
              <a:rPr lang="en-US" sz="2400" dirty="0" smtClean="0"/>
              <a:t>- </a:t>
            </a:r>
            <a:r>
              <a:rPr lang="en-US" sz="2400" dirty="0" err="1" smtClean="0"/>
              <a:t>ponašaju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uobičajen</a:t>
            </a:r>
            <a:r>
              <a:rPr lang="en-US" sz="2400" dirty="0" smtClean="0"/>
              <a:t> </a:t>
            </a:r>
            <a:r>
              <a:rPr lang="en-US" sz="2400" dirty="0" err="1" smtClean="0"/>
              <a:t>način</a:t>
            </a:r>
            <a:endParaRPr lang="en-US" sz="2400" dirty="0" smtClean="0"/>
          </a:p>
          <a:p>
            <a:pPr lvl="1"/>
            <a:r>
              <a:rPr lang="en-US" sz="2400" i="1" dirty="0" smtClean="0"/>
              <a:t>f</a:t>
            </a:r>
            <a:r>
              <a:rPr lang="en-US" sz="2400" dirty="0" smtClean="0"/>
              <a:t> - </a:t>
            </a:r>
            <a:r>
              <a:rPr lang="en-US" sz="2400" dirty="0" err="1" smtClean="0"/>
              <a:t>pokretni</a:t>
            </a:r>
            <a:r>
              <a:rPr lang="en-US" sz="2400" dirty="0" smtClean="0"/>
              <a:t> </a:t>
            </a:r>
            <a:r>
              <a:rPr lang="en-US" sz="2400" dirty="0" err="1" smtClean="0"/>
              <a:t>zarez</a:t>
            </a:r>
            <a:endParaRPr lang="en-US" sz="2400" dirty="0" smtClean="0"/>
          </a:p>
          <a:p>
            <a:pPr lvl="1"/>
            <a:r>
              <a:rPr lang="en-US" sz="2400" i="1" dirty="0" smtClean="0"/>
              <a:t>e</a:t>
            </a:r>
            <a:r>
              <a:rPr lang="en-US" sz="2400" dirty="0" smtClean="0"/>
              <a:t> - </a:t>
            </a:r>
            <a:r>
              <a:rPr lang="en-US" sz="2400" dirty="0" err="1" smtClean="0"/>
              <a:t>pokretni</a:t>
            </a:r>
            <a:r>
              <a:rPr lang="en-US" sz="2400" dirty="0" smtClean="0"/>
              <a:t> </a:t>
            </a:r>
            <a:r>
              <a:rPr lang="en-US" sz="2400" dirty="0" err="1" smtClean="0"/>
              <a:t>zarez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eksponentom</a:t>
            </a:r>
            <a:r>
              <a:rPr lang="en-US" sz="2400" dirty="0" smtClean="0"/>
              <a:t> ("scientific")</a:t>
            </a:r>
          </a:p>
          <a:p>
            <a:pPr lvl="1"/>
            <a:r>
              <a:rPr lang="en-US" sz="2400" i="1" dirty="0" smtClean="0"/>
              <a:t>E</a:t>
            </a:r>
            <a:r>
              <a:rPr lang="en-US" sz="2400" dirty="0" smtClean="0"/>
              <a:t> - </a:t>
            </a:r>
            <a:r>
              <a:rPr lang="en-US" sz="2400" dirty="0" err="1" smtClean="0"/>
              <a:t>pokretni</a:t>
            </a:r>
            <a:r>
              <a:rPr lang="en-US" sz="2400" dirty="0" smtClean="0"/>
              <a:t> </a:t>
            </a:r>
            <a:r>
              <a:rPr lang="en-US" sz="2400" dirty="0" err="1" smtClean="0"/>
              <a:t>zarez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ekponentom</a:t>
            </a:r>
            <a:r>
              <a:rPr lang="en-US" sz="2400" dirty="0" smtClean="0"/>
              <a:t> (</a:t>
            </a:r>
            <a:r>
              <a:rPr lang="en-US" sz="2400" dirty="0" err="1" smtClean="0"/>
              <a:t>veliko</a:t>
            </a:r>
            <a:r>
              <a:rPr lang="en-US" sz="2400" dirty="0" smtClean="0"/>
              <a:t> E)</a:t>
            </a:r>
          </a:p>
          <a:p>
            <a:pPr lvl="1"/>
            <a:r>
              <a:rPr lang="en-US" sz="2400" i="1" dirty="0" smtClean="0"/>
              <a:t>g, G </a:t>
            </a:r>
            <a:r>
              <a:rPr lang="en-US" sz="2400" dirty="0" smtClean="0"/>
              <a:t>- prost </a:t>
            </a:r>
            <a:r>
              <a:rPr lang="en-US" sz="2400" dirty="0" err="1" smtClean="0"/>
              <a:t>pokretni</a:t>
            </a:r>
            <a:r>
              <a:rPr lang="en-US" sz="2400" dirty="0" smtClean="0"/>
              <a:t> </a:t>
            </a:r>
            <a:r>
              <a:rPr lang="en-US" sz="2400" dirty="0" err="1" smtClean="0"/>
              <a:t>zarez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ekponentom</a:t>
            </a:r>
            <a:endParaRPr lang="en-US" sz="2400" dirty="0" smtClean="0"/>
          </a:p>
          <a:p>
            <a:endParaRPr lang="sr-Latn-RS" sz="2400" dirty="0" smtClean="0"/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340768"/>
            <a:ext cx="8064896" cy="496855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String </a:t>
            </a:r>
            <a:r>
              <a:rPr lang="en-US" b="1" dirty="0" err="1" smtClean="0"/>
              <a:t>formatirajne</a:t>
            </a:r>
            <a:endParaRPr lang="sr-Latn-RS" sz="2300" dirty="0" smtClean="0"/>
          </a:p>
          <a:p>
            <a:r>
              <a:rPr lang="en-US" sz="2300" dirty="0" err="1" smtClean="0"/>
              <a:t>Može</a:t>
            </a:r>
            <a:r>
              <a:rPr lang="en-US" sz="2300" dirty="0" smtClean="0"/>
              <a:t> se </a:t>
            </a:r>
            <a:r>
              <a:rPr lang="en-US" sz="2300" dirty="0" err="1" smtClean="0"/>
              <a:t>primenjivati</a:t>
            </a:r>
            <a:r>
              <a:rPr lang="en-US" sz="2300" dirty="0" smtClean="0"/>
              <a:t> </a:t>
            </a:r>
            <a:r>
              <a:rPr lang="en-US" sz="2300" dirty="0" err="1" smtClean="0"/>
              <a:t>direktno</a:t>
            </a:r>
            <a:r>
              <a:rPr lang="en-US" sz="2300" dirty="0" smtClean="0"/>
              <a:t> </a:t>
            </a:r>
            <a:r>
              <a:rPr lang="en-US" sz="2300" dirty="0" err="1" smtClean="0"/>
              <a:t>pri</a:t>
            </a:r>
            <a:r>
              <a:rPr lang="en-US" sz="2300" dirty="0" smtClean="0"/>
              <a:t> </a:t>
            </a:r>
            <a:r>
              <a:rPr lang="en-US" sz="2300" dirty="0" err="1" smtClean="0"/>
              <a:t>dodeli</a:t>
            </a:r>
            <a:r>
              <a:rPr lang="en-US" sz="2300" dirty="0" smtClean="0"/>
              <a:t>.</a:t>
            </a:r>
          </a:p>
          <a:p>
            <a:endParaRPr lang="sr-Latn-RS" sz="2400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2492896"/>
            <a:ext cx="5976664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print "String </a:t>
            </a:r>
            <a:r>
              <a:rPr lang="en-US" sz="1600" dirty="0" err="1" smtClean="0">
                <a:solidFill>
                  <a:schemeClr val="bg1"/>
                </a:solidFill>
              </a:rPr>
              <a:t>sadrzi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broj</a:t>
            </a:r>
            <a:r>
              <a:rPr lang="en-US" sz="1600" dirty="0" smtClean="0">
                <a:solidFill>
                  <a:schemeClr val="bg1"/>
                </a:solidFill>
              </a:rPr>
              <a:t> %d"%42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print "String </a:t>
            </a:r>
            <a:r>
              <a:rPr lang="en-US" sz="1600" dirty="0" err="1" smtClean="0">
                <a:solidFill>
                  <a:schemeClr val="bg1"/>
                </a:solidFill>
              </a:rPr>
              <a:t>sadrzi</a:t>
            </a:r>
            <a:r>
              <a:rPr lang="en-US" sz="1600" dirty="0" smtClean="0">
                <a:solidFill>
                  <a:schemeClr val="bg1"/>
                </a:solidFill>
              </a:rPr>
              <a:t> vise </a:t>
            </a:r>
            <a:r>
              <a:rPr lang="en-US" sz="1600" dirty="0" err="1" smtClean="0">
                <a:solidFill>
                  <a:schemeClr val="bg1"/>
                </a:solidFill>
              </a:rPr>
              <a:t>clanova</a:t>
            </a:r>
            <a:r>
              <a:rPr lang="en-US" sz="1600" dirty="0" smtClean="0">
                <a:solidFill>
                  <a:schemeClr val="bg1"/>
                </a:solidFill>
              </a:rPr>
              <a:t> %d , %f , %x"%(42,1.6,32)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print "</a:t>
            </a:r>
            <a:r>
              <a:rPr lang="en-US" sz="1600" dirty="0" err="1" smtClean="0">
                <a:solidFill>
                  <a:schemeClr val="bg1"/>
                </a:solidFill>
              </a:rPr>
              <a:t>Broj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decimalnih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mesta</a:t>
            </a:r>
            <a:r>
              <a:rPr lang="en-US" sz="1600" dirty="0" smtClean="0">
                <a:solidFill>
                  <a:schemeClr val="bg1"/>
                </a:solidFill>
              </a:rPr>
              <a:t> %*.*f"%(5,2,12.55561)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print "</a:t>
            </a:r>
            <a:r>
              <a:rPr lang="en-US" sz="1600" dirty="0" err="1" smtClean="0">
                <a:solidFill>
                  <a:schemeClr val="bg1"/>
                </a:solidFill>
              </a:rPr>
              <a:t>Indentacija</a:t>
            </a:r>
            <a:r>
              <a:rPr lang="en-US" sz="1600" dirty="0" smtClean="0">
                <a:solidFill>
                  <a:schemeClr val="bg1"/>
                </a:solidFill>
              </a:rPr>
              <a:t> %10d se </a:t>
            </a:r>
            <a:r>
              <a:rPr lang="en-US" sz="1600" dirty="0" err="1" smtClean="0">
                <a:solidFill>
                  <a:schemeClr val="bg1"/>
                </a:solidFill>
              </a:rPr>
              <a:t>radi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ovako</a:t>
            </a:r>
            <a:r>
              <a:rPr lang="en-US" sz="1600" dirty="0" smtClean="0">
                <a:solidFill>
                  <a:schemeClr val="bg1"/>
                </a:solidFill>
              </a:rPr>
              <a:t>"%1729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#</a:t>
            </a:r>
            <a:r>
              <a:rPr lang="en-US" sz="1600" dirty="0" err="1" smtClean="0">
                <a:solidFill>
                  <a:schemeClr val="bg1"/>
                </a:solidFill>
              </a:rPr>
              <a:t>mogu</a:t>
            </a:r>
            <a:r>
              <a:rPr lang="en-US" sz="1600" dirty="0" smtClean="0">
                <a:solidFill>
                  <a:schemeClr val="bg1"/>
                </a:solidFill>
              </a:rPr>
              <a:t> se </a:t>
            </a:r>
            <a:r>
              <a:rPr lang="en-US" sz="1600" dirty="0" err="1" smtClean="0">
                <a:solidFill>
                  <a:schemeClr val="bg1"/>
                </a:solidFill>
              </a:rPr>
              <a:t>koristiti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recnici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direktno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r = {"</a:t>
            </a:r>
            <a:r>
              <a:rPr lang="en-US" sz="1600" dirty="0" err="1" smtClean="0">
                <a:solidFill>
                  <a:schemeClr val="bg1"/>
                </a:solidFill>
              </a:rPr>
              <a:t>cena</a:t>
            </a:r>
            <a:r>
              <a:rPr lang="en-US" sz="1600" dirty="0" smtClean="0">
                <a:solidFill>
                  <a:schemeClr val="bg1"/>
                </a:solidFill>
              </a:rPr>
              <a:t>": 4, "</a:t>
            </a:r>
            <a:r>
              <a:rPr lang="en-US" sz="1600" dirty="0" err="1" smtClean="0">
                <a:solidFill>
                  <a:schemeClr val="bg1"/>
                </a:solidFill>
              </a:rPr>
              <a:t>kolicina</a:t>
            </a:r>
            <a:r>
              <a:rPr lang="en-US" sz="1600" dirty="0" smtClean="0">
                <a:solidFill>
                  <a:schemeClr val="bg1"/>
                </a:solidFill>
              </a:rPr>
              <a:t>": 10, "</a:t>
            </a:r>
            <a:r>
              <a:rPr lang="en-US" sz="1600" dirty="0" err="1" smtClean="0">
                <a:solidFill>
                  <a:schemeClr val="bg1"/>
                </a:solidFill>
              </a:rPr>
              <a:t>naziv</a:t>
            </a:r>
            <a:r>
              <a:rPr lang="en-US" sz="1600" dirty="0" smtClean="0">
                <a:solidFill>
                  <a:schemeClr val="bg1"/>
                </a:solidFill>
              </a:rPr>
              <a:t>": "</a:t>
            </a:r>
            <a:r>
              <a:rPr lang="en-US" sz="1600" dirty="0" err="1" smtClean="0">
                <a:solidFill>
                  <a:schemeClr val="bg1"/>
                </a:solidFill>
              </a:rPr>
              <a:t>jabuka</a:t>
            </a:r>
            <a:r>
              <a:rPr lang="en-US" sz="1600" dirty="0" smtClean="0">
                <a:solidFill>
                  <a:schemeClr val="bg1"/>
                </a:solidFill>
              </a:rPr>
              <a:t>"}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print "%(</a:t>
            </a:r>
            <a:r>
              <a:rPr lang="en-US" sz="1600" dirty="0" err="1" smtClean="0">
                <a:solidFill>
                  <a:schemeClr val="bg1"/>
                </a:solidFill>
              </a:rPr>
              <a:t>naziv</a:t>
            </a:r>
            <a:r>
              <a:rPr lang="en-US" sz="1600" dirty="0" smtClean="0">
                <a:solidFill>
                  <a:schemeClr val="bg1"/>
                </a:solidFill>
              </a:rPr>
              <a:t>)s </a:t>
            </a:r>
            <a:r>
              <a:rPr lang="en-US" sz="1600" dirty="0" err="1" smtClean="0">
                <a:solidFill>
                  <a:schemeClr val="bg1"/>
                </a:solidFill>
              </a:rPr>
              <a:t>kosta</a:t>
            </a:r>
            <a:r>
              <a:rPr lang="en-US" sz="1600" dirty="0" smtClean="0">
                <a:solidFill>
                  <a:schemeClr val="bg1"/>
                </a:solidFill>
              </a:rPr>
              <a:t> %(</a:t>
            </a:r>
            <a:r>
              <a:rPr lang="en-US" sz="1600" dirty="0" err="1" smtClean="0">
                <a:solidFill>
                  <a:schemeClr val="bg1"/>
                </a:solidFill>
              </a:rPr>
              <a:t>cena</a:t>
            </a:r>
            <a:r>
              <a:rPr lang="en-US" sz="1600" dirty="0" smtClean="0">
                <a:solidFill>
                  <a:schemeClr val="bg1"/>
                </a:solidFill>
              </a:rPr>
              <a:t>)d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ima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ih</a:t>
            </a:r>
            <a:r>
              <a:rPr lang="en-US" sz="1600" dirty="0" smtClean="0">
                <a:solidFill>
                  <a:schemeClr val="bg1"/>
                </a:solidFill>
              </a:rPr>
              <a:t> %(</a:t>
            </a:r>
            <a:r>
              <a:rPr lang="en-US" sz="1600" dirty="0" err="1" smtClean="0">
                <a:solidFill>
                  <a:schemeClr val="bg1"/>
                </a:solidFill>
              </a:rPr>
              <a:t>kolicina</a:t>
            </a:r>
            <a:r>
              <a:rPr lang="en-US" sz="1600" dirty="0" smtClean="0">
                <a:solidFill>
                  <a:schemeClr val="bg1"/>
                </a:solidFill>
              </a:rPr>
              <a:t>)d"%r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#a </a:t>
            </a:r>
            <a:r>
              <a:rPr lang="en-US" sz="1600" dirty="0" err="1" smtClean="0">
                <a:solidFill>
                  <a:schemeClr val="bg1"/>
                </a:solidFill>
              </a:rPr>
              <a:t>moze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vars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cena</a:t>
            </a:r>
            <a:r>
              <a:rPr lang="en-US" sz="1600" dirty="0" smtClean="0">
                <a:solidFill>
                  <a:schemeClr val="bg1"/>
                </a:solidFill>
              </a:rPr>
              <a:t> = 14.5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naziv</a:t>
            </a:r>
            <a:r>
              <a:rPr lang="en-US" sz="1600" dirty="0" smtClean="0">
                <a:solidFill>
                  <a:schemeClr val="bg1"/>
                </a:solidFill>
              </a:rPr>
              <a:t> = "Banana"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print "%(</a:t>
            </a:r>
            <a:r>
              <a:rPr lang="en-US" sz="1600" dirty="0" err="1" smtClean="0">
                <a:solidFill>
                  <a:schemeClr val="bg1"/>
                </a:solidFill>
              </a:rPr>
              <a:t>naziv</a:t>
            </a:r>
            <a:r>
              <a:rPr lang="en-US" sz="1600" dirty="0" smtClean="0">
                <a:solidFill>
                  <a:schemeClr val="bg1"/>
                </a:solidFill>
              </a:rPr>
              <a:t>)s </a:t>
            </a:r>
            <a:r>
              <a:rPr lang="en-US" sz="1600" dirty="0" err="1" smtClean="0">
                <a:solidFill>
                  <a:schemeClr val="bg1"/>
                </a:solidFill>
              </a:rPr>
              <a:t>kosta</a:t>
            </a:r>
            <a:r>
              <a:rPr lang="en-US" sz="1600" dirty="0" smtClean="0">
                <a:solidFill>
                  <a:schemeClr val="bg1"/>
                </a:solidFill>
              </a:rPr>
              <a:t> %(</a:t>
            </a:r>
            <a:r>
              <a:rPr lang="en-US" sz="1600" dirty="0" err="1" smtClean="0">
                <a:solidFill>
                  <a:schemeClr val="bg1"/>
                </a:solidFill>
              </a:rPr>
              <a:t>cena</a:t>
            </a:r>
            <a:r>
              <a:rPr lang="en-US" sz="1600" dirty="0" smtClean="0">
                <a:solidFill>
                  <a:schemeClr val="bg1"/>
                </a:solidFill>
              </a:rPr>
              <a:t>)f"%</a:t>
            </a:r>
            <a:r>
              <a:rPr lang="en-US" sz="1600" dirty="0" err="1" smtClean="0">
                <a:solidFill>
                  <a:schemeClr val="bg1"/>
                </a:solidFill>
              </a:rPr>
              <a:t>vars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340768"/>
            <a:ext cx="8064896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Naprednije</a:t>
            </a:r>
            <a:r>
              <a:rPr lang="en-US" b="1" dirty="0" smtClean="0"/>
              <a:t> string </a:t>
            </a:r>
            <a:r>
              <a:rPr lang="en-US" b="1" dirty="0" err="1" smtClean="0"/>
              <a:t>formatirajne</a:t>
            </a:r>
            <a:endParaRPr lang="en-US" b="1" dirty="0" smtClean="0"/>
          </a:p>
          <a:p>
            <a:r>
              <a:rPr lang="en-US" sz="2400" dirty="0" err="1" smtClean="0"/>
              <a:t>Pomoću</a:t>
            </a:r>
            <a:r>
              <a:rPr lang="en-US" sz="2400" dirty="0" smtClean="0"/>
              <a:t> </a:t>
            </a:r>
            <a:r>
              <a:rPr lang="en-US" sz="2400" dirty="0" err="1" smtClean="0"/>
              <a:t>s.format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err="1" smtClean="0"/>
              <a:t>Redosled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imena</a:t>
            </a:r>
            <a:r>
              <a:rPr lang="en-US" sz="2400" dirty="0" smtClean="0"/>
              <a:t> </a:t>
            </a:r>
            <a:r>
              <a:rPr lang="en-US" sz="2400" dirty="0" err="1" smtClean="0"/>
              <a:t>promenljivih</a:t>
            </a:r>
            <a:r>
              <a:rPr lang="en-US" sz="2400" dirty="0" smtClean="0"/>
              <a:t>:</a:t>
            </a:r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err="1" smtClean="0"/>
              <a:t>Zgodno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rečnike</a:t>
            </a:r>
            <a:r>
              <a:rPr lang="en-US" sz="2400" dirty="0" smtClean="0"/>
              <a:t>: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>
              <a:buNone/>
            </a:pPr>
            <a:endParaRPr lang="sr-Latn-RS" sz="2400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75656" y="2742019"/>
            <a:ext cx="597666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print "{0} </a:t>
            </a:r>
            <a:r>
              <a:rPr lang="en-US" sz="1600" dirty="0" err="1" smtClean="0">
                <a:solidFill>
                  <a:schemeClr val="bg1"/>
                </a:solidFill>
              </a:rPr>
              <a:t>kosta</a:t>
            </a:r>
            <a:r>
              <a:rPr lang="en-US" sz="1600" dirty="0" smtClean="0">
                <a:solidFill>
                  <a:schemeClr val="bg1"/>
                </a:solidFill>
              </a:rPr>
              <a:t> {1}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ima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ih</a:t>
            </a:r>
            <a:r>
              <a:rPr lang="en-US" sz="1600" dirty="0" smtClean="0">
                <a:solidFill>
                  <a:schemeClr val="bg1"/>
                </a:solidFill>
              </a:rPr>
              <a:t> {2}".format("</a:t>
            </a:r>
            <a:r>
              <a:rPr lang="en-US" sz="1600" dirty="0" err="1" smtClean="0">
                <a:solidFill>
                  <a:schemeClr val="bg1"/>
                </a:solidFill>
              </a:rPr>
              <a:t>jabuka</a:t>
            </a:r>
            <a:r>
              <a:rPr lang="en-US" sz="1600" dirty="0" smtClean="0">
                <a:solidFill>
                  <a:schemeClr val="bg1"/>
                </a:solidFill>
              </a:rPr>
              <a:t>", 4, 10) </a:t>
            </a:r>
          </a:p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print "{</a:t>
            </a:r>
            <a:r>
              <a:rPr lang="en-US" sz="1600" dirty="0" err="1" smtClean="0">
                <a:solidFill>
                  <a:schemeClr val="bg1"/>
                </a:solidFill>
              </a:rPr>
              <a:t>naziv</a:t>
            </a:r>
            <a:r>
              <a:rPr lang="en-US" sz="1600" dirty="0" smtClean="0">
                <a:solidFill>
                  <a:schemeClr val="bg1"/>
                </a:solidFill>
              </a:rPr>
              <a:t>} </a:t>
            </a:r>
            <a:r>
              <a:rPr lang="en-US" sz="1600" dirty="0" err="1" smtClean="0">
                <a:solidFill>
                  <a:schemeClr val="bg1"/>
                </a:solidFill>
              </a:rPr>
              <a:t>kosta</a:t>
            </a:r>
            <a:r>
              <a:rPr lang="en-US" sz="1600" dirty="0" smtClean="0">
                <a:solidFill>
                  <a:schemeClr val="bg1"/>
                </a:solidFill>
              </a:rPr>
              <a:t> {</a:t>
            </a:r>
            <a:r>
              <a:rPr lang="en-US" sz="1600" dirty="0" err="1" smtClean="0">
                <a:solidFill>
                  <a:schemeClr val="bg1"/>
                </a:solidFill>
              </a:rPr>
              <a:t>cena</a:t>
            </a:r>
            <a:r>
              <a:rPr lang="en-US" sz="1600" dirty="0" smtClean="0">
                <a:solidFill>
                  <a:schemeClr val="bg1"/>
                </a:solidFill>
              </a:rPr>
              <a:t>}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ima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ih</a:t>
            </a:r>
            <a:r>
              <a:rPr lang="en-US" sz="1600" dirty="0" smtClean="0">
                <a:solidFill>
                  <a:schemeClr val="bg1"/>
                </a:solidFill>
              </a:rPr>
              <a:t> {</a:t>
            </a:r>
            <a:r>
              <a:rPr lang="en-US" sz="1600" dirty="0" err="1" smtClean="0">
                <a:solidFill>
                  <a:schemeClr val="bg1"/>
                </a:solidFill>
              </a:rPr>
              <a:t>kolicina</a:t>
            </a:r>
            <a:r>
              <a:rPr lang="en-US" sz="1600" dirty="0" smtClean="0">
                <a:solidFill>
                  <a:schemeClr val="bg1"/>
                </a:solidFill>
              </a:rPr>
              <a:t>}" \ .format(</a:t>
            </a:r>
            <a:r>
              <a:rPr lang="en-US" sz="1600" dirty="0" err="1" smtClean="0">
                <a:solidFill>
                  <a:schemeClr val="bg1"/>
                </a:solidFill>
              </a:rPr>
              <a:t>kolicina</a:t>
            </a:r>
            <a:r>
              <a:rPr lang="en-US" sz="1600" dirty="0" smtClean="0">
                <a:solidFill>
                  <a:schemeClr val="bg1"/>
                </a:solidFill>
              </a:rPr>
              <a:t>=10,naziv="</a:t>
            </a:r>
            <a:r>
              <a:rPr lang="en-US" sz="1600" dirty="0" err="1" smtClean="0">
                <a:solidFill>
                  <a:schemeClr val="bg1"/>
                </a:solidFill>
              </a:rPr>
              <a:t>Jabuka",cena</a:t>
            </a:r>
            <a:r>
              <a:rPr lang="en-US" sz="1600" dirty="0" smtClean="0">
                <a:solidFill>
                  <a:schemeClr val="bg1"/>
                </a:solidFill>
              </a:rPr>
              <a:t>=4)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4140369"/>
            <a:ext cx="5976664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r = {"</a:t>
            </a:r>
            <a:r>
              <a:rPr lang="en-US" sz="1600" dirty="0" err="1" smtClean="0">
                <a:solidFill>
                  <a:schemeClr val="bg1"/>
                </a:solidFill>
              </a:rPr>
              <a:t>cena</a:t>
            </a:r>
            <a:r>
              <a:rPr lang="en-US" sz="1600" dirty="0" smtClean="0">
                <a:solidFill>
                  <a:schemeClr val="bg1"/>
                </a:solidFill>
              </a:rPr>
              <a:t>": 4, "</a:t>
            </a:r>
            <a:r>
              <a:rPr lang="en-US" sz="1600" dirty="0" err="1" smtClean="0">
                <a:solidFill>
                  <a:schemeClr val="bg1"/>
                </a:solidFill>
              </a:rPr>
              <a:t>kolicina</a:t>
            </a:r>
            <a:r>
              <a:rPr lang="en-US" sz="1600" dirty="0" smtClean="0">
                <a:solidFill>
                  <a:schemeClr val="bg1"/>
                </a:solidFill>
              </a:rPr>
              <a:t>": 10, "</a:t>
            </a:r>
            <a:r>
              <a:rPr lang="en-US" sz="1600" dirty="0" err="1" smtClean="0">
                <a:solidFill>
                  <a:schemeClr val="bg1"/>
                </a:solidFill>
              </a:rPr>
              <a:t>naziv</a:t>
            </a:r>
            <a:r>
              <a:rPr lang="en-US" sz="1600" dirty="0" smtClean="0">
                <a:solidFill>
                  <a:schemeClr val="bg1"/>
                </a:solidFill>
              </a:rPr>
              <a:t>": "</a:t>
            </a:r>
            <a:r>
              <a:rPr lang="en-US" sz="1600" dirty="0" err="1" smtClean="0">
                <a:solidFill>
                  <a:schemeClr val="bg1"/>
                </a:solidFill>
              </a:rPr>
              <a:t>jabuka</a:t>
            </a:r>
            <a:r>
              <a:rPr lang="en-US" sz="1600" dirty="0" smtClean="0">
                <a:solidFill>
                  <a:schemeClr val="bg1"/>
                </a:solidFill>
              </a:rPr>
              <a:t>"} print "{0[</a:t>
            </a:r>
            <a:r>
              <a:rPr lang="en-US" sz="1600" dirty="0" err="1" smtClean="0">
                <a:solidFill>
                  <a:schemeClr val="bg1"/>
                </a:solidFill>
              </a:rPr>
              <a:t>naziv</a:t>
            </a:r>
            <a:r>
              <a:rPr lang="en-US" sz="1600" dirty="0" smtClean="0">
                <a:solidFill>
                  <a:schemeClr val="bg1"/>
                </a:solidFill>
              </a:rPr>
              <a:t>]} </a:t>
            </a:r>
            <a:r>
              <a:rPr lang="en-US" sz="1600" dirty="0" err="1" smtClean="0">
                <a:solidFill>
                  <a:schemeClr val="bg1"/>
                </a:solidFill>
              </a:rPr>
              <a:t>kosta</a:t>
            </a:r>
            <a:r>
              <a:rPr lang="en-US" sz="1600" dirty="0" smtClean="0">
                <a:solidFill>
                  <a:schemeClr val="bg1"/>
                </a:solidFill>
              </a:rPr>
              <a:t> {0[</a:t>
            </a:r>
            <a:r>
              <a:rPr lang="en-US" sz="1600" dirty="0" err="1" smtClean="0">
                <a:solidFill>
                  <a:schemeClr val="bg1"/>
                </a:solidFill>
              </a:rPr>
              <a:t>cena</a:t>
            </a:r>
            <a:r>
              <a:rPr lang="en-US" sz="1600" dirty="0" smtClean="0">
                <a:solidFill>
                  <a:schemeClr val="bg1"/>
                </a:solidFill>
              </a:rPr>
              <a:t>]}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ima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ih</a:t>
            </a:r>
            <a:r>
              <a:rPr lang="en-US" sz="1600" dirty="0" smtClean="0">
                <a:solidFill>
                  <a:schemeClr val="bg1"/>
                </a:solidFill>
              </a:rPr>
              <a:t> {0[</a:t>
            </a:r>
            <a:r>
              <a:rPr lang="en-US" sz="1600" dirty="0" err="1" smtClean="0">
                <a:solidFill>
                  <a:schemeClr val="bg1"/>
                </a:solidFill>
              </a:rPr>
              <a:t>kolicina</a:t>
            </a:r>
            <a:r>
              <a:rPr lang="en-US" sz="1600" dirty="0" smtClean="0">
                <a:solidFill>
                  <a:schemeClr val="bg1"/>
                </a:solidFill>
              </a:rPr>
              <a:t>]}".format(r)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Uvod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 charset="0"/>
                <a:cs typeface="Arial" charset="0"/>
              </a:rPr>
              <a:t>READ – EVAL – PRINT - LOOP: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348880"/>
            <a:ext cx="5328592" cy="318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340768"/>
            <a:ext cx="8064896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Naprednije</a:t>
            </a:r>
            <a:r>
              <a:rPr lang="en-US" b="1" dirty="0" smtClean="0"/>
              <a:t> string </a:t>
            </a:r>
            <a:r>
              <a:rPr lang="en-US" b="1" dirty="0" err="1" smtClean="0"/>
              <a:t>formatirajne</a:t>
            </a:r>
            <a:endParaRPr lang="en-US" b="1" dirty="0" smtClean="0"/>
          </a:p>
          <a:p>
            <a:pPr lvl="1"/>
            <a:r>
              <a:rPr lang="en-US" sz="2400" dirty="0" err="1" smtClean="0"/>
              <a:t>Kontrola</a:t>
            </a:r>
            <a:r>
              <a:rPr lang="en-US" sz="2400" dirty="0" smtClean="0"/>
              <a:t> </a:t>
            </a:r>
            <a:r>
              <a:rPr lang="en-US" sz="2400" dirty="0" err="1" smtClean="0"/>
              <a:t>formata</a:t>
            </a:r>
            <a:r>
              <a:rPr lang="en-US" sz="2400" dirty="0" smtClean="0"/>
              <a:t> se </a:t>
            </a:r>
            <a:r>
              <a:rPr lang="en-US" sz="2400" dirty="0" err="1" smtClean="0"/>
              <a:t>navodi</a:t>
            </a:r>
            <a:r>
              <a:rPr lang="en-US" sz="2400" dirty="0" smtClean="0"/>
              <a:t> </a:t>
            </a:r>
            <a:r>
              <a:rPr lang="en-US" sz="2400" dirty="0" err="1" smtClean="0"/>
              <a:t>unutar</a:t>
            </a:r>
            <a:r>
              <a:rPr lang="en-US" sz="2400" dirty="0" smtClean="0"/>
              <a:t> </a:t>
            </a:r>
            <a:r>
              <a:rPr lang="en-US" sz="2400" i="1" dirty="0" smtClean="0"/>
              <a:t>{}</a:t>
            </a:r>
          </a:p>
          <a:p>
            <a:pPr lvl="1"/>
            <a:r>
              <a:rPr lang="en-US" sz="2400" i="1" dirty="0" smtClean="0"/>
              <a:t>[fill[align]][sign][0][width][.precision][type]</a:t>
            </a:r>
          </a:p>
          <a:p>
            <a:pPr lvl="1"/>
            <a:r>
              <a:rPr lang="en-US" sz="2400" dirty="0" err="1" smtClean="0"/>
              <a:t>primeri</a:t>
            </a:r>
            <a:r>
              <a:rPr lang="en-US" sz="2400" dirty="0" smtClean="0"/>
              <a:t>: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Vise </a:t>
            </a:r>
            <a:r>
              <a:rPr lang="en-US" sz="2400" dirty="0" err="1" smtClean="0"/>
              <a:t>detalja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Format Specification Mini-Language</a:t>
            </a:r>
            <a:endParaRPr lang="en-US" sz="2400" dirty="0" smtClean="0"/>
          </a:p>
          <a:p>
            <a:endParaRPr lang="sr-Latn-RS" sz="2400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75656" y="3212976"/>
            <a:ext cx="6912768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print "{0:=^10}".format("Test") </a:t>
            </a:r>
          </a:p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print "{0:10.2f}".format(2.418281828) </a:t>
            </a:r>
          </a:p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print'{0:{width}.{precision}f}'.format(2.418281828,width=10,precision=2)</a:t>
            </a:r>
          </a:p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print "{0} </a:t>
            </a:r>
            <a:r>
              <a:rPr lang="en-US" sz="1600" dirty="0" err="1" smtClean="0">
                <a:solidFill>
                  <a:schemeClr val="bg1"/>
                </a:solidFill>
              </a:rPr>
              <a:t>kosta</a:t>
            </a:r>
            <a:r>
              <a:rPr lang="en-US" sz="1600" dirty="0" smtClean="0">
                <a:solidFill>
                  <a:schemeClr val="bg1"/>
                </a:solidFill>
              </a:rPr>
              <a:t> {1}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ima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ih</a:t>
            </a:r>
            <a:r>
              <a:rPr lang="en-US" sz="1600" dirty="0" smtClean="0">
                <a:solidFill>
                  <a:schemeClr val="bg1"/>
                </a:solidFill>
              </a:rPr>
              <a:t> {2}".format("</a:t>
            </a:r>
            <a:r>
              <a:rPr lang="en-US" sz="1600" dirty="0" err="1" smtClean="0">
                <a:solidFill>
                  <a:schemeClr val="bg1"/>
                </a:solidFill>
              </a:rPr>
              <a:t>jabuka</a:t>
            </a:r>
            <a:r>
              <a:rPr lang="en-US" sz="1600" dirty="0" smtClean="0">
                <a:solidFill>
                  <a:schemeClr val="bg1"/>
                </a:solidFill>
              </a:rPr>
              <a:t>", 4, 10) </a:t>
            </a:r>
          </a:p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print "{</a:t>
            </a:r>
            <a:r>
              <a:rPr lang="en-US" sz="1600" dirty="0" err="1" smtClean="0">
                <a:solidFill>
                  <a:schemeClr val="bg1"/>
                </a:solidFill>
              </a:rPr>
              <a:t>naziv</a:t>
            </a:r>
            <a:r>
              <a:rPr lang="en-US" sz="1600" dirty="0" smtClean="0">
                <a:solidFill>
                  <a:schemeClr val="bg1"/>
                </a:solidFill>
              </a:rPr>
              <a:t>} </a:t>
            </a:r>
            <a:r>
              <a:rPr lang="en-US" sz="1600" dirty="0" err="1" smtClean="0">
                <a:solidFill>
                  <a:schemeClr val="bg1"/>
                </a:solidFill>
              </a:rPr>
              <a:t>kosta</a:t>
            </a:r>
            <a:r>
              <a:rPr lang="en-US" sz="1600" dirty="0" smtClean="0">
                <a:solidFill>
                  <a:schemeClr val="bg1"/>
                </a:solidFill>
              </a:rPr>
              <a:t> {</a:t>
            </a:r>
            <a:r>
              <a:rPr lang="en-US" sz="1600" dirty="0" err="1" smtClean="0">
                <a:solidFill>
                  <a:schemeClr val="bg1"/>
                </a:solidFill>
              </a:rPr>
              <a:t>cena</a:t>
            </a:r>
            <a:r>
              <a:rPr lang="en-US" sz="1600" dirty="0" smtClean="0">
                <a:solidFill>
                  <a:schemeClr val="bg1"/>
                </a:solidFill>
              </a:rPr>
              <a:t>}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ima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ih</a:t>
            </a:r>
            <a:r>
              <a:rPr lang="en-US" sz="1600" dirty="0" smtClean="0">
                <a:solidFill>
                  <a:schemeClr val="bg1"/>
                </a:solidFill>
              </a:rPr>
              <a:t> {</a:t>
            </a:r>
            <a:r>
              <a:rPr lang="en-US" sz="1600" dirty="0" err="1" smtClean="0">
                <a:solidFill>
                  <a:schemeClr val="bg1"/>
                </a:solidFill>
              </a:rPr>
              <a:t>kolicina</a:t>
            </a:r>
            <a:r>
              <a:rPr lang="en-US" sz="1600" dirty="0" smtClean="0">
                <a:solidFill>
                  <a:schemeClr val="bg1"/>
                </a:solidFill>
              </a:rPr>
              <a:t>}"\ .format(</a:t>
            </a:r>
            <a:r>
              <a:rPr lang="en-US" sz="1600" dirty="0" err="1" smtClean="0">
                <a:solidFill>
                  <a:schemeClr val="bg1"/>
                </a:solidFill>
              </a:rPr>
              <a:t>kolicina</a:t>
            </a:r>
            <a:r>
              <a:rPr lang="en-US" sz="1600" dirty="0" smtClean="0">
                <a:solidFill>
                  <a:schemeClr val="bg1"/>
                </a:solidFill>
              </a:rPr>
              <a:t>=10,naziv="</a:t>
            </a:r>
            <a:r>
              <a:rPr lang="en-US" sz="1600" dirty="0" err="1" smtClean="0">
                <a:solidFill>
                  <a:schemeClr val="bg1"/>
                </a:solidFill>
              </a:rPr>
              <a:t>Jabuka",cena</a:t>
            </a:r>
            <a:r>
              <a:rPr lang="en-US" sz="1600" dirty="0" smtClean="0">
                <a:solidFill>
                  <a:schemeClr val="bg1"/>
                </a:solidFill>
              </a:rPr>
              <a:t>=4)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340768"/>
            <a:ext cx="8064896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Operacije</a:t>
            </a:r>
            <a:r>
              <a:rPr lang="en-US" b="1" dirty="0" smtClean="0"/>
              <a:t> </a:t>
            </a:r>
            <a:r>
              <a:rPr lang="en-US" b="1" dirty="0" err="1" smtClean="0"/>
              <a:t>nad</a:t>
            </a:r>
            <a:r>
              <a:rPr lang="en-US" b="1" dirty="0" smtClean="0"/>
              <a:t> </a:t>
            </a:r>
            <a:r>
              <a:rPr lang="en-US" b="1" dirty="0" err="1" smtClean="0"/>
              <a:t>rečnicima</a:t>
            </a:r>
            <a:endParaRPr lang="en-US" b="1" dirty="0" smtClean="0"/>
          </a:p>
          <a:p>
            <a:r>
              <a:rPr lang="en-US" sz="2400" dirty="0" err="1" smtClean="0"/>
              <a:t>Vrednosti</a:t>
            </a:r>
            <a:r>
              <a:rPr lang="en-US" sz="2400" dirty="0" smtClean="0"/>
              <a:t> </a:t>
            </a:r>
            <a:r>
              <a:rPr lang="en-US" sz="2400" dirty="0" err="1" smtClean="0"/>
              <a:t>ključeva</a:t>
            </a:r>
            <a:r>
              <a:rPr lang="en-US" sz="2400" dirty="0" smtClean="0"/>
              <a:t> </a:t>
            </a:r>
            <a:r>
              <a:rPr lang="en-US" sz="2400" dirty="0" err="1" smtClean="0"/>
              <a:t>moraju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immutable </a:t>
            </a:r>
            <a:r>
              <a:rPr lang="en-US" sz="2400" dirty="0" err="1" smtClean="0"/>
              <a:t>tipovi</a:t>
            </a:r>
            <a:endParaRPr lang="en-US" sz="2400" dirty="0" smtClean="0"/>
          </a:p>
          <a:p>
            <a:r>
              <a:rPr lang="en-US" sz="2400" dirty="0" err="1" smtClean="0"/>
              <a:t>Indeksiranje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dodela</a:t>
            </a:r>
            <a:r>
              <a:rPr lang="en-US" sz="2400" dirty="0" smtClean="0"/>
              <a:t> </a:t>
            </a:r>
            <a:r>
              <a:rPr lang="en-US" sz="2400" dirty="0" err="1" smtClean="0"/>
              <a:t>vrednosti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Brisanje</a:t>
            </a:r>
            <a:r>
              <a:rPr lang="en-US" sz="2400" dirty="0" smtClean="0"/>
              <a:t> </a:t>
            </a:r>
            <a:r>
              <a:rPr lang="en-US" sz="2400" dirty="0" err="1" smtClean="0"/>
              <a:t>iz</a:t>
            </a:r>
            <a:r>
              <a:rPr lang="en-US" sz="2400" dirty="0" smtClean="0"/>
              <a:t> </a:t>
            </a:r>
            <a:r>
              <a:rPr lang="en-US" sz="2400" dirty="0" err="1" smtClean="0"/>
              <a:t>rečnika</a:t>
            </a:r>
            <a:r>
              <a:rPr lang="en-US" sz="2400" dirty="0" smtClean="0"/>
              <a:t> del </a:t>
            </a:r>
            <a:r>
              <a:rPr lang="en-US" sz="2400" dirty="0" err="1" smtClean="0"/>
              <a:t>recnik</a:t>
            </a:r>
            <a:r>
              <a:rPr lang="en-US" sz="2400" dirty="0" smtClean="0"/>
              <a:t>[</a:t>
            </a:r>
            <a:r>
              <a:rPr lang="en-US" sz="2400" dirty="0" err="1" smtClean="0"/>
              <a:t>kljuc</a:t>
            </a:r>
            <a:r>
              <a:rPr lang="en-US" sz="2400" dirty="0" smtClean="0"/>
              <a:t>]</a:t>
            </a:r>
          </a:p>
          <a:p>
            <a:endParaRPr lang="sr-Latn-RS" sz="2400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2780928"/>
            <a:ext cx="691276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err="1" smtClean="0">
                <a:solidFill>
                  <a:schemeClr val="bg1"/>
                </a:solidFill>
              </a:rPr>
              <a:t>vrednost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recnik</a:t>
            </a:r>
            <a:r>
              <a:rPr lang="en-US" sz="1600" dirty="0" smtClean="0">
                <a:solidFill>
                  <a:schemeClr val="bg1"/>
                </a:solidFill>
              </a:rPr>
              <a:t>[</a:t>
            </a:r>
            <a:r>
              <a:rPr lang="en-US" sz="1600" dirty="0" err="1" smtClean="0">
                <a:solidFill>
                  <a:schemeClr val="bg1"/>
                </a:solidFill>
              </a:rPr>
              <a:t>kljuc</a:t>
            </a:r>
            <a:r>
              <a:rPr lang="en-US" sz="1600" dirty="0" smtClean="0">
                <a:solidFill>
                  <a:schemeClr val="bg1"/>
                </a:solidFill>
              </a:rPr>
              <a:t>]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645024"/>
            <a:ext cx="691276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err="1" smtClean="0">
                <a:solidFill>
                  <a:schemeClr val="bg1"/>
                </a:solidFill>
              </a:rPr>
              <a:t>recnik</a:t>
            </a:r>
            <a:r>
              <a:rPr lang="en-US" sz="1600" dirty="0" smtClean="0">
                <a:solidFill>
                  <a:schemeClr val="bg1"/>
                </a:solidFill>
              </a:rPr>
              <a:t>[</a:t>
            </a:r>
            <a:r>
              <a:rPr lang="en-US" sz="1600" dirty="0" err="1" smtClean="0">
                <a:solidFill>
                  <a:schemeClr val="bg1"/>
                </a:solidFill>
              </a:rPr>
              <a:t>kljuc</a:t>
            </a:r>
            <a:r>
              <a:rPr lang="en-US" sz="1600" dirty="0" smtClean="0">
                <a:solidFill>
                  <a:schemeClr val="bg1"/>
                </a:solidFill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</a:rPr>
              <a:t>vrednost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4530606"/>
            <a:ext cx="691276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del </a:t>
            </a:r>
            <a:r>
              <a:rPr lang="en-US" sz="1600" dirty="0" err="1" smtClean="0">
                <a:solidFill>
                  <a:schemeClr val="bg1"/>
                </a:solidFill>
              </a:rPr>
              <a:t>recnik</a:t>
            </a:r>
            <a:r>
              <a:rPr lang="en-US" sz="1600" dirty="0" smtClean="0">
                <a:solidFill>
                  <a:schemeClr val="bg1"/>
                </a:solidFill>
              </a:rPr>
              <a:t>[</a:t>
            </a:r>
            <a:r>
              <a:rPr lang="en-US" sz="1600" dirty="0" err="1" smtClean="0">
                <a:solidFill>
                  <a:schemeClr val="bg1"/>
                </a:solidFill>
              </a:rPr>
              <a:t>kljuc</a:t>
            </a:r>
            <a:r>
              <a:rPr lang="en-US" sz="1600" dirty="0" smtClean="0">
                <a:solidFill>
                  <a:schemeClr val="bg1"/>
                </a:solidFill>
              </a:rPr>
              <a:t>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340768"/>
            <a:ext cx="8064896" cy="496855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Operacije</a:t>
            </a:r>
            <a:r>
              <a:rPr lang="en-US" b="1" dirty="0" smtClean="0"/>
              <a:t> </a:t>
            </a:r>
            <a:r>
              <a:rPr lang="en-US" b="1" dirty="0" err="1" smtClean="0"/>
              <a:t>nad</a:t>
            </a:r>
            <a:r>
              <a:rPr lang="en-US" b="1" dirty="0" smtClean="0"/>
              <a:t> </a:t>
            </a:r>
            <a:r>
              <a:rPr lang="en-US" b="1" dirty="0" err="1" smtClean="0"/>
              <a:t>rečnicima</a:t>
            </a:r>
            <a:endParaRPr lang="en-US" b="1" dirty="0" smtClean="0"/>
          </a:p>
          <a:p>
            <a:r>
              <a:rPr lang="en-US" sz="2400" dirty="0" err="1" smtClean="0"/>
              <a:t>Testiranje</a:t>
            </a:r>
            <a:r>
              <a:rPr lang="en-US" sz="2400" dirty="0" smtClean="0"/>
              <a:t> </a:t>
            </a:r>
            <a:r>
              <a:rPr lang="en-US" sz="2400" dirty="0" err="1" smtClean="0"/>
              <a:t>pripadnosti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2924944"/>
            <a:ext cx="6912768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err="1" smtClean="0">
                <a:solidFill>
                  <a:schemeClr val="bg1"/>
                </a:solidFill>
              </a:rPr>
              <a:t>recnik</a:t>
            </a:r>
            <a:r>
              <a:rPr lang="en-US" sz="1600" dirty="0" smtClean="0">
                <a:solidFill>
                  <a:schemeClr val="bg1"/>
                </a:solidFill>
              </a:rPr>
              <a:t> = {} # </a:t>
            </a:r>
            <a:r>
              <a:rPr lang="en-US" sz="1600" dirty="0" err="1" smtClean="0">
                <a:solidFill>
                  <a:schemeClr val="bg1"/>
                </a:solidFill>
              </a:rPr>
              <a:t>napravimo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prazan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recnik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 marL="0" lvl="1"/>
            <a:r>
              <a:rPr lang="en-US" sz="1600" dirty="0" err="1" smtClean="0">
                <a:solidFill>
                  <a:schemeClr val="bg1"/>
                </a:solidFill>
              </a:rPr>
              <a:t>recnik</a:t>
            </a:r>
            <a:r>
              <a:rPr lang="en-US" sz="1600" dirty="0" smtClean="0">
                <a:solidFill>
                  <a:schemeClr val="bg1"/>
                </a:solidFill>
              </a:rPr>
              <a:t>["</a:t>
            </a:r>
            <a:r>
              <a:rPr lang="en-US" sz="1600" dirty="0" err="1" smtClean="0">
                <a:solidFill>
                  <a:schemeClr val="bg1"/>
                </a:solidFill>
              </a:rPr>
              <a:t>naziv</a:t>
            </a:r>
            <a:r>
              <a:rPr lang="en-US" sz="1600" dirty="0" smtClean="0">
                <a:solidFill>
                  <a:schemeClr val="bg1"/>
                </a:solidFill>
              </a:rPr>
              <a:t>"] = "</a:t>
            </a:r>
            <a:r>
              <a:rPr lang="en-US" sz="1600" dirty="0" err="1" smtClean="0">
                <a:solidFill>
                  <a:schemeClr val="bg1"/>
                </a:solidFill>
              </a:rPr>
              <a:t>jabuka</a:t>
            </a:r>
            <a:r>
              <a:rPr lang="en-US" sz="1600" dirty="0" smtClean="0">
                <a:solidFill>
                  <a:schemeClr val="bg1"/>
                </a:solidFill>
              </a:rPr>
              <a:t>" </a:t>
            </a:r>
          </a:p>
          <a:p>
            <a:pPr marL="0" lvl="1"/>
            <a:r>
              <a:rPr lang="en-US" sz="1600" dirty="0" err="1" smtClean="0">
                <a:solidFill>
                  <a:schemeClr val="bg1"/>
                </a:solidFill>
              </a:rPr>
              <a:t>recnik</a:t>
            </a:r>
            <a:r>
              <a:rPr lang="en-US" sz="1600" dirty="0" smtClean="0">
                <a:solidFill>
                  <a:schemeClr val="bg1"/>
                </a:solidFill>
              </a:rPr>
              <a:t>["</a:t>
            </a:r>
            <a:r>
              <a:rPr lang="en-US" sz="1600" dirty="0" err="1" smtClean="0">
                <a:solidFill>
                  <a:schemeClr val="bg1"/>
                </a:solidFill>
              </a:rPr>
              <a:t>cena</a:t>
            </a:r>
            <a:r>
              <a:rPr lang="en-US" sz="1600" dirty="0" smtClean="0">
                <a:solidFill>
                  <a:schemeClr val="bg1"/>
                </a:solidFill>
              </a:rPr>
              <a:t>"] = 4 </a:t>
            </a:r>
          </a:p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print </a:t>
            </a:r>
            <a:r>
              <a:rPr lang="en-US" sz="1600" dirty="0" err="1" smtClean="0">
                <a:solidFill>
                  <a:schemeClr val="bg1"/>
                </a:solidFill>
              </a:rPr>
              <a:t>recnik</a:t>
            </a:r>
            <a:r>
              <a:rPr lang="en-US" sz="1600" dirty="0" smtClean="0">
                <a:solidFill>
                  <a:schemeClr val="bg1"/>
                </a:solidFill>
              </a:rPr>
              <a:t>["</a:t>
            </a:r>
            <a:r>
              <a:rPr lang="en-US" sz="1600" dirty="0" err="1" smtClean="0">
                <a:solidFill>
                  <a:schemeClr val="bg1"/>
                </a:solidFill>
              </a:rPr>
              <a:t>naziv</a:t>
            </a:r>
            <a:r>
              <a:rPr lang="en-US" sz="1600" dirty="0" smtClean="0">
                <a:solidFill>
                  <a:schemeClr val="bg1"/>
                </a:solidFill>
              </a:rPr>
              <a:t>"] </a:t>
            </a:r>
          </a:p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print "</a:t>
            </a:r>
            <a:r>
              <a:rPr lang="en-US" sz="1600" dirty="0" err="1" smtClean="0">
                <a:solidFill>
                  <a:schemeClr val="bg1"/>
                </a:solidFill>
              </a:rPr>
              <a:t>cena</a:t>
            </a:r>
            <a:r>
              <a:rPr lang="en-US" sz="1600" dirty="0" smtClean="0">
                <a:solidFill>
                  <a:schemeClr val="bg1"/>
                </a:solidFill>
              </a:rPr>
              <a:t>" in </a:t>
            </a:r>
            <a:r>
              <a:rPr lang="en-US" sz="1600" dirty="0" err="1" smtClean="0">
                <a:solidFill>
                  <a:schemeClr val="bg1"/>
                </a:solidFill>
              </a:rPr>
              <a:t>recnik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del </a:t>
            </a:r>
            <a:r>
              <a:rPr lang="en-US" sz="1600" dirty="0" err="1" smtClean="0">
                <a:solidFill>
                  <a:schemeClr val="bg1"/>
                </a:solidFill>
              </a:rPr>
              <a:t>recnik</a:t>
            </a:r>
            <a:r>
              <a:rPr lang="en-US" sz="1600" dirty="0" smtClean="0">
                <a:solidFill>
                  <a:schemeClr val="bg1"/>
                </a:solidFill>
              </a:rPr>
              <a:t>["</a:t>
            </a:r>
            <a:r>
              <a:rPr lang="en-US" sz="1600" dirty="0" err="1" smtClean="0">
                <a:solidFill>
                  <a:schemeClr val="bg1"/>
                </a:solidFill>
              </a:rPr>
              <a:t>cena</a:t>
            </a:r>
            <a:r>
              <a:rPr lang="en-US" sz="1600" dirty="0" smtClean="0">
                <a:solidFill>
                  <a:schemeClr val="bg1"/>
                </a:solidFill>
              </a:rPr>
              <a:t>"] </a:t>
            </a:r>
          </a:p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print "</a:t>
            </a:r>
            <a:r>
              <a:rPr lang="en-US" sz="1600" dirty="0" err="1" smtClean="0">
                <a:solidFill>
                  <a:schemeClr val="bg1"/>
                </a:solidFill>
              </a:rPr>
              <a:t>cena</a:t>
            </a:r>
            <a:r>
              <a:rPr lang="en-US" sz="1600" dirty="0" smtClean="0">
                <a:solidFill>
                  <a:schemeClr val="bg1"/>
                </a:solidFill>
              </a:rPr>
              <a:t>" in </a:t>
            </a:r>
            <a:r>
              <a:rPr lang="en-US" sz="1600" dirty="0" err="1" smtClean="0">
                <a:solidFill>
                  <a:schemeClr val="bg1"/>
                </a:solidFill>
              </a:rPr>
              <a:t>recnik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print </a:t>
            </a:r>
            <a:r>
              <a:rPr lang="en-US" sz="1600" dirty="0" err="1" smtClean="0">
                <a:solidFill>
                  <a:schemeClr val="bg1"/>
                </a:solidFill>
              </a:rPr>
              <a:t>len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recnik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sr-Latn-RS" sz="16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2348880"/>
            <a:ext cx="691276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err="1" smtClean="0">
                <a:solidFill>
                  <a:schemeClr val="bg1"/>
                </a:solidFill>
              </a:rPr>
              <a:t>kljuc</a:t>
            </a:r>
            <a:r>
              <a:rPr lang="en-US" sz="1600" dirty="0" smtClean="0">
                <a:solidFill>
                  <a:schemeClr val="bg1"/>
                </a:solidFill>
              </a:rPr>
              <a:t> in </a:t>
            </a:r>
            <a:r>
              <a:rPr lang="en-US" sz="1600" dirty="0" err="1" smtClean="0">
                <a:solidFill>
                  <a:schemeClr val="bg1"/>
                </a:solidFill>
              </a:rPr>
              <a:t>recnik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468052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Operacije</a:t>
            </a:r>
            <a:r>
              <a:rPr lang="en-US" b="1" dirty="0" smtClean="0"/>
              <a:t> </a:t>
            </a:r>
            <a:r>
              <a:rPr lang="en-US" b="1" dirty="0" err="1" smtClean="0"/>
              <a:t>nad</a:t>
            </a:r>
            <a:r>
              <a:rPr lang="en-US" b="1" dirty="0" smtClean="0"/>
              <a:t> </a:t>
            </a:r>
            <a:r>
              <a:rPr lang="en-US" b="1" dirty="0" err="1" smtClean="0"/>
              <a:t>skupovima</a:t>
            </a:r>
            <a:endParaRPr lang="en-US" b="1" dirty="0" smtClean="0"/>
          </a:p>
          <a:p>
            <a:r>
              <a:rPr lang="en-US" sz="2300" dirty="0" err="1" smtClean="0"/>
              <a:t>Vrednosti</a:t>
            </a:r>
            <a:r>
              <a:rPr lang="en-US" sz="2300" dirty="0" smtClean="0"/>
              <a:t> u </a:t>
            </a:r>
            <a:r>
              <a:rPr lang="en-US" sz="2300" dirty="0" err="1" smtClean="0"/>
              <a:t>skupu</a:t>
            </a:r>
            <a:r>
              <a:rPr lang="en-US" sz="2300" dirty="0" smtClean="0"/>
              <a:t> </a:t>
            </a:r>
            <a:r>
              <a:rPr lang="en-US" sz="2300" dirty="0" err="1" smtClean="0"/>
              <a:t>nemaju</a:t>
            </a:r>
            <a:r>
              <a:rPr lang="en-US" sz="2300" dirty="0" smtClean="0"/>
              <a:t> </a:t>
            </a:r>
            <a:r>
              <a:rPr lang="en-US" sz="2300" dirty="0" err="1" smtClean="0"/>
              <a:t>poredak</a:t>
            </a:r>
            <a:endParaRPr lang="en-US" sz="2300" dirty="0" smtClean="0"/>
          </a:p>
          <a:p>
            <a:r>
              <a:rPr lang="en-US" sz="2300" dirty="0" err="1" smtClean="0"/>
              <a:t>Vrednosti</a:t>
            </a:r>
            <a:r>
              <a:rPr lang="en-US" sz="2300" dirty="0" smtClean="0"/>
              <a:t> u </a:t>
            </a:r>
            <a:r>
              <a:rPr lang="en-US" sz="2300" dirty="0" err="1" smtClean="0"/>
              <a:t>skupu</a:t>
            </a:r>
            <a:r>
              <a:rPr lang="en-US" sz="2300" dirty="0" smtClean="0"/>
              <a:t> </a:t>
            </a:r>
            <a:r>
              <a:rPr lang="en-US" sz="2300" dirty="0" err="1" smtClean="0"/>
              <a:t>su</a:t>
            </a:r>
            <a:r>
              <a:rPr lang="en-US" sz="2300" dirty="0" smtClean="0"/>
              <a:t> </a:t>
            </a:r>
            <a:r>
              <a:rPr lang="en-US" sz="2300" dirty="0" err="1" smtClean="0"/>
              <a:t>jedinstvene</a:t>
            </a:r>
            <a:endParaRPr lang="en-US" sz="2300" dirty="0" smtClean="0"/>
          </a:p>
          <a:p>
            <a:r>
              <a:rPr lang="en-US" sz="2300" dirty="0" err="1" smtClean="0"/>
              <a:t>Imaju</a:t>
            </a:r>
            <a:r>
              <a:rPr lang="en-US" sz="2300" dirty="0" smtClean="0"/>
              <a:t> </a:t>
            </a:r>
            <a:r>
              <a:rPr lang="en-US" sz="2300" dirty="0" err="1" smtClean="0"/>
              <a:t>posebne</a:t>
            </a:r>
            <a:r>
              <a:rPr lang="en-US" sz="2300" dirty="0" smtClean="0"/>
              <a:t> </a:t>
            </a:r>
            <a:r>
              <a:rPr lang="en-US" sz="2300" dirty="0" err="1" smtClean="0"/>
              <a:t>operacije</a:t>
            </a:r>
            <a:endParaRPr lang="en-US" sz="2300" dirty="0" smtClean="0"/>
          </a:p>
          <a:p>
            <a:pPr lvl="1"/>
            <a:r>
              <a:rPr lang="en-US" sz="2300" dirty="0" err="1" smtClean="0"/>
              <a:t>Unija</a:t>
            </a:r>
            <a:r>
              <a:rPr lang="en-US" sz="2300" dirty="0" smtClean="0"/>
              <a:t> </a:t>
            </a:r>
            <a:r>
              <a:rPr lang="en-US" sz="2300" i="1" dirty="0" smtClean="0"/>
              <a:t>|</a:t>
            </a:r>
          </a:p>
          <a:p>
            <a:pPr lvl="1"/>
            <a:r>
              <a:rPr lang="en-US" sz="2300" dirty="0" err="1" smtClean="0"/>
              <a:t>Presek</a:t>
            </a:r>
            <a:r>
              <a:rPr lang="en-US" sz="2300" dirty="0" smtClean="0"/>
              <a:t> </a:t>
            </a:r>
            <a:r>
              <a:rPr lang="en-US" sz="2300" i="1" dirty="0" smtClean="0"/>
              <a:t>&amp;</a:t>
            </a:r>
          </a:p>
          <a:p>
            <a:pPr lvl="1"/>
            <a:r>
              <a:rPr lang="en-US" sz="2300" dirty="0" err="1" smtClean="0"/>
              <a:t>Razlika</a:t>
            </a:r>
            <a:r>
              <a:rPr lang="en-US" sz="2300" dirty="0" smtClean="0"/>
              <a:t> </a:t>
            </a:r>
            <a:r>
              <a:rPr lang="en-US" sz="2300" i="1" dirty="0" smtClean="0"/>
              <a:t>-</a:t>
            </a:r>
          </a:p>
          <a:p>
            <a:pPr lvl="1"/>
            <a:r>
              <a:rPr lang="en-US" sz="2300" dirty="0" err="1" smtClean="0"/>
              <a:t>Simetrična</a:t>
            </a:r>
            <a:r>
              <a:rPr lang="en-US" sz="2300" dirty="0" smtClean="0"/>
              <a:t> </a:t>
            </a:r>
            <a:r>
              <a:rPr lang="en-US" sz="2300" dirty="0" err="1" smtClean="0"/>
              <a:t>razlika</a:t>
            </a:r>
            <a:r>
              <a:rPr lang="en-US" sz="2300" dirty="0" smtClean="0"/>
              <a:t> </a:t>
            </a:r>
            <a:r>
              <a:rPr lang="en-US" sz="2300" i="1" dirty="0" smtClean="0"/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468052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Operacije</a:t>
            </a:r>
            <a:r>
              <a:rPr lang="en-US" b="1" dirty="0" smtClean="0"/>
              <a:t> </a:t>
            </a:r>
            <a:r>
              <a:rPr lang="en-US" b="1" dirty="0" err="1" smtClean="0"/>
              <a:t>nad</a:t>
            </a:r>
            <a:r>
              <a:rPr lang="en-US" b="1" dirty="0" smtClean="0"/>
              <a:t> </a:t>
            </a:r>
            <a:r>
              <a:rPr lang="en-US" b="1" dirty="0" err="1" smtClean="0"/>
              <a:t>skupovima</a:t>
            </a:r>
            <a:endParaRPr lang="en-US" b="1" dirty="0" smtClean="0"/>
          </a:p>
          <a:p>
            <a:r>
              <a:rPr lang="en-US" sz="2300" dirty="0" smtClean="0"/>
              <a:t>Primer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87624" y="2693238"/>
            <a:ext cx="6912768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s1 = set([1,2,3,4,1,5,1,6]) </a:t>
            </a:r>
          </a:p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print s1 </a:t>
            </a:r>
          </a:p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s2 = set([4,5,6,7,8,9]) </a:t>
            </a:r>
          </a:p>
          <a:p>
            <a:pPr marL="0" lvl="1"/>
            <a:r>
              <a:rPr lang="en-US" sz="1600" dirty="0" err="1" smtClean="0">
                <a:solidFill>
                  <a:schemeClr val="bg1"/>
                </a:solidFill>
              </a:rPr>
              <a:t>unija</a:t>
            </a:r>
            <a:r>
              <a:rPr lang="en-US" sz="1600" dirty="0" smtClean="0">
                <a:solidFill>
                  <a:schemeClr val="bg1"/>
                </a:solidFill>
              </a:rPr>
              <a:t> = s1 | s2 </a:t>
            </a:r>
          </a:p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print </a:t>
            </a:r>
            <a:r>
              <a:rPr lang="en-US" sz="1600" dirty="0" err="1" smtClean="0">
                <a:solidFill>
                  <a:schemeClr val="bg1"/>
                </a:solidFill>
              </a:rPr>
              <a:t>unija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 marL="0" lvl="1"/>
            <a:r>
              <a:rPr lang="en-US" sz="1600" dirty="0" err="1" smtClean="0">
                <a:solidFill>
                  <a:schemeClr val="bg1"/>
                </a:solidFill>
              </a:rPr>
              <a:t>presek</a:t>
            </a:r>
            <a:r>
              <a:rPr lang="en-US" sz="1600" dirty="0" smtClean="0">
                <a:solidFill>
                  <a:schemeClr val="bg1"/>
                </a:solidFill>
              </a:rPr>
              <a:t> = s1 &amp; s2 </a:t>
            </a:r>
          </a:p>
          <a:p>
            <a:pPr marL="0" lvl="1"/>
            <a:r>
              <a:rPr lang="en-US" sz="1600" dirty="0" smtClean="0">
                <a:solidFill>
                  <a:schemeClr val="bg1"/>
                </a:solidFill>
              </a:rPr>
              <a:t>print </a:t>
            </a:r>
            <a:r>
              <a:rPr lang="en-US" sz="1600" dirty="0" err="1" smtClean="0">
                <a:solidFill>
                  <a:schemeClr val="bg1"/>
                </a:solidFill>
              </a:rPr>
              <a:t>presek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8604448" cy="5184576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Konverzije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err="1" smtClean="0"/>
              <a:t>Funkcija</a:t>
            </a:r>
            <a:r>
              <a:rPr lang="en-US" b="1" i="1" dirty="0" smtClean="0"/>
              <a:t>		</a:t>
            </a:r>
            <a:r>
              <a:rPr lang="en-US" b="1" i="1" dirty="0" err="1" smtClean="0"/>
              <a:t>Značenje</a:t>
            </a:r>
            <a:endParaRPr lang="en-US" b="1" i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int</a:t>
            </a:r>
            <a:r>
              <a:rPr lang="en-US" i="1" dirty="0" smtClean="0"/>
              <a:t>(x,(</a:t>
            </a:r>
            <a:r>
              <a:rPr lang="en-US" i="1" dirty="0" err="1" smtClean="0"/>
              <a:t>baza</a:t>
            </a:r>
            <a:r>
              <a:rPr lang="en-US" i="1" dirty="0" smtClean="0"/>
              <a:t>))</a:t>
            </a:r>
            <a:r>
              <a:rPr lang="en-US" dirty="0" smtClean="0"/>
              <a:t>	String x u integer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float(x)</a:t>
            </a:r>
            <a:r>
              <a:rPr lang="en-US" dirty="0" smtClean="0"/>
              <a:t>		String x u float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complex(</a:t>
            </a:r>
            <a:r>
              <a:rPr lang="en-US" i="1" dirty="0" err="1" smtClean="0"/>
              <a:t>r,i</a:t>
            </a:r>
            <a:r>
              <a:rPr lang="en-US" i="1" dirty="0" smtClean="0"/>
              <a:t>)</a:t>
            </a:r>
            <a:r>
              <a:rPr lang="en-US" dirty="0" smtClean="0"/>
              <a:t>	</a:t>
            </a:r>
            <a:r>
              <a:rPr lang="en-US" dirty="0" err="1" smtClean="0"/>
              <a:t>Kompleksni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str</a:t>
            </a:r>
            <a:r>
              <a:rPr lang="en-US" i="1" dirty="0" smtClean="0"/>
              <a:t>(x)</a:t>
            </a:r>
            <a:r>
              <a:rPr lang="en-US" dirty="0" smtClean="0"/>
              <a:t>		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tip x u string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chr</a:t>
            </a:r>
            <a:r>
              <a:rPr lang="en-US" i="1" dirty="0" smtClean="0"/>
              <a:t>(</a:t>
            </a:r>
            <a:r>
              <a:rPr lang="en-US" i="1" dirty="0" err="1" smtClean="0"/>
              <a:t>i</a:t>
            </a:r>
            <a:r>
              <a:rPr lang="en-US" i="1" dirty="0" smtClean="0"/>
              <a:t>)	</a:t>
            </a:r>
            <a:r>
              <a:rPr lang="en-US" dirty="0" smtClean="0"/>
              <a:t>	Integer u </a:t>
            </a:r>
            <a:r>
              <a:rPr lang="en-US" dirty="0" err="1" smtClean="0"/>
              <a:t>karakter</a:t>
            </a:r>
            <a:r>
              <a:rPr lang="en-US" dirty="0" smtClean="0"/>
              <a:t> (do 255)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ord</a:t>
            </a:r>
            <a:r>
              <a:rPr lang="en-US" i="1" dirty="0" smtClean="0"/>
              <a:t>(c)</a:t>
            </a:r>
            <a:r>
              <a:rPr lang="en-US" dirty="0" smtClean="0"/>
              <a:t>		</a:t>
            </a:r>
            <a:r>
              <a:rPr lang="en-US" dirty="0" err="1" smtClean="0"/>
              <a:t>Karakter</a:t>
            </a:r>
            <a:r>
              <a:rPr lang="en-US" dirty="0" smtClean="0"/>
              <a:t> u integer</a:t>
            </a:r>
          </a:p>
          <a:p>
            <a:pPr>
              <a:buNone/>
            </a:pPr>
            <a:r>
              <a:rPr lang="en-US" i="1" dirty="0" smtClean="0"/>
              <a:t>	hex(</a:t>
            </a:r>
            <a:r>
              <a:rPr lang="en-US" i="1" dirty="0" err="1" smtClean="0"/>
              <a:t>i</a:t>
            </a:r>
            <a:r>
              <a:rPr lang="en-US" i="1" dirty="0" smtClean="0"/>
              <a:t>)</a:t>
            </a:r>
            <a:r>
              <a:rPr lang="en-US" dirty="0" smtClean="0"/>
              <a:t>		Integer u hex string</a:t>
            </a:r>
          </a:p>
          <a:p>
            <a:pPr>
              <a:buNone/>
            </a:pPr>
            <a:r>
              <a:rPr lang="en-US" i="1" dirty="0" smtClean="0"/>
              <a:t>	bin(</a:t>
            </a:r>
            <a:r>
              <a:rPr lang="en-US" i="1" dirty="0" err="1" smtClean="0"/>
              <a:t>i</a:t>
            </a:r>
            <a:r>
              <a:rPr lang="en-US" i="1" dirty="0" smtClean="0"/>
              <a:t>)</a:t>
            </a:r>
            <a:r>
              <a:rPr lang="en-US" dirty="0" smtClean="0"/>
              <a:t>		Integer u bin string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oct</a:t>
            </a:r>
            <a:r>
              <a:rPr lang="en-US" i="1" dirty="0" smtClean="0"/>
              <a:t>(</a:t>
            </a:r>
            <a:r>
              <a:rPr lang="en-US" i="1" dirty="0" err="1" smtClean="0"/>
              <a:t>i</a:t>
            </a:r>
            <a:r>
              <a:rPr lang="en-US" i="1" dirty="0" smtClean="0"/>
              <a:t>)</a:t>
            </a:r>
            <a:r>
              <a:rPr lang="en-US" dirty="0" smtClean="0"/>
              <a:t>		Integer u </a:t>
            </a:r>
            <a:r>
              <a:rPr lang="en-US" dirty="0" err="1" smtClean="0"/>
              <a:t>oct</a:t>
            </a:r>
            <a:r>
              <a:rPr lang="en-US" dirty="0" smtClean="0"/>
              <a:t> string</a:t>
            </a:r>
            <a:endParaRPr lang="en-US" sz="2400" dirty="0" smtClean="0"/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472608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Logički</a:t>
            </a:r>
            <a:r>
              <a:rPr lang="en-US" b="1" dirty="0" smtClean="0"/>
              <a:t> </a:t>
            </a:r>
            <a:r>
              <a:rPr lang="en-US" b="1" dirty="0" err="1" smtClean="0"/>
              <a:t>izrazi</a:t>
            </a:r>
            <a:endParaRPr lang="en-US" b="1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True</a:t>
            </a:r>
            <a:r>
              <a:rPr lang="en-US" sz="2400" dirty="0" smtClean="0"/>
              <a:t>				</a:t>
            </a:r>
            <a:r>
              <a:rPr lang="en-US" sz="2400" b="1" dirty="0" smtClean="0"/>
              <a:t>False</a:t>
            </a:r>
          </a:p>
          <a:p>
            <a:pPr>
              <a:buNone/>
            </a:pPr>
            <a:r>
              <a:rPr lang="en-US" sz="2400" dirty="0" smtClean="0"/>
              <a:t>	True				False</a:t>
            </a:r>
          </a:p>
          <a:p>
            <a:pPr>
              <a:buNone/>
            </a:pPr>
            <a:r>
              <a:rPr lang="en-US" sz="2400" dirty="0" smtClean="0"/>
              <a:t>	!=0					0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Kolekcija</a:t>
            </a:r>
            <a:r>
              <a:rPr lang="en-US" sz="2400" dirty="0" smtClean="0"/>
              <a:t> </a:t>
            </a:r>
            <a:r>
              <a:rPr lang="en-US" sz="2400" dirty="0" err="1" smtClean="0"/>
              <a:t>koja</a:t>
            </a:r>
            <a:r>
              <a:rPr lang="en-US" sz="2400" dirty="0" smtClean="0"/>
              <a:t> </a:t>
            </a:r>
            <a:r>
              <a:rPr lang="en-US" sz="2400" dirty="0" err="1" smtClean="0"/>
              <a:t>nije</a:t>
            </a:r>
            <a:r>
              <a:rPr lang="en-US" sz="2400" dirty="0" smtClean="0"/>
              <a:t> </a:t>
            </a:r>
            <a:r>
              <a:rPr lang="en-US" sz="2400" dirty="0" err="1" smtClean="0"/>
              <a:t>prazna</a:t>
            </a:r>
            <a:r>
              <a:rPr lang="en-US" sz="2400" dirty="0" smtClean="0"/>
              <a:t>	None</a:t>
            </a:r>
          </a:p>
          <a:p>
            <a:pPr>
              <a:buNone/>
            </a:pPr>
            <a:r>
              <a:rPr lang="en-US" sz="2400" dirty="0" smtClean="0"/>
              <a:t>						</a:t>
            </a:r>
            <a:r>
              <a:rPr lang="en-US" sz="2400" dirty="0" err="1" smtClean="0"/>
              <a:t>Prazna</a:t>
            </a:r>
            <a:r>
              <a:rPr lang="en-US" sz="2400" dirty="0" smtClean="0"/>
              <a:t> </a:t>
            </a:r>
            <a:r>
              <a:rPr lang="en-US" sz="2400" dirty="0" err="1" smtClean="0"/>
              <a:t>kolekcija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Operator		</a:t>
            </a:r>
            <a:r>
              <a:rPr lang="en-US" sz="2400" b="1" dirty="0" err="1" smtClean="0"/>
              <a:t>Značenje</a:t>
            </a:r>
            <a:r>
              <a:rPr lang="en-US" sz="2400" b="1" dirty="0" smtClean="0"/>
              <a:t>		</a:t>
            </a:r>
            <a:r>
              <a:rPr lang="en-US" sz="2400" b="1" dirty="0" err="1" smtClean="0"/>
              <a:t>Opis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	x or y		</a:t>
            </a:r>
            <a:r>
              <a:rPr lang="en-US" sz="2400" dirty="0" err="1" smtClean="0"/>
              <a:t>Logičko</a:t>
            </a:r>
            <a:r>
              <a:rPr lang="en-US" sz="2400" dirty="0" smtClean="0"/>
              <a:t> ILI		</a:t>
            </a:r>
            <a:r>
              <a:rPr lang="en-US" sz="2400" dirty="0" err="1" smtClean="0"/>
              <a:t>Ako</a:t>
            </a:r>
            <a:r>
              <a:rPr lang="en-US" sz="2400" dirty="0" smtClean="0"/>
              <a:t> je x false, </a:t>
            </a:r>
            <a:r>
              <a:rPr lang="en-US" sz="2400" dirty="0" err="1" smtClean="0"/>
              <a:t>vraća</a:t>
            </a:r>
            <a:r>
              <a:rPr lang="en-US" sz="2400" dirty="0" smtClean="0"/>
              <a:t> 						y, u </a:t>
            </a:r>
            <a:r>
              <a:rPr lang="en-US" sz="2400" dirty="0" err="1" smtClean="0"/>
              <a:t>suprotnom</a:t>
            </a:r>
            <a:r>
              <a:rPr lang="en-US" sz="2400" dirty="0" smtClean="0"/>
              <a:t> x</a:t>
            </a:r>
          </a:p>
          <a:p>
            <a:pPr>
              <a:buNone/>
            </a:pPr>
            <a:r>
              <a:rPr lang="en-US" sz="2400" dirty="0" smtClean="0"/>
              <a:t>	x and y		</a:t>
            </a:r>
            <a:r>
              <a:rPr lang="en-US" sz="2400" dirty="0" err="1" smtClean="0"/>
              <a:t>Logičko</a:t>
            </a:r>
            <a:r>
              <a:rPr lang="en-US" sz="2400" dirty="0" smtClean="0"/>
              <a:t> I		</a:t>
            </a:r>
            <a:r>
              <a:rPr lang="en-US" sz="2400" dirty="0" err="1" smtClean="0"/>
              <a:t>Ako</a:t>
            </a:r>
            <a:r>
              <a:rPr lang="en-US" sz="2400" dirty="0" smtClean="0"/>
              <a:t> je x false, </a:t>
            </a:r>
            <a:r>
              <a:rPr lang="en-US" sz="2400" dirty="0" err="1" smtClean="0"/>
              <a:t>vraća</a:t>
            </a:r>
            <a:r>
              <a:rPr lang="en-US" sz="2400" dirty="0" smtClean="0"/>
              <a:t> x, 						u </a:t>
            </a:r>
            <a:r>
              <a:rPr lang="en-US" sz="2400" dirty="0" err="1" smtClean="0"/>
              <a:t>suprotnom</a:t>
            </a:r>
            <a:r>
              <a:rPr lang="en-US" sz="2400" dirty="0" smtClean="0"/>
              <a:t> y</a:t>
            </a:r>
          </a:p>
          <a:p>
            <a:pPr>
              <a:buNone/>
            </a:pPr>
            <a:r>
              <a:rPr lang="en-US" sz="2400" smtClean="0"/>
              <a:t>	not </a:t>
            </a:r>
            <a:r>
              <a:rPr lang="en-US" sz="2400" dirty="0" smtClean="0"/>
              <a:t>x		</a:t>
            </a:r>
            <a:r>
              <a:rPr lang="en-US" sz="2400" dirty="0" err="1" smtClean="0"/>
              <a:t>Logička</a:t>
            </a:r>
            <a:r>
              <a:rPr lang="en-US" sz="2400" dirty="0" smtClean="0"/>
              <a:t> </a:t>
            </a:r>
            <a:r>
              <a:rPr lang="en-US" sz="2400" dirty="0" err="1" smtClean="0"/>
              <a:t>negacija</a:t>
            </a:r>
            <a:r>
              <a:rPr lang="en-US" sz="2400" dirty="0" smtClean="0"/>
              <a:t>	</a:t>
            </a:r>
            <a:r>
              <a:rPr lang="en-US" sz="2400" dirty="0" err="1" smtClean="0"/>
              <a:t>Ako</a:t>
            </a:r>
            <a:r>
              <a:rPr lang="en-US" sz="2400" dirty="0" smtClean="0"/>
              <a:t> je x false, </a:t>
            </a:r>
            <a:r>
              <a:rPr lang="en-US" sz="2400" dirty="0" err="1" smtClean="0"/>
              <a:t>vraca</a:t>
            </a:r>
            <a:r>
              <a:rPr lang="en-US" sz="2400" dirty="0" smtClean="0"/>
              <a:t> 1, 						u </a:t>
            </a:r>
            <a:r>
              <a:rPr lang="en-US" sz="2400" dirty="0" err="1" smtClean="0"/>
              <a:t>suprotnom</a:t>
            </a:r>
            <a:r>
              <a:rPr lang="en-US" sz="2400" dirty="0" smtClean="0"/>
              <a:t> 0</a:t>
            </a:r>
            <a:endParaRPr lang="sr-Latn-R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31640" y="2564904"/>
            <a:ext cx="6408712" cy="2448272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/>
              <a:t>ZADACI</a:t>
            </a:r>
            <a:endParaRPr lang="sr-Latn-R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31640" y="1340768"/>
            <a:ext cx="6408712" cy="3672408"/>
          </a:xfrm>
        </p:spPr>
        <p:txBody>
          <a:bodyPr/>
          <a:lstStyle/>
          <a:p>
            <a:r>
              <a:rPr lang="en-US" b="1" dirty="0" err="1" smtClean="0"/>
              <a:t>Evaluirati</a:t>
            </a:r>
            <a:r>
              <a:rPr lang="en-US" b="1" dirty="0" smtClean="0"/>
              <a:t> </a:t>
            </a:r>
            <a:r>
              <a:rPr lang="en-US" b="1" dirty="0" err="1" smtClean="0"/>
              <a:t>sledeće</a:t>
            </a:r>
            <a:r>
              <a:rPr lang="en-US" b="1" dirty="0" smtClean="0"/>
              <a:t> </a:t>
            </a:r>
            <a:r>
              <a:rPr lang="en-US" b="1" dirty="0" err="1" smtClean="0"/>
              <a:t>izraze</a:t>
            </a:r>
            <a:r>
              <a:rPr lang="en-US" b="1" dirty="0" smtClean="0"/>
              <a:t>: </a:t>
            </a:r>
          </a:p>
          <a:p>
            <a:pPr marL="914400" lvl="1" indent="-457200"/>
            <a:r>
              <a:rPr lang="en-US" dirty="0" smtClean="0"/>
              <a:t>4.0 / 10.0 + 3.5 * 2</a:t>
            </a:r>
          </a:p>
          <a:p>
            <a:pPr marL="914400" lvl="1" indent="-457200"/>
            <a:r>
              <a:rPr lang="en-US" dirty="0" smtClean="0"/>
              <a:t>10 % 4 + 6 / 2</a:t>
            </a:r>
          </a:p>
          <a:p>
            <a:pPr marL="914400" lvl="1" indent="-457200"/>
            <a:r>
              <a:rPr lang="en-US" dirty="0" smtClean="0"/>
              <a:t>abs(4 - 20 / 3) ** 3</a:t>
            </a:r>
          </a:p>
          <a:p>
            <a:pPr marL="914400" lvl="1" indent="-457200"/>
            <a:r>
              <a:rPr lang="en-US" dirty="0" err="1" smtClean="0"/>
              <a:t>sqrt</a:t>
            </a:r>
            <a:r>
              <a:rPr lang="en-US" dirty="0" smtClean="0"/>
              <a:t>(4.5 - 5.0) + 7 * 3</a:t>
            </a:r>
          </a:p>
          <a:p>
            <a:pPr marL="914400" lvl="1" indent="-457200"/>
            <a:r>
              <a:rPr lang="en-US" dirty="0" smtClean="0"/>
              <a:t>3 * 10 / 3 + 10 % 3</a:t>
            </a:r>
          </a:p>
          <a:p>
            <a:pPr marL="914400" lvl="1" indent="-457200"/>
            <a:r>
              <a:rPr lang="en-US" dirty="0" smtClean="0"/>
              <a:t>3L ** 3</a:t>
            </a:r>
          </a:p>
          <a:p>
            <a:r>
              <a:rPr lang="en-US" b="1" dirty="0" err="1" smtClean="0"/>
              <a:t>Prevesti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evaluirati</a:t>
            </a:r>
            <a:r>
              <a:rPr lang="en-US" b="1" dirty="0" smtClean="0"/>
              <a:t> </a:t>
            </a:r>
            <a:r>
              <a:rPr lang="en-US" b="1" dirty="0" err="1" smtClean="0"/>
              <a:t>sledece</a:t>
            </a:r>
            <a:r>
              <a:rPr lang="en-US" b="1" dirty="0" smtClean="0"/>
              <a:t> </a:t>
            </a:r>
            <a:r>
              <a:rPr lang="en-US" b="1" dirty="0" err="1" smtClean="0"/>
              <a:t>izraze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{r </a:t>
            </a:r>
            <a:r>
              <a:rPr lang="en-US" dirty="0" smtClean="0"/>
              <a:t>* </a:t>
            </a:r>
            <a:r>
              <a:rPr lang="en-US" dirty="0" smtClean="0"/>
              <a:t>(</a:t>
            </a:r>
            <a:r>
              <a:rPr lang="en-US" dirty="0" err="1" smtClean="0"/>
              <a:t>cos</a:t>
            </a:r>
            <a:r>
              <a:rPr lang="en-US" dirty="0" smtClean="0"/>
              <a:t> </a:t>
            </a:r>
            <a:r>
              <a:rPr lang="en-US" dirty="0" smtClean="0"/>
              <a:t>a)^{2} + r * </a:t>
            </a:r>
            <a:r>
              <a:rPr lang="en-US" dirty="0" smtClean="0"/>
              <a:t>(sin </a:t>
            </a:r>
            <a:r>
              <a:rPr lang="en-US" dirty="0" smtClean="0"/>
              <a:t>a)^{2</a:t>
            </a:r>
            <a:r>
              <a:rPr lang="en-US" dirty="0" smtClean="0"/>
              <a:t>}}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31640" y="2564904"/>
            <a:ext cx="6408712" cy="2448272"/>
          </a:xfrm>
        </p:spPr>
        <p:txBody>
          <a:bodyPr/>
          <a:lstStyle/>
          <a:p>
            <a:pPr algn="ctr">
              <a:buNone/>
            </a:pPr>
            <a:r>
              <a:rPr lang="en-US" sz="2400" b="1" dirty="0" err="1" smtClean="0">
                <a:latin typeface="Arial" charset="0"/>
                <a:cs typeface="Arial" charset="0"/>
              </a:rPr>
              <a:t>Struktura</a:t>
            </a:r>
            <a:r>
              <a:rPr lang="en-US" sz="2400" b="1" dirty="0" smtClean="0"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latin typeface="Arial" charset="0"/>
                <a:cs typeface="Arial" charset="0"/>
              </a:rPr>
              <a:t>i</a:t>
            </a:r>
            <a:r>
              <a:rPr lang="en-US" sz="2400" b="1" dirty="0" smtClean="0"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latin typeface="Arial" charset="0"/>
                <a:cs typeface="Arial" charset="0"/>
              </a:rPr>
              <a:t>kontrola</a:t>
            </a:r>
            <a:r>
              <a:rPr lang="en-US" sz="2400" b="1" dirty="0" smtClean="0"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latin typeface="Arial" charset="0"/>
                <a:cs typeface="Arial" charset="0"/>
              </a:rPr>
              <a:t>toka</a:t>
            </a:r>
            <a:endParaRPr lang="sr-Latn-R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Uvod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 charset="0"/>
                <a:cs typeface="Arial" charset="0"/>
              </a:rPr>
              <a:t>POKRETANJE SKRIPTE: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6515" y="2348880"/>
            <a:ext cx="4937733" cy="318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1772816"/>
            <a:ext cx="7488832" cy="324036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Struktura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kontrola</a:t>
            </a:r>
            <a:r>
              <a:rPr lang="en-US" b="1" dirty="0" smtClean="0"/>
              <a:t> </a:t>
            </a:r>
            <a:r>
              <a:rPr lang="en-US" b="1" dirty="0" err="1" smtClean="0"/>
              <a:t>toka</a:t>
            </a:r>
            <a:r>
              <a:rPr lang="en-US" b="1" dirty="0" smtClean="0"/>
              <a:t> </a:t>
            </a:r>
            <a:r>
              <a:rPr lang="en-US" b="1" dirty="0" err="1" smtClean="0"/>
              <a:t>izvršenja</a:t>
            </a:r>
            <a:endParaRPr lang="en-US" b="1" dirty="0" smtClean="0"/>
          </a:p>
          <a:p>
            <a:r>
              <a:rPr lang="en-US" sz="2400" dirty="0" smtClean="0"/>
              <a:t>Python </a:t>
            </a:r>
            <a:r>
              <a:rPr lang="en-US" sz="2400" dirty="0" err="1" smtClean="0"/>
              <a:t>programi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zadati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niz</a:t>
            </a:r>
            <a:r>
              <a:rPr lang="en-US" sz="2400" dirty="0" smtClean="0"/>
              <a:t> </a:t>
            </a:r>
            <a:r>
              <a:rPr lang="en-US" sz="2400" dirty="0" err="1" smtClean="0"/>
              <a:t>izraza</a:t>
            </a:r>
            <a:endParaRPr lang="en-US" sz="2400" dirty="0" smtClean="0"/>
          </a:p>
          <a:p>
            <a:r>
              <a:rPr lang="en-US" sz="2400" dirty="0" err="1" smtClean="0"/>
              <a:t>Izrazi</a:t>
            </a:r>
            <a:r>
              <a:rPr lang="en-US" sz="2400" dirty="0" smtClean="0"/>
              <a:t> se </a:t>
            </a:r>
            <a:r>
              <a:rPr lang="en-US" sz="2400" dirty="0" err="1" smtClean="0"/>
              <a:t>izvršavaju</a:t>
            </a:r>
            <a:r>
              <a:rPr lang="en-US" sz="2400" dirty="0" smtClean="0"/>
              <a:t> </a:t>
            </a:r>
            <a:r>
              <a:rPr lang="en-US" sz="2400" dirty="0" err="1" smtClean="0"/>
              <a:t>sekvencijalno</a:t>
            </a:r>
            <a:endParaRPr lang="en-US" sz="2400" dirty="0" smtClean="0"/>
          </a:p>
          <a:p>
            <a:r>
              <a:rPr lang="en-US" sz="2400" dirty="0" err="1" smtClean="0"/>
              <a:t>Svi</a:t>
            </a:r>
            <a:r>
              <a:rPr lang="en-US" sz="2400" dirty="0" smtClean="0"/>
              <a:t> </a:t>
            </a:r>
            <a:r>
              <a:rPr lang="en-US" sz="2400" dirty="0" err="1" smtClean="0"/>
              <a:t>izrazi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ravnopravni</a:t>
            </a:r>
            <a:endParaRPr lang="en-US" sz="2400" dirty="0" smtClean="0"/>
          </a:p>
          <a:p>
            <a:r>
              <a:rPr lang="en-US" sz="2400" dirty="0" err="1" smtClean="0"/>
              <a:t>Isto</a:t>
            </a:r>
            <a:r>
              <a:rPr lang="en-US" sz="2400" dirty="0" smtClean="0"/>
              <a:t> se </a:t>
            </a:r>
            <a:r>
              <a:rPr lang="en-US" sz="2400" dirty="0" err="1" smtClean="0"/>
              <a:t>dešava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pri</a:t>
            </a:r>
            <a:r>
              <a:rPr lang="en-US" sz="2400" dirty="0" smtClean="0"/>
              <a:t> </a:t>
            </a:r>
            <a:r>
              <a:rPr lang="en-US" sz="2400" dirty="0" err="1" smtClean="0"/>
              <a:t>učitavanju</a:t>
            </a:r>
            <a:r>
              <a:rPr lang="en-US" sz="2400" dirty="0" smtClean="0"/>
              <a:t> </a:t>
            </a:r>
            <a:r>
              <a:rPr lang="en-US" sz="2400" dirty="0" err="1" smtClean="0"/>
              <a:t>modula</a:t>
            </a:r>
            <a:r>
              <a:rPr lang="en-US" sz="2400" dirty="0" smtClean="0"/>
              <a:t> </a:t>
            </a:r>
            <a:r>
              <a:rPr lang="en-US" sz="2400" dirty="0" err="1" smtClean="0"/>
              <a:t>pomoću</a:t>
            </a:r>
            <a:r>
              <a:rPr lang="en-US" sz="2400" dirty="0" smtClean="0"/>
              <a:t> </a:t>
            </a:r>
            <a:r>
              <a:rPr lang="en-US" sz="2400" i="1" dirty="0" smtClean="0"/>
              <a:t>import</a:t>
            </a:r>
          </a:p>
          <a:p>
            <a:pPr algn="ctr">
              <a:buNone/>
            </a:pPr>
            <a:endParaRPr lang="sr-Latn-R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980728"/>
            <a:ext cx="7488832" cy="4968552"/>
          </a:xfrm>
        </p:spPr>
        <p:txBody>
          <a:bodyPr/>
          <a:lstStyle/>
          <a:p>
            <a:r>
              <a:rPr lang="en-US" b="1" dirty="0" err="1" smtClean="0"/>
              <a:t>Grananje</a:t>
            </a:r>
            <a:endParaRPr lang="en-US" b="1" dirty="0" smtClean="0"/>
          </a:p>
          <a:p>
            <a:r>
              <a:rPr lang="en-US" dirty="0" err="1" smtClean="0"/>
              <a:t>Ključne</a:t>
            </a:r>
            <a:r>
              <a:rPr lang="en-US" dirty="0" smtClean="0"/>
              <a:t> </a:t>
            </a:r>
            <a:r>
              <a:rPr lang="en-US" dirty="0" err="1" smtClean="0"/>
              <a:t>reči</a:t>
            </a:r>
            <a:r>
              <a:rPr lang="en-US" dirty="0" smtClean="0"/>
              <a:t> </a:t>
            </a:r>
            <a:r>
              <a:rPr lang="en-US" i="1" dirty="0" smtClean="0"/>
              <a:t>if, else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i="1" dirty="0" err="1" smtClean="0"/>
              <a:t>elif</a:t>
            </a:r>
            <a:endParaRPr lang="en-US" i="1" dirty="0" smtClean="0"/>
          </a:p>
          <a:p>
            <a:r>
              <a:rPr lang="en-US" dirty="0" err="1" smtClean="0"/>
              <a:t>Opšti</a:t>
            </a:r>
            <a:r>
              <a:rPr lang="en-US" dirty="0" smtClean="0"/>
              <a:t> format: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Ključna</a:t>
            </a:r>
            <a:r>
              <a:rPr lang="en-US" dirty="0" smtClean="0"/>
              <a:t> </a:t>
            </a:r>
            <a:r>
              <a:rPr lang="en-US" dirty="0" err="1" smtClean="0"/>
              <a:t>reč</a:t>
            </a:r>
            <a:r>
              <a:rPr lang="en-US" dirty="0" smtClean="0"/>
              <a:t> </a:t>
            </a:r>
            <a:r>
              <a:rPr lang="en-US" i="1" dirty="0" smtClean="0"/>
              <a:t>pass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prazni</a:t>
            </a:r>
            <a:r>
              <a:rPr lang="en-US" dirty="0" smtClean="0"/>
              <a:t> </a:t>
            </a:r>
            <a:r>
              <a:rPr lang="en-US" dirty="0" err="1" smtClean="0"/>
              <a:t>izraz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Uslovi</a:t>
            </a:r>
            <a:r>
              <a:rPr lang="en-US" dirty="0" smtClean="0"/>
              <a:t> </a:t>
            </a:r>
            <a:r>
              <a:rPr lang="en-US" dirty="0" err="1" smtClean="0"/>
              <a:t>obavezno</a:t>
            </a:r>
            <a:r>
              <a:rPr lang="en-US" dirty="0" smtClean="0"/>
              <a:t> </a:t>
            </a:r>
            <a:r>
              <a:rPr lang="en-US" dirty="0" err="1" smtClean="0"/>
              <a:t>evaluiraju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i="1" dirty="0" smtClean="0"/>
              <a:t>False</a:t>
            </a:r>
          </a:p>
          <a:p>
            <a:pPr algn="ctr">
              <a:buNone/>
            </a:pPr>
            <a:endParaRPr lang="sr-Latn-R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87624" y="2348880"/>
            <a:ext cx="6912768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uslov1: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izraz1 # </a:t>
            </a:r>
            <a:r>
              <a:rPr lang="en-US" dirty="0" err="1" smtClean="0">
                <a:solidFill>
                  <a:schemeClr val="bg1"/>
                </a:solidFill>
              </a:rPr>
              <a:t>ako</a:t>
            </a:r>
            <a:r>
              <a:rPr lang="en-US" dirty="0" smtClean="0">
                <a:solidFill>
                  <a:schemeClr val="bg1"/>
                </a:solidFill>
              </a:rPr>
              <a:t> je </a:t>
            </a:r>
            <a:r>
              <a:rPr lang="en-US" dirty="0" err="1" smtClean="0">
                <a:solidFill>
                  <a:schemeClr val="bg1"/>
                </a:solidFill>
              </a:rPr>
              <a:t>tačan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uslov</a:t>
            </a:r>
            <a:r>
              <a:rPr lang="en-US" dirty="0" smtClean="0">
                <a:solidFill>
                  <a:schemeClr val="bg1"/>
                </a:solidFill>
              </a:rPr>
              <a:t> 1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elif</a:t>
            </a:r>
            <a:r>
              <a:rPr lang="en-US" dirty="0" smtClean="0">
                <a:solidFill>
                  <a:schemeClr val="bg1"/>
                </a:solidFill>
              </a:rPr>
              <a:t> uslov2: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izraz2 # </a:t>
            </a:r>
            <a:r>
              <a:rPr lang="en-US" dirty="0" err="1" smtClean="0">
                <a:solidFill>
                  <a:schemeClr val="bg1"/>
                </a:solidFill>
              </a:rPr>
              <a:t>ako</a:t>
            </a:r>
            <a:r>
              <a:rPr lang="en-US" dirty="0" smtClean="0">
                <a:solidFill>
                  <a:schemeClr val="bg1"/>
                </a:solidFill>
              </a:rPr>
              <a:t> je </a:t>
            </a:r>
            <a:r>
              <a:rPr lang="en-US" dirty="0" err="1" smtClean="0">
                <a:solidFill>
                  <a:schemeClr val="bg1"/>
                </a:solidFill>
              </a:rPr>
              <a:t>tačan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uslov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else: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izraz3 # </a:t>
            </a:r>
            <a:r>
              <a:rPr lang="en-US" dirty="0" err="1" smtClean="0">
                <a:solidFill>
                  <a:schemeClr val="bg1"/>
                </a:solidFill>
              </a:rPr>
              <a:t>ako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nijedan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prethodnih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uslova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nije</a:t>
            </a:r>
            <a:r>
              <a:rPr lang="en-US" dirty="0" smtClean="0">
                <a:solidFill>
                  <a:schemeClr val="bg1"/>
                </a:solidFill>
              </a:rPr>
              <a:t> bio </a:t>
            </a:r>
            <a:r>
              <a:rPr lang="en-US" dirty="0" err="1" smtClean="0">
                <a:solidFill>
                  <a:schemeClr val="bg1"/>
                </a:solidFill>
              </a:rPr>
              <a:t>tačan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892967"/>
            <a:ext cx="691276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 err="1" smtClean="0">
                <a:solidFill>
                  <a:schemeClr val="bg1"/>
                </a:solidFill>
              </a:rPr>
              <a:t>somethin</a:t>
            </a:r>
            <a:r>
              <a:rPr lang="en-US" dirty="0" smtClean="0">
                <a:solidFill>
                  <a:schemeClr val="bg1"/>
                </a:solidFill>
              </a:rPr>
              <a:t> == True: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pass # </a:t>
            </a:r>
            <a:r>
              <a:rPr lang="en-US" dirty="0" err="1" smtClean="0">
                <a:solidFill>
                  <a:schemeClr val="bg1"/>
                </a:solidFill>
              </a:rPr>
              <a:t>telo</a:t>
            </a:r>
            <a:r>
              <a:rPr lang="en-US" dirty="0" smtClean="0">
                <a:solidFill>
                  <a:schemeClr val="bg1"/>
                </a:solidFill>
              </a:rPr>
              <a:t> if-a ne </a:t>
            </a:r>
            <a:r>
              <a:rPr lang="en-US" dirty="0" err="1" smtClean="0">
                <a:solidFill>
                  <a:schemeClr val="bg1"/>
                </a:solidFill>
              </a:rPr>
              <a:t>može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prazno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else: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print "False"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980728"/>
            <a:ext cx="7488832" cy="4968552"/>
          </a:xfrm>
        </p:spPr>
        <p:txBody>
          <a:bodyPr/>
          <a:lstStyle/>
          <a:p>
            <a:r>
              <a:rPr lang="en-US" b="1" dirty="0" err="1" smtClean="0"/>
              <a:t>Petlje</a:t>
            </a:r>
            <a:endParaRPr lang="en-US" b="1" dirty="0" smtClean="0"/>
          </a:p>
          <a:p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en-US" dirty="0" smtClean="0"/>
              <a:t> </a:t>
            </a:r>
            <a:r>
              <a:rPr lang="en-US" dirty="0" err="1" smtClean="0"/>
              <a:t>petlji</a:t>
            </a:r>
            <a:endParaRPr lang="en-US" dirty="0" smtClean="0"/>
          </a:p>
          <a:p>
            <a:pPr lvl="1"/>
            <a:r>
              <a:rPr lang="en-US" i="1" dirty="0" smtClean="0"/>
              <a:t>for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iteracije</a:t>
            </a:r>
            <a:endParaRPr lang="en-US" dirty="0" smtClean="0"/>
          </a:p>
          <a:p>
            <a:pPr lvl="1"/>
            <a:r>
              <a:rPr lang="en-US" i="1" dirty="0" smtClean="0"/>
              <a:t>while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uslovne</a:t>
            </a:r>
            <a:r>
              <a:rPr lang="en-US" dirty="0" smtClean="0"/>
              <a:t> </a:t>
            </a:r>
            <a:r>
              <a:rPr lang="en-US" dirty="0" err="1" smtClean="0"/>
              <a:t>petlje</a:t>
            </a:r>
            <a:endParaRPr lang="en-US" dirty="0" smtClean="0"/>
          </a:p>
          <a:p>
            <a:r>
              <a:rPr lang="en-US" dirty="0" err="1" smtClean="0"/>
              <a:t>Opšti</a:t>
            </a:r>
            <a:r>
              <a:rPr lang="en-US" dirty="0" smtClean="0"/>
              <a:t> </a:t>
            </a:r>
            <a:r>
              <a:rPr lang="en-US" dirty="0" err="1" smtClean="0"/>
              <a:t>oblik</a:t>
            </a:r>
            <a:r>
              <a:rPr lang="en-US" dirty="0" smtClean="0"/>
              <a:t> </a:t>
            </a:r>
            <a:r>
              <a:rPr lang="en-US" i="1" dirty="0" smtClean="0"/>
              <a:t>while</a:t>
            </a:r>
            <a:r>
              <a:rPr lang="en-US" dirty="0" smtClean="0"/>
              <a:t> </a:t>
            </a:r>
            <a:r>
              <a:rPr lang="en-US" dirty="0" err="1" smtClean="0"/>
              <a:t>petlje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Ključne</a:t>
            </a:r>
            <a:r>
              <a:rPr lang="en-US" dirty="0" smtClean="0"/>
              <a:t> </a:t>
            </a:r>
            <a:r>
              <a:rPr lang="en-US" dirty="0" err="1" smtClean="0"/>
              <a:t>reči</a:t>
            </a:r>
            <a:r>
              <a:rPr lang="en-US" dirty="0" smtClean="0"/>
              <a:t> </a:t>
            </a:r>
            <a:r>
              <a:rPr lang="en-US" i="1" dirty="0" smtClean="0"/>
              <a:t>break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i="1" dirty="0" smtClean="0"/>
              <a:t>continue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u C-u</a:t>
            </a:r>
          </a:p>
          <a:p>
            <a:r>
              <a:rPr lang="en-US" dirty="0" err="1" smtClean="0"/>
              <a:t>Beskonačna</a:t>
            </a:r>
            <a:r>
              <a:rPr lang="en-US" dirty="0" smtClean="0"/>
              <a:t> </a:t>
            </a:r>
            <a:r>
              <a:rPr lang="en-US" dirty="0" err="1" smtClean="0"/>
              <a:t>petlja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i="1" dirty="0" smtClean="0"/>
              <a:t>True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87624" y="3286725"/>
            <a:ext cx="691276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en-US" dirty="0" err="1" smtClean="0">
                <a:solidFill>
                  <a:schemeClr val="bg1"/>
                </a:solidFill>
              </a:rPr>
              <a:t>uslov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izraz</a:t>
            </a:r>
            <a:r>
              <a:rPr lang="en-US" dirty="0" smtClean="0">
                <a:solidFill>
                  <a:schemeClr val="bg1"/>
                </a:solidFill>
              </a:rPr>
              <a:t> #</a:t>
            </a:r>
            <a:r>
              <a:rPr lang="en-US" dirty="0" err="1" smtClean="0">
                <a:solidFill>
                  <a:schemeClr val="bg1"/>
                </a:solidFill>
              </a:rPr>
              <a:t>izvršava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dok</a:t>
            </a:r>
            <a:r>
              <a:rPr lang="en-US" dirty="0" smtClean="0">
                <a:solidFill>
                  <a:schemeClr val="bg1"/>
                </a:solidFill>
              </a:rPr>
              <a:t> god je </a:t>
            </a:r>
            <a:r>
              <a:rPr lang="en-US" dirty="0" err="1" smtClean="0">
                <a:solidFill>
                  <a:schemeClr val="bg1"/>
                </a:solidFill>
              </a:rPr>
              <a:t>uslov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tačan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5302949"/>
            <a:ext cx="691276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while True: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print "I will do this forever!"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908720"/>
            <a:ext cx="7488832" cy="576064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For </a:t>
            </a:r>
            <a:r>
              <a:rPr lang="en-US" b="1" dirty="0" err="1" smtClean="0"/>
              <a:t>petlja</a:t>
            </a:r>
            <a:endParaRPr lang="en-US" b="1" dirty="0" smtClean="0"/>
          </a:p>
          <a:p>
            <a:r>
              <a:rPr lang="en-US" sz="2400" dirty="0" err="1" smtClean="0"/>
              <a:t>Opšti</a:t>
            </a:r>
            <a:r>
              <a:rPr lang="en-US" sz="2400" dirty="0" smtClean="0"/>
              <a:t> </a:t>
            </a:r>
            <a:r>
              <a:rPr lang="en-US" sz="2400" dirty="0" err="1" smtClean="0"/>
              <a:t>oblik</a:t>
            </a:r>
            <a:r>
              <a:rPr lang="en-US" sz="2400" dirty="0" smtClean="0"/>
              <a:t> </a:t>
            </a:r>
            <a:r>
              <a:rPr lang="en-US" sz="2400" i="1" dirty="0" smtClean="0"/>
              <a:t>for</a:t>
            </a:r>
            <a:r>
              <a:rPr lang="en-US" sz="2400" dirty="0" smtClean="0"/>
              <a:t> </a:t>
            </a:r>
            <a:r>
              <a:rPr lang="en-US" sz="2400" dirty="0" err="1" smtClean="0"/>
              <a:t>petlje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i="1" dirty="0" smtClean="0"/>
              <a:t>for</a:t>
            </a:r>
            <a:r>
              <a:rPr lang="en-US" sz="2400" dirty="0" smtClean="0"/>
              <a:t> </a:t>
            </a:r>
            <a:r>
              <a:rPr lang="en-US" sz="2400" dirty="0" err="1" smtClean="0"/>
              <a:t>petlja</a:t>
            </a:r>
            <a:r>
              <a:rPr lang="en-US" sz="2400" dirty="0" smtClean="0"/>
              <a:t> </a:t>
            </a:r>
            <a:r>
              <a:rPr lang="en-US" sz="2400" dirty="0" err="1" smtClean="0"/>
              <a:t>zahteva</a:t>
            </a:r>
            <a:r>
              <a:rPr lang="en-US" sz="2400" dirty="0" smtClean="0"/>
              <a:t> </a:t>
            </a:r>
            <a:r>
              <a:rPr lang="en-US" sz="2400" i="1" dirty="0" err="1" smtClean="0"/>
              <a:t>iterable</a:t>
            </a:r>
            <a:r>
              <a:rPr lang="en-US" sz="2400" dirty="0" smtClean="0"/>
              <a:t> tip </a:t>
            </a:r>
            <a:r>
              <a:rPr lang="en-US" sz="2400" dirty="0" err="1" smtClean="0"/>
              <a:t>klasičnu</a:t>
            </a:r>
            <a:r>
              <a:rPr lang="en-US" sz="2400" dirty="0" smtClean="0"/>
              <a:t> C </a:t>
            </a:r>
            <a:r>
              <a:rPr lang="en-US" sz="2400" i="1" dirty="0" smtClean="0"/>
              <a:t>for</a:t>
            </a:r>
            <a:r>
              <a:rPr lang="en-US" sz="2400" dirty="0" smtClean="0"/>
              <a:t> </a:t>
            </a:r>
            <a:r>
              <a:rPr lang="en-US" sz="2400" dirty="0" err="1" smtClean="0"/>
              <a:t>petlju</a:t>
            </a:r>
            <a:r>
              <a:rPr lang="en-US" sz="2400" dirty="0" smtClean="0"/>
              <a:t> </a:t>
            </a:r>
            <a:r>
              <a:rPr lang="en-US" sz="2400" dirty="0" err="1" smtClean="0"/>
              <a:t>simuliramo</a:t>
            </a:r>
            <a:r>
              <a:rPr lang="en-US" sz="2400" dirty="0" smtClean="0"/>
              <a:t> </a:t>
            </a:r>
            <a:r>
              <a:rPr lang="en-US" sz="2400" dirty="0" err="1" smtClean="0"/>
              <a:t>pomoću</a:t>
            </a:r>
            <a:r>
              <a:rPr lang="en-US" sz="2400" dirty="0" smtClean="0"/>
              <a:t> </a:t>
            </a:r>
            <a:r>
              <a:rPr lang="en-US" sz="2400" i="1" dirty="0" smtClean="0"/>
              <a:t>range</a:t>
            </a:r>
            <a:r>
              <a:rPr lang="en-US" sz="2400" dirty="0" smtClean="0"/>
              <a:t>()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Ako</a:t>
            </a:r>
            <a:r>
              <a:rPr lang="en-US" sz="2400" dirty="0" smtClean="0"/>
              <a:t> </a:t>
            </a:r>
            <a:r>
              <a:rPr lang="en-US" sz="2400" dirty="0" err="1" smtClean="0"/>
              <a:t>kolekcija</a:t>
            </a:r>
            <a:r>
              <a:rPr lang="en-US" sz="2400" dirty="0" smtClean="0"/>
              <a:t> </a:t>
            </a:r>
            <a:r>
              <a:rPr lang="en-US" sz="2400" dirty="0" err="1" smtClean="0"/>
              <a:t>sadrži</a:t>
            </a:r>
            <a:r>
              <a:rPr lang="en-US" sz="2400" dirty="0" smtClean="0"/>
              <a:t> </a:t>
            </a:r>
            <a:r>
              <a:rPr lang="en-US" sz="2400" dirty="0" err="1" smtClean="0"/>
              <a:t>više</a:t>
            </a:r>
            <a:r>
              <a:rPr lang="en-US" sz="2400" dirty="0" smtClean="0"/>
              <a:t> </a:t>
            </a:r>
            <a:r>
              <a:rPr lang="en-US" sz="2400" dirty="0" err="1" smtClean="0"/>
              <a:t>kolekcija</a:t>
            </a:r>
            <a:r>
              <a:rPr lang="en-US" sz="2400" dirty="0" smtClean="0"/>
              <a:t> </a:t>
            </a:r>
            <a:r>
              <a:rPr lang="en-US" sz="2400" dirty="0" err="1" smtClean="0"/>
              <a:t>iste</a:t>
            </a:r>
            <a:r>
              <a:rPr lang="en-US" sz="2400" dirty="0" smtClean="0"/>
              <a:t> </a:t>
            </a:r>
            <a:r>
              <a:rPr lang="en-US" sz="2400" dirty="0" err="1" smtClean="0"/>
              <a:t>dužine</a:t>
            </a:r>
            <a:r>
              <a:rPr lang="en-US" sz="2400" dirty="0" smtClean="0"/>
              <a:t> </a:t>
            </a:r>
            <a:r>
              <a:rPr lang="en-US" sz="2400" dirty="0" err="1" smtClean="0"/>
              <a:t>moguće</a:t>
            </a:r>
            <a:r>
              <a:rPr lang="en-US" sz="2400" dirty="0" smtClean="0"/>
              <a:t> je: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87624" y="1980129"/>
            <a:ext cx="691276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for </a:t>
            </a:r>
            <a:r>
              <a:rPr lang="en-US" sz="1600" dirty="0" err="1" smtClean="0">
                <a:solidFill>
                  <a:schemeClr val="bg1"/>
                </a:solidFill>
              </a:rPr>
              <a:t>stvar</a:t>
            </a:r>
            <a:r>
              <a:rPr lang="en-US" sz="1600" dirty="0" smtClean="0">
                <a:solidFill>
                  <a:schemeClr val="bg1"/>
                </a:solidFill>
              </a:rPr>
              <a:t> in </a:t>
            </a:r>
            <a:r>
              <a:rPr lang="en-US" sz="1600" dirty="0" err="1" smtClean="0">
                <a:solidFill>
                  <a:schemeClr val="bg1"/>
                </a:solidFill>
              </a:rPr>
              <a:t>kolekcija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izraz</a:t>
            </a:r>
            <a:r>
              <a:rPr lang="en-US" sz="1600" dirty="0" smtClean="0">
                <a:solidFill>
                  <a:schemeClr val="bg1"/>
                </a:solidFill>
              </a:rPr>
              <a:t> # </a:t>
            </a:r>
            <a:r>
              <a:rPr lang="en-US" sz="1600" dirty="0" err="1" smtClean="0">
                <a:solidFill>
                  <a:schemeClr val="bg1"/>
                </a:solidFill>
              </a:rPr>
              <a:t>za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svaku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stvar</a:t>
            </a:r>
            <a:r>
              <a:rPr lang="en-US" sz="1600" dirty="0" smtClean="0">
                <a:solidFill>
                  <a:schemeClr val="bg1"/>
                </a:solidFill>
              </a:rPr>
              <a:t> u </a:t>
            </a:r>
            <a:r>
              <a:rPr lang="en-US" sz="1600" dirty="0" err="1" smtClean="0">
                <a:solidFill>
                  <a:schemeClr val="bg1"/>
                </a:solidFill>
              </a:rPr>
              <a:t>kolekciji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647926"/>
            <a:ext cx="6912768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for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in range(10,100,10): #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prolazi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od</a:t>
            </a:r>
            <a:r>
              <a:rPr lang="en-US" sz="1600" dirty="0" smtClean="0">
                <a:solidFill>
                  <a:schemeClr val="bg1"/>
                </a:solidFill>
              </a:rPr>
              <a:t> 10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	 # do 100 u </a:t>
            </a:r>
            <a:r>
              <a:rPr lang="en-US" sz="1600" dirty="0" err="1" smtClean="0">
                <a:solidFill>
                  <a:schemeClr val="bg1"/>
                </a:solidFill>
              </a:rPr>
              <a:t>inkrementima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po</a:t>
            </a:r>
            <a:r>
              <a:rPr lang="en-US" sz="1600" dirty="0" smtClean="0">
                <a:solidFill>
                  <a:schemeClr val="bg1"/>
                </a:solidFill>
              </a:rPr>
              <a:t> 10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for j in range(10):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+= j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5589240"/>
            <a:ext cx="6912768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 = [[0,0,0],[0,0,1],[0,1,0],[1,0,0],[1,0,1],[1,1,0],[1,1,1]]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for </a:t>
            </a:r>
            <a:r>
              <a:rPr lang="en-US" sz="1600" dirty="0" err="1" smtClean="0">
                <a:solidFill>
                  <a:schemeClr val="bg1"/>
                </a:solidFill>
              </a:rPr>
              <a:t>x,y,z</a:t>
            </a:r>
            <a:r>
              <a:rPr lang="en-US" sz="1600" dirty="0" smtClean="0">
                <a:solidFill>
                  <a:schemeClr val="bg1"/>
                </a:solidFill>
              </a:rPr>
              <a:t> in s: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"%d|%d|%d"%(</a:t>
            </a:r>
            <a:r>
              <a:rPr lang="en-US" sz="1600" dirty="0" err="1" smtClean="0">
                <a:solidFill>
                  <a:schemeClr val="bg1"/>
                </a:solidFill>
              </a:rPr>
              <a:t>x,y,z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"-"*5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908720"/>
            <a:ext cx="7488832" cy="576064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For </a:t>
            </a:r>
            <a:r>
              <a:rPr lang="en-US" b="1" dirty="0" err="1" smtClean="0"/>
              <a:t>petlja</a:t>
            </a:r>
            <a:endParaRPr lang="en-US" b="1" dirty="0" smtClean="0"/>
          </a:p>
          <a:p>
            <a:r>
              <a:rPr lang="pl-PL" sz="2400" dirty="0" smtClean="0"/>
              <a:t>Ako name je potrebna i vrednost i indeks: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87624" y="1980129"/>
            <a:ext cx="691276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 = ["</a:t>
            </a:r>
            <a:r>
              <a:rPr lang="en-US" sz="1600" dirty="0" err="1" smtClean="0">
                <a:solidFill>
                  <a:schemeClr val="bg1"/>
                </a:solidFill>
              </a:rPr>
              <a:t>a","b","c</a:t>
            </a:r>
            <a:r>
              <a:rPr lang="en-US" sz="1600" dirty="0" smtClean="0">
                <a:solidFill>
                  <a:schemeClr val="bg1"/>
                </a:solidFill>
              </a:rPr>
              <a:t>"]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for </a:t>
            </a:r>
            <a:r>
              <a:rPr lang="en-US" sz="1600" dirty="0" err="1" smtClean="0">
                <a:solidFill>
                  <a:schemeClr val="bg1"/>
                </a:solidFill>
              </a:rPr>
              <a:t>idx</a:t>
            </a:r>
            <a:r>
              <a:rPr lang="en-US" sz="1600" dirty="0" smtClean="0">
                <a:solidFill>
                  <a:schemeClr val="bg1"/>
                </a:solidFill>
              </a:rPr>
              <a:t>, letter in enumerate(l):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"%d. %s"%(</a:t>
            </a:r>
            <a:r>
              <a:rPr lang="en-US" sz="1600" dirty="0" err="1" smtClean="0">
                <a:solidFill>
                  <a:schemeClr val="bg1"/>
                </a:solidFill>
              </a:rPr>
              <a:t>idx,letter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908720"/>
            <a:ext cx="7488832" cy="576064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For </a:t>
            </a:r>
            <a:r>
              <a:rPr lang="en-US" b="1" dirty="0" err="1" smtClean="0"/>
              <a:t>petlja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ZIP</a:t>
            </a:r>
          </a:p>
          <a:p>
            <a:r>
              <a:rPr lang="en-US" sz="2400" dirty="0" smtClean="0"/>
              <a:t>zip() </a:t>
            </a:r>
            <a:r>
              <a:rPr lang="en-US" sz="2400" dirty="0" err="1" smtClean="0"/>
              <a:t>funkcija</a:t>
            </a:r>
            <a:r>
              <a:rPr lang="en-US" sz="2400" dirty="0" smtClean="0"/>
              <a:t> </a:t>
            </a:r>
            <a:r>
              <a:rPr lang="en-US" sz="2400" dirty="0" err="1" smtClean="0"/>
              <a:t>kombinuje</a:t>
            </a:r>
            <a:r>
              <a:rPr lang="en-US" sz="2400" dirty="0" smtClean="0"/>
              <a:t> </a:t>
            </a:r>
            <a:r>
              <a:rPr lang="en-US" sz="2400" dirty="0" err="1" smtClean="0"/>
              <a:t>sekvence</a:t>
            </a:r>
            <a:r>
              <a:rPr lang="en-US" sz="2400" dirty="0" smtClean="0"/>
              <a:t> u </a:t>
            </a:r>
            <a:r>
              <a:rPr lang="en-US" sz="2400" dirty="0" err="1" smtClean="0"/>
              <a:t>sekvencu</a:t>
            </a:r>
            <a:r>
              <a:rPr lang="en-US" sz="2400" dirty="0" smtClean="0"/>
              <a:t> </a:t>
            </a:r>
            <a:r>
              <a:rPr lang="en-US" sz="2400" dirty="0" err="1" smtClean="0"/>
              <a:t>torki</a:t>
            </a:r>
            <a:endParaRPr lang="en-US" sz="2400" dirty="0" smtClean="0"/>
          </a:p>
          <a:p>
            <a:r>
              <a:rPr lang="en-US" sz="2400" dirty="0" err="1" smtClean="0"/>
              <a:t>Iteriranje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vise </a:t>
            </a:r>
            <a:r>
              <a:rPr lang="en-US" sz="2400" dirty="0" err="1" smtClean="0"/>
              <a:t>sekvenci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jednom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87624" y="2420888"/>
            <a:ext cx="6912768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l1 = ["</a:t>
            </a:r>
            <a:r>
              <a:rPr lang="en-US" sz="1600" dirty="0" err="1" smtClean="0">
                <a:solidFill>
                  <a:schemeClr val="bg1"/>
                </a:solidFill>
              </a:rPr>
              <a:t>a","b","c</a:t>
            </a:r>
            <a:r>
              <a:rPr lang="en-US" sz="1600" dirty="0" smtClean="0">
                <a:solidFill>
                  <a:schemeClr val="bg1"/>
                </a:solidFill>
              </a:rPr>
              <a:t>"]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l2 = ["</a:t>
            </a:r>
            <a:r>
              <a:rPr lang="en-US" sz="1600" dirty="0" err="1" smtClean="0">
                <a:solidFill>
                  <a:schemeClr val="bg1"/>
                </a:solidFill>
              </a:rPr>
              <a:t>jabuke","kruske","pomorandze</a:t>
            </a:r>
            <a:r>
              <a:rPr lang="en-US" sz="1600" dirty="0" smtClean="0">
                <a:solidFill>
                  <a:schemeClr val="bg1"/>
                </a:solidFill>
              </a:rPr>
              <a:t>"]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for </a:t>
            </a:r>
            <a:r>
              <a:rPr lang="en-US" sz="1600" dirty="0" err="1" smtClean="0">
                <a:solidFill>
                  <a:schemeClr val="bg1"/>
                </a:solidFill>
              </a:rPr>
              <a:t>s,n</a:t>
            </a:r>
            <a:r>
              <a:rPr lang="en-US" sz="1600" dirty="0" smtClean="0">
                <a:solidFill>
                  <a:schemeClr val="bg1"/>
                </a:solidFill>
              </a:rPr>
              <a:t> in zip(l1,l2):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"%s) %s"%(</a:t>
            </a:r>
            <a:r>
              <a:rPr lang="en-US" sz="1600" dirty="0" err="1" smtClean="0">
                <a:solidFill>
                  <a:schemeClr val="bg1"/>
                </a:solidFill>
              </a:rPr>
              <a:t>s,n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1124744"/>
            <a:ext cx="7488832" cy="4104456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Izuzeci</a:t>
            </a:r>
            <a:endParaRPr lang="en-US" b="1" dirty="0" smtClean="0"/>
          </a:p>
          <a:p>
            <a:r>
              <a:rPr lang="en-US" sz="2400" dirty="0" err="1" smtClean="0"/>
              <a:t>Indikatori</a:t>
            </a:r>
            <a:r>
              <a:rPr lang="en-US" sz="2400" dirty="0" smtClean="0"/>
              <a:t> </a:t>
            </a:r>
            <a:r>
              <a:rPr lang="en-US" sz="2400" dirty="0" err="1" smtClean="0"/>
              <a:t>greške</a:t>
            </a:r>
            <a:r>
              <a:rPr lang="en-US" sz="2400" dirty="0" smtClean="0"/>
              <a:t> </a:t>
            </a:r>
            <a:r>
              <a:rPr lang="en-US" sz="2400" dirty="0" err="1" smtClean="0"/>
              <a:t>pri</a:t>
            </a:r>
            <a:r>
              <a:rPr lang="en-US" sz="2400" dirty="0" smtClean="0"/>
              <a:t> </a:t>
            </a:r>
            <a:r>
              <a:rPr lang="en-US" sz="2400" dirty="0" err="1" smtClean="0"/>
              <a:t>izvršenju</a:t>
            </a:r>
            <a:endParaRPr lang="en-US" sz="2400" dirty="0" smtClean="0"/>
          </a:p>
          <a:p>
            <a:r>
              <a:rPr lang="en-US" sz="2400" dirty="0" err="1" smtClean="0"/>
              <a:t>Prekidaju</a:t>
            </a:r>
            <a:r>
              <a:rPr lang="en-US" sz="2400" dirty="0" smtClean="0"/>
              <a:t> </a:t>
            </a:r>
            <a:r>
              <a:rPr lang="en-US" sz="2400" dirty="0" err="1" smtClean="0"/>
              <a:t>dalje</a:t>
            </a:r>
            <a:r>
              <a:rPr lang="en-US" sz="2400" dirty="0" smtClean="0"/>
              <a:t> </a:t>
            </a:r>
            <a:r>
              <a:rPr lang="en-US" sz="2400" dirty="0" err="1" smtClean="0"/>
              <a:t>izvršenje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prelaze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hendler</a:t>
            </a:r>
            <a:endParaRPr lang="en-US" sz="2400" dirty="0" smtClean="0"/>
          </a:p>
          <a:p>
            <a:r>
              <a:rPr lang="en-US" sz="2400" dirty="0" smtClean="0"/>
              <a:t>U </a:t>
            </a:r>
            <a:r>
              <a:rPr lang="en-US" sz="2400" dirty="0" err="1" smtClean="0"/>
              <a:t>hendleru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moze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pokuša</a:t>
            </a:r>
            <a:r>
              <a:rPr lang="en-US" sz="2400" dirty="0" smtClean="0"/>
              <a:t> </a:t>
            </a:r>
            <a:r>
              <a:rPr lang="en-US" sz="2400" dirty="0" err="1" smtClean="0"/>
              <a:t>oporavak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greške</a:t>
            </a:r>
            <a:endParaRPr lang="en-US" sz="2400" dirty="0" smtClean="0"/>
          </a:p>
          <a:p>
            <a:r>
              <a:rPr lang="en-US" sz="2400" dirty="0" err="1" smtClean="0"/>
              <a:t>Jedan</a:t>
            </a:r>
            <a:r>
              <a:rPr lang="en-US" sz="2400" dirty="0" smtClean="0"/>
              <a:t> </a:t>
            </a:r>
            <a:r>
              <a:rPr lang="en-US" sz="2400" i="1" dirty="0" smtClean="0"/>
              <a:t>try</a:t>
            </a:r>
            <a:r>
              <a:rPr lang="en-US" sz="2400" dirty="0" smtClean="0"/>
              <a:t>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hvata</a:t>
            </a:r>
            <a:r>
              <a:rPr lang="en-US" sz="2400" dirty="0" smtClean="0"/>
              <a:t> </a:t>
            </a:r>
            <a:r>
              <a:rPr lang="en-US" sz="2400" dirty="0" err="1" smtClean="0"/>
              <a:t>više</a:t>
            </a:r>
            <a:r>
              <a:rPr lang="en-US" sz="2400" dirty="0" smtClean="0"/>
              <a:t> </a:t>
            </a:r>
            <a:r>
              <a:rPr lang="en-US" sz="2400" dirty="0" err="1" smtClean="0"/>
              <a:t>izuzetaka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Kada</a:t>
            </a:r>
            <a:r>
              <a:rPr lang="en-US" sz="2400" dirty="0" smtClean="0"/>
              <a:t> </a:t>
            </a:r>
            <a:r>
              <a:rPr lang="en-US" sz="2400" dirty="0" err="1" smtClean="0"/>
              <a:t>dodje</a:t>
            </a:r>
            <a:r>
              <a:rPr lang="en-US" sz="2400" dirty="0" smtClean="0"/>
              <a:t> </a:t>
            </a:r>
            <a:r>
              <a:rPr lang="en-US" sz="2400" dirty="0" err="1" smtClean="0"/>
              <a:t>izuzetka</a:t>
            </a:r>
            <a:r>
              <a:rPr lang="en-US" sz="2400" dirty="0" smtClean="0"/>
              <a:t>, program </a:t>
            </a:r>
            <a:r>
              <a:rPr lang="en-US" sz="2400" dirty="0" err="1" smtClean="0"/>
              <a:t>nastavlja</a:t>
            </a:r>
            <a:r>
              <a:rPr lang="en-US" sz="2400" dirty="0" smtClean="0"/>
              <a:t> </a:t>
            </a:r>
            <a:r>
              <a:rPr lang="en-US" sz="2400" dirty="0" err="1" smtClean="0"/>
              <a:t>izvršenje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odgovarajućem</a:t>
            </a:r>
            <a:r>
              <a:rPr lang="en-US" sz="2400" dirty="0" smtClean="0"/>
              <a:t> </a:t>
            </a:r>
            <a:r>
              <a:rPr lang="en-US" sz="2400" i="1" dirty="0" smtClean="0"/>
              <a:t>except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1124744"/>
            <a:ext cx="7488832" cy="5544616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Izuzeci</a:t>
            </a:r>
            <a:endParaRPr lang="en-US" b="1" dirty="0" smtClean="0"/>
          </a:p>
          <a:p>
            <a:r>
              <a:rPr lang="en-US" sz="2400" i="1" smtClean="0"/>
              <a:t>finally</a:t>
            </a:r>
            <a:r>
              <a:rPr lang="en-US" sz="2400" smtClean="0"/>
              <a:t> </a:t>
            </a:r>
            <a:r>
              <a:rPr lang="en-US" sz="2400" dirty="0" smtClean="0"/>
              <a:t>se </a:t>
            </a:r>
            <a:r>
              <a:rPr lang="en-US" sz="2400" dirty="0" err="1" smtClean="0"/>
              <a:t>uvek</a:t>
            </a:r>
            <a:r>
              <a:rPr lang="en-US" sz="2400" dirty="0" smtClean="0"/>
              <a:t> </a:t>
            </a:r>
            <a:r>
              <a:rPr lang="en-US" sz="2400" dirty="0" err="1" smtClean="0"/>
              <a:t>izvršava</a:t>
            </a:r>
            <a:endParaRPr lang="en-US" sz="2400" dirty="0" smtClean="0"/>
          </a:p>
          <a:p>
            <a:r>
              <a:rPr lang="en-US" sz="2400" dirty="0" err="1" smtClean="0"/>
              <a:t>Hvatanje</a:t>
            </a:r>
            <a:r>
              <a:rPr lang="en-US" sz="2400" dirty="0" smtClean="0"/>
              <a:t> </a:t>
            </a:r>
            <a:r>
              <a:rPr lang="en-US" sz="2400" dirty="0" err="1" smtClean="0"/>
              <a:t>izuzetaka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87624" y="2564904"/>
            <a:ext cx="6912768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x = 100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try: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x = 100/y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f = open("</a:t>
            </a:r>
            <a:r>
              <a:rPr lang="en-US" sz="1600" dirty="0" err="1" smtClean="0">
                <a:solidFill>
                  <a:schemeClr val="bg1"/>
                </a:solidFill>
              </a:rPr>
              <a:t>nepostojeciFajl.txt","r</a:t>
            </a:r>
            <a:r>
              <a:rPr lang="en-US" sz="1600" dirty="0" smtClean="0">
                <a:solidFill>
                  <a:schemeClr val="bg1"/>
                </a:solidFill>
              </a:rPr>
              <a:t>")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except </a:t>
            </a:r>
            <a:r>
              <a:rPr lang="en-US" sz="1600" dirty="0" err="1" smtClean="0">
                <a:solidFill>
                  <a:schemeClr val="bg1"/>
                </a:solidFill>
              </a:rPr>
              <a:t>IOError</a:t>
            </a:r>
            <a:r>
              <a:rPr lang="en-US" sz="1600" dirty="0" smtClean="0">
                <a:solidFill>
                  <a:schemeClr val="bg1"/>
                </a:solidFill>
              </a:rPr>
              <a:t> as e: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except </a:t>
            </a:r>
            <a:r>
              <a:rPr lang="en-US" sz="1600" dirty="0" err="1" smtClean="0">
                <a:solidFill>
                  <a:schemeClr val="bg1"/>
                </a:solidFill>
              </a:rPr>
              <a:t>ZeroDivisionError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"Divide by ZERO! "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x = 0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except: #</a:t>
            </a:r>
            <a:r>
              <a:rPr lang="en-US" sz="1600" dirty="0" err="1" smtClean="0">
                <a:solidFill>
                  <a:schemeClr val="bg1"/>
                </a:solidFill>
              </a:rPr>
              <a:t>pokemon</a:t>
            </a:r>
            <a:r>
              <a:rPr lang="en-US" sz="1600" dirty="0" smtClean="0">
                <a:solidFill>
                  <a:schemeClr val="bg1"/>
                </a:solidFill>
              </a:rPr>
              <a:t> exception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"Unknown exception "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finally: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1124744"/>
            <a:ext cx="7488832" cy="5544616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Definisanje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bacanje</a:t>
            </a:r>
            <a:r>
              <a:rPr lang="en-US" b="1" dirty="0" smtClean="0"/>
              <a:t> </a:t>
            </a:r>
            <a:r>
              <a:rPr lang="en-US" b="1" dirty="0" err="1" smtClean="0"/>
              <a:t>izuzetaka</a:t>
            </a:r>
            <a:endParaRPr lang="en-US" b="1" dirty="0" smtClean="0"/>
          </a:p>
          <a:p>
            <a:r>
              <a:rPr lang="en-US" sz="2400" dirty="0" err="1" smtClean="0"/>
              <a:t>Dovoljno</a:t>
            </a:r>
            <a:r>
              <a:rPr lang="en-US" sz="2400" dirty="0" smtClean="0"/>
              <a:t> je </a:t>
            </a:r>
            <a:r>
              <a:rPr lang="en-US" sz="2400" dirty="0" err="1" smtClean="0"/>
              <a:t>naslediti</a:t>
            </a:r>
            <a:r>
              <a:rPr lang="en-US" sz="2400" dirty="0" smtClean="0"/>
              <a:t> </a:t>
            </a:r>
            <a:r>
              <a:rPr lang="en-US" sz="2400" dirty="0" err="1" smtClean="0"/>
              <a:t>klasu</a:t>
            </a:r>
            <a:r>
              <a:rPr lang="en-US" sz="2400" dirty="0" smtClean="0"/>
              <a:t> </a:t>
            </a:r>
            <a:r>
              <a:rPr lang="en-US" sz="2400" i="1" dirty="0" smtClean="0"/>
              <a:t>Exception</a:t>
            </a:r>
          </a:p>
          <a:p>
            <a:r>
              <a:rPr lang="en-US" sz="2400" dirty="0" smtClean="0"/>
              <a:t>U </a:t>
            </a:r>
            <a:r>
              <a:rPr lang="en-US" sz="2400" dirty="0" err="1" smtClean="0"/>
              <a:t>konstruktoru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definisati</a:t>
            </a:r>
            <a:r>
              <a:rPr lang="en-US" sz="2400" dirty="0" smtClean="0"/>
              <a:t> </a:t>
            </a:r>
            <a:r>
              <a:rPr lang="en-US" sz="2400" dirty="0" err="1" smtClean="0"/>
              <a:t>argumente</a:t>
            </a:r>
            <a:r>
              <a:rPr lang="en-US" sz="2400" dirty="0" smtClean="0"/>
              <a:t> (o </a:t>
            </a:r>
            <a:r>
              <a:rPr lang="en-US" sz="2400" dirty="0" err="1" smtClean="0"/>
              <a:t>klasama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konstruktorima</a:t>
            </a:r>
            <a:r>
              <a:rPr lang="en-US" sz="2400" dirty="0" smtClean="0"/>
              <a:t> vise </a:t>
            </a:r>
            <a:r>
              <a:rPr lang="en-US" sz="2400" dirty="0" err="1" smtClean="0"/>
              <a:t>kasnije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r>
              <a:rPr lang="pl-PL" sz="2400" dirty="0" smtClean="0"/>
              <a:t>Izuzeci se u Pythonu podižu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>
                <a:hlinkClick r:id="rId2"/>
              </a:rPr>
              <a:t>Lista</a:t>
            </a:r>
            <a:r>
              <a:rPr lang="en-US" sz="2400" dirty="0" smtClean="0">
                <a:hlinkClick r:id="rId2"/>
              </a:rPr>
              <a:t> </a:t>
            </a:r>
            <a:r>
              <a:rPr lang="en-US" sz="2400" dirty="0" err="1" smtClean="0">
                <a:hlinkClick r:id="rId2"/>
              </a:rPr>
              <a:t>ugradjenih</a:t>
            </a:r>
            <a:r>
              <a:rPr lang="en-US" sz="2400" dirty="0" smtClean="0">
                <a:hlinkClick r:id="rId2"/>
              </a:rPr>
              <a:t> </a:t>
            </a:r>
            <a:r>
              <a:rPr lang="en-US" sz="2400" dirty="0" err="1" smtClean="0">
                <a:hlinkClick r:id="rId2"/>
              </a:rPr>
              <a:t>izuzetaka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87624" y="2852936"/>
            <a:ext cx="6912768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class </a:t>
            </a:r>
            <a:r>
              <a:rPr lang="en-US" sz="1600" dirty="0" err="1" smtClean="0">
                <a:solidFill>
                  <a:schemeClr val="bg1"/>
                </a:solidFill>
              </a:rPr>
              <a:t>MyException</a:t>
            </a:r>
            <a:r>
              <a:rPr lang="en-US" sz="1600" dirty="0" smtClean="0">
                <a:solidFill>
                  <a:schemeClr val="bg1"/>
                </a:solidFill>
              </a:rPr>
              <a:t>(Exception):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self,error,message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self.args</a:t>
            </a:r>
            <a:r>
              <a:rPr lang="en-US" sz="1600" dirty="0" smtClean="0">
                <a:solidFill>
                  <a:schemeClr val="bg1"/>
                </a:solidFill>
              </a:rPr>
              <a:t> = (</a:t>
            </a:r>
            <a:r>
              <a:rPr lang="en-US" sz="1600" dirty="0" err="1" smtClean="0">
                <a:solidFill>
                  <a:schemeClr val="bg1"/>
                </a:solidFill>
              </a:rPr>
              <a:t>error,message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self.error</a:t>
            </a:r>
            <a:r>
              <a:rPr lang="en-US" sz="1600" dirty="0" smtClean="0">
                <a:solidFill>
                  <a:schemeClr val="bg1"/>
                </a:solidFill>
              </a:rPr>
              <a:t> = error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self.message</a:t>
            </a:r>
            <a:r>
              <a:rPr lang="en-US" sz="1600" dirty="0" smtClean="0">
                <a:solidFill>
                  <a:schemeClr val="bg1"/>
                </a:solidFill>
              </a:rPr>
              <a:t> = message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4697849"/>
            <a:ext cx="6912768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if </a:t>
            </a:r>
            <a:r>
              <a:rPr lang="en-US" sz="1600" dirty="0" err="1" smtClean="0">
                <a:solidFill>
                  <a:schemeClr val="bg1"/>
                </a:solidFill>
              </a:rPr>
              <a:t>some_condition</a:t>
            </a:r>
            <a:r>
              <a:rPr lang="en-US" sz="1600" dirty="0" smtClean="0">
                <a:solidFill>
                  <a:schemeClr val="bg1"/>
                </a:solidFill>
              </a:rPr>
              <a:t> == False: #</a:t>
            </a:r>
            <a:r>
              <a:rPr lang="en-US" sz="1600" dirty="0" err="1" smtClean="0">
                <a:solidFill>
                  <a:schemeClr val="bg1"/>
                </a:solidFill>
              </a:rPr>
              <a:t>doslo</a:t>
            </a:r>
            <a:r>
              <a:rPr lang="en-US" sz="1600" dirty="0" smtClean="0">
                <a:solidFill>
                  <a:schemeClr val="bg1"/>
                </a:solidFill>
              </a:rPr>
              <a:t> je do </a:t>
            </a:r>
            <a:r>
              <a:rPr lang="en-US" sz="1600" dirty="0" err="1" smtClean="0">
                <a:solidFill>
                  <a:schemeClr val="bg1"/>
                </a:solidFill>
              </a:rPr>
              <a:t>greske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raise </a:t>
            </a:r>
            <a:r>
              <a:rPr lang="en-US" sz="1600" dirty="0" err="1" smtClean="0">
                <a:solidFill>
                  <a:schemeClr val="bg1"/>
                </a:solidFill>
              </a:rPr>
              <a:t>MyException</a:t>
            </a:r>
            <a:r>
              <a:rPr lang="en-US" sz="1600" dirty="0" smtClean="0">
                <a:solidFill>
                  <a:schemeClr val="bg1"/>
                </a:solidFill>
              </a:rPr>
              <a:t>(1,"Doslo je do </a:t>
            </a:r>
            <a:r>
              <a:rPr lang="en-US" sz="1600" dirty="0" err="1" smtClean="0">
                <a:solidFill>
                  <a:schemeClr val="bg1"/>
                </a:solidFill>
              </a:rPr>
              <a:t>neke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greske</a:t>
            </a:r>
            <a:r>
              <a:rPr lang="en-US" sz="1600" dirty="0" smtClean="0">
                <a:solidFill>
                  <a:schemeClr val="bg1"/>
                </a:solidFill>
              </a:rPr>
              <a:t>")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else: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1124744"/>
            <a:ext cx="7488832" cy="5544616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Kontekst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i="1" dirty="0" smtClean="0"/>
              <a:t>with</a:t>
            </a:r>
          </a:p>
          <a:p>
            <a:r>
              <a:rPr lang="en-US" sz="2400" dirty="0" smtClean="0"/>
              <a:t>Problem s </a:t>
            </a:r>
            <a:r>
              <a:rPr lang="en-US" sz="2400" dirty="0" err="1" smtClean="0"/>
              <a:t>izuzecima</a:t>
            </a:r>
            <a:r>
              <a:rPr lang="en-US" sz="2400" dirty="0" smtClean="0"/>
              <a:t> je "cleanup"</a:t>
            </a:r>
          </a:p>
          <a:p>
            <a:r>
              <a:rPr lang="en-US" sz="2400" dirty="0" err="1" smtClean="0"/>
              <a:t>Pomoću</a:t>
            </a:r>
            <a:r>
              <a:rPr lang="en-US" sz="2400" dirty="0" smtClean="0"/>
              <a:t> </a:t>
            </a:r>
            <a:r>
              <a:rPr lang="en-US" sz="2400" i="1" dirty="0" smtClean="0"/>
              <a:t>with</a:t>
            </a:r>
            <a:r>
              <a:rPr lang="en-US" sz="2400" dirty="0" smtClean="0"/>
              <a:t> </a:t>
            </a:r>
            <a:r>
              <a:rPr lang="en-US" sz="2400" dirty="0" err="1" smtClean="0"/>
              <a:t>odgovornost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čišćenje</a:t>
            </a:r>
            <a:r>
              <a:rPr lang="en-US" sz="2400" dirty="0" smtClean="0"/>
              <a:t> </a:t>
            </a:r>
            <a:r>
              <a:rPr lang="en-US" sz="2400" dirty="0" err="1" smtClean="0"/>
              <a:t>ostavljamo</a:t>
            </a:r>
            <a:r>
              <a:rPr lang="en-US" sz="2400" dirty="0" smtClean="0"/>
              <a:t> </a:t>
            </a:r>
            <a:r>
              <a:rPr lang="en-US" sz="2400" dirty="0" err="1" smtClean="0"/>
              <a:t>samom</a:t>
            </a:r>
            <a:r>
              <a:rPr lang="en-US" sz="2400" dirty="0" smtClean="0"/>
              <a:t> </a:t>
            </a:r>
            <a:r>
              <a:rPr lang="en-US" sz="2400" dirty="0" err="1" smtClean="0"/>
              <a:t>objektu</a:t>
            </a:r>
            <a:endParaRPr lang="en-US" sz="2400" dirty="0" smtClean="0"/>
          </a:p>
          <a:p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</a:t>
            </a:r>
            <a:r>
              <a:rPr lang="en-US" sz="2400" dirty="0" smtClean="0"/>
              <a:t> je u </a:t>
            </a:r>
            <a:r>
              <a:rPr lang="en-US" sz="2400" dirty="0" err="1" smtClean="0"/>
              <a:t>stvari</a:t>
            </a:r>
            <a:r>
              <a:rPr lang="en-US" sz="2400" dirty="0" smtClean="0"/>
              <a:t> </a:t>
            </a:r>
            <a:r>
              <a:rPr lang="en-US" sz="2400" dirty="0" err="1" smtClean="0"/>
              <a:t>vezan</a:t>
            </a:r>
            <a:r>
              <a:rPr lang="en-US" sz="2400" dirty="0" smtClean="0"/>
              <a:t> </a:t>
            </a:r>
            <a:r>
              <a:rPr lang="en-US" sz="2400" dirty="0" err="1" smtClean="0"/>
              <a:t>kontekst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on </a:t>
            </a:r>
            <a:r>
              <a:rPr lang="en-US" sz="2400" dirty="0" err="1" smtClean="0"/>
              <a:t>predstavlja</a:t>
            </a:r>
            <a:r>
              <a:rPr lang="en-US" sz="2400" dirty="0" smtClean="0"/>
              <a:t> </a:t>
            </a:r>
            <a:r>
              <a:rPr lang="en-US" sz="2400" dirty="0" err="1" smtClean="0"/>
              <a:t>menadzera</a:t>
            </a:r>
            <a:r>
              <a:rPr lang="en-US" sz="2400" dirty="0" smtClean="0"/>
              <a:t> </a:t>
            </a:r>
            <a:r>
              <a:rPr lang="en-US" sz="2400" dirty="0" err="1" smtClean="0"/>
              <a:t>konteksta</a:t>
            </a:r>
            <a:endParaRPr lang="en-US" sz="2400" dirty="0" smtClean="0"/>
          </a:p>
          <a:p>
            <a:r>
              <a:rPr lang="en-US" sz="2400" dirty="0" smtClean="0"/>
              <a:t>Primer: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Nakon</a:t>
            </a:r>
            <a:r>
              <a:rPr lang="en-US" sz="2400" dirty="0" smtClean="0"/>
              <a:t> </a:t>
            </a:r>
            <a:r>
              <a:rPr lang="en-US" sz="2400" dirty="0" err="1" smtClean="0"/>
              <a:t>završetka</a:t>
            </a:r>
            <a:r>
              <a:rPr lang="en-US" sz="2400" dirty="0" smtClean="0"/>
              <a:t> </a:t>
            </a:r>
            <a:r>
              <a:rPr lang="en-US" sz="2400" dirty="0" err="1" smtClean="0"/>
              <a:t>bloka</a:t>
            </a:r>
            <a:r>
              <a:rPr lang="en-US" sz="2400" dirty="0" smtClean="0"/>
              <a:t>, </a:t>
            </a:r>
            <a:r>
              <a:rPr lang="en-US" sz="2400" dirty="0" err="1" smtClean="0"/>
              <a:t>menadzer</a:t>
            </a:r>
            <a:r>
              <a:rPr lang="en-US" sz="2400" dirty="0" smtClean="0"/>
              <a:t> </a:t>
            </a:r>
            <a:r>
              <a:rPr lang="en-US" sz="2400" dirty="0" err="1" smtClean="0"/>
              <a:t>konteksta</a:t>
            </a:r>
            <a:r>
              <a:rPr lang="en-US" sz="2400" dirty="0" smtClean="0"/>
              <a:t> (</a:t>
            </a:r>
            <a:r>
              <a:rPr lang="en-US" sz="2400" i="1" dirty="0" smtClean="0"/>
              <a:t>f</a:t>
            </a:r>
            <a:r>
              <a:rPr lang="en-US" sz="2400" dirty="0" smtClean="0"/>
              <a:t>) je van scope-a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vrši</a:t>
            </a:r>
            <a:r>
              <a:rPr lang="en-US" sz="2400" dirty="0" smtClean="0"/>
              <a:t> se cleanup </a:t>
            </a:r>
            <a:r>
              <a:rPr lang="en-US" sz="2400" dirty="0" err="1" smtClean="0"/>
              <a:t>automatski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87624" y="4077072"/>
            <a:ext cx="691276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with open("nekiFajl.txt") as f: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for line in f: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print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608" y="2780928"/>
            <a:ext cx="6779096" cy="532655"/>
          </a:xfrm>
        </p:spPr>
        <p:txBody>
          <a:bodyPr/>
          <a:lstStyle/>
          <a:p>
            <a:pPr algn="ctr">
              <a:buNone/>
            </a:pPr>
            <a:r>
              <a:rPr lang="en-US" sz="3200" b="1" dirty="0" err="1" smtClean="0">
                <a:latin typeface="Arial" charset="0"/>
                <a:cs typeface="Arial" charset="0"/>
              </a:rPr>
              <a:t>Leksi</a:t>
            </a:r>
            <a:r>
              <a:rPr lang="sr-Latn-RS" sz="3200" b="1" dirty="0" smtClean="0">
                <a:latin typeface="Arial" charset="0"/>
                <a:cs typeface="Arial" charset="0"/>
              </a:rPr>
              <a:t>čke konvencije:</a:t>
            </a:r>
          </a:p>
          <a:p>
            <a:pPr algn="ctr">
              <a:buNone/>
            </a:pPr>
            <a:r>
              <a:rPr lang="en-US" sz="3200" b="1" i="1" dirty="0" err="1" smtClean="0">
                <a:latin typeface="Arial" charset="0"/>
                <a:cs typeface="Arial" charset="0"/>
              </a:rPr>
              <a:t>Sintaksa</a:t>
            </a:r>
            <a:r>
              <a:rPr lang="en-US" sz="3200" b="1" i="1" dirty="0" smtClean="0">
                <a:latin typeface="Arial" charset="0"/>
                <a:cs typeface="Arial" charset="0"/>
              </a:rPr>
              <a:t> </a:t>
            </a:r>
            <a:r>
              <a:rPr lang="en-US" sz="3200" b="1" i="1" dirty="0" err="1" smtClean="0">
                <a:latin typeface="Arial" charset="0"/>
                <a:cs typeface="Arial" charset="0"/>
              </a:rPr>
              <a:t>i</a:t>
            </a:r>
            <a:r>
              <a:rPr lang="en-US" sz="3200" b="1" i="1" dirty="0" smtClean="0">
                <a:latin typeface="Arial" charset="0"/>
                <a:cs typeface="Arial" charset="0"/>
              </a:rPr>
              <a:t> </a:t>
            </a:r>
            <a:r>
              <a:rPr lang="en-US" sz="3200" b="1" i="1" dirty="0" err="1" smtClean="0">
                <a:latin typeface="Arial" charset="0"/>
                <a:cs typeface="Arial" charset="0"/>
              </a:rPr>
              <a:t>pravila</a:t>
            </a:r>
            <a:r>
              <a:rPr lang="en-US" sz="3200" b="1" i="1" dirty="0" smtClean="0">
                <a:latin typeface="Arial" charset="0"/>
                <a:cs typeface="Arial" charset="0"/>
              </a:rPr>
              <a:t> </a:t>
            </a:r>
            <a:r>
              <a:rPr lang="en-US" sz="3200" b="1" i="1" dirty="0" err="1" smtClean="0">
                <a:latin typeface="Arial" charset="0"/>
                <a:cs typeface="Arial" charset="0"/>
              </a:rPr>
              <a:t>pisanja</a:t>
            </a:r>
            <a:r>
              <a:rPr lang="en-US" sz="3200" b="1" i="1" dirty="0" smtClean="0">
                <a:latin typeface="Arial" charset="0"/>
                <a:cs typeface="Arial" charset="0"/>
              </a:rPr>
              <a:t> Python </a:t>
            </a:r>
            <a:r>
              <a:rPr lang="en-US" sz="3200" b="1" i="1" dirty="0" err="1" smtClean="0">
                <a:latin typeface="Arial" charset="0"/>
                <a:cs typeface="Arial" charset="0"/>
              </a:rPr>
              <a:t>programa</a:t>
            </a:r>
            <a:endParaRPr lang="en-US" sz="3200" b="1" i="1" dirty="0" smtClean="0"/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1124744"/>
            <a:ext cx="7488832" cy="5544616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Kontekst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i="1" dirty="0" smtClean="0"/>
              <a:t>with</a:t>
            </a:r>
          </a:p>
          <a:p>
            <a:r>
              <a:rPr lang="en-US" sz="2400" dirty="0" err="1" smtClean="0"/>
              <a:t>Radi</a:t>
            </a:r>
            <a:r>
              <a:rPr lang="en-US" sz="2400" dirty="0" smtClean="0"/>
              <a:t> </a:t>
            </a:r>
            <a:r>
              <a:rPr lang="en-US" sz="2400" dirty="0" err="1" smtClean="0"/>
              <a:t>tako</a:t>
            </a:r>
            <a:r>
              <a:rPr lang="en-US" sz="2400" dirty="0" smtClean="0"/>
              <a:t> </a:t>
            </a:r>
            <a:r>
              <a:rPr lang="en-US" sz="2400" dirty="0" err="1" smtClean="0"/>
              <a:t>što</a:t>
            </a:r>
            <a:r>
              <a:rPr lang="en-US" sz="2400" dirty="0" smtClean="0"/>
              <a:t> se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početku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kraju</a:t>
            </a:r>
            <a:r>
              <a:rPr lang="en-US" sz="2400" dirty="0" smtClean="0"/>
              <a:t> </a:t>
            </a:r>
            <a:r>
              <a:rPr lang="en-US" sz="2400" dirty="0" err="1" smtClean="0"/>
              <a:t>bloka</a:t>
            </a:r>
            <a:r>
              <a:rPr lang="en-US" sz="2400" dirty="0" smtClean="0"/>
              <a:t> </a:t>
            </a:r>
            <a:r>
              <a:rPr lang="en-US" sz="2400" dirty="0" err="1" smtClean="0"/>
              <a:t>pozivaju</a:t>
            </a:r>
            <a:r>
              <a:rPr lang="en-US" sz="2400" dirty="0" smtClean="0"/>
              <a:t> </a:t>
            </a:r>
            <a:r>
              <a:rPr lang="en-US" sz="2400" dirty="0" err="1" smtClean="0"/>
              <a:t>specijalne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i="1" dirty="0" smtClean="0"/>
              <a:t>__enter__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i="1" dirty="0" smtClean="0"/>
              <a:t>__exit__ </a:t>
            </a:r>
            <a:r>
              <a:rPr lang="en-US" sz="2400" dirty="0" err="1" smtClean="0"/>
              <a:t>kontekst</a:t>
            </a:r>
            <a:r>
              <a:rPr lang="en-US" sz="2400" dirty="0" smtClean="0"/>
              <a:t> </a:t>
            </a:r>
            <a:r>
              <a:rPr lang="en-US" sz="2400" dirty="0" err="1" smtClean="0"/>
              <a:t>menadžera</a:t>
            </a:r>
            <a:r>
              <a:rPr lang="en-US" sz="2400" dirty="0" smtClean="0"/>
              <a:t> </a:t>
            </a:r>
            <a:r>
              <a:rPr lang="en-US" sz="2400" dirty="0" err="1" smtClean="0"/>
              <a:t>respektivno</a:t>
            </a:r>
            <a:endParaRPr lang="en-US" sz="2400" dirty="0" smtClean="0"/>
          </a:p>
          <a:p>
            <a:r>
              <a:rPr lang="en-US" sz="2400" dirty="0" smtClean="0"/>
              <a:t>    U </a:t>
            </a:r>
            <a:r>
              <a:rPr lang="en-US" sz="2400" dirty="0" err="1" smtClean="0"/>
              <a:t>slučaju</a:t>
            </a:r>
            <a:r>
              <a:rPr lang="en-US" sz="2400" dirty="0" smtClean="0"/>
              <a:t> </a:t>
            </a:r>
            <a:r>
              <a:rPr lang="en-US" sz="2400" dirty="0" err="1" smtClean="0"/>
              <a:t>izuzetka</a:t>
            </a:r>
            <a:r>
              <a:rPr lang="en-US" sz="2400" dirty="0" smtClean="0"/>
              <a:t> </a:t>
            </a:r>
            <a:r>
              <a:rPr lang="en-US" sz="2400" i="1" dirty="0" smtClean="0"/>
              <a:t>__exit__ </a:t>
            </a:r>
            <a:r>
              <a:rPr lang="en-US" sz="2400" dirty="0" smtClean="0"/>
              <a:t>prima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paramtre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informacije</a:t>
            </a:r>
            <a:r>
              <a:rPr lang="en-US" sz="2400" dirty="0" smtClean="0"/>
              <a:t> o </a:t>
            </a:r>
            <a:r>
              <a:rPr lang="en-US" sz="2400" dirty="0" err="1" smtClean="0"/>
              <a:t>grešci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31640" y="2564904"/>
            <a:ext cx="6408712" cy="2448272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/>
              <a:t>ZADACI</a:t>
            </a:r>
            <a:endParaRPr lang="sr-Latn-R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1124744"/>
            <a:ext cx="7488832" cy="55446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Napi</a:t>
            </a:r>
            <a:r>
              <a:rPr lang="sr-Latn-RS" sz="2400" dirty="0" smtClean="0"/>
              <a:t>š</a:t>
            </a:r>
            <a:r>
              <a:rPr lang="en-US" sz="2400" dirty="0" err="1" smtClean="0"/>
              <a:t>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izra</a:t>
            </a:r>
            <a:r>
              <a:rPr lang="sr-Latn-RS" sz="2400" dirty="0" smtClean="0"/>
              <a:t>č</a:t>
            </a:r>
            <a:r>
              <a:rPr lang="en-US" sz="2400" dirty="0" err="1" smtClean="0"/>
              <a:t>unava</a:t>
            </a:r>
            <a:r>
              <a:rPr lang="en-US" sz="2400" dirty="0" smtClean="0"/>
              <a:t> </a:t>
            </a:r>
            <a:r>
              <a:rPr lang="en-US" sz="2400" dirty="0" err="1" smtClean="0"/>
              <a:t>cenu</a:t>
            </a:r>
            <a:r>
              <a:rPr lang="en-US" sz="2400" dirty="0" smtClean="0"/>
              <a:t> </a:t>
            </a:r>
            <a:r>
              <a:rPr lang="en-US" sz="2400" dirty="0" err="1" smtClean="0"/>
              <a:t>pice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dirty="0" err="1" smtClean="0"/>
              <a:t>kvadratnom</a:t>
            </a:r>
            <a:r>
              <a:rPr lang="en-US" sz="2400" dirty="0" smtClean="0"/>
              <a:t> </a:t>
            </a:r>
            <a:r>
              <a:rPr lang="en-US" sz="2400" dirty="0" err="1" smtClean="0"/>
              <a:t>centimetru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dati</a:t>
            </a:r>
            <a:r>
              <a:rPr lang="en-US" sz="2400" dirty="0" smtClean="0"/>
              <a:t> </a:t>
            </a:r>
            <a:r>
              <a:rPr lang="en-US" sz="2400" dirty="0" err="1" smtClean="0"/>
              <a:t>polupre</a:t>
            </a:r>
            <a:r>
              <a:rPr lang="sr-Latn-RS" sz="2400" dirty="0" smtClean="0"/>
              <a:t>č</a:t>
            </a:r>
            <a:r>
              <a:rPr lang="en-US" sz="2400" dirty="0" err="1" smtClean="0"/>
              <a:t>nik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cenu</a:t>
            </a:r>
            <a:r>
              <a:rPr lang="en-US" sz="2400" dirty="0" smtClean="0"/>
              <a:t> </a:t>
            </a:r>
            <a:r>
              <a:rPr lang="en-US" sz="2400" dirty="0" err="1" smtClean="0"/>
              <a:t>cele</a:t>
            </a:r>
            <a:r>
              <a:rPr lang="en-US" sz="2400" dirty="0" smtClean="0"/>
              <a:t> </a:t>
            </a:r>
            <a:r>
              <a:rPr lang="en-US" sz="2400" dirty="0" err="1" smtClean="0"/>
              <a:t>pice</a:t>
            </a:r>
            <a:r>
              <a:rPr lang="en-US" sz="2400" dirty="0" smtClean="0"/>
              <a:t>.</a:t>
            </a:r>
            <a:endParaRPr lang="sr-Latn-R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Napi</a:t>
            </a:r>
            <a:r>
              <a:rPr lang="sr-Latn-RS" sz="2400" dirty="0" smtClean="0"/>
              <a:t>š</a:t>
            </a:r>
            <a:r>
              <a:rPr lang="en-US" sz="2400" dirty="0" err="1" smtClean="0"/>
              <a:t>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izra</a:t>
            </a:r>
            <a:r>
              <a:rPr lang="sr-Latn-RS" sz="2400" dirty="0" smtClean="0"/>
              <a:t>č</a:t>
            </a:r>
            <a:r>
              <a:rPr lang="en-US" sz="2400" dirty="0" err="1" smtClean="0"/>
              <a:t>unava</a:t>
            </a:r>
            <a:r>
              <a:rPr lang="en-US" sz="2400" dirty="0" smtClean="0"/>
              <a:t> </a:t>
            </a:r>
            <a:r>
              <a:rPr lang="en-US" sz="2400" dirty="0" err="1" smtClean="0"/>
              <a:t>zbir</a:t>
            </a:r>
            <a:r>
              <a:rPr lang="en-US" sz="2400" dirty="0" smtClean="0"/>
              <a:t> </a:t>
            </a:r>
            <a:r>
              <a:rPr lang="en-US" sz="2400" dirty="0" err="1" smtClean="0"/>
              <a:t>prvih</a:t>
            </a:r>
            <a:r>
              <a:rPr lang="en-US" sz="2400" dirty="0" smtClean="0"/>
              <a:t> n </a:t>
            </a:r>
            <a:r>
              <a:rPr lang="en-US" sz="2400" dirty="0" err="1" smtClean="0"/>
              <a:t>prirodnih</a:t>
            </a:r>
            <a:r>
              <a:rPr lang="en-US" sz="2400" dirty="0" smtClean="0"/>
              <a:t> </a:t>
            </a:r>
            <a:r>
              <a:rPr lang="en-US" sz="2400" dirty="0" err="1" smtClean="0"/>
              <a:t>brojeva</a:t>
            </a:r>
            <a:r>
              <a:rPr lang="en-US" sz="2400" dirty="0" smtClean="0"/>
              <a:t>.</a:t>
            </a:r>
            <a:endParaRPr lang="sr-Latn-R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Napi</a:t>
            </a:r>
            <a:r>
              <a:rPr lang="sr-Latn-RS" sz="2400" dirty="0" smtClean="0"/>
              <a:t>š</a:t>
            </a:r>
            <a:r>
              <a:rPr lang="en-US" sz="2400" dirty="0" err="1" smtClean="0"/>
              <a:t>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izra</a:t>
            </a:r>
            <a:r>
              <a:rPr lang="sr-Latn-RS" sz="2400" dirty="0" smtClean="0"/>
              <a:t>č</a:t>
            </a:r>
            <a:r>
              <a:rPr lang="en-US" sz="2400" dirty="0" err="1" smtClean="0"/>
              <a:t>unava</a:t>
            </a:r>
            <a:r>
              <a:rPr lang="en-US" sz="2400" dirty="0" smtClean="0"/>
              <a:t> </a:t>
            </a:r>
            <a:r>
              <a:rPr lang="en-US" sz="2400" dirty="0" err="1" smtClean="0"/>
              <a:t>zbir</a:t>
            </a:r>
            <a:r>
              <a:rPr lang="en-US" sz="2400" dirty="0" smtClean="0"/>
              <a:t> </a:t>
            </a:r>
            <a:r>
              <a:rPr lang="en-US" sz="2400" dirty="0" err="1" smtClean="0"/>
              <a:t>kvadrata</a:t>
            </a:r>
            <a:r>
              <a:rPr lang="en-US" sz="2400" dirty="0" smtClean="0"/>
              <a:t> </a:t>
            </a:r>
            <a:r>
              <a:rPr lang="en-US" sz="2400" dirty="0" err="1" smtClean="0"/>
              <a:t>prvih</a:t>
            </a:r>
            <a:r>
              <a:rPr lang="en-US" sz="2400" dirty="0" smtClean="0"/>
              <a:t> n </a:t>
            </a:r>
            <a:r>
              <a:rPr lang="en-US" sz="2400" dirty="0" err="1" smtClean="0"/>
              <a:t>prirodnih</a:t>
            </a:r>
            <a:r>
              <a:rPr lang="en-US" sz="2400" dirty="0" smtClean="0"/>
              <a:t> </a:t>
            </a:r>
            <a:r>
              <a:rPr lang="en-US" sz="2400" dirty="0" err="1" smtClean="0"/>
              <a:t>brojeva</a:t>
            </a:r>
            <a:r>
              <a:rPr lang="en-US" sz="2400" dirty="0" smtClean="0"/>
              <a:t>, </a:t>
            </a:r>
            <a:r>
              <a:rPr lang="en-US" sz="2400" dirty="0" err="1" smtClean="0"/>
              <a:t>gde</a:t>
            </a:r>
            <a:r>
              <a:rPr lang="en-US" sz="2400" dirty="0" smtClean="0"/>
              <a:t> se n </a:t>
            </a:r>
            <a:r>
              <a:rPr lang="en-US" sz="2400" dirty="0" err="1" smtClean="0"/>
              <a:t>unosi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tastature</a:t>
            </a:r>
            <a:r>
              <a:rPr lang="en-US" sz="2400" dirty="0" smtClean="0"/>
              <a:t>. </a:t>
            </a:r>
            <a:endParaRPr lang="sr-Latn-R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Napi</a:t>
            </a:r>
            <a:r>
              <a:rPr lang="sr-Latn-RS" sz="2400" dirty="0" smtClean="0"/>
              <a:t>š</a:t>
            </a:r>
            <a:r>
              <a:rPr lang="en-US" sz="2400" dirty="0" err="1" smtClean="0"/>
              <a:t>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izra</a:t>
            </a:r>
            <a:r>
              <a:rPr lang="sr-Latn-RS" sz="2400" dirty="0" smtClean="0"/>
              <a:t>č</a:t>
            </a:r>
            <a:r>
              <a:rPr lang="en-US" sz="2400" dirty="0" err="1" smtClean="0"/>
              <a:t>unava</a:t>
            </a:r>
            <a:r>
              <a:rPr lang="en-US" sz="2400" dirty="0" smtClean="0"/>
              <a:t> </a:t>
            </a:r>
            <a:r>
              <a:rPr lang="en-US" sz="2400" dirty="0" err="1" smtClean="0"/>
              <a:t>zbir</a:t>
            </a:r>
            <a:r>
              <a:rPr lang="en-US" sz="2400" dirty="0" smtClean="0"/>
              <a:t> </a:t>
            </a:r>
            <a:r>
              <a:rPr lang="en-US" sz="2400" dirty="0" err="1" smtClean="0"/>
              <a:t>brojeva</a:t>
            </a:r>
            <a:r>
              <a:rPr lang="en-US" sz="2400" dirty="0" smtClean="0"/>
              <a:t> </a:t>
            </a:r>
            <a:r>
              <a:rPr lang="en-US" sz="2400" dirty="0" err="1" smtClean="0"/>
              <a:t>koje</a:t>
            </a:r>
            <a:r>
              <a:rPr lang="en-US" sz="2400" dirty="0" smtClean="0"/>
              <a:t> </a:t>
            </a:r>
            <a:r>
              <a:rPr lang="en-US" sz="2400" dirty="0" err="1" smtClean="0"/>
              <a:t>unosi</a:t>
            </a:r>
            <a:r>
              <a:rPr lang="en-US" sz="2400" dirty="0" smtClean="0"/>
              <a:t> </a:t>
            </a:r>
            <a:r>
              <a:rPr lang="en-US" sz="2400" dirty="0" err="1" smtClean="0"/>
              <a:t>korisnik</a:t>
            </a:r>
            <a:r>
              <a:rPr lang="en-US" sz="2400" dirty="0" smtClean="0"/>
              <a:t>. </a:t>
            </a:r>
            <a:r>
              <a:rPr lang="en-US" sz="2400" dirty="0" err="1" smtClean="0"/>
              <a:t>Prvo</a:t>
            </a:r>
            <a:r>
              <a:rPr lang="en-US" sz="2400" dirty="0" smtClean="0"/>
              <a:t> je </a:t>
            </a:r>
            <a:r>
              <a:rPr lang="en-US" sz="2400" dirty="0" err="1" smtClean="0"/>
              <a:t>potrebno</a:t>
            </a:r>
            <a:r>
              <a:rPr lang="en-US" sz="2400" dirty="0" smtClean="0"/>
              <a:t> </a:t>
            </a:r>
            <a:r>
              <a:rPr lang="en-US" sz="2400" dirty="0" err="1" smtClean="0"/>
              <a:t>uneti</a:t>
            </a:r>
            <a:r>
              <a:rPr lang="en-US" sz="2400" dirty="0" smtClean="0"/>
              <a:t> </a:t>
            </a:r>
            <a:r>
              <a:rPr lang="en-US" sz="2400" dirty="0" err="1" smtClean="0"/>
              <a:t>broj</a:t>
            </a:r>
            <a:r>
              <a:rPr lang="en-US" sz="2400" dirty="0" smtClean="0"/>
              <a:t> </a:t>
            </a:r>
            <a:r>
              <a:rPr lang="en-US" sz="2400" dirty="0" err="1" smtClean="0"/>
              <a:t>brojeva</a:t>
            </a:r>
            <a:r>
              <a:rPr lang="en-US" sz="2400" dirty="0" smtClean="0"/>
              <a:t> </a:t>
            </a:r>
            <a:r>
              <a:rPr lang="en-US" sz="2400" dirty="0" err="1" smtClean="0"/>
              <a:t>koje</a:t>
            </a:r>
            <a:r>
              <a:rPr lang="en-US" sz="2400" dirty="0" smtClean="0"/>
              <a:t> </a:t>
            </a:r>
            <a:r>
              <a:rPr lang="en-US" sz="2400" dirty="0" err="1" smtClean="0"/>
              <a:t>treba</a:t>
            </a:r>
            <a:r>
              <a:rPr lang="en-US" sz="2400" dirty="0" smtClean="0"/>
              <a:t> </a:t>
            </a:r>
            <a:r>
              <a:rPr lang="en-US" sz="2400" dirty="0" err="1" smtClean="0"/>
              <a:t>sabrati</a:t>
            </a:r>
            <a:r>
              <a:rPr lang="en-US" sz="2400" dirty="0" smtClean="0"/>
              <a:t>. </a:t>
            </a:r>
            <a:r>
              <a:rPr lang="en-US" sz="2400" dirty="0" err="1" smtClean="0"/>
              <a:t>Potom</a:t>
            </a:r>
            <a:r>
              <a:rPr lang="en-US" sz="2400" dirty="0" smtClean="0"/>
              <a:t> </a:t>
            </a:r>
            <a:r>
              <a:rPr lang="en-US" sz="2400" dirty="0" err="1" smtClean="0"/>
              <a:t>treba</a:t>
            </a:r>
            <a:r>
              <a:rPr lang="en-US" sz="2400" dirty="0" smtClean="0"/>
              <a:t> </a:t>
            </a:r>
            <a:r>
              <a:rPr lang="en-US" sz="2400" dirty="0" err="1" smtClean="0"/>
              <a:t>uneti</a:t>
            </a:r>
            <a:r>
              <a:rPr lang="en-US" sz="2400" dirty="0" smtClean="0"/>
              <a:t> </a:t>
            </a:r>
            <a:r>
              <a:rPr lang="en-US" sz="2400" dirty="0" err="1" smtClean="0"/>
              <a:t>sve</a:t>
            </a:r>
            <a:r>
              <a:rPr lang="en-US" sz="2400" dirty="0" smtClean="0"/>
              <a:t> </a:t>
            </a:r>
            <a:r>
              <a:rPr lang="en-US" sz="2400" dirty="0" err="1" smtClean="0"/>
              <a:t>brojeve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kraju</a:t>
            </a:r>
            <a:r>
              <a:rPr lang="en-US" sz="2400" dirty="0" smtClean="0"/>
              <a:t> </a:t>
            </a:r>
            <a:r>
              <a:rPr lang="en-US" sz="2400" dirty="0" err="1" smtClean="0"/>
              <a:t>ispisati</a:t>
            </a:r>
            <a:r>
              <a:rPr lang="en-US" sz="2400" dirty="0" smtClean="0"/>
              <a:t> </a:t>
            </a:r>
            <a:r>
              <a:rPr lang="en-US" sz="2400" dirty="0" err="1" smtClean="0"/>
              <a:t>vrednost</a:t>
            </a:r>
            <a:r>
              <a:rPr lang="en-US" sz="2400" dirty="0" smtClean="0"/>
              <a:t> </a:t>
            </a:r>
            <a:r>
              <a:rPr lang="en-US" sz="2400" dirty="0" err="1" smtClean="0"/>
              <a:t>zbira</a:t>
            </a:r>
            <a:r>
              <a:rPr lang="en-US" sz="2400" dirty="0" smtClean="0"/>
              <a:t>. </a:t>
            </a:r>
            <a:endParaRPr lang="sr-Latn-R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Napisati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sr-Latn-RS" sz="2400" dirty="0" smtClean="0"/>
              <a:t>č</a:t>
            </a:r>
            <a:r>
              <a:rPr lang="en-US" sz="2400" dirty="0" err="1" smtClean="0"/>
              <a:t>una</a:t>
            </a:r>
            <a:r>
              <a:rPr lang="en-US" sz="2400" dirty="0" smtClean="0"/>
              <a:t> n-</a:t>
            </a:r>
            <a:r>
              <a:rPr lang="en-US" sz="2400" dirty="0" err="1" smtClean="0"/>
              <a:t>ti</a:t>
            </a:r>
            <a:r>
              <a:rPr lang="en-US" sz="2400" dirty="0" smtClean="0"/>
              <a:t> </a:t>
            </a:r>
            <a:r>
              <a:rPr lang="sr-Latn-RS" sz="2400" dirty="0" smtClean="0"/>
              <a:t>č</a:t>
            </a:r>
            <a:r>
              <a:rPr lang="en-US" sz="2400" dirty="0" err="1" smtClean="0"/>
              <a:t>lan</a:t>
            </a:r>
            <a:r>
              <a:rPr lang="en-US" sz="2400" dirty="0" smtClean="0"/>
              <a:t> </a:t>
            </a:r>
            <a:r>
              <a:rPr lang="en-US" sz="2400" dirty="0" err="1" smtClean="0"/>
              <a:t>fibona</a:t>
            </a:r>
            <a:r>
              <a:rPr lang="sr-Latn-RS" sz="2400" dirty="0" smtClean="0"/>
              <a:t>č</a:t>
            </a:r>
            <a:r>
              <a:rPr lang="en-US" sz="2400" dirty="0" err="1" smtClean="0"/>
              <a:t>ijevog</a:t>
            </a:r>
            <a:r>
              <a:rPr lang="en-US" sz="2400" dirty="0" smtClean="0"/>
              <a:t> </a:t>
            </a:r>
            <a:r>
              <a:rPr lang="en-US" sz="2400" dirty="0" err="1" smtClean="0"/>
              <a:t>niza</a:t>
            </a:r>
            <a:r>
              <a:rPr lang="en-US" sz="2400" dirty="0" smtClean="0"/>
              <a:t>. </a:t>
            </a:r>
            <a:endParaRPr lang="sr-Latn-RS" sz="2400" dirty="0" smtClean="0"/>
          </a:p>
          <a:p>
            <a:pPr marL="457200" indent="-45720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544616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 err="1" smtClean="0"/>
              <a:t>Napi</a:t>
            </a:r>
            <a:r>
              <a:rPr lang="sr-Latn-RS" sz="2400" dirty="0" smtClean="0"/>
              <a:t>š</a:t>
            </a:r>
            <a:r>
              <a:rPr lang="en-US" sz="2400" dirty="0" err="1" smtClean="0"/>
              <a:t>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koji</a:t>
            </a:r>
            <a:r>
              <a:rPr lang="en-US" sz="2400" dirty="0" smtClean="0"/>
              <a:t> prima </a:t>
            </a:r>
            <a:r>
              <a:rPr lang="en-US" sz="2400" dirty="0" err="1" smtClean="0"/>
              <a:t>broj</a:t>
            </a:r>
            <a:r>
              <a:rPr lang="en-US" sz="2400" dirty="0" smtClean="0"/>
              <a:t> </a:t>
            </a:r>
            <a:r>
              <a:rPr lang="en-US" sz="2400" dirty="0" err="1" smtClean="0"/>
              <a:t>bodova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testu</a:t>
            </a:r>
            <a:r>
              <a:rPr lang="en-US" sz="2400" dirty="0" smtClean="0"/>
              <a:t>, a </a:t>
            </a:r>
            <a:r>
              <a:rPr lang="en-US" sz="2400" dirty="0" err="1" smtClean="0"/>
              <a:t>vra</a:t>
            </a:r>
            <a:r>
              <a:rPr lang="sr-Latn-RS" sz="2400" dirty="0" smtClean="0"/>
              <a:t>ć</a:t>
            </a:r>
            <a:r>
              <a:rPr lang="en-US" sz="2400" dirty="0" smtClean="0"/>
              <a:t>a </a:t>
            </a:r>
            <a:r>
              <a:rPr lang="en-US" sz="2400" dirty="0" err="1" smtClean="0"/>
              <a:t>ocenu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testa</a:t>
            </a:r>
            <a:r>
              <a:rPr lang="en-US" sz="2400" dirty="0" smtClean="0"/>
              <a:t>. Student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testu</a:t>
            </a:r>
            <a:r>
              <a:rPr lang="en-US" sz="2400" dirty="0" smtClean="0"/>
              <a:t> mo</a:t>
            </a:r>
            <a:r>
              <a:rPr lang="sr-Latn-RS" sz="2400" dirty="0" smtClean="0"/>
              <a:t>ž</a:t>
            </a:r>
            <a:r>
              <a:rPr lang="en-US" sz="2400" dirty="0" smtClean="0"/>
              <a:t>e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osvoji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0 do 100 </a:t>
            </a:r>
            <a:r>
              <a:rPr lang="en-US" sz="2400" dirty="0" err="1" smtClean="0"/>
              <a:t>bodova</a:t>
            </a:r>
            <a:r>
              <a:rPr lang="en-US" sz="2400" dirty="0" smtClean="0"/>
              <a:t>.</a:t>
            </a:r>
            <a:endParaRPr lang="sr-Latn-RS" sz="2400" dirty="0" smtClean="0"/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 err="1" smtClean="0"/>
              <a:t>Napi</a:t>
            </a:r>
            <a:r>
              <a:rPr lang="sr-Latn-RS" sz="2400" dirty="0" smtClean="0"/>
              <a:t>š</a:t>
            </a:r>
            <a:r>
              <a:rPr lang="en-US" sz="2400" dirty="0" err="1" smtClean="0"/>
              <a:t>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korisnika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sr-Latn-RS" sz="2400" dirty="0" smtClean="0"/>
              <a:t>ž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unese</a:t>
            </a:r>
            <a:r>
              <a:rPr lang="en-US" sz="2400" dirty="0" smtClean="0"/>
              <a:t> </a:t>
            </a:r>
            <a:r>
              <a:rPr lang="en-US" sz="2400" dirty="0" err="1" smtClean="0"/>
              <a:t>dva</a:t>
            </a:r>
            <a:r>
              <a:rPr lang="en-US" sz="2400" dirty="0" smtClean="0"/>
              <a:t> </a:t>
            </a:r>
            <a:r>
              <a:rPr lang="en-US" sz="2400" dirty="0" err="1" smtClean="0"/>
              <a:t>stringa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formira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ispisuje</a:t>
            </a:r>
            <a:r>
              <a:rPr lang="en-US" sz="2400" dirty="0" smtClean="0"/>
              <a:t> </a:t>
            </a:r>
            <a:r>
              <a:rPr lang="en-US" sz="2400" dirty="0" err="1" smtClean="0"/>
              <a:t>novi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koji</a:t>
            </a:r>
            <a:r>
              <a:rPr lang="en-US" sz="2400" dirty="0" smtClean="0"/>
              <a:t> se </a:t>
            </a:r>
            <a:r>
              <a:rPr lang="en-US" sz="2400" dirty="0" err="1" smtClean="0"/>
              <a:t>sastoji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dva</a:t>
            </a:r>
            <a:r>
              <a:rPr lang="en-US" sz="2400" dirty="0" smtClean="0"/>
              <a:t> </a:t>
            </a:r>
            <a:r>
              <a:rPr lang="en-US" sz="2400" dirty="0" err="1" smtClean="0"/>
              <a:t>puta</a:t>
            </a:r>
            <a:r>
              <a:rPr lang="en-US" sz="2400" dirty="0" smtClean="0"/>
              <a:t> </a:t>
            </a:r>
            <a:r>
              <a:rPr lang="en-US" sz="2400" dirty="0" err="1" smtClean="0"/>
              <a:t>ponovljena</a:t>
            </a:r>
            <a:r>
              <a:rPr lang="en-US" sz="2400" dirty="0" smtClean="0"/>
              <a:t> </a:t>
            </a:r>
            <a:r>
              <a:rPr lang="en-US" sz="2400" dirty="0" err="1" smtClean="0"/>
              <a:t>prva</a:t>
            </a:r>
            <a:r>
              <a:rPr lang="en-US" sz="2400" dirty="0" smtClean="0"/>
              <a:t> tri </a:t>
            </a:r>
            <a:r>
              <a:rPr lang="en-US" sz="2400" dirty="0" err="1" smtClean="0"/>
              <a:t>karaktera</a:t>
            </a:r>
            <a:r>
              <a:rPr lang="en-US" sz="2400" dirty="0" smtClean="0"/>
              <a:t> </a:t>
            </a:r>
            <a:r>
              <a:rPr lang="en-US" sz="2400" dirty="0" err="1" smtClean="0"/>
              <a:t>iz</a:t>
            </a:r>
            <a:r>
              <a:rPr lang="en-US" sz="2400" dirty="0" smtClean="0"/>
              <a:t> </a:t>
            </a:r>
            <a:r>
              <a:rPr lang="en-US" sz="2400" dirty="0" err="1" smtClean="0"/>
              <a:t>prvog</a:t>
            </a:r>
            <a:r>
              <a:rPr lang="en-US" sz="2400" dirty="0" smtClean="0"/>
              <a:t> </a:t>
            </a:r>
            <a:r>
              <a:rPr lang="en-US" sz="2400" dirty="0" err="1" smtClean="0"/>
              <a:t>stringa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poslednja</a:t>
            </a:r>
            <a:r>
              <a:rPr lang="en-US" sz="2400" dirty="0" smtClean="0"/>
              <a:t> tri </a:t>
            </a:r>
            <a:r>
              <a:rPr lang="en-US" sz="2400" dirty="0" err="1" smtClean="0"/>
              <a:t>karaktera</a:t>
            </a:r>
            <a:r>
              <a:rPr lang="en-US" sz="2400" dirty="0" smtClean="0"/>
              <a:t> </a:t>
            </a:r>
            <a:r>
              <a:rPr lang="en-US" sz="2400" dirty="0" err="1" smtClean="0"/>
              <a:t>prethodnog</a:t>
            </a:r>
            <a:r>
              <a:rPr lang="en-US" sz="2400" dirty="0" smtClean="0"/>
              <a:t> </a:t>
            </a:r>
            <a:r>
              <a:rPr lang="en-US" sz="2400" dirty="0" err="1" smtClean="0"/>
              <a:t>stringa</a:t>
            </a:r>
            <a:r>
              <a:rPr lang="en-US" sz="2400" dirty="0" smtClean="0"/>
              <a:t>.</a:t>
            </a:r>
            <a:endParaRPr lang="sr-Latn-RS" sz="2400" dirty="0" smtClean="0"/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 err="1" smtClean="0"/>
              <a:t>Napi</a:t>
            </a:r>
            <a:r>
              <a:rPr lang="sr-Latn-RS" sz="2400" dirty="0" smtClean="0"/>
              <a:t>š</a:t>
            </a:r>
            <a:r>
              <a:rPr lang="en-US" sz="2400" dirty="0" err="1" smtClean="0"/>
              <a:t>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formira</a:t>
            </a:r>
            <a:r>
              <a:rPr lang="en-US" sz="2400" dirty="0" smtClean="0"/>
              <a:t> </a:t>
            </a:r>
            <a:r>
              <a:rPr lang="en-US" sz="2400" dirty="0" err="1" smtClean="0"/>
              <a:t>akronim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zadatu</a:t>
            </a:r>
            <a:r>
              <a:rPr lang="en-US" sz="2400" dirty="0" smtClean="0"/>
              <a:t> </a:t>
            </a:r>
            <a:r>
              <a:rPr lang="en-US" sz="2400" dirty="0" err="1" smtClean="0"/>
              <a:t>frazu</a:t>
            </a:r>
            <a:r>
              <a:rPr lang="en-US" sz="2400" dirty="0" smtClean="0"/>
              <a:t>. </a:t>
            </a:r>
            <a:r>
              <a:rPr lang="en-US" sz="2400" dirty="0" err="1" smtClean="0"/>
              <a:t>Akronim</a:t>
            </a:r>
            <a:r>
              <a:rPr lang="en-US" sz="2400" dirty="0" smtClean="0"/>
              <a:t> se </a:t>
            </a:r>
            <a:r>
              <a:rPr lang="en-US" sz="2400" dirty="0" err="1" smtClean="0"/>
              <a:t>sastoji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kapitalizovanih</a:t>
            </a:r>
            <a:r>
              <a:rPr lang="en-US" sz="2400" dirty="0" smtClean="0"/>
              <a:t> </a:t>
            </a:r>
            <a:r>
              <a:rPr lang="en-US" sz="2400" dirty="0" err="1" smtClean="0"/>
              <a:t>prvih</a:t>
            </a:r>
            <a:r>
              <a:rPr lang="en-US" sz="2400" dirty="0" smtClean="0"/>
              <a:t> </a:t>
            </a:r>
            <a:r>
              <a:rPr lang="en-US" sz="2400" dirty="0" err="1" smtClean="0"/>
              <a:t>slova</a:t>
            </a:r>
            <a:r>
              <a:rPr lang="en-US" sz="2400" dirty="0" smtClean="0"/>
              <a:t> re</a:t>
            </a:r>
            <a:r>
              <a:rPr lang="sr-Latn-RS" sz="2400" dirty="0" smtClean="0"/>
              <a:t>č</a:t>
            </a:r>
            <a:r>
              <a:rPr lang="en-US" sz="2400" dirty="0" err="1" smtClean="0"/>
              <a:t>i</a:t>
            </a:r>
            <a:r>
              <a:rPr lang="en-US" sz="2400" dirty="0" smtClean="0"/>
              <a:t> u </a:t>
            </a:r>
            <a:r>
              <a:rPr lang="en-US" sz="2400" dirty="0" err="1" smtClean="0"/>
              <a:t>frazi</a:t>
            </a:r>
            <a:r>
              <a:rPr lang="en-US" sz="2400" dirty="0" smtClean="0"/>
              <a:t>. Na primer RAM je </a:t>
            </a:r>
            <a:r>
              <a:rPr lang="en-US" sz="2400" dirty="0" err="1" smtClean="0"/>
              <a:t>akronim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frazu</a:t>
            </a:r>
            <a:r>
              <a:rPr lang="en-US" sz="2400" dirty="0" smtClean="0"/>
              <a:t> </a:t>
            </a:r>
            <a:r>
              <a:rPr lang="sr-Latn-RS" sz="2400" dirty="0" smtClean="0"/>
              <a:t>R</a:t>
            </a:r>
            <a:r>
              <a:rPr lang="en-US" sz="2400" dirty="0" err="1" smtClean="0"/>
              <a:t>andom</a:t>
            </a:r>
            <a:r>
              <a:rPr lang="en-US" sz="2400" dirty="0" smtClean="0"/>
              <a:t> </a:t>
            </a:r>
            <a:r>
              <a:rPr lang="sr-Latn-RS" sz="2400" dirty="0" smtClean="0"/>
              <a:t>A</a:t>
            </a:r>
            <a:r>
              <a:rPr lang="en-US" sz="2400" dirty="0" err="1" smtClean="0"/>
              <a:t>ccess</a:t>
            </a:r>
            <a:r>
              <a:rPr lang="en-US" sz="2400" dirty="0" smtClean="0"/>
              <a:t> </a:t>
            </a:r>
            <a:r>
              <a:rPr lang="sr-Latn-RS" sz="2400" dirty="0" smtClean="0"/>
              <a:t>M</a:t>
            </a:r>
            <a:r>
              <a:rPr lang="en-US" sz="2400" dirty="0" err="1" smtClean="0"/>
              <a:t>emory</a:t>
            </a:r>
            <a:r>
              <a:rPr lang="en-US" sz="2400" dirty="0" smtClean="0"/>
              <a:t>.</a:t>
            </a:r>
            <a:endParaRPr lang="sr-Latn-R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544616"/>
          </a:xfrm>
        </p:spPr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sz="2400" dirty="0" err="1" smtClean="0"/>
              <a:t>Kazna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brzu</a:t>
            </a:r>
            <a:r>
              <a:rPr lang="en-US" sz="2400" dirty="0" smtClean="0"/>
              <a:t> </a:t>
            </a:r>
            <a:r>
              <a:rPr lang="en-US" sz="2400" dirty="0" err="1" smtClean="0"/>
              <a:t>vo</a:t>
            </a:r>
            <a:r>
              <a:rPr lang="sr-Latn-RS" sz="2400" dirty="0" smtClean="0"/>
              <a:t>ž</a:t>
            </a:r>
            <a:r>
              <a:rPr lang="en-US" sz="2400" dirty="0" err="1" smtClean="0"/>
              <a:t>nju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sr-Latn-RS" sz="2400" dirty="0" smtClean="0"/>
              <a:t>č</a:t>
            </a:r>
            <a:r>
              <a:rPr lang="en-US" sz="2400" dirty="0" err="1" smtClean="0"/>
              <a:t>una</a:t>
            </a:r>
            <a:r>
              <a:rPr lang="en-US" sz="2400" dirty="0" smtClean="0"/>
              <a:t> se </a:t>
            </a:r>
            <a:r>
              <a:rPr lang="en-US" sz="2400" dirty="0" err="1" smtClean="0"/>
              <a:t>kao</a:t>
            </a:r>
            <a:r>
              <a:rPr lang="en-US" sz="2400" dirty="0" smtClean="0"/>
              <a:t> 5000 din + 500 din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svaki</a:t>
            </a:r>
            <a:r>
              <a:rPr lang="en-US" sz="2400" dirty="0" smtClean="0"/>
              <a:t> </a:t>
            </a:r>
            <a:r>
              <a:rPr lang="en-US" sz="2400" dirty="0" err="1" smtClean="0"/>
              <a:t>kilometar</a:t>
            </a:r>
            <a:r>
              <a:rPr lang="en-US" sz="2400" dirty="0" smtClean="0"/>
              <a:t> </a:t>
            </a:r>
            <a:r>
              <a:rPr lang="en-US" sz="2400" dirty="0" err="1" smtClean="0"/>
              <a:t>preko</a:t>
            </a:r>
            <a:r>
              <a:rPr lang="en-US" sz="2400" dirty="0" smtClean="0"/>
              <a:t> </a:t>
            </a:r>
            <a:r>
              <a:rPr lang="en-US" sz="2400" dirty="0" err="1" smtClean="0"/>
              <a:t>ograni</a:t>
            </a:r>
            <a:r>
              <a:rPr lang="sr-Latn-RS" sz="2400" dirty="0" smtClean="0"/>
              <a:t>č</a:t>
            </a:r>
            <a:r>
              <a:rPr lang="en-US" sz="2400" dirty="0" err="1" smtClean="0"/>
              <a:t>enja</a:t>
            </a:r>
            <a:r>
              <a:rPr lang="en-US" sz="2400" dirty="0" smtClean="0"/>
              <a:t> + 10000 din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vo</a:t>
            </a:r>
            <a:r>
              <a:rPr lang="sr-Latn-RS" sz="2400" dirty="0" smtClean="0"/>
              <a:t>ž</a:t>
            </a:r>
            <a:r>
              <a:rPr lang="en-US" sz="2400" dirty="0" err="1" smtClean="0"/>
              <a:t>nju</a:t>
            </a:r>
            <a:r>
              <a:rPr lang="en-US" sz="2400" dirty="0" smtClean="0"/>
              <a:t> </a:t>
            </a:r>
            <a:r>
              <a:rPr lang="en-US" sz="2400" dirty="0" err="1" smtClean="0"/>
              <a:t>preko</a:t>
            </a:r>
            <a:r>
              <a:rPr lang="en-US" sz="2400" dirty="0" smtClean="0"/>
              <a:t> 120km/h. </a:t>
            </a:r>
            <a:r>
              <a:rPr lang="en-US" sz="2400" dirty="0" err="1" smtClean="0"/>
              <a:t>Napisati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koji</a:t>
            </a:r>
            <a:r>
              <a:rPr lang="en-US" sz="2400" dirty="0" smtClean="0"/>
              <a:t> prima </a:t>
            </a:r>
            <a:r>
              <a:rPr lang="en-US" sz="2400" dirty="0" err="1" smtClean="0"/>
              <a:t>izmerenu</a:t>
            </a:r>
            <a:r>
              <a:rPr lang="en-US" sz="2400" dirty="0" smtClean="0"/>
              <a:t> </a:t>
            </a:r>
            <a:r>
              <a:rPr lang="en-US" sz="2400" dirty="0" err="1" smtClean="0"/>
              <a:t>brzinu</a:t>
            </a:r>
            <a:r>
              <a:rPr lang="en-US" sz="2400" dirty="0" smtClean="0"/>
              <a:t> </a:t>
            </a:r>
            <a:r>
              <a:rPr lang="en-US" sz="2400" dirty="0" err="1" smtClean="0"/>
              <a:t>vozila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ograni</a:t>
            </a:r>
            <a:r>
              <a:rPr lang="sr-Latn-RS" sz="2400" dirty="0" smtClean="0"/>
              <a:t>č</a:t>
            </a:r>
            <a:r>
              <a:rPr lang="en-US" sz="2400" dirty="0" err="1" smtClean="0"/>
              <a:t>enje</a:t>
            </a:r>
            <a:r>
              <a:rPr lang="en-US" sz="2400" dirty="0" smtClean="0"/>
              <a:t> </a:t>
            </a:r>
            <a:r>
              <a:rPr lang="en-US" sz="2400" dirty="0" err="1" smtClean="0"/>
              <a:t>brzine</a:t>
            </a:r>
            <a:r>
              <a:rPr lang="en-US" sz="2400" dirty="0" smtClean="0"/>
              <a:t>. </a:t>
            </a:r>
            <a:r>
              <a:rPr lang="en-US" sz="2400" dirty="0" err="1" smtClean="0"/>
              <a:t>Ako</a:t>
            </a:r>
            <a:r>
              <a:rPr lang="en-US" sz="2400" dirty="0" smtClean="0"/>
              <a:t> je </a:t>
            </a:r>
            <a:r>
              <a:rPr lang="en-US" sz="2400" dirty="0" err="1" smtClean="0"/>
              <a:t>brzina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sr-Latn-RS" sz="2400" dirty="0" smtClean="0"/>
              <a:t>ć</a:t>
            </a:r>
            <a:r>
              <a:rPr lang="en-US" sz="2400" dirty="0" smtClean="0"/>
              <a:t>a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dozvoljene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funkcija</a:t>
            </a:r>
            <a:r>
              <a:rPr lang="en-US" sz="2400" dirty="0" smtClean="0"/>
              <a:t> </a:t>
            </a:r>
            <a:r>
              <a:rPr lang="en-US" sz="2400" dirty="0" err="1" smtClean="0"/>
              <a:t>vra</a:t>
            </a:r>
            <a:r>
              <a:rPr lang="sr-Latn-RS" sz="2400" dirty="0" smtClean="0"/>
              <a:t>ć</a:t>
            </a:r>
            <a:r>
              <a:rPr lang="en-US" sz="2400" dirty="0" smtClean="0"/>
              <a:t>a </a:t>
            </a:r>
            <a:r>
              <a:rPr lang="en-US" sz="2400" dirty="0" err="1" smtClean="0"/>
              <a:t>poruku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cenom</a:t>
            </a:r>
            <a:r>
              <a:rPr lang="en-US" sz="2400" dirty="0" smtClean="0"/>
              <a:t> </a:t>
            </a:r>
            <a:r>
              <a:rPr lang="en-US" sz="2400" dirty="0" err="1" smtClean="0"/>
              <a:t>kazne</a:t>
            </a:r>
            <a:r>
              <a:rPr lang="en-US" sz="2400" dirty="0" smtClean="0"/>
              <a:t>, a </a:t>
            </a:r>
            <a:r>
              <a:rPr lang="en-US" sz="2400" dirty="0" err="1" smtClean="0"/>
              <a:t>ako</a:t>
            </a:r>
            <a:r>
              <a:rPr lang="en-US" sz="2400" dirty="0" smtClean="0"/>
              <a:t> je </a:t>
            </a:r>
            <a:r>
              <a:rPr lang="en-US" sz="2400" dirty="0" err="1" smtClean="0"/>
              <a:t>manja</a:t>
            </a:r>
            <a:r>
              <a:rPr lang="en-US" sz="2400" dirty="0" smtClean="0"/>
              <a:t> </a:t>
            </a:r>
            <a:r>
              <a:rPr lang="en-US" sz="2400" dirty="0" err="1" smtClean="0"/>
              <a:t>vra</a:t>
            </a:r>
            <a:r>
              <a:rPr lang="sr-Latn-RS" sz="2400" dirty="0" smtClean="0"/>
              <a:t>ć</a:t>
            </a:r>
            <a:r>
              <a:rPr lang="en-US" sz="2400" dirty="0" smtClean="0"/>
              <a:t>a </a:t>
            </a:r>
            <a:r>
              <a:rPr lang="en-US" sz="2400" dirty="0" err="1" smtClean="0"/>
              <a:t>poruku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je </a:t>
            </a:r>
            <a:r>
              <a:rPr lang="en-US" sz="2400" dirty="0" err="1" smtClean="0"/>
              <a:t>sve</a:t>
            </a:r>
            <a:r>
              <a:rPr lang="en-US" sz="2400" dirty="0" smtClean="0"/>
              <a:t> u </a:t>
            </a:r>
            <a:r>
              <a:rPr lang="en-US" sz="2400" dirty="0" err="1" smtClean="0"/>
              <a:t>redu</a:t>
            </a:r>
            <a:r>
              <a:rPr lang="en-US" sz="2400" dirty="0" smtClean="0"/>
              <a:t>. </a:t>
            </a:r>
            <a:endParaRPr lang="sr-Latn-RS" sz="2400" dirty="0" smtClean="0"/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err="1" smtClean="0"/>
              <a:t>Napisati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pravi</a:t>
            </a:r>
            <a:r>
              <a:rPr lang="en-US" sz="2400" dirty="0" smtClean="0"/>
              <a:t> </a:t>
            </a:r>
            <a:r>
              <a:rPr lang="en-US" sz="2400" dirty="0" err="1" smtClean="0"/>
              <a:t>spisak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kupovinu</a:t>
            </a:r>
            <a:r>
              <a:rPr lang="en-US" sz="2400" dirty="0" smtClean="0"/>
              <a:t>. </a:t>
            </a:r>
            <a:r>
              <a:rPr lang="en-US" sz="2400" dirty="0" err="1" smtClean="0"/>
              <a:t>Korisnik</a:t>
            </a:r>
            <a:r>
              <a:rPr lang="en-US" sz="2400" dirty="0" smtClean="0"/>
              <a:t> </a:t>
            </a:r>
            <a:r>
              <a:rPr lang="en-US" sz="2400" dirty="0" err="1" smtClean="0"/>
              <a:t>unosi</a:t>
            </a:r>
            <a:r>
              <a:rPr lang="en-US" sz="2400" dirty="0" smtClean="0"/>
              <a:t> </a:t>
            </a:r>
            <a:r>
              <a:rPr lang="en-US" sz="2400" dirty="0" err="1" smtClean="0"/>
              <a:t>stavke</a:t>
            </a:r>
            <a:r>
              <a:rPr lang="en-US" sz="2400" dirty="0" smtClean="0"/>
              <a:t> </a:t>
            </a:r>
            <a:r>
              <a:rPr lang="en-US" sz="2400" dirty="0" err="1" smtClean="0"/>
              <a:t>spiska</a:t>
            </a:r>
            <a:r>
              <a:rPr lang="en-US" sz="2400" dirty="0" smtClean="0"/>
              <a:t> </a:t>
            </a:r>
            <a:r>
              <a:rPr lang="en-US" sz="2400" dirty="0" err="1" smtClean="0"/>
              <a:t>dok</a:t>
            </a:r>
            <a:r>
              <a:rPr lang="en-US" sz="2400" dirty="0" smtClean="0"/>
              <a:t> se ne </a:t>
            </a:r>
            <a:r>
              <a:rPr lang="en-US" sz="2400" dirty="0" err="1" smtClean="0"/>
              <a:t>unese</a:t>
            </a:r>
            <a:r>
              <a:rPr lang="en-US" sz="2400" dirty="0" smtClean="0"/>
              <a:t> </a:t>
            </a:r>
            <a:r>
              <a:rPr lang="en-US" sz="2400" dirty="0" err="1" smtClean="0"/>
              <a:t>prazan</a:t>
            </a:r>
            <a:r>
              <a:rPr lang="en-US" sz="2400" dirty="0" smtClean="0"/>
              <a:t> string. </a:t>
            </a:r>
            <a:r>
              <a:rPr lang="en-US" sz="2400" dirty="0" err="1" smtClean="0"/>
              <a:t>Kada</a:t>
            </a:r>
            <a:r>
              <a:rPr lang="en-US" sz="2400" dirty="0" smtClean="0"/>
              <a:t> se </a:t>
            </a:r>
            <a:r>
              <a:rPr lang="en-US" sz="2400" dirty="0" err="1" smtClean="0"/>
              <a:t>unese</a:t>
            </a:r>
            <a:r>
              <a:rPr lang="en-US" sz="2400" dirty="0" smtClean="0"/>
              <a:t> </a:t>
            </a:r>
            <a:r>
              <a:rPr lang="en-US" sz="2400" dirty="0" err="1" smtClean="0"/>
              <a:t>prazan</a:t>
            </a:r>
            <a:r>
              <a:rPr lang="en-US" sz="2400" dirty="0" smtClean="0"/>
              <a:t> string, </a:t>
            </a:r>
            <a:r>
              <a:rPr lang="en-US" sz="2400" dirty="0" err="1" smtClean="0"/>
              <a:t>ispisuje</a:t>
            </a:r>
            <a:r>
              <a:rPr lang="en-US" sz="2400" dirty="0" smtClean="0"/>
              <a:t> se </a:t>
            </a:r>
            <a:r>
              <a:rPr lang="sr-Latn-RS" sz="2400" dirty="0" smtClean="0"/>
              <a:t>č</a:t>
            </a:r>
            <a:r>
              <a:rPr lang="en-US" sz="2400" dirty="0" err="1" smtClean="0"/>
              <a:t>itava</a:t>
            </a:r>
            <a:r>
              <a:rPr lang="en-US" sz="2400" dirty="0" smtClean="0"/>
              <a:t> </a:t>
            </a:r>
            <a:r>
              <a:rPr lang="en-US" sz="2400" dirty="0" err="1" smtClean="0"/>
              <a:t>lista</a:t>
            </a:r>
            <a:endParaRPr lang="sr-Latn-RS" sz="2400" dirty="0" smtClean="0"/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err="1" smtClean="0"/>
              <a:t>Napisati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sortira</a:t>
            </a:r>
            <a:r>
              <a:rPr lang="en-US" sz="2400" dirty="0" smtClean="0"/>
              <a:t> </a:t>
            </a:r>
            <a:r>
              <a:rPr lang="en-US" sz="2400" dirty="0" err="1" smtClean="0"/>
              <a:t>listu</a:t>
            </a:r>
            <a:r>
              <a:rPr lang="en-US" sz="2400" dirty="0" smtClean="0"/>
              <a:t> </a:t>
            </a:r>
            <a:r>
              <a:rPr lang="en-US" sz="2400" dirty="0" err="1" smtClean="0"/>
              <a:t>brojeva</a:t>
            </a:r>
            <a:r>
              <a:rPr lang="en-US" sz="2400" dirty="0" smtClean="0"/>
              <a:t>.</a:t>
            </a:r>
            <a:endParaRPr lang="sr-Latn-R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Struktura</a:t>
            </a:r>
            <a:r>
              <a:rPr lang="en-US" b="1" dirty="0" smtClean="0"/>
              <a:t> </a:t>
            </a:r>
            <a:r>
              <a:rPr lang="en-US" b="1" dirty="0" err="1" smtClean="0"/>
              <a:t>linije</a:t>
            </a:r>
            <a:endParaRPr lang="en-US" b="1" dirty="0" smtClean="0"/>
          </a:p>
          <a:p>
            <a:r>
              <a:rPr lang="en-US" sz="2400" dirty="0" err="1" smtClean="0"/>
              <a:t>Svaki</a:t>
            </a:r>
            <a:r>
              <a:rPr lang="en-US" sz="2400" dirty="0" smtClean="0"/>
              <a:t> </a:t>
            </a:r>
            <a:r>
              <a:rPr lang="en-US" sz="2400" dirty="0" err="1" smtClean="0"/>
              <a:t>iskaz</a:t>
            </a:r>
            <a:r>
              <a:rPr lang="en-US" sz="2400" dirty="0" smtClean="0"/>
              <a:t> se </a:t>
            </a:r>
            <a:r>
              <a:rPr lang="en-US" sz="2400" dirty="0" err="1" smtClean="0"/>
              <a:t>završava</a:t>
            </a:r>
            <a:r>
              <a:rPr lang="en-US" sz="2400" dirty="0" smtClean="0"/>
              <a:t> u </a:t>
            </a:r>
            <a:r>
              <a:rPr lang="en-US" sz="2400" dirty="0" err="1" smtClean="0"/>
              <a:t>novoj</a:t>
            </a:r>
            <a:r>
              <a:rPr lang="en-US" sz="2400" dirty="0" smtClean="0"/>
              <a:t> </a:t>
            </a:r>
            <a:r>
              <a:rPr lang="en-US" sz="2400" dirty="0" err="1" smtClean="0"/>
              <a:t>liniji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400" dirty="0" err="1" smtClean="0"/>
              <a:t>Dugi</a:t>
            </a:r>
            <a:r>
              <a:rPr lang="en-US" sz="2400" dirty="0" smtClean="0"/>
              <a:t> </a:t>
            </a:r>
            <a:r>
              <a:rPr lang="en-US" sz="2400" dirty="0" err="1" smtClean="0"/>
              <a:t>iskazi</a:t>
            </a:r>
            <a:r>
              <a:rPr lang="en-US" sz="2400" dirty="0" smtClean="0"/>
              <a:t> se </a:t>
            </a:r>
            <a:r>
              <a:rPr lang="en-US" sz="2400" dirty="0" err="1" smtClean="0"/>
              <a:t>mogu</a:t>
            </a:r>
            <a:r>
              <a:rPr lang="en-US" sz="2400" dirty="0" smtClean="0"/>
              <a:t> </a:t>
            </a:r>
            <a:r>
              <a:rPr lang="en-US" sz="2400" dirty="0" err="1" smtClean="0"/>
              <a:t>podelitu</a:t>
            </a:r>
            <a:r>
              <a:rPr lang="en-US" sz="2400" dirty="0" smtClean="0"/>
              <a:t> u vise </a:t>
            </a:r>
            <a:r>
              <a:rPr lang="en-US" sz="2400" dirty="0" err="1" smtClean="0"/>
              <a:t>redova</a:t>
            </a:r>
            <a:r>
              <a:rPr lang="en-US" sz="2400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2400" dirty="0" err="1" smtClean="0"/>
              <a:t>Osim</a:t>
            </a:r>
            <a:r>
              <a:rPr lang="en-US" sz="2400" dirty="0" smtClean="0"/>
              <a:t> </a:t>
            </a:r>
            <a:r>
              <a:rPr lang="en-US" sz="2400" dirty="0" err="1" smtClean="0"/>
              <a:t>kada</a:t>
            </a:r>
            <a:r>
              <a:rPr lang="en-US" sz="2400" dirty="0" smtClean="0"/>
              <a:t> se </a:t>
            </a:r>
            <a:r>
              <a:rPr lang="en-US" sz="2400" dirty="0" err="1" smtClean="0"/>
              <a:t>koriste</a:t>
            </a:r>
            <a:r>
              <a:rPr lang="en-US" sz="2400" dirty="0" smtClean="0"/>
              <a:t> (), {}, [] ... </a:t>
            </a:r>
          </a:p>
          <a:p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316835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a = b - a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b = b - a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a = b +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3717032"/>
            <a:ext cx="316835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 = </a:t>
            </a:r>
            <a:r>
              <a:rPr lang="en-US" sz="1600" dirty="0" err="1" smtClean="0">
                <a:solidFill>
                  <a:schemeClr val="bg1"/>
                </a:solidFill>
              </a:rPr>
              <a:t>math.sqrt</a:t>
            </a:r>
            <a:r>
              <a:rPr lang="en-US" sz="1600" dirty="0" smtClean="0">
                <a:solidFill>
                  <a:schemeClr val="bg1"/>
                </a:solidFill>
              </a:rPr>
              <a:t>(math.sin(b) + \ 	math.cos(c) \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	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3168352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 = { 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"a": 1,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"b": 2,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"c": 3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32859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Struktura</a:t>
            </a:r>
            <a:r>
              <a:rPr lang="en-US" b="1" dirty="0" smtClean="0"/>
              <a:t> </a:t>
            </a:r>
            <a:r>
              <a:rPr lang="en-US" b="1" dirty="0" err="1" smtClean="0"/>
              <a:t>linije</a:t>
            </a:r>
            <a:endParaRPr lang="en-US" b="1" dirty="0" smtClean="0"/>
          </a:p>
          <a:p>
            <a:r>
              <a:rPr lang="en-US" sz="2400" dirty="0" err="1" smtClean="0"/>
              <a:t>Komentari</a:t>
            </a:r>
            <a:r>
              <a:rPr lang="en-US" sz="2400" dirty="0" smtClean="0"/>
              <a:t> </a:t>
            </a:r>
            <a:r>
              <a:rPr lang="en-US" sz="2400" dirty="0" err="1" smtClean="0"/>
              <a:t>pocinju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#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Blokovi</a:t>
            </a:r>
            <a:r>
              <a:rPr lang="en-US" sz="2400" dirty="0" smtClean="0"/>
              <a:t> </a:t>
            </a:r>
            <a:r>
              <a:rPr lang="en-US" sz="2400" dirty="0" err="1" smtClean="0"/>
              <a:t>koda</a:t>
            </a:r>
            <a:r>
              <a:rPr lang="en-US" sz="2400" dirty="0" smtClean="0"/>
              <a:t> se </a:t>
            </a:r>
            <a:r>
              <a:rPr lang="en-US" sz="2400" dirty="0" err="1" smtClean="0"/>
              <a:t>odvajaju</a:t>
            </a:r>
            <a:r>
              <a:rPr lang="en-US" sz="2400" dirty="0" smtClean="0"/>
              <a:t> </a:t>
            </a:r>
            <a:r>
              <a:rPr lang="en-US" sz="2400" dirty="0" err="1" smtClean="0"/>
              <a:t>indentacijom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Indentacija</a:t>
            </a:r>
            <a:r>
              <a:rPr lang="en-US" sz="2400" dirty="0" smtClean="0"/>
              <a:t> je </a:t>
            </a:r>
            <a:r>
              <a:rPr lang="en-US" sz="2400" dirty="0" err="1" smtClean="0"/>
              <a:t>obavezna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mora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</a:t>
            </a:r>
            <a:r>
              <a:rPr lang="en-US" sz="2400" dirty="0" err="1" smtClean="0"/>
              <a:t>konzistentna</a:t>
            </a:r>
            <a:r>
              <a:rPr lang="en-US" sz="2400" dirty="0" smtClean="0"/>
              <a:t>!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2400" dirty="0" err="1" smtClean="0"/>
              <a:t>Preporucuje</a:t>
            </a:r>
            <a:r>
              <a:rPr lang="en-US" sz="2400" dirty="0" smtClean="0"/>
              <a:t> se 4 space-a, ne tab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996952"/>
            <a:ext cx="576064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if a == 1: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"</a:t>
            </a:r>
            <a:r>
              <a:rPr lang="en-US" sz="1600" dirty="0" err="1" smtClean="0">
                <a:solidFill>
                  <a:schemeClr val="bg1"/>
                </a:solidFill>
              </a:rPr>
              <a:t>Ovo</a:t>
            </a:r>
            <a:r>
              <a:rPr lang="en-US" sz="1600" dirty="0" smtClean="0">
                <a:solidFill>
                  <a:schemeClr val="bg1"/>
                </a:solidFill>
              </a:rPr>
              <a:t> je </a:t>
            </a:r>
            <a:r>
              <a:rPr lang="en-US" sz="1600" dirty="0" err="1" smtClean="0">
                <a:solidFill>
                  <a:schemeClr val="bg1"/>
                </a:solidFill>
              </a:rPr>
              <a:t>uvučen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kod</a:t>
            </a:r>
            <a:r>
              <a:rPr lang="en-US" sz="1600" dirty="0" smtClean="0">
                <a:solidFill>
                  <a:schemeClr val="bg1"/>
                </a:solidFill>
              </a:rPr>
              <a:t>"</a:t>
            </a: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772817"/>
            <a:ext cx="57606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</a:t>
            </a:r>
            <a:r>
              <a:rPr lang="en-US" sz="1600" dirty="0" err="1" smtClean="0">
                <a:solidFill>
                  <a:schemeClr val="bg1"/>
                </a:solidFill>
              </a:rPr>
              <a:t>Ovo</a:t>
            </a:r>
            <a:r>
              <a:rPr lang="en-US" sz="1600" dirty="0" smtClean="0">
                <a:solidFill>
                  <a:schemeClr val="bg1"/>
                </a:solidFill>
              </a:rPr>
              <a:t> je </a:t>
            </a:r>
            <a:r>
              <a:rPr lang="en-US" sz="1600" dirty="0" err="1" smtClean="0">
                <a:solidFill>
                  <a:schemeClr val="bg1"/>
                </a:solidFill>
              </a:rPr>
              <a:t>komentar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4293096"/>
            <a:ext cx="5832648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if a: 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iskaz1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iskaz2 #</a:t>
            </a:r>
            <a:r>
              <a:rPr lang="en-US" sz="1600" dirty="0" err="1" smtClean="0">
                <a:solidFill>
                  <a:schemeClr val="bg1"/>
                </a:solidFill>
              </a:rPr>
              <a:t>konzistentna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indentacija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else: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statement3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statement4 #</a:t>
            </a:r>
            <a:r>
              <a:rPr lang="en-US" sz="1600" dirty="0" err="1" smtClean="0">
                <a:solidFill>
                  <a:schemeClr val="bg1"/>
                </a:solidFill>
              </a:rPr>
              <a:t>nekonzistentna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indentacija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</a:rPr>
              <a:t>greska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12568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Identifikatori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rezervisane</a:t>
            </a:r>
            <a:r>
              <a:rPr lang="en-US" b="1" dirty="0" smtClean="0"/>
              <a:t> </a:t>
            </a:r>
            <a:r>
              <a:rPr lang="en-US" b="1" dirty="0" err="1" smtClean="0"/>
              <a:t>reči</a:t>
            </a:r>
            <a:endParaRPr lang="en-US" b="1" dirty="0" smtClean="0"/>
          </a:p>
          <a:p>
            <a:r>
              <a:rPr lang="en-US" sz="2400" dirty="0" err="1" smtClean="0"/>
              <a:t>Imena</a:t>
            </a:r>
            <a:r>
              <a:rPr lang="en-US" sz="2400" dirty="0" smtClean="0"/>
              <a:t> </a:t>
            </a:r>
            <a:r>
              <a:rPr lang="en-US" sz="2400" dirty="0" err="1" smtClean="0"/>
              <a:t>promenljivih</a:t>
            </a:r>
            <a:r>
              <a:rPr lang="en-US" sz="2400" dirty="0" smtClean="0"/>
              <a:t>, </a:t>
            </a:r>
            <a:r>
              <a:rPr lang="en-US" sz="2400" dirty="0" err="1" smtClean="0"/>
              <a:t>funkcija</a:t>
            </a:r>
            <a:r>
              <a:rPr lang="en-US" sz="2400" dirty="0" smtClean="0"/>
              <a:t>, </a:t>
            </a:r>
            <a:r>
              <a:rPr lang="en-US" sz="2400" dirty="0" err="1" smtClean="0"/>
              <a:t>klasa</a:t>
            </a:r>
            <a:r>
              <a:rPr lang="en-US" sz="2400" dirty="0" smtClean="0"/>
              <a:t>, </a:t>
            </a:r>
            <a:r>
              <a:rPr lang="en-US" sz="2400" dirty="0" err="1" smtClean="0"/>
              <a:t>modula</a:t>
            </a:r>
            <a:endParaRPr lang="en-US" sz="2400" dirty="0" smtClean="0"/>
          </a:p>
          <a:p>
            <a:r>
              <a:rPr lang="en-US" sz="2400" dirty="0" err="1" smtClean="0"/>
              <a:t>Mogu</a:t>
            </a:r>
            <a:r>
              <a:rPr lang="en-US" sz="2400" dirty="0" smtClean="0"/>
              <a:t> </a:t>
            </a:r>
            <a:r>
              <a:rPr lang="en-US" sz="2400" dirty="0" err="1" smtClean="0"/>
              <a:t>počinjati</a:t>
            </a:r>
            <a:r>
              <a:rPr lang="en-US" sz="2400" dirty="0" smtClean="0"/>
              <a:t> </a:t>
            </a:r>
            <a:r>
              <a:rPr lang="en-US" sz="2400" dirty="0" err="1" smtClean="0"/>
              <a:t>slovom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donjom</a:t>
            </a:r>
            <a:r>
              <a:rPr lang="en-US" sz="2400" dirty="0" smtClean="0"/>
              <a:t> </a:t>
            </a:r>
            <a:r>
              <a:rPr lang="en-US" sz="2400" dirty="0" err="1" smtClean="0"/>
              <a:t>crtom</a:t>
            </a:r>
            <a:endParaRPr lang="en-US" sz="2400" dirty="0" smtClean="0"/>
          </a:p>
          <a:p>
            <a:r>
              <a:rPr lang="en-US" sz="2400" dirty="0" err="1" smtClean="0"/>
              <a:t>Mogu</a:t>
            </a:r>
            <a:r>
              <a:rPr lang="en-US" sz="2400" dirty="0" smtClean="0"/>
              <a:t> </a:t>
            </a:r>
            <a:r>
              <a:rPr lang="en-US" sz="2400" dirty="0" err="1" smtClean="0"/>
              <a:t>sadržati</a:t>
            </a:r>
            <a:r>
              <a:rPr lang="en-US" sz="2400" dirty="0" smtClean="0"/>
              <a:t> </a:t>
            </a:r>
            <a:r>
              <a:rPr lang="en-US" sz="2400" dirty="0" err="1" smtClean="0"/>
              <a:t>brojeve</a:t>
            </a:r>
            <a:endParaRPr lang="en-US" sz="2400" dirty="0" smtClean="0"/>
          </a:p>
          <a:p>
            <a:r>
              <a:rPr lang="en-US" sz="2400" dirty="0" err="1" smtClean="0"/>
              <a:t>Specijalni</a:t>
            </a:r>
            <a:r>
              <a:rPr lang="en-US" sz="2400" dirty="0" smtClean="0"/>
              <a:t> </a:t>
            </a:r>
            <a:r>
              <a:rPr lang="en-US" sz="2400" dirty="0" err="1" smtClean="0"/>
              <a:t>znaci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i="1" dirty="0" smtClean="0"/>
              <a:t>@,$, %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rezervisane</a:t>
            </a:r>
            <a:r>
              <a:rPr lang="en-US" sz="2400" dirty="0" smtClean="0"/>
              <a:t> </a:t>
            </a:r>
            <a:r>
              <a:rPr lang="en-US" sz="2400" dirty="0" err="1" smtClean="0"/>
              <a:t>reci</a:t>
            </a:r>
            <a:r>
              <a:rPr lang="en-US" sz="2400" dirty="0" smtClean="0"/>
              <a:t> se ne </a:t>
            </a:r>
            <a:r>
              <a:rPr lang="en-US" sz="2400" dirty="0" err="1" smtClean="0"/>
              <a:t>mogu</a:t>
            </a:r>
            <a:r>
              <a:rPr lang="en-US" sz="2400" dirty="0" smtClean="0"/>
              <a:t> </a:t>
            </a:r>
            <a:r>
              <a:rPr lang="en-US" sz="2400" dirty="0" err="1" smtClean="0"/>
              <a:t>koristiti</a:t>
            </a:r>
            <a:endParaRPr lang="en-US" sz="2400" dirty="0" smtClean="0"/>
          </a:p>
          <a:p>
            <a:r>
              <a:rPr lang="en-US" sz="2400" dirty="0" err="1" smtClean="0"/>
              <a:t>Rezervisane</a:t>
            </a:r>
            <a:r>
              <a:rPr lang="en-US" sz="2400" dirty="0" smtClean="0"/>
              <a:t> </a:t>
            </a:r>
            <a:r>
              <a:rPr lang="en-US" sz="2400" dirty="0" err="1" smtClean="0"/>
              <a:t>reci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Identifikatori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pocinju</a:t>
            </a:r>
            <a:r>
              <a:rPr lang="en-US" sz="2400" dirty="0" smtClean="0"/>
              <a:t> </a:t>
            </a:r>
            <a:r>
              <a:rPr lang="en-US" sz="2400" dirty="0" err="1" smtClean="0"/>
              <a:t>donjom</a:t>
            </a:r>
            <a:r>
              <a:rPr lang="en-US" sz="2400" dirty="0" smtClean="0"/>
              <a:t> </a:t>
            </a:r>
            <a:r>
              <a:rPr lang="en-US" sz="2400" dirty="0" err="1" smtClean="0"/>
              <a:t>crtom</a:t>
            </a:r>
            <a:r>
              <a:rPr lang="en-US" sz="2400" dirty="0" smtClean="0"/>
              <a:t> </a:t>
            </a:r>
            <a:r>
              <a:rPr lang="en-US" sz="2400" dirty="0" err="1" smtClean="0"/>
              <a:t>često</a:t>
            </a:r>
            <a:r>
              <a:rPr lang="en-US" sz="2400" dirty="0" smtClean="0"/>
              <a:t> </a:t>
            </a:r>
            <a:r>
              <a:rPr lang="en-US" sz="2400" dirty="0" err="1" smtClean="0"/>
              <a:t>imaju</a:t>
            </a:r>
            <a:r>
              <a:rPr lang="en-US" sz="2400" dirty="0" smtClean="0"/>
              <a:t> </a:t>
            </a:r>
            <a:r>
              <a:rPr lang="en-US" sz="2400" dirty="0" err="1" smtClean="0"/>
              <a:t>specijalno</a:t>
            </a:r>
            <a:r>
              <a:rPr lang="en-US" sz="2400" dirty="0" smtClean="0"/>
              <a:t> </a:t>
            </a:r>
            <a:r>
              <a:rPr lang="en-US" sz="2400" dirty="0" err="1" smtClean="0"/>
              <a:t>značenje</a:t>
            </a:r>
            <a:r>
              <a:rPr lang="en-US" sz="2400" dirty="0" smtClean="0"/>
              <a:t>. </a:t>
            </a:r>
            <a:r>
              <a:rPr lang="en-US" sz="2400" dirty="0" err="1" smtClean="0"/>
              <a:t>Više</a:t>
            </a:r>
            <a:r>
              <a:rPr lang="en-US" sz="2400" dirty="0" smtClean="0"/>
              <a:t> o tome </a:t>
            </a:r>
            <a:r>
              <a:rPr lang="en-US" sz="2400" dirty="0" err="1" smtClean="0"/>
              <a:t>kasnije</a:t>
            </a:r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4077072"/>
            <a:ext cx="576064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and as assert break class continue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def del </a:t>
            </a:r>
            <a:r>
              <a:rPr lang="en-US" sz="1600" dirty="0" err="1" smtClean="0">
                <a:solidFill>
                  <a:schemeClr val="bg1"/>
                </a:solidFill>
              </a:rPr>
              <a:t>elif</a:t>
            </a:r>
            <a:r>
              <a:rPr lang="en-US" sz="1600" dirty="0" smtClean="0">
                <a:solidFill>
                  <a:schemeClr val="bg1"/>
                </a:solidFill>
              </a:rPr>
              <a:t> else except exec finally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for from global if import in is lambda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nonlocal not or pass print raise return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try while with yield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12568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Literali</a:t>
            </a:r>
            <a:endParaRPr lang="en-US" b="1" dirty="0" smtClean="0"/>
          </a:p>
          <a:p>
            <a:r>
              <a:rPr lang="en-US" sz="2400" dirty="0" err="1" smtClean="0"/>
              <a:t>Numerički</a:t>
            </a:r>
            <a:r>
              <a:rPr lang="en-US" sz="2400" dirty="0" smtClean="0"/>
              <a:t> </a:t>
            </a:r>
            <a:r>
              <a:rPr lang="en-US" sz="2400" dirty="0" err="1" smtClean="0"/>
              <a:t>literali</a:t>
            </a:r>
            <a:endParaRPr lang="en-US" sz="2400" dirty="0" smtClean="0"/>
          </a:p>
          <a:p>
            <a:pPr lvl="1"/>
            <a:r>
              <a:rPr lang="en-US" sz="2400" dirty="0" smtClean="0"/>
              <a:t>Boolean </a:t>
            </a:r>
            <a:r>
              <a:rPr lang="en-US" sz="2400" i="1" dirty="0" smtClean="0"/>
              <a:t>(True, </a:t>
            </a:r>
            <a:r>
              <a:rPr lang="en-US" sz="2400" i="1" dirty="0" err="1" smtClean="0"/>
              <a:t>Flase</a:t>
            </a:r>
            <a:r>
              <a:rPr lang="en-US" sz="2400" i="1" dirty="0" smtClean="0"/>
              <a:t>)</a:t>
            </a:r>
          </a:p>
          <a:p>
            <a:pPr lvl="1"/>
            <a:r>
              <a:rPr lang="en-US" sz="2400" dirty="0" smtClean="0"/>
              <a:t>Integer </a:t>
            </a:r>
            <a:r>
              <a:rPr lang="en-US" sz="2400" i="1" dirty="0" smtClean="0"/>
              <a:t>(1, 65536 ,0xbfffffc0)</a:t>
            </a:r>
          </a:p>
          <a:p>
            <a:pPr lvl="2"/>
            <a:r>
              <a:rPr lang="en-US" sz="2400" dirty="0" err="1" smtClean="0"/>
              <a:t>Proizvoljne</a:t>
            </a:r>
            <a:r>
              <a:rPr lang="en-US" sz="2400" dirty="0" smtClean="0"/>
              <a:t> </a:t>
            </a:r>
            <a:r>
              <a:rPr lang="en-US" sz="2400" dirty="0" err="1" smtClean="0"/>
              <a:t>dužine</a:t>
            </a:r>
            <a:endParaRPr lang="en-US" sz="2400" dirty="0" smtClean="0"/>
          </a:p>
          <a:p>
            <a:pPr lvl="1"/>
            <a:r>
              <a:rPr lang="en-US" sz="2400" dirty="0" err="1" smtClean="0"/>
              <a:t>Pokretni</a:t>
            </a:r>
            <a:r>
              <a:rPr lang="en-US" sz="2400" dirty="0" smtClean="0"/>
              <a:t> </a:t>
            </a:r>
            <a:r>
              <a:rPr lang="en-US" sz="2400" dirty="0" err="1" smtClean="0"/>
              <a:t>zarez</a:t>
            </a:r>
            <a:r>
              <a:rPr lang="en-US" sz="2400" dirty="0" smtClean="0"/>
              <a:t> </a:t>
            </a:r>
            <a:r>
              <a:rPr lang="en-US" sz="2400" i="1" dirty="0" smtClean="0"/>
              <a:t>(1.54,52. , .42, 1.2334e+02)</a:t>
            </a:r>
          </a:p>
          <a:p>
            <a:pPr lvl="1"/>
            <a:r>
              <a:rPr lang="en-US" sz="2400" dirty="0" err="1" smtClean="0"/>
              <a:t>Kompleksni</a:t>
            </a:r>
            <a:r>
              <a:rPr lang="en-US" sz="2400" dirty="0" smtClean="0"/>
              <a:t> </a:t>
            </a:r>
            <a:r>
              <a:rPr lang="en-US" sz="2400" dirty="0" err="1" smtClean="0"/>
              <a:t>brojevi</a:t>
            </a:r>
            <a:r>
              <a:rPr lang="en-US" sz="2400" dirty="0" smtClean="0"/>
              <a:t> </a:t>
            </a:r>
            <a:r>
              <a:rPr lang="en-US" sz="2400" i="1" dirty="0" smtClean="0"/>
              <a:t>(4 + 5j)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RT-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ppt_RT-RK</Template>
  <TotalTime>979</TotalTime>
  <Words>2552</Words>
  <Application>Microsoft Office PowerPoint</Application>
  <PresentationFormat>On-screen Show (4:3)</PresentationFormat>
  <Paragraphs>557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ppt_RT-RK</vt:lpstr>
      <vt:lpstr>ELEMENTI  PYTHON JEZIKA </vt:lpstr>
      <vt:lpstr>Uvod </vt:lpstr>
      <vt:lpstr>Uvod</vt:lpstr>
      <vt:lpstr>Uvod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ELEMENTI PYTHON JEZIKA </dc:title>
  <dc:creator>korac</dc:creator>
  <cp:lastModifiedBy>korac</cp:lastModifiedBy>
  <cp:revision>219</cp:revision>
  <dcterms:created xsi:type="dcterms:W3CDTF">2014-11-23T10:47:40Z</dcterms:created>
  <dcterms:modified xsi:type="dcterms:W3CDTF">2014-12-15T10:40:25Z</dcterms:modified>
</cp:coreProperties>
</file>