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1" r:id="rId3"/>
    <p:sldId id="262" r:id="rId4"/>
    <p:sldId id="263" r:id="rId5"/>
    <p:sldId id="306" r:id="rId6"/>
    <p:sldId id="307" r:id="rId7"/>
    <p:sldId id="264" r:id="rId8"/>
    <p:sldId id="308" r:id="rId9"/>
    <p:sldId id="309" r:id="rId10"/>
    <p:sldId id="310" r:id="rId11"/>
    <p:sldId id="311" r:id="rId12"/>
    <p:sldId id="312" r:id="rId13"/>
    <p:sldId id="314" r:id="rId14"/>
    <p:sldId id="313" r:id="rId15"/>
    <p:sldId id="315" r:id="rId16"/>
    <p:sldId id="316" r:id="rId17"/>
    <p:sldId id="317" r:id="rId18"/>
    <p:sldId id="318" r:id="rId19"/>
    <p:sldId id="319" r:id="rId20"/>
    <p:sldId id="271" r:id="rId21"/>
    <p:sldId id="280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8" r:id="rId30"/>
    <p:sldId id="327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50" r:id="rId52"/>
    <p:sldId id="349" r:id="rId53"/>
    <p:sldId id="351" r:id="rId54"/>
    <p:sldId id="367" r:id="rId55"/>
    <p:sldId id="368" r:id="rId56"/>
    <p:sldId id="369" r:id="rId57"/>
    <p:sldId id="370" r:id="rId58"/>
    <p:sldId id="258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326EB2-4F6B-4BDD-A54E-857D3523839A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40A2D5-D0CE-47E0-B0E5-EFB888B78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4168-F6CC-4D26-9123-472B30AAA656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753B2-C5B8-4E82-B4D4-BFFF33A77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4503B-C747-407A-A07D-E5C1570C6404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0528-ECC8-4CD1-A8FD-0C0405F04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85D83-B5CE-4C08-9382-EDAC302DB4C7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4D14-05F2-4159-A2AC-41AF6EC95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1E8D5-2A6E-4108-8EB1-AD997995B56A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1D814-B276-4B45-9D4C-6EEE15F19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D347-1C3B-4A70-B05A-C83E6FE1FB22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F7BE-2EFB-4402-A46F-3DA6B15B1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BED1F-2E3A-4BB0-8D4B-E673C25E9196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B2BC1-232C-4495-B00A-2C625DA43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4F57C-4D4A-4FE7-8A9F-CE90F444CFC7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C5E-6410-471B-A9D0-69DA02B21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D35D-0675-48DD-8158-6CBED0A46D95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541F-3F29-46F3-AF6F-012C1D3C1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AFBA1-98FC-4EFD-BA52-E65FC4E470A3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A4BF-64D3-456E-BFA7-AC363EBE2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A88E-F363-42F6-A412-617165C71EFB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79A2B-F8F9-4C0A-A94C-988E602E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2D3EB-C9E2-4671-9CAF-90E13AC190D7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13A3-A468-4C84-823C-9A4C431E3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0034B-616A-48F6-9387-CA2E4DC69B2C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B2F2-E3A4-4AD3-B680-4CB6E9FD5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372ADE-169B-497E-A817-5921E8240DA1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F0D1F7-EA47-49B6-864F-7530AD702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DDA91F-4141-4083-A1A1-A0C78EA2E614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21474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ELEMENTI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JEZIKA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  <a:cs typeface="Arial" charset="0"/>
              </a:rPr>
              <a:t>2. </a:t>
            </a:r>
            <a:r>
              <a:rPr lang="en-US" sz="3600" dirty="0" err="1" smtClean="0">
                <a:latin typeface="Arial" charset="0"/>
                <a:cs typeface="Arial" charset="0"/>
              </a:rPr>
              <a:t>dan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475252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Dekoratori</a:t>
            </a:r>
            <a:endParaRPr lang="en-US" b="1" dirty="0" smtClean="0"/>
          </a:p>
          <a:p>
            <a:r>
              <a:rPr lang="en-US" sz="2400" dirty="0" err="1" smtClean="0"/>
              <a:t>Korisni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operacija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zelimo</a:t>
            </a:r>
            <a:r>
              <a:rPr lang="en-US" sz="2400" dirty="0" smtClean="0"/>
              <a:t> u </a:t>
            </a:r>
            <a:r>
              <a:rPr lang="en-US" sz="2400" dirty="0" err="1" smtClean="0"/>
              <a:t>svakoj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funkciji</a:t>
            </a:r>
            <a:r>
              <a:rPr lang="en-US" sz="2400" dirty="0" smtClean="0"/>
              <a:t> debug </a:t>
            </a:r>
            <a:r>
              <a:rPr lang="en-US" sz="2400" dirty="0" err="1" smtClean="0"/>
              <a:t>ispis</a:t>
            </a:r>
            <a:endParaRPr lang="en-US" sz="2400" dirty="0" smtClean="0"/>
          </a:p>
          <a:p>
            <a:r>
              <a:rPr lang="en-US" sz="2400" dirty="0" err="1" smtClean="0"/>
              <a:t>logovanje</a:t>
            </a:r>
            <a:r>
              <a:rPr lang="en-US" sz="2400" dirty="0" smtClean="0"/>
              <a:t> u </a:t>
            </a:r>
            <a:r>
              <a:rPr lang="en-US" sz="2400" dirty="0" err="1" smtClean="0"/>
              <a:t>fajl</a:t>
            </a:r>
            <a:endParaRPr lang="en-US" sz="2400" dirty="0" smtClean="0"/>
          </a:p>
          <a:p>
            <a:r>
              <a:rPr lang="it-IT" sz="2400" dirty="0" smtClean="0"/>
              <a:t> ...</a:t>
            </a:r>
          </a:p>
          <a:p>
            <a:r>
              <a:rPr lang="it-IT" sz="2400" dirty="0" smtClean="0"/>
              <a:t>    Može biti više dekoratora i mogu imati parametre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Generatori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i="1" dirty="0" smtClean="0"/>
              <a:t>yield</a:t>
            </a:r>
          </a:p>
          <a:p>
            <a:r>
              <a:rPr lang="en-US" sz="2400" dirty="0" err="1" smtClean="0"/>
              <a:t>Generatori</a:t>
            </a:r>
            <a:r>
              <a:rPr lang="en-US" sz="2400" dirty="0" smtClean="0"/>
              <a:t> </a:t>
            </a:r>
            <a:r>
              <a:rPr lang="en-US" sz="2400" dirty="0" err="1" smtClean="0"/>
              <a:t>emituju</a:t>
            </a:r>
            <a:r>
              <a:rPr lang="en-US" sz="2400" dirty="0" smtClean="0"/>
              <a:t> </a:t>
            </a:r>
            <a:r>
              <a:rPr lang="en-US" sz="2400" dirty="0" err="1" smtClean="0"/>
              <a:t>sekvencu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iteracije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Rezultat</a:t>
            </a:r>
            <a:r>
              <a:rPr lang="en-US" sz="2400" dirty="0" smtClean="0"/>
              <a:t> se </a:t>
            </a:r>
            <a:r>
              <a:rPr lang="en-US" sz="2400" dirty="0" err="1" smtClean="0"/>
              <a:t>naznačuje</a:t>
            </a:r>
            <a:r>
              <a:rPr lang="en-US" sz="2400" dirty="0" smtClean="0"/>
              <a:t> </a:t>
            </a:r>
            <a:r>
              <a:rPr lang="en-US" sz="2400" dirty="0" err="1" smtClean="0"/>
              <a:t>pomoći</a:t>
            </a:r>
            <a:r>
              <a:rPr lang="en-US" sz="2400" dirty="0" smtClean="0"/>
              <a:t> </a:t>
            </a:r>
            <a:r>
              <a:rPr lang="en-US" sz="2400" i="1" dirty="0" smtClean="0"/>
              <a:t>yield</a:t>
            </a:r>
          </a:p>
          <a:p>
            <a:r>
              <a:rPr lang="en-US" sz="2400" dirty="0" err="1" smtClean="0"/>
              <a:t>Jasnije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primeru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Poziva</a:t>
            </a:r>
            <a:r>
              <a:rPr lang="en-US" sz="2400" dirty="0" smtClean="0"/>
              <a:t> se </a:t>
            </a:r>
            <a:r>
              <a:rPr lang="en-US" sz="2400" i="1" dirty="0" smtClean="0"/>
              <a:t>next()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generatora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Izvršenje</a:t>
            </a:r>
            <a:r>
              <a:rPr lang="en-US" sz="2400" dirty="0" smtClean="0"/>
              <a:t> se </a:t>
            </a:r>
            <a:r>
              <a:rPr lang="en-US" sz="2400" dirty="0" err="1" smtClean="0"/>
              <a:t>prekida</a:t>
            </a:r>
            <a:r>
              <a:rPr lang="en-US" sz="2400" dirty="0" smtClean="0"/>
              <a:t> </a:t>
            </a:r>
            <a:r>
              <a:rPr lang="en-US" sz="2400" dirty="0" err="1" smtClean="0"/>
              <a:t>nakon</a:t>
            </a:r>
            <a:r>
              <a:rPr lang="en-US" sz="2400" dirty="0" smtClean="0"/>
              <a:t> </a:t>
            </a:r>
            <a:r>
              <a:rPr lang="en-US" sz="2400" dirty="0" err="1" smtClean="0"/>
              <a:t>yeild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nastavlja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sledećim</a:t>
            </a:r>
            <a:r>
              <a:rPr lang="en-US" sz="2400" dirty="0" smtClean="0"/>
              <a:t> </a:t>
            </a:r>
            <a:r>
              <a:rPr lang="en-US" sz="2400" dirty="0" err="1" smtClean="0"/>
              <a:t>pozivom</a:t>
            </a:r>
            <a:r>
              <a:rPr lang="en-US" sz="2400" dirty="0" smtClean="0"/>
              <a:t> </a:t>
            </a:r>
            <a:r>
              <a:rPr lang="en-US" sz="2400" i="1" dirty="0" smtClean="0"/>
              <a:t>next()</a:t>
            </a:r>
          </a:p>
          <a:p>
            <a:r>
              <a:rPr lang="en-US" sz="2400" dirty="0" err="1" smtClean="0"/>
              <a:t>Obično</a:t>
            </a:r>
            <a:r>
              <a:rPr lang="en-US" sz="2400" dirty="0" smtClean="0"/>
              <a:t> se </a:t>
            </a:r>
            <a:r>
              <a:rPr lang="en-US" sz="2400" i="1" dirty="0" smtClean="0"/>
              <a:t>next() </a:t>
            </a:r>
            <a:r>
              <a:rPr lang="en-US" sz="2400" dirty="0" smtClean="0"/>
              <a:t>ne </a:t>
            </a:r>
            <a:r>
              <a:rPr lang="en-US" sz="2400" dirty="0" err="1" smtClean="0"/>
              <a:t>poziva</a:t>
            </a:r>
            <a:r>
              <a:rPr lang="en-US" sz="2400" dirty="0" smtClean="0"/>
              <a:t> </a:t>
            </a:r>
            <a:r>
              <a:rPr lang="en-US" sz="2400" dirty="0" err="1" smtClean="0"/>
              <a:t>eksplicitno</a:t>
            </a:r>
            <a:r>
              <a:rPr lang="en-US" sz="2400" dirty="0" smtClean="0"/>
              <a:t>, </a:t>
            </a:r>
            <a:r>
              <a:rPr lang="en-US" sz="2400" dirty="0" err="1" smtClean="0"/>
              <a:t>već</a:t>
            </a:r>
            <a:r>
              <a:rPr lang="en-US" sz="2400" dirty="0" smtClean="0"/>
              <a:t> u </a:t>
            </a:r>
            <a:r>
              <a:rPr lang="en-US" sz="2400" dirty="0" err="1" smtClean="0"/>
              <a:t>okviru</a:t>
            </a:r>
            <a:r>
              <a:rPr lang="en-US" sz="2400" dirty="0" smtClean="0"/>
              <a:t> </a:t>
            </a:r>
            <a:r>
              <a:rPr lang="en-US" sz="2400" i="1" dirty="0" smtClean="0"/>
              <a:t>for, sum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sličnim</a:t>
            </a:r>
            <a:r>
              <a:rPr lang="en-US" sz="2400" dirty="0" smtClean="0"/>
              <a:t> </a:t>
            </a:r>
            <a:r>
              <a:rPr lang="en-US" sz="2400" dirty="0" err="1" smtClean="0"/>
              <a:t>operacijama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852936"/>
            <a:ext cx="576064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brojac</a:t>
            </a:r>
            <a:r>
              <a:rPr lang="en-US" sz="1600" dirty="0" smtClean="0">
                <a:solidFill>
                  <a:schemeClr val="bg1"/>
                </a:solidFill>
              </a:rPr>
              <a:t>(n):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while n &gt; 0: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</a:t>
            </a:r>
            <a:r>
              <a:rPr lang="en-US" sz="1600" dirty="0" err="1" smtClean="0">
                <a:solidFill>
                  <a:schemeClr val="bg1"/>
                </a:solidFill>
              </a:rPr>
              <a:t>Stigao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sam</a:t>
            </a:r>
            <a:r>
              <a:rPr lang="en-US" sz="1600" dirty="0" smtClean="0">
                <a:solidFill>
                  <a:schemeClr val="bg1"/>
                </a:solidFill>
              </a:rPr>
              <a:t> do %d"%n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yield n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n -= 1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return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Korutine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i="1" dirty="0" smtClean="0"/>
              <a:t>yield</a:t>
            </a:r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razliku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generatora</a:t>
            </a:r>
            <a:r>
              <a:rPr lang="en-US" sz="2400" dirty="0" smtClean="0"/>
              <a:t>, </a:t>
            </a:r>
            <a:r>
              <a:rPr lang="en-US" sz="2400" dirty="0" err="1" smtClean="0"/>
              <a:t>korutine</a:t>
            </a:r>
            <a:r>
              <a:rPr lang="en-US" sz="2400" dirty="0" smtClean="0"/>
              <a:t> </a:t>
            </a:r>
            <a:r>
              <a:rPr lang="en-US" sz="2400" dirty="0" err="1" smtClean="0"/>
              <a:t>primaju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/>
              <a:t>yield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</a:t>
            </a:r>
            <a:r>
              <a:rPr lang="en-US" sz="2400" dirty="0" smtClean="0"/>
              <a:t> </a:t>
            </a:r>
            <a:r>
              <a:rPr lang="en-US" sz="2400" dirty="0" err="1" smtClean="0"/>
              <a:t>prosledjenu</a:t>
            </a:r>
            <a:r>
              <a:rPr lang="en-US" sz="2400" dirty="0" smtClean="0"/>
              <a:t> </a:t>
            </a:r>
            <a:r>
              <a:rPr lang="en-US" sz="2400" dirty="0" err="1" smtClean="0"/>
              <a:t>korutini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Jasnije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primeru</a:t>
            </a:r>
            <a:r>
              <a:rPr lang="en-US" sz="2400" dirty="0" smtClean="0"/>
              <a:t>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Neophodno</a:t>
            </a:r>
            <a:r>
              <a:rPr lang="en-US" sz="2400" dirty="0" smtClean="0"/>
              <a:t> je </a:t>
            </a:r>
            <a:r>
              <a:rPr lang="en-US" sz="2400" dirty="0" err="1" smtClean="0"/>
              <a:t>prvo</a:t>
            </a:r>
            <a:r>
              <a:rPr lang="en-US" sz="2400" dirty="0" smtClean="0"/>
              <a:t> </a:t>
            </a:r>
            <a:r>
              <a:rPr lang="en-US" sz="2400" dirty="0" err="1" smtClean="0"/>
              <a:t>pozvati</a:t>
            </a:r>
            <a:r>
              <a:rPr lang="en-US" sz="2400" dirty="0" smtClean="0"/>
              <a:t> </a:t>
            </a:r>
            <a:r>
              <a:rPr lang="en-US" sz="2400" i="1" dirty="0" smtClean="0"/>
              <a:t>next()</a:t>
            </a:r>
            <a:r>
              <a:rPr lang="en-US" sz="2400" dirty="0" smtClean="0"/>
              <a:t> </a:t>
            </a:r>
            <a:r>
              <a:rPr lang="en-US" sz="2400" dirty="0" err="1" smtClean="0"/>
              <a:t>kako</a:t>
            </a:r>
            <a:r>
              <a:rPr lang="en-US" sz="2400" dirty="0" smtClean="0"/>
              <a:t> bi se </a:t>
            </a:r>
            <a:r>
              <a:rPr lang="en-US" sz="2400" dirty="0" err="1" smtClean="0"/>
              <a:t>došlo</a:t>
            </a:r>
            <a:r>
              <a:rPr lang="en-US" sz="2400" dirty="0" smtClean="0"/>
              <a:t> do </a:t>
            </a:r>
            <a:r>
              <a:rPr lang="en-US" sz="2400" i="1" dirty="0" smtClean="0"/>
              <a:t>yield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Zatim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i="1" dirty="0" smtClean="0"/>
              <a:t>send()</a:t>
            </a:r>
            <a:r>
              <a:rPr lang="en-US" sz="2400" dirty="0" smtClean="0"/>
              <a:t> </a:t>
            </a:r>
            <a:r>
              <a:rPr lang="en-US" sz="2400" dirty="0" err="1" smtClean="0"/>
              <a:t>poslati</a:t>
            </a:r>
            <a:r>
              <a:rPr lang="en-US" sz="2400" dirty="0" smtClean="0"/>
              <a:t> </a:t>
            </a:r>
            <a:r>
              <a:rPr lang="en-US" sz="2400" dirty="0" err="1" smtClean="0"/>
              <a:t>odgovarajuću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924944"/>
            <a:ext cx="576064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korutina</a:t>
            </a:r>
            <a:r>
              <a:rPr lang="en-US" sz="1600" dirty="0" smtClean="0">
                <a:solidFill>
                  <a:schemeClr val="bg1"/>
                </a:solidFill>
              </a:rPr>
              <a:t>():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</a:t>
            </a:r>
            <a:r>
              <a:rPr lang="en-US" sz="1600" dirty="0" err="1" smtClean="0">
                <a:solidFill>
                  <a:schemeClr val="bg1"/>
                </a:solidFill>
              </a:rPr>
              <a:t>Cekam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podatak</a:t>
            </a:r>
            <a:r>
              <a:rPr lang="en-US" sz="1600" dirty="0" smtClean="0">
                <a:solidFill>
                  <a:schemeClr val="bg1"/>
                </a:solidFill>
              </a:rPr>
              <a:t>"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try: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while True: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	n = (yield)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	print "</a:t>
            </a:r>
            <a:r>
              <a:rPr lang="en-US" sz="1600" dirty="0" err="1" smtClean="0">
                <a:solidFill>
                  <a:schemeClr val="bg1"/>
                </a:solidFill>
              </a:rPr>
              <a:t>Primljeno</a:t>
            </a:r>
            <a:r>
              <a:rPr lang="en-US" sz="1600" dirty="0" smtClean="0">
                <a:solidFill>
                  <a:schemeClr val="bg1"/>
                </a:solidFill>
              </a:rPr>
              <a:t> %r"%n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except </a:t>
            </a:r>
            <a:r>
              <a:rPr lang="en-US" sz="1600" dirty="0" err="1" smtClean="0">
                <a:solidFill>
                  <a:schemeClr val="bg1"/>
                </a:solidFill>
              </a:rPr>
              <a:t>GeneratorExit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</a:t>
            </a:r>
            <a:r>
              <a:rPr lang="en-US" sz="1600" dirty="0" err="1" smtClean="0">
                <a:solidFill>
                  <a:schemeClr val="bg1"/>
                </a:solidFill>
              </a:rPr>
              <a:t>Kraj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korutine</a:t>
            </a:r>
            <a:r>
              <a:rPr lang="en-US" sz="1600" dirty="0" smtClean="0">
                <a:solidFill>
                  <a:schemeClr val="bg1"/>
                </a:solidFill>
              </a:rPr>
              <a:t>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Čemu</a:t>
            </a:r>
            <a:r>
              <a:rPr lang="en-US" b="1" dirty="0" smtClean="0"/>
              <a:t> </a:t>
            </a:r>
            <a:r>
              <a:rPr lang="en-US" b="1" dirty="0" err="1" smtClean="0"/>
              <a:t>sve</a:t>
            </a:r>
            <a:r>
              <a:rPr lang="en-US" b="1" dirty="0" smtClean="0"/>
              <a:t> to?</a:t>
            </a:r>
          </a:p>
          <a:p>
            <a:r>
              <a:rPr lang="en-US" sz="2400" dirty="0" smtClean="0"/>
              <a:t>Na </a:t>
            </a:r>
            <a:r>
              <a:rPr lang="en-US" sz="2400" dirty="0" err="1" smtClean="0"/>
              <a:t>prvi</a:t>
            </a:r>
            <a:r>
              <a:rPr lang="en-US" sz="2400" dirty="0" smtClean="0"/>
              <a:t> </a:t>
            </a:r>
            <a:r>
              <a:rPr lang="en-US" sz="2400" dirty="0" err="1" smtClean="0"/>
              <a:t>pogled</a:t>
            </a:r>
            <a:r>
              <a:rPr lang="en-US" sz="2400" dirty="0" smtClean="0"/>
              <a:t>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sto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dekoratori</a:t>
            </a:r>
            <a:r>
              <a:rPr lang="en-US" sz="2400" dirty="0" smtClean="0"/>
              <a:t>, </a:t>
            </a:r>
            <a:r>
              <a:rPr lang="en-US" sz="2400" dirty="0" err="1" smtClean="0"/>
              <a:t>generatori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korutine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postigne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</a:t>
            </a:r>
            <a:r>
              <a:rPr lang="en-US" sz="2400" dirty="0" err="1" smtClean="0"/>
              <a:t>njih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ALI , </a:t>
            </a:r>
            <a:r>
              <a:rPr lang="en-US" sz="2400" dirty="0" err="1" smtClean="0"/>
              <a:t>pravilnim</a:t>
            </a:r>
            <a:r>
              <a:rPr lang="en-US" sz="2400" dirty="0" smtClean="0"/>
              <a:t> </a:t>
            </a:r>
            <a:r>
              <a:rPr lang="en-US" sz="2400" dirty="0" err="1" smtClean="0"/>
              <a:t>korišćenjem</a:t>
            </a:r>
            <a:r>
              <a:rPr lang="en-US" sz="2400" dirty="0" smtClean="0"/>
              <a:t> se </a:t>
            </a:r>
            <a:r>
              <a:rPr lang="en-US" sz="2400" dirty="0" err="1" smtClean="0"/>
              <a:t>dobija</a:t>
            </a:r>
            <a:r>
              <a:rPr lang="en-US" sz="2400" dirty="0" smtClean="0"/>
              <a:t> </a:t>
            </a:r>
            <a:r>
              <a:rPr lang="en-US" sz="2400" dirty="0" err="1" smtClean="0"/>
              <a:t>čistiji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efikasniji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Primer - pipeline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obradu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jednog</a:t>
            </a:r>
            <a:r>
              <a:rPr lang="en-US" sz="2400" dirty="0" smtClean="0"/>
              <a:t> </a:t>
            </a:r>
            <a:r>
              <a:rPr lang="en-US" sz="2400" dirty="0" err="1" smtClean="0"/>
              <a:t>skupa</a:t>
            </a:r>
            <a:r>
              <a:rPr lang="en-US" sz="2400" dirty="0" smtClean="0"/>
              <a:t> </a:t>
            </a:r>
            <a:r>
              <a:rPr lang="en-US" sz="2400" dirty="0" err="1" smtClean="0"/>
              <a:t>filtriraj</a:t>
            </a:r>
            <a:r>
              <a:rPr lang="en-US" sz="2400" dirty="0" smtClean="0"/>
              <a:t> </a:t>
            </a:r>
            <a:r>
              <a:rPr lang="en-US" sz="2400" dirty="0" err="1" smtClean="0"/>
              <a:t>podatke</a:t>
            </a:r>
            <a:r>
              <a:rPr lang="en-US" sz="2400" dirty="0" smtClean="0"/>
              <a:t> u </a:t>
            </a:r>
            <a:r>
              <a:rPr lang="en-US" sz="2400" dirty="0" err="1" smtClean="0"/>
              <a:t>podskup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Obradi</a:t>
            </a:r>
            <a:r>
              <a:rPr lang="en-US" sz="2400" dirty="0" smtClean="0"/>
              <a:t> </a:t>
            </a:r>
            <a:r>
              <a:rPr lang="en-US" sz="2400" dirty="0" err="1" smtClean="0"/>
              <a:t>podatke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napravi</a:t>
            </a:r>
            <a:r>
              <a:rPr lang="en-US" sz="2400" dirty="0" smtClean="0"/>
              <a:t> </a:t>
            </a:r>
            <a:r>
              <a:rPr lang="en-US" sz="2400" dirty="0" err="1" smtClean="0"/>
              <a:t>novi</a:t>
            </a:r>
            <a:r>
              <a:rPr lang="en-US" sz="2400" dirty="0" smtClean="0"/>
              <a:t> </a:t>
            </a:r>
            <a:r>
              <a:rPr lang="en-US" sz="2400" dirty="0" err="1" smtClean="0"/>
              <a:t>podskup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Još</a:t>
            </a:r>
            <a:r>
              <a:rPr lang="en-US" sz="2400" dirty="0" smtClean="0"/>
              <a:t> </a:t>
            </a:r>
            <a:r>
              <a:rPr lang="en-US" sz="2400" dirty="0" err="1" smtClean="0"/>
              <a:t>jedna</a:t>
            </a:r>
            <a:r>
              <a:rPr lang="en-US" sz="2400" dirty="0" smtClean="0"/>
              <a:t> </a:t>
            </a:r>
            <a:r>
              <a:rPr lang="en-US" sz="2400" dirty="0" err="1" smtClean="0"/>
              <a:t>obrada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još</a:t>
            </a:r>
            <a:r>
              <a:rPr lang="en-US" sz="2400" dirty="0" smtClean="0"/>
              <a:t> </a:t>
            </a:r>
            <a:r>
              <a:rPr lang="en-US" sz="2400" dirty="0" err="1" smtClean="0"/>
              <a:t>jedan</a:t>
            </a:r>
            <a:r>
              <a:rPr lang="en-US" sz="2400" dirty="0" smtClean="0"/>
              <a:t> </a:t>
            </a:r>
            <a:r>
              <a:rPr lang="en-US" sz="2400" dirty="0" err="1" smtClean="0"/>
              <a:t>podskup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Prikaži</a:t>
            </a:r>
            <a:r>
              <a:rPr lang="en-US" sz="2400" dirty="0" smtClean="0"/>
              <a:t> </a:t>
            </a:r>
            <a:r>
              <a:rPr lang="en-US" sz="2400" dirty="0" err="1" smtClean="0"/>
              <a:t>rezultate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Implementacijom</a:t>
            </a:r>
            <a:r>
              <a:rPr lang="en-US" sz="2400" dirty="0" smtClean="0"/>
              <a:t> </a:t>
            </a:r>
            <a:r>
              <a:rPr lang="en-US" sz="2400" dirty="0" err="1" smtClean="0"/>
              <a:t>pomocu</a:t>
            </a:r>
            <a:r>
              <a:rPr lang="en-US" sz="2400" dirty="0" smtClean="0"/>
              <a:t> </a:t>
            </a:r>
            <a:r>
              <a:rPr lang="en-US" sz="2400" dirty="0" err="1" smtClean="0"/>
              <a:t>generatora</a:t>
            </a:r>
            <a:r>
              <a:rPr lang="en-US" sz="2400" dirty="0" smtClean="0"/>
              <a:t> </a:t>
            </a:r>
            <a:r>
              <a:rPr lang="en-US" sz="2400" dirty="0" err="1" smtClean="0"/>
              <a:t>nema</a:t>
            </a:r>
            <a:r>
              <a:rPr lang="en-US" sz="2400" dirty="0" smtClean="0"/>
              <a:t> </a:t>
            </a:r>
            <a:r>
              <a:rPr lang="en-US" sz="2400" dirty="0" err="1" smtClean="0"/>
              <a:t>privremenih</a:t>
            </a:r>
            <a:r>
              <a:rPr lang="en-US" sz="2400" dirty="0" smtClean="0"/>
              <a:t> </a:t>
            </a:r>
            <a:r>
              <a:rPr lang="en-US" sz="2400" dirty="0" err="1" smtClean="0"/>
              <a:t>listi</a:t>
            </a:r>
            <a:r>
              <a:rPr lang="en-US" sz="2400" dirty="0" smtClean="0"/>
              <a:t>/</a:t>
            </a:r>
            <a:r>
              <a:rPr lang="en-US" sz="2400" dirty="0" err="1" smtClean="0"/>
              <a:t>recnika</a:t>
            </a:r>
            <a:r>
              <a:rPr lang="en-US" sz="2400" dirty="0" smtClean="0"/>
              <a:t>/</a:t>
            </a:r>
            <a:r>
              <a:rPr lang="en-US" sz="2400" dirty="0" err="1" smtClean="0"/>
              <a:t>promenljivih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Efikasniji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manje</a:t>
            </a:r>
            <a:r>
              <a:rPr lang="en-US" sz="2400" dirty="0" smtClean="0"/>
              <a:t> </a:t>
            </a:r>
            <a:r>
              <a:rPr lang="en-US" sz="2400" dirty="0" err="1" smtClean="0"/>
              <a:t>zauzeća</a:t>
            </a:r>
            <a:r>
              <a:rPr lang="en-US" sz="2400" dirty="0" smtClean="0"/>
              <a:t> </a:t>
            </a:r>
            <a:r>
              <a:rPr lang="en-US" sz="2400" dirty="0" err="1" smtClean="0"/>
              <a:t>memorije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Zgodno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potencijalnu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paralelizaciju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distribuiranje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040560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Čemu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sve</a:t>
            </a:r>
            <a:r>
              <a:rPr lang="en-US" sz="2400" b="1" dirty="0" smtClean="0"/>
              <a:t> to?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1631697"/>
            <a:ext cx="7560840" cy="48936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</a:rPr>
              <a:t>os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Import sys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</a:rPr>
              <a:t>fnmatch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</a:rPr>
              <a:t>gzip</a:t>
            </a:r>
            <a:r>
              <a:rPr lang="en-US" sz="1200" dirty="0" smtClean="0">
                <a:solidFill>
                  <a:schemeClr val="bg1"/>
                </a:solidFill>
              </a:rPr>
              <a:t>, bz2 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def </a:t>
            </a:r>
            <a:r>
              <a:rPr lang="en-US" sz="1200" dirty="0" err="1" smtClean="0">
                <a:solidFill>
                  <a:schemeClr val="bg1"/>
                </a:solidFill>
              </a:rPr>
              <a:t>find_files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topdir</a:t>
            </a:r>
            <a:r>
              <a:rPr lang="en-US" sz="1200" dirty="0" smtClean="0">
                <a:solidFill>
                  <a:schemeClr val="bg1"/>
                </a:solidFill>
              </a:rPr>
              <a:t>, pattern):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for path, </a:t>
            </a:r>
            <a:r>
              <a:rPr lang="en-US" sz="1200" dirty="0" err="1" smtClean="0">
                <a:solidFill>
                  <a:schemeClr val="bg1"/>
                </a:solidFill>
              </a:rPr>
              <a:t>dirname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filelist</a:t>
            </a:r>
            <a:r>
              <a:rPr lang="en-US" sz="1200" dirty="0" smtClean="0">
                <a:solidFill>
                  <a:schemeClr val="bg1"/>
                </a:solidFill>
              </a:rPr>
              <a:t> in </a:t>
            </a:r>
            <a:r>
              <a:rPr lang="en-US" sz="1200" dirty="0" err="1" smtClean="0">
                <a:solidFill>
                  <a:schemeClr val="bg1"/>
                </a:solidFill>
              </a:rPr>
              <a:t>os.walk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topdir</a:t>
            </a:r>
            <a:r>
              <a:rPr lang="en-US" sz="12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for name in </a:t>
            </a:r>
            <a:r>
              <a:rPr lang="en-US" sz="1200" dirty="0" err="1" smtClean="0">
                <a:solidFill>
                  <a:schemeClr val="bg1"/>
                </a:solidFill>
              </a:rPr>
              <a:t>filelist</a:t>
            </a:r>
            <a:r>
              <a:rPr lang="en-US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if </a:t>
            </a:r>
            <a:r>
              <a:rPr lang="en-US" sz="1200" dirty="0" err="1" smtClean="0">
                <a:solidFill>
                  <a:schemeClr val="bg1"/>
                </a:solidFill>
              </a:rPr>
              <a:t>fnmatch.fnmatch</a:t>
            </a:r>
            <a:r>
              <a:rPr lang="en-US" sz="1200" dirty="0" smtClean="0">
                <a:solidFill>
                  <a:schemeClr val="bg1"/>
                </a:solidFill>
              </a:rPr>
              <a:t>(name, pattern):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yield </a:t>
            </a:r>
            <a:r>
              <a:rPr lang="en-US" sz="1200" dirty="0" err="1" smtClean="0">
                <a:solidFill>
                  <a:schemeClr val="bg1"/>
                </a:solidFill>
              </a:rPr>
              <a:t>os.path.join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path,name</a:t>
            </a:r>
            <a:r>
              <a:rPr lang="en-US" sz="12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def opener(filenames):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for name in filenames: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if </a:t>
            </a:r>
            <a:r>
              <a:rPr lang="en-US" sz="1200" dirty="0" err="1" smtClean="0">
                <a:solidFill>
                  <a:schemeClr val="bg1"/>
                </a:solidFill>
              </a:rPr>
              <a:t>name.endswith</a:t>
            </a:r>
            <a:r>
              <a:rPr lang="en-US" sz="1200" dirty="0" smtClean="0">
                <a:solidFill>
                  <a:schemeClr val="bg1"/>
                </a:solidFill>
              </a:rPr>
              <a:t>(".</a:t>
            </a:r>
            <a:r>
              <a:rPr lang="en-US" sz="1200" dirty="0" err="1" smtClean="0">
                <a:solidFill>
                  <a:schemeClr val="bg1"/>
                </a:solidFill>
              </a:rPr>
              <a:t>gz</a:t>
            </a:r>
            <a:r>
              <a:rPr lang="en-US" sz="1200" dirty="0" smtClean="0">
                <a:solidFill>
                  <a:schemeClr val="bg1"/>
                </a:solidFill>
              </a:rPr>
              <a:t>"):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f = </a:t>
            </a:r>
            <a:r>
              <a:rPr lang="en-US" sz="1200" dirty="0" err="1" smtClean="0">
                <a:solidFill>
                  <a:schemeClr val="bg1"/>
                </a:solidFill>
              </a:rPr>
              <a:t>gzip.open</a:t>
            </a:r>
            <a:r>
              <a:rPr lang="en-US" sz="1200" dirty="0" smtClean="0">
                <a:solidFill>
                  <a:schemeClr val="bg1"/>
                </a:solidFill>
              </a:rPr>
              <a:t>(name)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elif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name.endswith</a:t>
            </a:r>
            <a:r>
              <a:rPr lang="en-US" sz="1200" dirty="0" smtClean="0">
                <a:solidFill>
                  <a:schemeClr val="bg1"/>
                </a:solidFill>
              </a:rPr>
              <a:t>(".bz2"):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f = bz2.BZ2File(name)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else: f = open(name)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yield f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def cat(</a:t>
            </a:r>
            <a:r>
              <a:rPr lang="en-US" sz="1200" dirty="0" err="1" smtClean="0">
                <a:solidFill>
                  <a:schemeClr val="bg1"/>
                </a:solidFill>
              </a:rPr>
              <a:t>filelist</a:t>
            </a:r>
            <a:r>
              <a:rPr lang="en-US" sz="12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for f in </a:t>
            </a:r>
            <a:r>
              <a:rPr lang="en-US" sz="1200" dirty="0" err="1" smtClean="0">
                <a:solidFill>
                  <a:schemeClr val="bg1"/>
                </a:solidFill>
              </a:rPr>
              <a:t>filelist</a:t>
            </a:r>
            <a:r>
              <a:rPr lang="en-US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for line in f: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yield line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def </a:t>
            </a:r>
            <a:r>
              <a:rPr lang="en-US" sz="1200" dirty="0" err="1" smtClean="0">
                <a:solidFill>
                  <a:schemeClr val="bg1"/>
                </a:solidFill>
              </a:rPr>
              <a:t>grep</a:t>
            </a:r>
            <a:r>
              <a:rPr lang="en-US" sz="1200" dirty="0" smtClean="0">
                <a:solidFill>
                  <a:schemeClr val="bg1"/>
                </a:solidFill>
              </a:rPr>
              <a:t>(pattern, lines):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for line in lines: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if pattern in line: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yield 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Čemu</a:t>
            </a:r>
            <a:r>
              <a:rPr lang="en-US" b="1" dirty="0" smtClean="0"/>
              <a:t> </a:t>
            </a:r>
            <a:r>
              <a:rPr lang="en-US" b="1" dirty="0" err="1" smtClean="0"/>
              <a:t>sve</a:t>
            </a:r>
            <a:r>
              <a:rPr lang="en-US" b="1" dirty="0" smtClean="0"/>
              <a:t> to?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1643316"/>
            <a:ext cx="756084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wwwlogs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find_files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www","access</a:t>
            </a:r>
            <a:r>
              <a:rPr lang="en-US" sz="1600" dirty="0" smtClean="0">
                <a:solidFill>
                  <a:schemeClr val="bg1"/>
                </a:solidFill>
              </a:rPr>
              <a:t>-log*")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files = opener(</a:t>
            </a:r>
            <a:r>
              <a:rPr lang="en-US" sz="1600" dirty="0" err="1" smtClean="0">
                <a:solidFill>
                  <a:schemeClr val="bg1"/>
                </a:solidFill>
              </a:rPr>
              <a:t>wwwlogs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lines = cat(files)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pylines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grep</a:t>
            </a:r>
            <a:r>
              <a:rPr lang="en-US" sz="1600" dirty="0" smtClean="0">
                <a:solidFill>
                  <a:schemeClr val="bg1"/>
                </a:solidFill>
              </a:rPr>
              <a:t>("python", lines)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for line in </a:t>
            </a:r>
            <a:r>
              <a:rPr lang="en-US" sz="1600" dirty="0" err="1" smtClean="0">
                <a:solidFill>
                  <a:schemeClr val="bg1"/>
                </a:solidFill>
              </a:rPr>
              <a:t>pylines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sys.stdout.write</a:t>
            </a:r>
            <a:r>
              <a:rPr lang="en-US" sz="1600" dirty="0" smtClean="0">
                <a:solidFill>
                  <a:schemeClr val="bg1"/>
                </a:solidFill>
              </a:rPr>
              <a:t>(line)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82453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Sekvence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funkcije</a:t>
            </a:r>
            <a:endParaRPr lang="en-US" b="1" dirty="0" smtClean="0"/>
          </a:p>
          <a:p>
            <a:r>
              <a:rPr lang="en-US" sz="2400" dirty="0" err="1" smtClean="0"/>
              <a:t>Česta</a:t>
            </a:r>
            <a:r>
              <a:rPr lang="en-US" sz="2400" dirty="0" smtClean="0"/>
              <a:t> je </a:t>
            </a:r>
            <a:r>
              <a:rPr lang="en-US" sz="2400" dirty="0" err="1" smtClean="0"/>
              <a:t>potreba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primenimo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funkciju</a:t>
            </a:r>
            <a:r>
              <a:rPr lang="en-US" sz="2400" dirty="0" smtClean="0"/>
              <a:t> </a:t>
            </a:r>
            <a:r>
              <a:rPr lang="en-US" sz="2400" dirty="0" err="1" smtClean="0"/>
              <a:t>nad</a:t>
            </a:r>
            <a:r>
              <a:rPr lang="en-US" sz="2400" dirty="0" smtClean="0"/>
              <a:t> </a:t>
            </a:r>
            <a:r>
              <a:rPr lang="en-US" sz="2400" dirty="0" err="1" smtClean="0"/>
              <a:t>svim</a:t>
            </a:r>
            <a:r>
              <a:rPr lang="en-US" sz="2400" dirty="0" smtClean="0"/>
              <a:t> </a:t>
            </a:r>
            <a:r>
              <a:rPr lang="en-US" sz="2400" dirty="0" err="1" smtClean="0"/>
              <a:t>članovima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endParaRPr lang="en-US" sz="2400" dirty="0" smtClean="0"/>
          </a:p>
          <a:p>
            <a:r>
              <a:rPr lang="en-US" sz="2400" dirty="0" err="1" smtClean="0"/>
              <a:t>Poseban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nazvan</a:t>
            </a:r>
            <a:r>
              <a:rPr lang="en-US" sz="2400" dirty="0" smtClean="0"/>
              <a:t> </a:t>
            </a:r>
            <a:r>
              <a:rPr lang="en-US" sz="2400" i="1" dirty="0" smtClean="0"/>
              <a:t>list comprehension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Moguće</a:t>
            </a:r>
            <a:r>
              <a:rPr lang="en-US" sz="2400" dirty="0" smtClean="0"/>
              <a:t> je </a:t>
            </a:r>
            <a:r>
              <a:rPr lang="en-US" sz="2400" dirty="0" err="1" smtClean="0"/>
              <a:t>dodati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uslove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3060249"/>
            <a:ext cx="7560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brojevi</a:t>
            </a:r>
            <a:r>
              <a:rPr lang="en-US" sz="1600" dirty="0" smtClean="0">
                <a:solidFill>
                  <a:schemeClr val="bg1"/>
                </a:solidFill>
              </a:rPr>
              <a:t> = range(5)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kvadrati</a:t>
            </a:r>
            <a:r>
              <a:rPr lang="en-US" sz="1600" dirty="0" smtClean="0">
                <a:solidFill>
                  <a:schemeClr val="bg1"/>
                </a:solidFill>
              </a:rPr>
              <a:t> = [n * n for n in </a:t>
            </a:r>
            <a:r>
              <a:rPr lang="en-US" sz="1600" dirty="0" err="1" smtClean="0">
                <a:solidFill>
                  <a:schemeClr val="bg1"/>
                </a:solidFill>
              </a:rPr>
              <a:t>brojevi</a:t>
            </a:r>
            <a:r>
              <a:rPr lang="en-US" sz="1600" dirty="0" smtClean="0">
                <a:solidFill>
                  <a:schemeClr val="bg1"/>
                </a:solidFill>
              </a:rPr>
              <a:t>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4428401"/>
            <a:ext cx="7560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brojevi</a:t>
            </a:r>
            <a:r>
              <a:rPr lang="en-US" sz="1600" dirty="0" smtClean="0">
                <a:solidFill>
                  <a:schemeClr val="bg1"/>
                </a:solidFill>
              </a:rPr>
              <a:t> = range(5)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parni_kvadrati</a:t>
            </a:r>
            <a:r>
              <a:rPr lang="en-US" sz="1600" dirty="0" smtClean="0">
                <a:solidFill>
                  <a:schemeClr val="bg1"/>
                </a:solidFill>
              </a:rPr>
              <a:t> = [n * n for n in </a:t>
            </a:r>
            <a:r>
              <a:rPr lang="en-US" sz="1600" dirty="0" err="1" smtClean="0">
                <a:solidFill>
                  <a:schemeClr val="bg1"/>
                </a:solidFill>
              </a:rPr>
              <a:t>brojevi</a:t>
            </a:r>
            <a:r>
              <a:rPr lang="en-US" sz="1600" dirty="0" smtClean="0">
                <a:solidFill>
                  <a:schemeClr val="bg1"/>
                </a:solidFill>
              </a:rPr>
              <a:t> if n%2 == 0 ]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18457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Sekvence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funkcije</a:t>
            </a:r>
            <a:endParaRPr lang="en-US" b="1" dirty="0" smtClean="0"/>
          </a:p>
          <a:p>
            <a:r>
              <a:rPr lang="en-US" sz="2400" dirty="0" smtClean="0"/>
              <a:t>Ili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sekvenci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Raspetljano</a:t>
            </a:r>
            <a:r>
              <a:rPr lang="en-US" sz="2400" dirty="0" smtClean="0"/>
              <a:t>, </a:t>
            </a:r>
            <a:r>
              <a:rPr lang="en-US" sz="2400" dirty="0" err="1" smtClean="0"/>
              <a:t>prethodni</a:t>
            </a:r>
            <a:r>
              <a:rPr lang="en-US" sz="2400" dirty="0" smtClean="0"/>
              <a:t> primer 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izgleda</a:t>
            </a:r>
            <a:r>
              <a:rPr lang="en-US" sz="2400" dirty="0" smtClean="0"/>
              <a:t> </a:t>
            </a:r>
            <a:r>
              <a:rPr lang="en-US" sz="2400" dirty="0" err="1" smtClean="0"/>
              <a:t>ovako</a:t>
            </a:r>
            <a:r>
              <a:rPr lang="en-US" sz="2400" dirty="0" smtClean="0"/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844824"/>
            <a:ext cx="756084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= [1,2,3,4,5]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 = ['</a:t>
            </a:r>
            <a:r>
              <a:rPr lang="en-US" sz="1600" dirty="0" err="1" smtClean="0">
                <a:solidFill>
                  <a:schemeClr val="bg1"/>
                </a:solidFill>
              </a:rPr>
              <a:t>a','b','c','d','e</a:t>
            </a:r>
            <a:r>
              <a:rPr lang="en-US" sz="1600" dirty="0" smtClean="0">
                <a:solidFill>
                  <a:schemeClr val="bg1"/>
                </a:solidFill>
              </a:rPr>
              <a:t>']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z = [(</a:t>
            </a:r>
            <a:r>
              <a:rPr lang="en-US" sz="1600" dirty="0" err="1" smtClean="0">
                <a:solidFill>
                  <a:schemeClr val="bg1"/>
                </a:solidFill>
              </a:rPr>
              <a:t>x,y</a:t>
            </a:r>
            <a:r>
              <a:rPr lang="en-US" sz="1600" dirty="0" smtClean="0">
                <a:solidFill>
                  <a:schemeClr val="bg1"/>
                </a:solidFill>
              </a:rPr>
              <a:t>) for x in </a:t>
            </a:r>
            <a:r>
              <a:rPr lang="en-US" sz="1600" smtClean="0">
                <a:solidFill>
                  <a:schemeClr val="bg1"/>
                </a:solidFill>
              </a:rPr>
              <a:t>a for </a:t>
            </a:r>
            <a:r>
              <a:rPr lang="en-US" sz="1600" dirty="0" smtClean="0">
                <a:solidFill>
                  <a:schemeClr val="bg1"/>
                </a:solidFill>
              </a:rPr>
              <a:t>y in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if y &gt; 2]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3645024"/>
            <a:ext cx="756084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= [1,2,3,4,5]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 = ['</a:t>
            </a:r>
            <a:r>
              <a:rPr lang="en-US" sz="1600" dirty="0" err="1" smtClean="0">
                <a:solidFill>
                  <a:schemeClr val="bg1"/>
                </a:solidFill>
              </a:rPr>
              <a:t>a','b','c','d','e</a:t>
            </a:r>
            <a:r>
              <a:rPr lang="en-US" sz="1600" dirty="0" smtClean="0">
                <a:solidFill>
                  <a:schemeClr val="bg1"/>
                </a:solidFill>
              </a:rPr>
              <a:t>']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z = []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for x in a: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for y in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if y &gt; 2: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	</a:t>
            </a:r>
            <a:r>
              <a:rPr lang="en-US" sz="1600" dirty="0" err="1" smtClean="0">
                <a:solidFill>
                  <a:schemeClr val="bg1"/>
                </a:solidFill>
              </a:rPr>
              <a:t>z.append</a:t>
            </a:r>
            <a:r>
              <a:rPr lang="en-US" sz="1600" dirty="0" smtClean="0">
                <a:solidFill>
                  <a:schemeClr val="bg1"/>
                </a:solidFill>
              </a:rPr>
              <a:t>((</a:t>
            </a:r>
            <a:r>
              <a:rPr lang="en-US" sz="1600" dirty="0" err="1" smtClean="0">
                <a:solidFill>
                  <a:schemeClr val="bg1"/>
                </a:solidFill>
              </a:rPr>
              <a:t>y,x</a:t>
            </a:r>
            <a:r>
              <a:rPr lang="en-US" sz="1600" dirty="0" smtClean="0">
                <a:solidFill>
                  <a:schemeClr val="bg1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11256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EVAL, EXEC I COMPILE</a:t>
            </a:r>
          </a:p>
          <a:p>
            <a:r>
              <a:rPr lang="en-US" sz="2300" dirty="0" smtClean="0"/>
              <a:t>U </a:t>
            </a:r>
            <a:r>
              <a:rPr lang="en-US" sz="2300" dirty="0" err="1" smtClean="0"/>
              <a:t>biti</a:t>
            </a:r>
            <a:r>
              <a:rPr lang="en-US" sz="2300" dirty="0" smtClean="0"/>
              <a:t> </a:t>
            </a:r>
            <a:r>
              <a:rPr lang="en-US" sz="2300" dirty="0" err="1" smtClean="0"/>
              <a:t>služe</a:t>
            </a:r>
            <a:r>
              <a:rPr lang="en-US" sz="2300" dirty="0" smtClean="0"/>
              <a:t> </a:t>
            </a:r>
            <a:r>
              <a:rPr lang="en-US" sz="2300" dirty="0" err="1" smtClean="0"/>
              <a:t>izvršavanju</a:t>
            </a:r>
            <a:r>
              <a:rPr lang="en-US" sz="2300" dirty="0" smtClean="0"/>
              <a:t> </a:t>
            </a:r>
            <a:r>
              <a:rPr lang="en-US" sz="2300" dirty="0" err="1" smtClean="0"/>
              <a:t>stringova</a:t>
            </a: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r>
              <a:rPr lang="en-US" sz="2300" dirty="0" err="1" smtClean="0"/>
              <a:t>Za</a:t>
            </a:r>
            <a:r>
              <a:rPr lang="en-US" sz="2300" dirty="0" smtClean="0"/>
              <a:t> </a:t>
            </a:r>
            <a:r>
              <a:rPr lang="en-US" sz="2300" dirty="0" err="1" smtClean="0"/>
              <a:t>razliku</a:t>
            </a:r>
            <a:r>
              <a:rPr lang="en-US" sz="2300" dirty="0" smtClean="0"/>
              <a:t> </a:t>
            </a:r>
            <a:r>
              <a:rPr lang="en-US" sz="2300" dirty="0" err="1" smtClean="0"/>
              <a:t>od</a:t>
            </a:r>
            <a:r>
              <a:rPr lang="en-US" sz="2300" dirty="0" smtClean="0"/>
              <a:t> </a:t>
            </a:r>
            <a:r>
              <a:rPr lang="en-US" sz="2300" i="1" dirty="0" err="1" smtClean="0"/>
              <a:t>eval</a:t>
            </a:r>
            <a:r>
              <a:rPr lang="en-US" sz="2300" i="1" dirty="0" smtClean="0"/>
              <a:t>, exec </a:t>
            </a:r>
            <a:r>
              <a:rPr lang="en-US" sz="2300" dirty="0" err="1" smtClean="0"/>
              <a:t>može</a:t>
            </a:r>
            <a:r>
              <a:rPr lang="en-US" sz="2300" dirty="0" smtClean="0"/>
              <a:t> </a:t>
            </a:r>
            <a:r>
              <a:rPr lang="en-US" sz="2300" dirty="0" err="1" smtClean="0"/>
              <a:t>da</a:t>
            </a:r>
            <a:r>
              <a:rPr lang="en-US" sz="2300" dirty="0" smtClean="0"/>
              <a:t> </a:t>
            </a:r>
            <a:r>
              <a:rPr lang="en-US" sz="2300" dirty="0" err="1" smtClean="0"/>
              <a:t>sadrži</a:t>
            </a:r>
            <a:r>
              <a:rPr lang="en-US" sz="2300" dirty="0" smtClean="0"/>
              <a:t> </a:t>
            </a:r>
            <a:r>
              <a:rPr lang="en-US" sz="2300" dirty="0" err="1" smtClean="0"/>
              <a:t>složene</a:t>
            </a:r>
            <a:r>
              <a:rPr lang="en-US" sz="2300" dirty="0" smtClean="0"/>
              <a:t> </a:t>
            </a:r>
            <a:r>
              <a:rPr lang="en-US" sz="2300" dirty="0" err="1" smtClean="0"/>
              <a:t>izraze</a:t>
            </a:r>
            <a:r>
              <a:rPr lang="en-US" sz="2300" dirty="0" smtClean="0"/>
              <a:t>: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i="1" dirty="0" smtClean="0"/>
              <a:t>exec</a:t>
            </a:r>
            <a:r>
              <a:rPr lang="en-US" sz="2300" dirty="0" smtClean="0"/>
              <a:t> se </a:t>
            </a:r>
            <a:r>
              <a:rPr lang="en-US" sz="2300" dirty="0" err="1" smtClean="0"/>
              <a:t>ponaša</a:t>
            </a:r>
            <a:r>
              <a:rPr lang="en-US" sz="2300" dirty="0" smtClean="0"/>
              <a:t> </a:t>
            </a:r>
            <a:r>
              <a:rPr lang="en-US" sz="2300" dirty="0" err="1" smtClean="0"/>
              <a:t>kao</a:t>
            </a:r>
            <a:r>
              <a:rPr lang="en-US" sz="2300" dirty="0" smtClean="0"/>
              <a:t> </a:t>
            </a:r>
            <a:r>
              <a:rPr lang="en-US" sz="2300" dirty="0" err="1" smtClean="0"/>
              <a:t>da</a:t>
            </a:r>
            <a:r>
              <a:rPr lang="en-US" sz="2300" dirty="0" smtClean="0"/>
              <a:t> se </a:t>
            </a:r>
            <a:r>
              <a:rPr lang="en-US" sz="2300" dirty="0" err="1" smtClean="0"/>
              <a:t>izvršeni</a:t>
            </a:r>
            <a:r>
              <a:rPr lang="en-US" sz="2300" dirty="0" smtClean="0"/>
              <a:t> </a:t>
            </a:r>
            <a:r>
              <a:rPr lang="en-US" sz="2300" dirty="0" err="1" smtClean="0"/>
              <a:t>kod</a:t>
            </a:r>
            <a:r>
              <a:rPr lang="en-US" sz="2300" dirty="0" smtClean="0"/>
              <a:t> </a:t>
            </a:r>
            <a:r>
              <a:rPr lang="en-US" sz="2300" dirty="0" err="1" smtClean="0"/>
              <a:t>zaista</a:t>
            </a:r>
            <a:r>
              <a:rPr lang="en-US" sz="2300" dirty="0" smtClean="0"/>
              <a:t> </a:t>
            </a:r>
            <a:r>
              <a:rPr lang="en-US" sz="2300" dirty="0" err="1" smtClean="0"/>
              <a:t>nalazi</a:t>
            </a:r>
            <a:r>
              <a:rPr lang="en-US" sz="2300" dirty="0" smtClean="0"/>
              <a:t> </a:t>
            </a:r>
            <a:r>
              <a:rPr lang="en-US" sz="2300" dirty="0" err="1" smtClean="0"/>
              <a:t>umesto</a:t>
            </a:r>
            <a:r>
              <a:rPr lang="en-US" sz="2300" dirty="0" smtClean="0"/>
              <a:t> </a:t>
            </a:r>
            <a:r>
              <a:rPr lang="en-US" sz="2300" dirty="0" err="1" smtClean="0"/>
              <a:t>njega</a:t>
            </a:r>
            <a:endParaRPr lang="en-US" sz="2300" dirty="0" smtClean="0"/>
          </a:p>
          <a:p>
            <a:r>
              <a:rPr lang="en-US" sz="2300" i="1" dirty="0" smtClean="0"/>
              <a:t>compile </a:t>
            </a:r>
            <a:r>
              <a:rPr lang="en-US" sz="2300" dirty="0" err="1" smtClean="0"/>
              <a:t>omogucava</a:t>
            </a:r>
            <a:r>
              <a:rPr lang="en-US" sz="2300" dirty="0" smtClean="0"/>
              <a:t> </a:t>
            </a:r>
            <a:r>
              <a:rPr lang="en-US" sz="2300" dirty="0" err="1" smtClean="0"/>
              <a:t>da</a:t>
            </a:r>
            <a:r>
              <a:rPr lang="en-US" sz="2300" dirty="0" smtClean="0"/>
              <a:t> se </a:t>
            </a:r>
            <a:r>
              <a:rPr lang="en-US" sz="2300" dirty="0" err="1" smtClean="0"/>
              <a:t>željeni</a:t>
            </a:r>
            <a:r>
              <a:rPr lang="en-US" sz="2300" dirty="0" smtClean="0"/>
              <a:t> </a:t>
            </a:r>
            <a:r>
              <a:rPr lang="en-US" sz="2300" dirty="0" err="1" smtClean="0"/>
              <a:t>kod</a:t>
            </a:r>
            <a:r>
              <a:rPr lang="en-US" sz="2300" dirty="0" smtClean="0"/>
              <a:t> </a:t>
            </a:r>
            <a:r>
              <a:rPr lang="en-US" sz="2300" dirty="0" err="1" smtClean="0"/>
              <a:t>prevede</a:t>
            </a:r>
            <a:r>
              <a:rPr lang="en-US" sz="2300" dirty="0" smtClean="0"/>
              <a:t> u </a:t>
            </a:r>
            <a:r>
              <a:rPr lang="en-US" sz="2300" dirty="0" err="1" smtClean="0"/>
              <a:t>bytecode</a:t>
            </a:r>
            <a:r>
              <a:rPr lang="en-US" sz="2300" dirty="0" smtClean="0"/>
              <a:t> </a:t>
            </a:r>
            <a:r>
              <a:rPr lang="en-US" sz="2300" dirty="0" err="1" smtClean="0"/>
              <a:t>jednom</a:t>
            </a:r>
            <a:r>
              <a:rPr lang="en-US" sz="2300" dirty="0" smtClean="0"/>
              <a:t>, a </a:t>
            </a:r>
            <a:r>
              <a:rPr lang="en-US" sz="2300" dirty="0" err="1" smtClean="0"/>
              <a:t>izvršava</a:t>
            </a:r>
            <a:r>
              <a:rPr lang="en-US" sz="2300" dirty="0" smtClean="0"/>
              <a:t> </a:t>
            </a:r>
            <a:r>
              <a:rPr lang="en-US" sz="2300" dirty="0" err="1" smtClean="0"/>
              <a:t>više</a:t>
            </a:r>
            <a:r>
              <a:rPr lang="en-US" sz="2300" dirty="0" smtClean="0"/>
              <a:t> </a:t>
            </a:r>
            <a:r>
              <a:rPr lang="en-US" sz="2300" dirty="0" err="1" smtClean="0"/>
              <a:t>puta</a:t>
            </a:r>
            <a:r>
              <a:rPr lang="en-US" sz="2300" dirty="0" smtClean="0"/>
              <a:t>: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err="1" smtClean="0"/>
              <a:t>Opšti</a:t>
            </a:r>
            <a:r>
              <a:rPr lang="en-US" sz="2300" dirty="0" smtClean="0"/>
              <a:t> </a:t>
            </a:r>
            <a:r>
              <a:rPr lang="en-US" sz="2300" dirty="0" err="1" smtClean="0"/>
              <a:t>oblik</a:t>
            </a:r>
            <a:r>
              <a:rPr lang="en-US" sz="2300" dirty="0" smtClean="0"/>
              <a:t> </a:t>
            </a:r>
            <a:r>
              <a:rPr lang="en-US" sz="2300" dirty="0" err="1" smtClean="0"/>
              <a:t>im</a:t>
            </a:r>
            <a:r>
              <a:rPr lang="en-US" sz="2300" dirty="0" smtClean="0"/>
              <a:t> je </a:t>
            </a:r>
            <a:r>
              <a:rPr lang="en-US" sz="2300" i="1" dirty="0" err="1" smtClean="0"/>
              <a:t>eval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str</a:t>
            </a:r>
            <a:r>
              <a:rPr lang="en-US" sz="2300" i="1" dirty="0" smtClean="0"/>
              <a:t> [,</a:t>
            </a:r>
            <a:r>
              <a:rPr lang="en-US" sz="2300" i="1" dirty="0" err="1" smtClean="0"/>
              <a:t>globals</a:t>
            </a:r>
            <a:r>
              <a:rPr lang="en-US" sz="2300" i="1" dirty="0" smtClean="0"/>
              <a:t>[,locals]])</a:t>
            </a:r>
            <a:endParaRPr lang="en-US" sz="23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866310"/>
            <a:ext cx="756084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rezultat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eval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math.sqrt</a:t>
            </a:r>
            <a:r>
              <a:rPr lang="en-US" sz="1600" dirty="0" smtClean="0">
                <a:solidFill>
                  <a:schemeClr val="bg1"/>
                </a:solidFill>
              </a:rPr>
              <a:t>(4**2 + 10**2)")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772217"/>
            <a:ext cx="7560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= [1,2,3,4,5]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exec("for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in a: print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5160094"/>
            <a:ext cx="756084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 = 'for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in a: print a'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 = compile(s,"","exec")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eval</a:t>
            </a:r>
            <a:r>
              <a:rPr lang="en-US" sz="1600" dirty="0" smtClean="0">
                <a:solidFill>
                  <a:schemeClr val="bg1"/>
                </a:solidFill>
              </a:rPr>
              <a:t>(c)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eval</a:t>
            </a:r>
            <a:r>
              <a:rPr lang="en-US" sz="1600" dirty="0" smtClean="0">
                <a:solidFill>
                  <a:schemeClr val="bg1"/>
                </a:solidFill>
              </a:rPr>
              <a:t>(c)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2204864"/>
            <a:ext cx="7704856" cy="259228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ZADACI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Napisati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funkciju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vraća</a:t>
            </a:r>
            <a:r>
              <a:rPr lang="en-US" sz="2400" dirty="0" smtClean="0"/>
              <a:t> </a:t>
            </a:r>
            <a:r>
              <a:rPr lang="en-US" sz="2400" dirty="0" err="1" smtClean="0"/>
              <a:t>rešenja</a:t>
            </a:r>
            <a:r>
              <a:rPr lang="en-US" sz="2400" dirty="0" smtClean="0"/>
              <a:t> </a:t>
            </a:r>
            <a:r>
              <a:rPr lang="en-US" sz="2400" dirty="0" err="1" smtClean="0"/>
              <a:t>kvadratne</a:t>
            </a:r>
            <a:r>
              <a:rPr lang="en-US" sz="2400" dirty="0" smtClean="0"/>
              <a:t> </a:t>
            </a:r>
            <a:r>
              <a:rPr lang="en-US" sz="2400" dirty="0" err="1" smtClean="0"/>
              <a:t>jednačine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Napisati</a:t>
            </a:r>
            <a:r>
              <a:rPr lang="en-US" sz="2400" dirty="0" smtClean="0"/>
              <a:t> generator </a:t>
            </a:r>
            <a:r>
              <a:rPr lang="en-US" sz="2400" dirty="0" err="1" smtClean="0"/>
              <a:t>funkciju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uvek</a:t>
            </a:r>
            <a:r>
              <a:rPr lang="en-US" sz="2400" dirty="0" smtClean="0"/>
              <a:t> </a:t>
            </a:r>
            <a:r>
              <a:rPr lang="en-US" sz="2400" dirty="0" err="1" smtClean="0"/>
              <a:t>vraća</a:t>
            </a:r>
            <a:r>
              <a:rPr lang="en-US" sz="2400" dirty="0" smtClean="0"/>
              <a:t> </a:t>
            </a:r>
            <a:r>
              <a:rPr lang="en-US" sz="2400" dirty="0" err="1" smtClean="0"/>
              <a:t>sledeći</a:t>
            </a:r>
            <a:r>
              <a:rPr lang="en-US" sz="2400" dirty="0" smtClean="0"/>
              <a:t> </a:t>
            </a:r>
            <a:r>
              <a:rPr lang="en-US" sz="2400" dirty="0" err="1" smtClean="0"/>
              <a:t>član</a:t>
            </a:r>
            <a:r>
              <a:rPr lang="en-US" sz="2400" dirty="0" smtClean="0"/>
              <a:t> </a:t>
            </a:r>
            <a:r>
              <a:rPr lang="en-US" sz="2400" dirty="0" err="1" smtClean="0"/>
              <a:t>fibonačijevog</a:t>
            </a:r>
            <a:r>
              <a:rPr lang="en-US" sz="2400" dirty="0" smtClean="0"/>
              <a:t> </a:t>
            </a:r>
            <a:r>
              <a:rPr lang="en-US" sz="2400" dirty="0" err="1" smtClean="0"/>
              <a:t>niza</a:t>
            </a:r>
            <a:r>
              <a:rPr lang="en-US" sz="24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Napisati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funkciju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testira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je string </a:t>
            </a:r>
            <a:r>
              <a:rPr lang="en-US" sz="2400" dirty="0" err="1" smtClean="0"/>
              <a:t>palindrom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2780928"/>
            <a:ext cx="6779096" cy="1440160"/>
          </a:xfrm>
        </p:spPr>
        <p:txBody>
          <a:bodyPr/>
          <a:lstStyle/>
          <a:p>
            <a:pPr algn="ctr">
              <a:buNone/>
            </a:pPr>
            <a:r>
              <a:rPr lang="en-US" sz="3200" b="1" dirty="0" err="1" smtClean="0">
                <a:latin typeface="Arial" charset="0"/>
                <a:cs typeface="Arial" charset="0"/>
              </a:rPr>
              <a:t>Funkcije</a:t>
            </a:r>
            <a:r>
              <a:rPr lang="sr-Latn-RS" sz="3200" b="1" dirty="0" smtClean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US" sz="3200" b="1" i="1" dirty="0" err="1" smtClean="0">
                <a:latin typeface="Arial" charset="0"/>
                <a:cs typeface="Arial" charset="0"/>
              </a:rPr>
              <a:t>Procedurno</a:t>
            </a:r>
            <a:r>
              <a:rPr lang="en-US" sz="3200" b="1" i="1" dirty="0" smtClean="0">
                <a:latin typeface="Arial" charset="0"/>
                <a:cs typeface="Arial" charset="0"/>
              </a:rPr>
              <a:t> </a:t>
            </a:r>
            <a:r>
              <a:rPr lang="en-US" sz="3200" b="1" i="1" dirty="0" err="1" smtClean="0">
                <a:latin typeface="Arial" charset="0"/>
                <a:cs typeface="Arial" charset="0"/>
              </a:rPr>
              <a:t>programiranje</a:t>
            </a:r>
            <a:endParaRPr lang="en-US" sz="3200" b="1" i="1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47664" y="2492896"/>
            <a:ext cx="5976664" cy="3816424"/>
          </a:xfrm>
        </p:spPr>
        <p:txBody>
          <a:bodyPr/>
          <a:lstStyle/>
          <a:p>
            <a:pPr algn="ctr">
              <a:buNone/>
            </a:pPr>
            <a:r>
              <a:rPr lang="en-US" sz="2800" b="1" dirty="0" err="1" smtClean="0">
                <a:latin typeface="Arial" charset="0"/>
                <a:cs typeface="Arial" charset="0"/>
              </a:rPr>
              <a:t>Klase</a:t>
            </a:r>
            <a:r>
              <a:rPr lang="en-US" sz="2800" b="1" dirty="0" smtClean="0"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latin typeface="Arial" charset="0"/>
                <a:cs typeface="Arial" charset="0"/>
              </a:rPr>
              <a:t>i</a:t>
            </a:r>
            <a:r>
              <a:rPr lang="en-US" sz="2800" b="1" dirty="0" smtClean="0"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latin typeface="Arial" charset="0"/>
                <a:cs typeface="Arial" charset="0"/>
              </a:rPr>
              <a:t>objekti</a:t>
            </a:r>
            <a:r>
              <a:rPr lang="sr-Latn-RS" sz="2800" b="1" dirty="0" smtClean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US" sz="2800" b="1" i="1" dirty="0" err="1" smtClean="0">
                <a:latin typeface="Arial" charset="0"/>
                <a:cs typeface="Arial" charset="0"/>
              </a:rPr>
              <a:t>Objektno</a:t>
            </a:r>
            <a:r>
              <a:rPr lang="en-US" sz="2800" b="1" i="1" dirty="0" smtClean="0"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cs typeface="Arial" charset="0"/>
              </a:rPr>
              <a:t>programiranje</a:t>
            </a:r>
            <a:endParaRPr lang="en-US" sz="2800" b="1" i="1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475252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Objektno</a:t>
            </a:r>
            <a:r>
              <a:rPr lang="en-US" b="1" dirty="0" smtClean="0"/>
              <a:t> </a:t>
            </a:r>
            <a:r>
              <a:rPr lang="en-US" b="1" dirty="0" err="1" smtClean="0"/>
              <a:t>orjentisano</a:t>
            </a:r>
            <a:r>
              <a:rPr lang="en-US" b="1" dirty="0" smtClean="0"/>
              <a:t> </a:t>
            </a:r>
            <a:r>
              <a:rPr lang="en-US" b="1" dirty="0" err="1" smtClean="0"/>
              <a:t>programiranje</a:t>
            </a:r>
            <a:endParaRPr lang="en-US" b="1" dirty="0" smtClean="0"/>
          </a:p>
          <a:p>
            <a:r>
              <a:rPr lang="en-US" sz="2400" dirty="0" err="1" smtClean="0"/>
              <a:t>Uvodi</a:t>
            </a:r>
            <a:r>
              <a:rPr lang="en-US" sz="2400" dirty="0" smtClean="0"/>
              <a:t> se </a:t>
            </a:r>
            <a:r>
              <a:rPr lang="en-US" sz="2400" dirty="0" err="1" smtClean="0"/>
              <a:t>koncept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sastoji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Podataka</a:t>
            </a:r>
            <a:r>
              <a:rPr lang="en-US" sz="2400" dirty="0" smtClean="0"/>
              <a:t> - </a:t>
            </a:r>
            <a:r>
              <a:rPr lang="en-US" sz="2400" dirty="0" err="1" smtClean="0"/>
              <a:t>atributi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endParaRPr lang="en-US" sz="2400" dirty="0" smtClean="0"/>
          </a:p>
          <a:p>
            <a:pPr lvl="1"/>
            <a:r>
              <a:rPr lang="en-US" sz="2400" dirty="0" err="1" smtClean="0"/>
              <a:t>Procedura</a:t>
            </a:r>
            <a:r>
              <a:rPr lang="en-US" sz="2400" dirty="0" smtClean="0"/>
              <a:t> -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endParaRPr lang="en-US" sz="2400" dirty="0" smtClean="0"/>
          </a:p>
          <a:p>
            <a:r>
              <a:rPr lang="en-US" sz="2400" dirty="0" err="1" smtClean="0"/>
              <a:t>Objekat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instancu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endParaRPr lang="en-US" sz="2400" dirty="0" smtClean="0"/>
          </a:p>
          <a:p>
            <a:r>
              <a:rPr lang="en-US" sz="2400" dirty="0" err="1" smtClean="0"/>
              <a:t>Klasama</a:t>
            </a:r>
            <a:r>
              <a:rPr lang="en-US" sz="2400" dirty="0" smtClean="0"/>
              <a:t> se </a:t>
            </a:r>
            <a:r>
              <a:rPr lang="en-US" sz="2400" dirty="0" err="1" smtClean="0"/>
              <a:t>definišu</a:t>
            </a:r>
            <a:r>
              <a:rPr lang="en-US" sz="2400" dirty="0" smtClean="0"/>
              <a:t> </a:t>
            </a:r>
            <a:r>
              <a:rPr lang="en-US" sz="2400" dirty="0" err="1" smtClean="0"/>
              <a:t>nove</a:t>
            </a:r>
            <a:r>
              <a:rPr lang="en-US" sz="2400" dirty="0" smtClean="0"/>
              <a:t> </a:t>
            </a:r>
            <a:r>
              <a:rPr lang="en-US" sz="2400" dirty="0" err="1" smtClean="0"/>
              <a:t>vrste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endParaRPr lang="en-US" sz="2400" dirty="0" smtClean="0"/>
          </a:p>
          <a:p>
            <a:r>
              <a:rPr lang="en-US" sz="2400" dirty="0" smtClean="0"/>
              <a:t>U Python-u se </a:t>
            </a:r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označavaju</a:t>
            </a:r>
            <a:r>
              <a:rPr lang="en-US" sz="2400" dirty="0" smtClean="0"/>
              <a:t> </a:t>
            </a:r>
            <a:r>
              <a:rPr lang="en-US" sz="2400" dirty="0" err="1" smtClean="0"/>
              <a:t>ključnom</a:t>
            </a:r>
            <a:r>
              <a:rPr lang="en-US" sz="2400" dirty="0" smtClean="0"/>
              <a:t> </a:t>
            </a:r>
            <a:r>
              <a:rPr lang="en-US" sz="2400" dirty="0" err="1" smtClean="0"/>
              <a:t>reči</a:t>
            </a:r>
            <a:r>
              <a:rPr lang="en-US" sz="2400" dirty="0" smtClean="0"/>
              <a:t> </a:t>
            </a:r>
            <a:r>
              <a:rPr lang="en-US" sz="2400" i="1" dirty="0" smtClean="0"/>
              <a:t>class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i="1" dirty="0" smtClean="0"/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definiše</a:t>
            </a:r>
            <a:r>
              <a:rPr lang="en-US" sz="2400" dirty="0" smtClean="0"/>
              <a:t> </a:t>
            </a:r>
            <a:r>
              <a:rPr lang="en-US" sz="2400" dirty="0" err="1" smtClean="0"/>
              <a:t>skup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vezanih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skup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 - </a:t>
            </a:r>
            <a:r>
              <a:rPr lang="en-US" sz="2400" dirty="0" err="1" smtClean="0"/>
              <a:t>instanci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Klasa</a:t>
            </a:r>
            <a:r>
              <a:rPr lang="en-US" sz="2400" dirty="0" smtClean="0"/>
              <a:t> u </a:t>
            </a:r>
            <a:r>
              <a:rPr lang="en-US" sz="2400" dirty="0" err="1" smtClean="0"/>
              <a:t>pythonu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kolekciju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nazivamo</a:t>
            </a:r>
            <a:r>
              <a:rPr lang="en-US" sz="2400" dirty="0" smtClean="0"/>
              <a:t> </a:t>
            </a:r>
            <a:r>
              <a:rPr lang="en-US" sz="2400" dirty="0" err="1" smtClean="0"/>
              <a:t>metodatama</a:t>
            </a:r>
            <a:r>
              <a:rPr lang="en-US" sz="2400" dirty="0" smtClean="0"/>
              <a:t> instance</a:t>
            </a:r>
          </a:p>
          <a:p>
            <a:pPr lvl="1"/>
            <a:r>
              <a:rPr lang="en-US" sz="2400" dirty="0" err="1" smtClean="0"/>
              <a:t>promenljivih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endParaRPr lang="en-US" sz="2400" dirty="0" smtClean="0"/>
          </a:p>
          <a:p>
            <a:pPr lvl="1"/>
            <a:r>
              <a:rPr lang="en-US" sz="2400" dirty="0" err="1" smtClean="0"/>
              <a:t>atributa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- "properties"</a:t>
            </a:r>
          </a:p>
          <a:p>
            <a:r>
              <a:rPr lang="en-US" sz="2400" i="1" dirty="0" smtClean="0"/>
              <a:t>class</a:t>
            </a:r>
            <a:r>
              <a:rPr lang="en-US" sz="2400" dirty="0" smtClean="0"/>
              <a:t> ne </a:t>
            </a:r>
            <a:r>
              <a:rPr lang="en-US" sz="2400" dirty="0" err="1" smtClean="0"/>
              <a:t>pravi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instancu</a:t>
            </a:r>
            <a:endParaRPr lang="en-US" sz="2400" dirty="0" smtClean="0"/>
          </a:p>
          <a:p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prvi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</a:t>
            </a:r>
            <a:r>
              <a:rPr lang="en-US" sz="2400" dirty="0" smtClean="0"/>
              <a:t> </a:t>
            </a:r>
            <a:r>
              <a:rPr lang="en-US" sz="2400" dirty="0" err="1" smtClean="0"/>
              <a:t>primaju</a:t>
            </a:r>
            <a:r>
              <a:rPr lang="en-US" sz="2400" dirty="0" smtClean="0"/>
              <a:t> </a:t>
            </a:r>
            <a:r>
              <a:rPr lang="en-US" sz="2400" dirty="0" err="1" smtClean="0"/>
              <a:t>sam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, </a:t>
            </a:r>
            <a:r>
              <a:rPr lang="en-US" sz="2400" i="1" dirty="0" smtClean="0"/>
              <a:t>self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dirty="0" smtClean="0"/>
              <a:t>Primer:</a:t>
            </a:r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756084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Automobil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broj_automobila</a:t>
            </a:r>
            <a:r>
              <a:rPr lang="en-US" sz="1600" dirty="0" smtClean="0">
                <a:solidFill>
                  <a:schemeClr val="bg1"/>
                </a:solidFill>
              </a:rPr>
              <a:t> = 0 # 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self,boja,naziv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self.boja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boja</a:t>
            </a:r>
            <a:r>
              <a:rPr lang="en-US" sz="1600" dirty="0" smtClean="0">
                <a:solidFill>
                  <a:schemeClr val="bg1"/>
                </a:solidFill>
              </a:rPr>
              <a:t> #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objekta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self.naziv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 #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objekta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Automobil.broj_automobila</a:t>
            </a:r>
            <a:r>
              <a:rPr lang="en-US" sz="1600" dirty="0" smtClean="0">
                <a:solidFill>
                  <a:schemeClr val="bg1"/>
                </a:solidFill>
              </a:rPr>
              <a:t> += 1 #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info(self):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"%s </a:t>
            </a:r>
            <a:r>
              <a:rPr lang="en-US" sz="1600" dirty="0" err="1" smtClean="0">
                <a:solidFill>
                  <a:schemeClr val="bg1"/>
                </a:solidFill>
              </a:rPr>
              <a:t>automobil</a:t>
            </a:r>
            <a:r>
              <a:rPr lang="en-US" sz="1600" dirty="0" smtClean="0">
                <a:solidFill>
                  <a:schemeClr val="bg1"/>
                </a:solidFill>
              </a:rPr>
              <a:t> %s </a:t>
            </a:r>
            <a:r>
              <a:rPr lang="en-US" sz="1600" dirty="0" err="1" smtClean="0">
                <a:solidFill>
                  <a:schemeClr val="bg1"/>
                </a:solidFill>
              </a:rPr>
              <a:t>boje</a:t>
            </a:r>
            <a:r>
              <a:rPr lang="en-US" sz="1600" dirty="0" smtClean="0">
                <a:solidFill>
                  <a:schemeClr val="bg1"/>
                </a:solidFill>
              </a:rPr>
              <a:t> "%(</a:t>
            </a:r>
            <a:r>
              <a:rPr lang="en-US" sz="1600" dirty="0" err="1" smtClean="0">
                <a:solidFill>
                  <a:schemeClr val="bg1"/>
                </a:solidFill>
              </a:rPr>
              <a:t>self.naziv,self.boja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Instance </a:t>
            </a: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dirty="0" err="1" smtClean="0"/>
              <a:t>Objekat</a:t>
            </a:r>
            <a:r>
              <a:rPr lang="en-US" sz="2400" dirty="0" smtClean="0"/>
              <a:t> - </a:t>
            </a:r>
            <a:r>
              <a:rPr lang="en-US" sz="2400" dirty="0" err="1" smtClean="0"/>
              <a:t>instanca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- se </a:t>
            </a:r>
            <a:r>
              <a:rPr lang="en-US" sz="2400" dirty="0" err="1" smtClean="0"/>
              <a:t>pravi</a:t>
            </a:r>
            <a:r>
              <a:rPr lang="en-US" sz="2400" dirty="0" smtClean="0"/>
              <a:t> </a:t>
            </a:r>
            <a:r>
              <a:rPr lang="en-US" sz="2400" dirty="0" err="1" smtClean="0"/>
              <a:t>pozivanjem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Implicitno</a:t>
            </a:r>
            <a:r>
              <a:rPr lang="en-US" sz="2400" dirty="0" smtClean="0"/>
              <a:t> se </a:t>
            </a:r>
            <a:r>
              <a:rPr lang="en-US" sz="2400" dirty="0" err="1" smtClean="0"/>
              <a:t>poziva</a:t>
            </a:r>
            <a:r>
              <a:rPr lang="en-US" sz="2400" dirty="0" smtClean="0"/>
              <a:t> </a:t>
            </a:r>
            <a:r>
              <a:rPr lang="en-US" sz="2400" i="1" dirty="0" smtClean="0"/>
              <a:t>__init__()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prosledjenim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parametrima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501008"/>
            <a:ext cx="756084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Automobil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broj_automobila</a:t>
            </a:r>
            <a:r>
              <a:rPr lang="en-US" sz="1600" dirty="0" smtClean="0">
                <a:solidFill>
                  <a:schemeClr val="bg1"/>
                </a:solidFill>
              </a:rPr>
              <a:t> = 0 # 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self,boja,naziv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self.boja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boja</a:t>
            </a:r>
            <a:r>
              <a:rPr lang="en-US" sz="1600" dirty="0" smtClean="0">
                <a:solidFill>
                  <a:schemeClr val="bg1"/>
                </a:solidFill>
              </a:rPr>
              <a:t> #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objekta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self.naziv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 #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objekta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Automobil.broj_automobila</a:t>
            </a:r>
            <a:r>
              <a:rPr lang="en-US" sz="1600" dirty="0" smtClean="0">
                <a:solidFill>
                  <a:schemeClr val="bg1"/>
                </a:solidFill>
              </a:rPr>
              <a:t> += 1 #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info(self):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"%s </a:t>
            </a:r>
            <a:r>
              <a:rPr lang="en-US" sz="1600" dirty="0" err="1" smtClean="0">
                <a:solidFill>
                  <a:schemeClr val="bg1"/>
                </a:solidFill>
              </a:rPr>
              <a:t>automobil</a:t>
            </a:r>
            <a:r>
              <a:rPr lang="en-US" sz="1600" dirty="0" smtClean="0">
                <a:solidFill>
                  <a:schemeClr val="bg1"/>
                </a:solidFill>
              </a:rPr>
              <a:t> %s </a:t>
            </a:r>
            <a:r>
              <a:rPr lang="en-US" sz="1600" dirty="0" err="1" smtClean="0">
                <a:solidFill>
                  <a:schemeClr val="bg1"/>
                </a:solidFill>
              </a:rPr>
              <a:t>boje</a:t>
            </a:r>
            <a:r>
              <a:rPr lang="en-US" sz="1600" dirty="0" smtClean="0">
                <a:solidFill>
                  <a:schemeClr val="bg1"/>
                </a:solidFill>
              </a:rPr>
              <a:t> "%(</a:t>
            </a:r>
            <a:r>
              <a:rPr lang="en-US" sz="1600" dirty="0" err="1" smtClean="0">
                <a:solidFill>
                  <a:schemeClr val="bg1"/>
                </a:solidFill>
              </a:rPr>
              <a:t>self.naziv,self.boja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 = </a:t>
            </a:r>
            <a:r>
              <a:rPr lang="en-US" sz="1600" dirty="0" err="1" smtClean="0">
                <a:solidFill>
                  <a:schemeClr val="bg1"/>
                </a:solidFill>
              </a:rPr>
              <a:t>Automobil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plava","jugo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a.info()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Scoping </a:t>
            </a:r>
            <a:r>
              <a:rPr lang="en-US" b="1" dirty="0" err="1" smtClean="0"/>
              <a:t>pravila</a:t>
            </a:r>
            <a:endParaRPr lang="en-US" b="1" dirty="0" smtClean="0"/>
          </a:p>
          <a:p>
            <a:r>
              <a:rPr lang="en-US" sz="2400" dirty="0" err="1" smtClean="0"/>
              <a:t>Pristup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atributima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 se </a:t>
            </a:r>
            <a:r>
              <a:rPr lang="en-US" sz="2400" dirty="0" err="1" smtClean="0"/>
              <a:t>uvek</a:t>
            </a:r>
            <a:r>
              <a:rPr lang="en-US" sz="2400" dirty="0" smtClean="0"/>
              <a:t> </a:t>
            </a:r>
            <a:r>
              <a:rPr lang="en-US" sz="2400" dirty="0" err="1" smtClean="0"/>
              <a:t>kvalifikuje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i="1" dirty="0" smtClean="0"/>
              <a:t>self.</a:t>
            </a:r>
          </a:p>
          <a:p>
            <a:r>
              <a:rPr lang="en-US" sz="2400" dirty="0" err="1" smtClean="0"/>
              <a:t>Isto</a:t>
            </a:r>
            <a:r>
              <a:rPr lang="en-US" sz="2400" dirty="0" smtClean="0"/>
              <a:t> </a:t>
            </a:r>
            <a:r>
              <a:rPr lang="en-US" sz="2400" dirty="0" err="1" smtClean="0"/>
              <a:t>važi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756084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self,bar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self.bar = bar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spam(self):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"spam"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eggs(self):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self.spam</a:t>
            </a:r>
            <a:r>
              <a:rPr lang="en-US" sz="1600" dirty="0" smtClean="0">
                <a:solidFill>
                  <a:schemeClr val="bg1"/>
                </a:solidFill>
              </a:rPr>
              <a:t>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"eggs"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self.bar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Nasledjivanje</a:t>
            </a:r>
            <a:endParaRPr lang="en-US" b="1" dirty="0" smtClean="0"/>
          </a:p>
          <a:p>
            <a:r>
              <a:rPr lang="en-US" sz="2400" dirty="0" err="1" smtClean="0"/>
              <a:t>Mehanizam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specijalizaciju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Specifična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</a:t>
            </a:r>
            <a:r>
              <a:rPr lang="en-US" sz="2400" dirty="0" err="1" smtClean="0"/>
              <a:t>nasledjuje</a:t>
            </a:r>
            <a:r>
              <a:rPr lang="en-US" sz="2400" dirty="0" smtClean="0"/>
              <a:t> </a:t>
            </a:r>
            <a:r>
              <a:rPr lang="en-US" sz="2400" dirty="0" err="1" smtClean="0"/>
              <a:t>klasu</a:t>
            </a:r>
            <a:r>
              <a:rPr lang="en-US" sz="2400" dirty="0" smtClean="0"/>
              <a:t> </a:t>
            </a:r>
            <a:r>
              <a:rPr lang="en-US" sz="2400" dirty="0" err="1" smtClean="0"/>
              <a:t>opšteg</a:t>
            </a:r>
            <a:r>
              <a:rPr lang="en-US" sz="2400" dirty="0" smtClean="0"/>
              <a:t> </a:t>
            </a:r>
            <a:r>
              <a:rPr lang="en-US" sz="2400" dirty="0" err="1" smtClean="0"/>
              <a:t>tipa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Osnovna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je </a:t>
            </a:r>
            <a:r>
              <a:rPr lang="en-US" sz="2400" i="1" dirty="0" err="1" smtClean="0"/>
              <a:t>superclass</a:t>
            </a:r>
            <a:r>
              <a:rPr lang="en-US" sz="2400" dirty="0" smtClean="0"/>
              <a:t>, a </a:t>
            </a:r>
            <a:r>
              <a:rPr lang="en-US" sz="2400" dirty="0" err="1" smtClean="0"/>
              <a:t>izvedena</a:t>
            </a:r>
            <a:r>
              <a:rPr lang="en-US" sz="2400" dirty="0" smtClean="0"/>
              <a:t> </a:t>
            </a:r>
            <a:r>
              <a:rPr lang="en-US" sz="2400" i="1" dirty="0" smtClean="0"/>
              <a:t>subclass</a:t>
            </a:r>
          </a:p>
          <a:p>
            <a:r>
              <a:rPr lang="en-US" sz="2400" dirty="0" err="1" smtClean="0"/>
              <a:t>Nasledjivanje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višestruko</a:t>
            </a:r>
            <a:r>
              <a:rPr lang="en-US" sz="2400" dirty="0" smtClean="0"/>
              <a:t>, </a:t>
            </a:r>
            <a:r>
              <a:rPr lang="en-US" sz="2400" dirty="0" err="1" smtClean="0"/>
              <a:t>superklase</a:t>
            </a:r>
            <a:r>
              <a:rPr lang="en-US" sz="2400" dirty="0" smtClean="0"/>
              <a:t> se </a:t>
            </a:r>
            <a:r>
              <a:rPr lang="en-US" sz="2400" dirty="0" err="1" smtClean="0"/>
              <a:t>razdvajaju</a:t>
            </a:r>
            <a:r>
              <a:rPr lang="en-US" sz="2400" dirty="0" smtClean="0"/>
              <a:t> </a:t>
            </a:r>
            <a:r>
              <a:rPr lang="en-US" sz="2400" dirty="0" err="1" smtClean="0"/>
              <a:t>zarezom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Nasledjuju</a:t>
            </a:r>
            <a:r>
              <a:rPr lang="en-US" sz="2400" dirty="0" smtClean="0"/>
              <a:t> se </a:t>
            </a:r>
            <a:r>
              <a:rPr lang="en-US" sz="2400" dirty="0" err="1" smtClean="0"/>
              <a:t>atributi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Ali se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redefinisati</a:t>
            </a:r>
            <a:r>
              <a:rPr lang="en-US" sz="2400" dirty="0" smtClean="0"/>
              <a:t>.</a:t>
            </a: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Nasledjivanje</a:t>
            </a:r>
            <a:endParaRPr lang="en-US" b="1" dirty="0" smtClean="0"/>
          </a:p>
          <a:p>
            <a:r>
              <a:rPr lang="en-US" sz="2400" dirty="0" smtClean="0"/>
              <a:t>Primer:</a:t>
            </a:r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7560840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Osoba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self,ime,prezime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self.ime = </a:t>
            </a:r>
            <a:r>
              <a:rPr lang="en-US" sz="1600" dirty="0" err="1" smtClean="0">
                <a:solidFill>
                  <a:schemeClr val="bg1"/>
                </a:solidFill>
              </a:rPr>
              <a:t>ime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self.prezime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prezime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info(self):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</a:t>
            </a:r>
            <a:r>
              <a:rPr lang="en-US" sz="1600" dirty="0" err="1" smtClean="0">
                <a:solidFill>
                  <a:schemeClr val="bg1"/>
                </a:solidFill>
              </a:rPr>
              <a:t>Ime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prezime</a:t>
            </a:r>
            <a:r>
              <a:rPr lang="en-US" sz="1600" dirty="0" smtClean="0">
                <a:solidFill>
                  <a:schemeClr val="bg1"/>
                </a:solidFill>
              </a:rPr>
              <a:t>: %s, %s"%(</a:t>
            </a:r>
            <a:r>
              <a:rPr lang="en-US" sz="1600" dirty="0" err="1" smtClean="0">
                <a:solidFill>
                  <a:schemeClr val="bg1"/>
                </a:solidFill>
              </a:rPr>
              <a:t>self.ime,self.prezime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Student(</a:t>
            </a:r>
            <a:r>
              <a:rPr lang="en-US" sz="1600" dirty="0" err="1" smtClean="0">
                <a:solidFill>
                  <a:schemeClr val="bg1"/>
                </a:solidFill>
              </a:rPr>
              <a:t>Osoba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self,ime,prezime,broj_indeksa</a:t>
            </a:r>
            <a:r>
              <a:rPr lang="en-US" sz="1600" dirty="0" smtClean="0">
                <a:solidFill>
                  <a:schemeClr val="bg1"/>
                </a:solidFill>
              </a:rPr>
              <a:t>): 					</a:t>
            </a:r>
            <a:r>
              <a:rPr lang="en-US" sz="1600" dirty="0" err="1" smtClean="0">
                <a:solidFill>
                  <a:schemeClr val="bg1"/>
                </a:solidFill>
              </a:rPr>
              <a:t>Osoba.__init</a:t>
            </a:r>
            <a:r>
              <a:rPr lang="en-US" sz="1600" dirty="0" smtClean="0">
                <a:solidFill>
                  <a:schemeClr val="bg1"/>
                </a:solidFill>
              </a:rPr>
              <a:t>__(</a:t>
            </a:r>
            <a:r>
              <a:rPr lang="en-US" sz="1600" dirty="0" err="1" smtClean="0">
                <a:solidFill>
                  <a:schemeClr val="bg1"/>
                </a:solidFill>
              </a:rPr>
              <a:t>self,ime,prezime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self.broj_indeksa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broj_indeksa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info(self):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32859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Višestruko</a:t>
            </a:r>
            <a:r>
              <a:rPr lang="en-US" b="1" dirty="0" smtClean="0"/>
              <a:t> </a:t>
            </a:r>
            <a:r>
              <a:rPr lang="en-US" b="1" dirty="0" err="1" smtClean="0"/>
              <a:t>nasledjivanje</a:t>
            </a:r>
            <a:endParaRPr lang="en-US" b="1" dirty="0" smtClean="0"/>
          </a:p>
          <a:p>
            <a:r>
              <a:rPr lang="en-US" sz="2400" dirty="0" err="1" smtClean="0"/>
              <a:t>Specijalizovana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naslediti</a:t>
            </a:r>
            <a:r>
              <a:rPr lang="en-US" sz="2400" dirty="0" smtClean="0"/>
              <a:t>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jedne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Nasledjuju</a:t>
            </a:r>
            <a:r>
              <a:rPr lang="en-US" sz="2400" dirty="0" smtClean="0"/>
              <a:t> se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atributi</a:t>
            </a:r>
            <a:r>
              <a:rPr lang="en-US" sz="2400" dirty="0" smtClean="0"/>
              <a:t> </a:t>
            </a:r>
            <a:r>
              <a:rPr lang="en-US" sz="2400" dirty="0" err="1" smtClean="0"/>
              <a:t>obe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Redak</a:t>
            </a:r>
            <a:r>
              <a:rPr lang="en-US" sz="2400" dirty="0" smtClean="0"/>
              <a:t> </a:t>
            </a:r>
            <a:r>
              <a:rPr lang="en-US" sz="2400" dirty="0" err="1" smtClean="0"/>
              <a:t>slučaj</a:t>
            </a:r>
            <a:r>
              <a:rPr lang="en-US" sz="2400" dirty="0" smtClean="0"/>
              <a:t> </a:t>
            </a:r>
            <a:r>
              <a:rPr lang="en-US" sz="2400" dirty="0" err="1" smtClean="0"/>
              <a:t>mešovitih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Izbegavati</a:t>
            </a:r>
            <a:r>
              <a:rPr lang="en-US" sz="2400" dirty="0" smtClean="0"/>
              <a:t> </a:t>
            </a:r>
            <a:r>
              <a:rPr lang="en-US" sz="2400" dirty="0" err="1" smtClean="0"/>
              <a:t>ako</a:t>
            </a:r>
            <a:r>
              <a:rPr lang="en-US" sz="2400" dirty="0" smtClean="0"/>
              <a:t> je </a:t>
            </a:r>
            <a:r>
              <a:rPr lang="en-US" sz="2400" dirty="0" err="1" smtClean="0"/>
              <a:t>moguće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573016"/>
            <a:ext cx="7560840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A(object):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"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B(object):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bar(self):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"bar"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C(A,B):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spam(self):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self.foo()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self.bar()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"spam"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Polimorfizam</a:t>
            </a:r>
            <a:endParaRPr lang="en-US" b="1" dirty="0" smtClean="0"/>
          </a:p>
          <a:p>
            <a:r>
              <a:rPr lang="en-US" sz="2400" dirty="0" err="1" smtClean="0"/>
              <a:t>Korišćenje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</a:t>
            </a:r>
            <a:r>
              <a:rPr lang="en-US" sz="2400" dirty="0" err="1" smtClean="0"/>
              <a:t>brige</a:t>
            </a:r>
            <a:r>
              <a:rPr lang="en-US" sz="2400" dirty="0" smtClean="0"/>
              <a:t> o </a:t>
            </a:r>
            <a:r>
              <a:rPr lang="en-US" sz="2400" dirty="0" err="1" smtClean="0"/>
              <a:t>njegovom</a:t>
            </a:r>
            <a:r>
              <a:rPr lang="en-US" sz="2400" dirty="0" smtClean="0"/>
              <a:t> </a:t>
            </a:r>
            <a:r>
              <a:rPr lang="en-US" sz="2400" dirty="0" err="1" smtClean="0"/>
              <a:t>tipu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Korišćenje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izvedene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umesto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opšte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 Python-u </a:t>
            </a:r>
            <a:r>
              <a:rPr lang="en-US" sz="2400" dirty="0" err="1" smtClean="0"/>
              <a:t>postoji</a:t>
            </a:r>
            <a:r>
              <a:rPr lang="en-US" sz="2400" dirty="0" smtClean="0"/>
              <a:t>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oblika</a:t>
            </a:r>
            <a:r>
              <a:rPr lang="en-US" sz="2400" dirty="0" smtClean="0"/>
              <a:t> </a:t>
            </a:r>
            <a:r>
              <a:rPr lang="en-US" sz="2400" dirty="0" err="1" smtClean="0"/>
              <a:t>polimorfizma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Dynamic binding - </a:t>
            </a:r>
            <a:r>
              <a:rPr lang="en-US" sz="2400" dirty="0" err="1" smtClean="0"/>
              <a:t>kada</a:t>
            </a:r>
            <a:r>
              <a:rPr lang="en-US" sz="2400" dirty="0" smtClean="0"/>
              <a:t> se </a:t>
            </a:r>
            <a:r>
              <a:rPr lang="en-US" sz="2400" dirty="0" err="1" smtClean="0"/>
              <a:t>instanca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</a:t>
            </a:r>
            <a:r>
              <a:rPr lang="en-US" sz="2400" dirty="0" err="1" smtClean="0"/>
              <a:t>obzira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njen</a:t>
            </a:r>
            <a:r>
              <a:rPr lang="en-US" sz="2400" dirty="0" smtClean="0"/>
              <a:t> tip/</a:t>
            </a:r>
            <a:r>
              <a:rPr lang="en-US" sz="2400" dirty="0" err="1" smtClean="0"/>
              <a:t>klasu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4182179"/>
            <a:ext cx="741682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>
                <a:solidFill>
                  <a:schemeClr val="bg1"/>
                </a:solidFill>
              </a:rPr>
              <a:t>a = ["qwerty",1.5, False, sum]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for o in a: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print o, type(o)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Funkcije</a:t>
            </a:r>
            <a:endParaRPr lang="en-US" b="1" dirty="0" smtClean="0"/>
          </a:p>
          <a:p>
            <a:r>
              <a:rPr lang="en-US" sz="2400" dirty="0" err="1" smtClean="0"/>
              <a:t>Enkapsuliraju</a:t>
            </a:r>
            <a:r>
              <a:rPr lang="en-US" sz="2400" dirty="0" smtClean="0"/>
              <a:t> </a:t>
            </a:r>
            <a:r>
              <a:rPr lang="en-US" sz="2400" dirty="0" err="1" smtClean="0"/>
              <a:t>jedan</a:t>
            </a:r>
            <a:r>
              <a:rPr lang="en-US" sz="2400" dirty="0" smtClean="0"/>
              <a:t> </a:t>
            </a:r>
            <a:r>
              <a:rPr lang="en-US" sz="2400" dirty="0" err="1" smtClean="0"/>
              <a:t>odredjeni</a:t>
            </a:r>
            <a:r>
              <a:rPr lang="en-US" sz="2400" dirty="0" smtClean="0"/>
              <a:t> </a:t>
            </a:r>
            <a:r>
              <a:rPr lang="en-US" sz="2400" dirty="0" err="1" smtClean="0"/>
              <a:t>zadatak</a:t>
            </a:r>
            <a:endParaRPr lang="en-US" sz="2400" dirty="0" smtClean="0"/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Pythonu</a:t>
            </a:r>
            <a:r>
              <a:rPr lang="en-US" sz="2400" dirty="0" smtClean="0"/>
              <a:t> se </a:t>
            </a:r>
            <a:r>
              <a:rPr lang="en-US" sz="2400" dirty="0" err="1" smtClean="0"/>
              <a:t>definišu</a:t>
            </a:r>
            <a:r>
              <a:rPr lang="en-US" sz="2400" dirty="0" smtClean="0"/>
              <a:t> </a:t>
            </a:r>
            <a:r>
              <a:rPr lang="en-US" sz="2400" dirty="0" err="1" smtClean="0"/>
              <a:t>ključnom</a:t>
            </a:r>
            <a:r>
              <a:rPr lang="en-US" sz="2400" dirty="0" smtClean="0"/>
              <a:t> </a:t>
            </a:r>
            <a:r>
              <a:rPr lang="en-US" sz="2400" dirty="0" err="1" smtClean="0"/>
              <a:t>reči</a:t>
            </a:r>
            <a:r>
              <a:rPr lang="en-US" sz="2400" dirty="0" smtClean="0"/>
              <a:t> </a:t>
            </a:r>
            <a:r>
              <a:rPr lang="en-US" sz="2400" i="1" dirty="0" smtClean="0"/>
              <a:t>def</a:t>
            </a:r>
          </a:p>
          <a:p>
            <a:r>
              <a:rPr lang="en-US" sz="2400" dirty="0" err="1" smtClean="0"/>
              <a:t>Telo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izrazi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izvršavaju</a:t>
            </a:r>
            <a:r>
              <a:rPr lang="en-US" sz="2400" dirty="0" smtClean="0"/>
              <a:t> </a:t>
            </a:r>
            <a:r>
              <a:rPr lang="en-US" sz="2400" dirty="0" err="1" smtClean="0"/>
              <a:t>sekvencijalno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655272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xor</a:t>
            </a:r>
            <a:r>
              <a:rPr lang="en-US" sz="1600" dirty="0" smtClean="0">
                <a:solidFill>
                  <a:schemeClr val="bg1"/>
                </a:solidFill>
              </a:rPr>
              <a:t>(s1, s2):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result = ""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for b1,b2 in zip(s1,s2):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result += </a:t>
            </a:r>
            <a:r>
              <a:rPr lang="en-US" sz="1600" dirty="0" err="1" smtClean="0">
                <a:solidFill>
                  <a:schemeClr val="bg1"/>
                </a:solidFill>
              </a:rPr>
              <a:t>chr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ord</a:t>
            </a:r>
            <a:r>
              <a:rPr lang="en-US" sz="1600" dirty="0" smtClean="0">
                <a:solidFill>
                  <a:schemeClr val="bg1"/>
                </a:solidFill>
              </a:rPr>
              <a:t>(b1) ^ </a:t>
            </a:r>
            <a:r>
              <a:rPr lang="en-US" sz="1600" dirty="0" err="1" smtClean="0">
                <a:solidFill>
                  <a:schemeClr val="bg1"/>
                </a:solidFill>
              </a:rPr>
              <a:t>ord</a:t>
            </a:r>
            <a:r>
              <a:rPr lang="en-US" sz="1600" dirty="0" smtClean="0">
                <a:solidFill>
                  <a:schemeClr val="bg1"/>
                </a:solidFill>
              </a:rPr>
              <a:t>(b2))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return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Polimorfizam</a:t>
            </a:r>
            <a:endParaRPr lang="en-US" b="1" dirty="0" smtClean="0"/>
          </a:p>
          <a:p>
            <a:r>
              <a:rPr lang="en-US" sz="2400" dirty="0" smtClean="0"/>
              <a:t>U Python-u </a:t>
            </a:r>
            <a:r>
              <a:rPr lang="en-US" sz="2400" dirty="0" err="1" smtClean="0"/>
              <a:t>postoji</a:t>
            </a:r>
            <a:r>
              <a:rPr lang="en-US" sz="2400" dirty="0" smtClean="0"/>
              <a:t>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oblika</a:t>
            </a:r>
            <a:r>
              <a:rPr lang="en-US" sz="2400" dirty="0" smtClean="0"/>
              <a:t> </a:t>
            </a:r>
            <a:r>
              <a:rPr lang="en-US" sz="2400" dirty="0" err="1" smtClean="0"/>
              <a:t>polimorfizma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Polimorfizam</a:t>
            </a:r>
            <a:r>
              <a:rPr lang="en-US" sz="2400" dirty="0" smtClean="0"/>
              <a:t> - dynamic binding </a:t>
            </a:r>
            <a:r>
              <a:rPr lang="en-US" sz="2400" dirty="0" err="1" smtClean="0"/>
              <a:t>vezan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nasledjivanje</a:t>
            </a:r>
            <a:endParaRPr lang="en-US" sz="2400" dirty="0" smtClean="0"/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996952"/>
            <a:ext cx="7416824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>
                <a:solidFill>
                  <a:schemeClr val="bg1"/>
                </a:solidFill>
              </a:rPr>
              <a:t>class A(object):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def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(self):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	print "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"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class B(A):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def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(self):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	print "bar"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funkcija</a:t>
            </a:r>
            <a:r>
              <a:rPr lang="en-US" sz="1600" dirty="0" smtClean="0">
                <a:solidFill>
                  <a:schemeClr val="bg1"/>
                </a:solidFill>
              </a:rPr>
              <a:t>(a):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a.foo() # </a:t>
            </a:r>
            <a:r>
              <a:rPr lang="en-US" sz="1600" dirty="0" err="1" smtClean="0">
                <a:solidFill>
                  <a:schemeClr val="bg1"/>
                </a:solidFill>
              </a:rPr>
              <a:t>funkcija</a:t>
            </a:r>
            <a:r>
              <a:rPr lang="en-US" sz="1600" dirty="0" smtClean="0">
                <a:solidFill>
                  <a:schemeClr val="bg1"/>
                </a:solidFill>
              </a:rPr>
              <a:t> "</a:t>
            </a:r>
            <a:r>
              <a:rPr lang="en-US" sz="1600" dirty="0" err="1" smtClean="0">
                <a:solidFill>
                  <a:schemeClr val="bg1"/>
                </a:solidFill>
              </a:rPr>
              <a:t>ocekuje</a:t>
            </a:r>
            <a:r>
              <a:rPr lang="en-US" sz="1600" dirty="0" smtClean="0">
                <a:solidFill>
                  <a:schemeClr val="bg1"/>
                </a:solidFill>
              </a:rPr>
              <a:t>" </a:t>
            </a:r>
            <a:r>
              <a:rPr lang="en-US" sz="1600" dirty="0" err="1" smtClean="0">
                <a:solidFill>
                  <a:schemeClr val="bg1"/>
                </a:solidFill>
              </a:rPr>
              <a:t>objekat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klase</a:t>
            </a:r>
            <a:r>
              <a:rPr lang="en-US" sz="1600" dirty="0" smtClean="0">
                <a:solidFill>
                  <a:schemeClr val="bg1"/>
                </a:solidFill>
              </a:rPr>
              <a:t> A</a:t>
            </a:r>
          </a:p>
          <a:p>
            <a:pPr lvl="1"/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a = [A(),B(),B(),A(),B(),A(),A()]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for o in a: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    	</a:t>
            </a:r>
            <a:r>
              <a:rPr lang="en-US" sz="1600" dirty="0" err="1" smtClean="0">
                <a:solidFill>
                  <a:schemeClr val="bg1"/>
                </a:solidFill>
              </a:rPr>
              <a:t>funkcija</a:t>
            </a:r>
            <a:r>
              <a:rPr lang="en-US" sz="1600" dirty="0" smtClean="0">
                <a:solidFill>
                  <a:schemeClr val="bg1"/>
                </a:solidFill>
              </a:rPr>
              <a:t>(o)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Statičke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dirty="0" err="1" smtClean="0"/>
              <a:t>Statičke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definisane</a:t>
            </a:r>
            <a:r>
              <a:rPr lang="en-US" sz="2400" dirty="0" smtClean="0"/>
              <a:t> </a:t>
            </a:r>
            <a:r>
              <a:rPr lang="en-US" sz="2400" dirty="0" err="1" smtClean="0"/>
              <a:t>unutar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Statičke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nisu</a:t>
            </a:r>
            <a:r>
              <a:rPr lang="en-US" sz="2400" dirty="0" smtClean="0"/>
              <a:t> </a:t>
            </a:r>
            <a:r>
              <a:rPr lang="en-US" sz="2400" dirty="0" err="1" smtClean="0"/>
              <a:t>vezane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instancu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Kvalifikuju</a:t>
            </a:r>
            <a:r>
              <a:rPr lang="en-US" sz="2400" dirty="0" smtClean="0"/>
              <a:t> se </a:t>
            </a:r>
            <a:r>
              <a:rPr lang="en-US" sz="2400" dirty="0" err="1" smtClean="0"/>
              <a:t>ključnom</a:t>
            </a:r>
            <a:r>
              <a:rPr lang="en-US" sz="2400" dirty="0" smtClean="0"/>
              <a:t> </a:t>
            </a:r>
            <a:r>
              <a:rPr lang="en-US" sz="2400" dirty="0" err="1" smtClean="0"/>
              <a:t>rečju</a:t>
            </a:r>
            <a:r>
              <a:rPr lang="en-US" sz="2400" dirty="0" smtClean="0"/>
              <a:t>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staticmethod</a:t>
            </a: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473713"/>
            <a:ext cx="727280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A(object):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@</a:t>
            </a:r>
            <a:r>
              <a:rPr lang="en-US" sz="1600" dirty="0" err="1" smtClean="0">
                <a:solidFill>
                  <a:schemeClr val="bg1"/>
                </a:solidFill>
              </a:rPr>
              <a:t>staticmethod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info():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</a:t>
            </a:r>
            <a:r>
              <a:rPr lang="en-US" sz="1600" dirty="0" err="1" smtClean="0">
                <a:solidFill>
                  <a:schemeClr val="bg1"/>
                </a:solidFill>
              </a:rPr>
              <a:t>staticna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metoda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klase</a:t>
            </a:r>
            <a:r>
              <a:rPr lang="en-US" sz="1600" dirty="0" smtClean="0">
                <a:solidFill>
                  <a:schemeClr val="bg1"/>
                </a:solidFill>
              </a:rPr>
              <a:t> A"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A.info()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Statičke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rukuju</a:t>
            </a:r>
            <a:r>
              <a:rPr lang="en-US" sz="2400" dirty="0" smtClean="0"/>
              <a:t> </a:t>
            </a:r>
            <a:r>
              <a:rPr lang="en-US" sz="2400" dirty="0" err="1" smtClean="0"/>
              <a:t>samom</a:t>
            </a:r>
            <a:r>
              <a:rPr lang="en-US" sz="2400" dirty="0" smtClean="0"/>
              <a:t> </a:t>
            </a:r>
            <a:r>
              <a:rPr lang="en-US" sz="2400" dirty="0" err="1" smtClean="0"/>
              <a:t>klasom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Prvi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je </a:t>
            </a:r>
            <a:r>
              <a:rPr lang="en-US" sz="2400" dirty="0" err="1" smtClean="0"/>
              <a:t>uvek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cls</a:t>
            </a:r>
            <a:r>
              <a:rPr lang="en-US" sz="2400" dirty="0" smtClean="0"/>
              <a:t> </a:t>
            </a:r>
            <a:r>
              <a:rPr lang="en-US" sz="2400" dirty="0" err="1" smtClean="0"/>
              <a:t>odnosno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(ne </a:t>
            </a:r>
            <a:r>
              <a:rPr lang="en-US" sz="2400" dirty="0" err="1" smtClean="0"/>
              <a:t>instanca</a:t>
            </a:r>
            <a:r>
              <a:rPr lang="en-US" sz="2400" dirty="0" smtClean="0"/>
              <a:t>!)</a:t>
            </a:r>
          </a:p>
          <a:p>
            <a:r>
              <a:rPr lang="en-US" sz="2400" dirty="0" err="1" smtClean="0"/>
              <a:t>Kvalifikuju</a:t>
            </a:r>
            <a:r>
              <a:rPr lang="en-US" sz="2400" dirty="0" smtClean="0"/>
              <a:t> se </a:t>
            </a:r>
            <a:r>
              <a:rPr lang="en-US" sz="2400" dirty="0" err="1" smtClean="0"/>
              <a:t>ključnom</a:t>
            </a:r>
            <a:r>
              <a:rPr lang="en-US" sz="2400" dirty="0" smtClean="0"/>
              <a:t> </a:t>
            </a:r>
            <a:r>
              <a:rPr lang="en-US" sz="2400" dirty="0" err="1" smtClean="0"/>
              <a:t>reči</a:t>
            </a:r>
            <a:r>
              <a:rPr lang="en-US" sz="2400" dirty="0" smtClean="0"/>
              <a:t>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classmethod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7272808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class A(object):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@</a:t>
            </a:r>
            <a:r>
              <a:rPr lang="en-US" sz="1400" dirty="0" err="1" smtClean="0">
                <a:solidFill>
                  <a:schemeClr val="bg1"/>
                </a:solidFill>
              </a:rPr>
              <a:t>staticmethod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def info():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print "</a:t>
            </a:r>
            <a:r>
              <a:rPr lang="en-US" sz="1400" dirty="0" err="1" smtClean="0">
                <a:solidFill>
                  <a:schemeClr val="bg1"/>
                </a:solidFill>
              </a:rPr>
              <a:t>Ovo</a:t>
            </a:r>
            <a:r>
              <a:rPr lang="en-US" sz="1400" dirty="0" smtClean="0">
                <a:solidFill>
                  <a:schemeClr val="bg1"/>
                </a:solidFill>
              </a:rPr>
              <a:t> je </a:t>
            </a:r>
            <a:r>
              <a:rPr lang="en-US" sz="1400" dirty="0" err="1" smtClean="0">
                <a:solidFill>
                  <a:schemeClr val="bg1"/>
                </a:solidFill>
              </a:rPr>
              <a:t>staticna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metoda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klase</a:t>
            </a:r>
            <a:r>
              <a:rPr lang="en-US" sz="1400" dirty="0" smtClean="0">
                <a:solidFill>
                  <a:schemeClr val="bg1"/>
                </a:solidFill>
              </a:rPr>
              <a:t> A"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@</a:t>
            </a:r>
            <a:r>
              <a:rPr lang="en-US" sz="1400" dirty="0" err="1" smtClean="0">
                <a:solidFill>
                  <a:schemeClr val="bg1"/>
                </a:solidFill>
              </a:rPr>
              <a:t>classmethod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def </a:t>
            </a:r>
            <a:r>
              <a:rPr lang="en-US" sz="1400" dirty="0" err="1" smtClean="0">
                <a:solidFill>
                  <a:schemeClr val="bg1"/>
                </a:solidFill>
              </a:rPr>
              <a:t>info_class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cls</a:t>
            </a:r>
            <a:r>
              <a:rPr lang="en-US" sz="14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print "</a:t>
            </a:r>
            <a:r>
              <a:rPr lang="en-US" sz="1400" dirty="0" err="1" smtClean="0">
                <a:solidFill>
                  <a:schemeClr val="bg1"/>
                </a:solidFill>
              </a:rPr>
              <a:t>Ja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sam</a:t>
            </a:r>
            <a:r>
              <a:rPr lang="en-US" sz="1400" dirty="0" smtClean="0">
                <a:solidFill>
                  <a:schemeClr val="bg1"/>
                </a:solidFill>
              </a:rPr>
              <a:t> %s"%type(</a:t>
            </a:r>
            <a:r>
              <a:rPr lang="en-US" sz="1400" dirty="0" err="1" smtClean="0">
                <a:solidFill>
                  <a:schemeClr val="bg1"/>
                </a:solidFill>
              </a:rPr>
              <a:t>cls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def </a:t>
            </a:r>
            <a:r>
              <a:rPr lang="en-US" sz="1400" dirty="0" err="1" smtClean="0">
                <a:solidFill>
                  <a:schemeClr val="bg1"/>
                </a:solidFill>
              </a:rPr>
              <a:t>info_obj</a:t>
            </a:r>
            <a:r>
              <a:rPr lang="en-US" sz="1400" dirty="0" smtClean="0">
                <a:solidFill>
                  <a:schemeClr val="bg1"/>
                </a:solidFill>
              </a:rPr>
              <a:t>():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print "</a:t>
            </a:r>
            <a:r>
              <a:rPr lang="en-US" sz="1400" dirty="0" err="1" smtClean="0">
                <a:solidFill>
                  <a:schemeClr val="bg1"/>
                </a:solidFill>
              </a:rPr>
              <a:t>Ovo</a:t>
            </a:r>
            <a:r>
              <a:rPr lang="en-US" sz="1400" dirty="0" smtClean="0">
                <a:solidFill>
                  <a:schemeClr val="bg1"/>
                </a:solidFill>
              </a:rPr>
              <a:t> je </a:t>
            </a:r>
            <a:r>
              <a:rPr lang="en-US" sz="1400" dirty="0" err="1" smtClean="0">
                <a:solidFill>
                  <a:schemeClr val="bg1"/>
                </a:solidFill>
              </a:rPr>
              <a:t>regularna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metoda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klase</a:t>
            </a:r>
            <a:r>
              <a:rPr lang="en-US" sz="1400" dirty="0" smtClean="0">
                <a:solidFill>
                  <a:schemeClr val="bg1"/>
                </a:solidFill>
              </a:rPr>
              <a:t> A\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mora</a:t>
            </a:r>
            <a:r>
              <a:rPr lang="en-US" sz="1400" dirty="0" smtClean="0">
                <a:solidFill>
                  <a:schemeClr val="bg1"/>
                </a:solidFill>
              </a:rPr>
              <a:t> se </a:t>
            </a:r>
            <a:r>
              <a:rPr lang="en-US" sz="1400" dirty="0" err="1" smtClean="0">
                <a:solidFill>
                  <a:schemeClr val="bg1"/>
                </a:solidFill>
              </a:rPr>
              <a:t>pozvati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preko</a:t>
            </a:r>
            <a:r>
              <a:rPr lang="en-US" sz="1400" dirty="0" smtClean="0">
                <a:solidFill>
                  <a:schemeClr val="bg1"/>
                </a:solidFill>
              </a:rPr>
              <a:t> instance“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A.info() 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A.info_obj</a:t>
            </a:r>
            <a:r>
              <a:rPr lang="en-US" sz="1400" dirty="0" smtClean="0">
                <a:solidFill>
                  <a:schemeClr val="bg1"/>
                </a:solidFill>
              </a:rPr>
              <a:t>() # </a:t>
            </a:r>
            <a:r>
              <a:rPr lang="en-US" sz="1400" dirty="0" err="1" smtClean="0">
                <a:solidFill>
                  <a:schemeClr val="bg1"/>
                </a:solidFill>
              </a:rPr>
              <a:t>greska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 = A()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a.info_obj</a:t>
            </a:r>
            <a:r>
              <a:rPr lang="en-US" sz="1400" dirty="0" smtClean="0">
                <a:solidFill>
                  <a:schemeClr val="bg1"/>
                </a:solidFill>
              </a:rPr>
              <a:t>() # ok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A.info_class</a:t>
            </a:r>
            <a:r>
              <a:rPr lang="en-US" sz="1400" dirty="0" smtClean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Properties - </a:t>
            </a:r>
            <a:r>
              <a:rPr lang="en-US" b="1" dirty="0" err="1" smtClean="0"/>
              <a:t>osobine</a:t>
            </a:r>
            <a:r>
              <a:rPr lang="en-US" b="1" dirty="0" smtClean="0"/>
              <a:t> instance </a:t>
            </a: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predstavljaju</a:t>
            </a:r>
            <a:r>
              <a:rPr lang="en-US" sz="2400" dirty="0" smtClean="0"/>
              <a:t> </a:t>
            </a:r>
            <a:r>
              <a:rPr lang="en-US" sz="2400" dirty="0" err="1" smtClean="0"/>
              <a:t>posebno</a:t>
            </a:r>
            <a:r>
              <a:rPr lang="en-US" sz="2400" dirty="0" smtClean="0"/>
              <a:t> </a:t>
            </a:r>
            <a:r>
              <a:rPr lang="en-US" sz="2400" dirty="0" err="1" smtClean="0"/>
              <a:t>kvalifikovane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Ključna</a:t>
            </a:r>
            <a:r>
              <a:rPr lang="en-US" sz="2400" dirty="0" smtClean="0"/>
              <a:t> </a:t>
            </a:r>
            <a:r>
              <a:rPr lang="en-US" sz="2400" dirty="0" err="1" smtClean="0"/>
              <a:t>reč</a:t>
            </a:r>
            <a:r>
              <a:rPr lang="en-US" sz="2400" dirty="0" smtClean="0"/>
              <a:t> @property</a:t>
            </a:r>
          </a:p>
          <a:p>
            <a:r>
              <a:rPr lang="en-US" sz="2400" dirty="0" err="1" smtClean="0"/>
              <a:t>Služe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uniformni</a:t>
            </a:r>
            <a:r>
              <a:rPr lang="en-US" sz="2400" dirty="0" smtClean="0"/>
              <a:t> </a:t>
            </a:r>
            <a:r>
              <a:rPr lang="en-US" sz="2400" dirty="0" err="1" smtClean="0"/>
              <a:t>pristup</a:t>
            </a:r>
            <a:r>
              <a:rPr lang="en-US" sz="2400" dirty="0" smtClean="0"/>
              <a:t> </a:t>
            </a:r>
            <a:r>
              <a:rPr lang="en-US" sz="2400" dirty="0" err="1" smtClean="0"/>
              <a:t>objektu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Primer: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501008"/>
            <a:ext cx="7272808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Circle(object):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self,radius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self.radius</a:t>
            </a:r>
            <a:r>
              <a:rPr lang="en-US" sz="1600" dirty="0" smtClean="0">
                <a:solidFill>
                  <a:schemeClr val="bg1"/>
                </a:solidFill>
              </a:rPr>
              <a:t> = radius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@property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area(self):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(</a:t>
            </a:r>
            <a:r>
              <a:rPr lang="en-US" sz="1600" dirty="0" err="1" smtClean="0">
                <a:solidFill>
                  <a:schemeClr val="bg1"/>
                </a:solidFill>
              </a:rPr>
              <a:t>self.radius</a:t>
            </a:r>
            <a:r>
              <a:rPr lang="en-US" sz="1600" dirty="0" smtClean="0">
                <a:solidFill>
                  <a:schemeClr val="bg1"/>
                </a:solidFill>
              </a:rPr>
              <a:t>**2)*3.14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 = Circle(10)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c.area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c.radius</a:t>
            </a:r>
            <a:r>
              <a:rPr lang="en-US" sz="1600" dirty="0" smtClean="0">
                <a:solidFill>
                  <a:schemeClr val="bg1"/>
                </a:solidFill>
              </a:rPr>
              <a:t> = 100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c.area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Geteri</a:t>
            </a:r>
            <a:r>
              <a:rPr lang="en-US" b="1" dirty="0" smtClean="0"/>
              <a:t>, </a:t>
            </a:r>
            <a:r>
              <a:rPr lang="en-US" b="1" dirty="0" err="1" smtClean="0"/>
              <a:t>seteri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"</a:t>
            </a:r>
            <a:r>
              <a:rPr lang="en-US" b="1" dirty="0" err="1" smtClean="0"/>
              <a:t>deleteri</a:t>
            </a:r>
            <a:r>
              <a:rPr lang="en-US" b="1" dirty="0" smtClean="0"/>
              <a:t>"</a:t>
            </a:r>
          </a:p>
          <a:p>
            <a:r>
              <a:rPr lang="en-US" sz="2400" dirty="0" err="1" smtClean="0"/>
              <a:t>Pomoću</a:t>
            </a:r>
            <a:r>
              <a:rPr lang="en-US" sz="2400" dirty="0" smtClean="0"/>
              <a:t> property-a je </a:t>
            </a:r>
            <a:r>
              <a:rPr lang="en-US" sz="2400" dirty="0" err="1" smtClean="0"/>
              <a:t>moguće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implementirati</a:t>
            </a:r>
            <a:r>
              <a:rPr lang="en-US" sz="2400" dirty="0" smtClean="0"/>
              <a:t> </a:t>
            </a:r>
            <a:r>
              <a:rPr lang="en-US" sz="2400" dirty="0" err="1" smtClean="0"/>
              <a:t>ekvivalent</a:t>
            </a:r>
            <a:r>
              <a:rPr lang="en-US" sz="2400" dirty="0" smtClean="0"/>
              <a:t> </a:t>
            </a:r>
            <a:r>
              <a:rPr lang="en-US" sz="2400" dirty="0" err="1" smtClean="0"/>
              <a:t>getera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setera</a:t>
            </a:r>
            <a:endParaRPr lang="en-US" sz="2400" dirty="0" smtClean="0"/>
          </a:p>
          <a:p>
            <a:r>
              <a:rPr lang="en-US" sz="2400" dirty="0" smtClean="0"/>
              <a:t>Primer read-only </a:t>
            </a:r>
            <a:r>
              <a:rPr lang="en-US" sz="2400" dirty="0" err="1" smtClean="0"/>
              <a:t>atributa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Setter </a:t>
            </a:r>
            <a:r>
              <a:rPr lang="en-US" sz="2400" dirty="0" err="1" smtClean="0"/>
              <a:t>mora</a:t>
            </a:r>
            <a:r>
              <a:rPr lang="en-US" sz="2400" dirty="0" smtClean="0"/>
              <a:t> </a:t>
            </a:r>
            <a:r>
              <a:rPr lang="en-US" sz="2400" dirty="0" err="1" smtClean="0"/>
              <a:t>imati</a:t>
            </a:r>
            <a:r>
              <a:rPr lang="en-US" sz="2400" dirty="0" smtClean="0"/>
              <a:t> </a:t>
            </a:r>
            <a:r>
              <a:rPr lang="en-US" sz="2400" dirty="0" err="1" smtClean="0"/>
              <a:t>isto</a:t>
            </a:r>
            <a:r>
              <a:rPr lang="en-US" sz="2400" dirty="0" smtClean="0"/>
              <a:t> </a:t>
            </a:r>
            <a:r>
              <a:rPr lang="en-US" sz="2400" dirty="0" err="1" smtClean="0"/>
              <a:t>ime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property: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2852936"/>
            <a:ext cx="7272808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self,name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self.__name</a:t>
            </a:r>
            <a:r>
              <a:rPr lang="en-US" sz="1600" dirty="0" smtClean="0">
                <a:solidFill>
                  <a:schemeClr val="bg1"/>
                </a:solidFill>
              </a:rPr>
              <a:t> = name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@property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name(self): # getter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</a:t>
            </a:r>
            <a:r>
              <a:rPr lang="en-US" sz="1600" dirty="0" err="1" smtClean="0">
                <a:solidFill>
                  <a:schemeClr val="bg1"/>
                </a:solidFill>
              </a:rPr>
              <a:t>self.__name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068341"/>
            <a:ext cx="727280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@</a:t>
            </a:r>
            <a:r>
              <a:rPr lang="en-US" sz="1600" dirty="0" err="1" smtClean="0">
                <a:solidFill>
                  <a:schemeClr val="bg1"/>
                </a:solidFill>
              </a:rPr>
              <a:t>name.setter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def name(</a:t>
            </a:r>
            <a:r>
              <a:rPr lang="en-US" sz="1600" dirty="0" err="1" smtClean="0">
                <a:solidFill>
                  <a:schemeClr val="bg1"/>
                </a:solidFill>
              </a:rPr>
              <a:t>self,value</a:t>
            </a:r>
            <a:r>
              <a:rPr lang="en-US" sz="1600" dirty="0" smtClean="0">
                <a:solidFill>
                  <a:schemeClr val="bg1"/>
                </a:solidFill>
              </a:rPr>
              <a:t>): # setter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self.__name</a:t>
            </a:r>
            <a:r>
              <a:rPr lang="en-US" sz="1600" dirty="0" smtClean="0">
                <a:solidFill>
                  <a:schemeClr val="bg1"/>
                </a:solidFill>
              </a:rPr>
              <a:t> =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Objekti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memorija</a:t>
            </a:r>
            <a:endParaRPr lang="en-US" b="1" dirty="0" smtClean="0"/>
          </a:p>
          <a:p>
            <a:r>
              <a:rPr lang="en-US" sz="2200" dirty="0" err="1" smtClean="0"/>
              <a:t>Pri</a:t>
            </a:r>
            <a:r>
              <a:rPr lang="en-US" sz="2200" dirty="0" smtClean="0"/>
              <a:t> </a:t>
            </a:r>
            <a:r>
              <a:rPr lang="en-US" sz="2200" dirty="0" err="1" smtClean="0"/>
              <a:t>kreiranju</a:t>
            </a:r>
            <a:r>
              <a:rPr lang="en-US" sz="2200" dirty="0" smtClean="0"/>
              <a:t> </a:t>
            </a:r>
            <a:r>
              <a:rPr lang="en-US" sz="2200" dirty="0" err="1" smtClean="0"/>
              <a:t>insance</a:t>
            </a:r>
            <a:r>
              <a:rPr lang="en-US" sz="2200" dirty="0" smtClean="0"/>
              <a:t> </a:t>
            </a:r>
            <a:r>
              <a:rPr lang="en-US" sz="2200" dirty="0" err="1" smtClean="0"/>
              <a:t>klase</a:t>
            </a:r>
            <a:r>
              <a:rPr lang="en-US" sz="2200" dirty="0" smtClean="0"/>
              <a:t> </a:t>
            </a:r>
            <a:r>
              <a:rPr lang="en-US" sz="2200" dirty="0" err="1" smtClean="0"/>
              <a:t>pozivaju</a:t>
            </a:r>
            <a:r>
              <a:rPr lang="en-US" sz="2200" dirty="0" smtClean="0"/>
              <a:t> se </a:t>
            </a:r>
            <a:r>
              <a:rPr lang="en-US" sz="2200" dirty="0" err="1" smtClean="0"/>
              <a:t>dve</a:t>
            </a:r>
            <a:r>
              <a:rPr lang="en-US" sz="2200" dirty="0" smtClean="0"/>
              <a:t> </a:t>
            </a:r>
            <a:r>
              <a:rPr lang="en-US" sz="2200" dirty="0" err="1" smtClean="0"/>
              <a:t>metode</a:t>
            </a:r>
            <a:r>
              <a:rPr lang="en-US" sz="2200" dirty="0" smtClean="0"/>
              <a:t>:</a:t>
            </a:r>
          </a:p>
          <a:p>
            <a:pPr lvl="1"/>
            <a:r>
              <a:rPr lang="en-US" i="1" dirty="0" smtClean="0"/>
              <a:t>__new__() </a:t>
            </a:r>
            <a:r>
              <a:rPr lang="en-US" dirty="0" smtClean="0"/>
              <a:t>-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pravi</a:t>
            </a:r>
            <a:r>
              <a:rPr lang="en-US" dirty="0" smtClean="0"/>
              <a:t> </a:t>
            </a:r>
            <a:r>
              <a:rPr lang="en-US" dirty="0" err="1" smtClean="0"/>
              <a:t>novu</a:t>
            </a:r>
            <a:r>
              <a:rPr lang="en-US" dirty="0" smtClean="0"/>
              <a:t> </a:t>
            </a:r>
            <a:r>
              <a:rPr lang="en-US" dirty="0" err="1" smtClean="0"/>
              <a:t>instancu</a:t>
            </a:r>
            <a:endParaRPr lang="en-US" dirty="0" smtClean="0"/>
          </a:p>
          <a:p>
            <a:pPr lvl="1"/>
            <a:r>
              <a:rPr lang="en-US" i="1" dirty="0" smtClean="0"/>
              <a:t>__init__() </a:t>
            </a:r>
            <a:r>
              <a:rPr lang="en-US" dirty="0" smtClean="0"/>
              <a:t>-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inicijalizuje</a:t>
            </a:r>
            <a:endParaRPr lang="en-US" dirty="0" smtClean="0"/>
          </a:p>
          <a:p>
            <a:r>
              <a:rPr lang="en-US" sz="2200" i="1" dirty="0" smtClean="0"/>
              <a:t>__new__() </a:t>
            </a:r>
            <a:r>
              <a:rPr lang="en-US" sz="2200" dirty="0" smtClean="0"/>
              <a:t>je </a:t>
            </a:r>
            <a:r>
              <a:rPr lang="en-US" sz="2200" dirty="0" err="1" smtClean="0"/>
              <a:t>uvek</a:t>
            </a:r>
            <a:r>
              <a:rPr lang="en-US" sz="2200" dirty="0" smtClean="0"/>
              <a:t> </a:t>
            </a:r>
            <a:r>
              <a:rPr lang="en-US" sz="2200" dirty="0" err="1" smtClean="0"/>
              <a:t>metoda</a:t>
            </a:r>
            <a:r>
              <a:rPr lang="en-US" sz="2200" dirty="0" smtClean="0"/>
              <a:t> </a:t>
            </a:r>
            <a:r>
              <a:rPr lang="en-US" sz="2200" dirty="0" err="1" smtClean="0"/>
              <a:t>klase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prima </a:t>
            </a:r>
            <a:r>
              <a:rPr lang="en-US" sz="2200" i="1" dirty="0" err="1" smtClean="0"/>
              <a:t>cls</a:t>
            </a:r>
            <a:r>
              <a:rPr lang="en-US" sz="2200" dirty="0" smtClean="0"/>
              <a:t> </a:t>
            </a:r>
            <a:r>
              <a:rPr lang="en-US" sz="2200" dirty="0" err="1" smtClean="0"/>
              <a:t>kao</a:t>
            </a:r>
            <a:r>
              <a:rPr lang="en-US" sz="2200" dirty="0" smtClean="0"/>
              <a:t> </a:t>
            </a:r>
            <a:r>
              <a:rPr lang="en-US" sz="2200" dirty="0" err="1" smtClean="0"/>
              <a:t>parametar</a:t>
            </a:r>
            <a:endParaRPr lang="en-US" sz="2200" dirty="0" smtClean="0"/>
          </a:p>
          <a:p>
            <a:r>
              <a:rPr lang="en-US" sz="2200" dirty="0" err="1" smtClean="0"/>
              <a:t>Zaista</a:t>
            </a:r>
            <a:r>
              <a:rPr lang="en-US" sz="2200" dirty="0" smtClean="0"/>
              <a:t> </a:t>
            </a:r>
            <a:r>
              <a:rPr lang="en-US" sz="2200" dirty="0" err="1" smtClean="0"/>
              <a:t>retki</a:t>
            </a:r>
            <a:r>
              <a:rPr lang="en-US" sz="2200" dirty="0" smtClean="0"/>
              <a:t> </a:t>
            </a:r>
            <a:r>
              <a:rPr lang="en-US" sz="2200" dirty="0" err="1" smtClean="0"/>
              <a:t>slučajevi</a:t>
            </a:r>
            <a:r>
              <a:rPr lang="en-US" sz="2200" dirty="0" smtClean="0"/>
              <a:t> </a:t>
            </a:r>
            <a:r>
              <a:rPr lang="en-US" sz="2200" dirty="0" err="1" smtClean="0"/>
              <a:t>kada</a:t>
            </a:r>
            <a:r>
              <a:rPr lang="en-US" sz="2200" dirty="0" smtClean="0"/>
              <a:t> je </a:t>
            </a:r>
            <a:r>
              <a:rPr lang="en-US" sz="2200" dirty="0" err="1" smtClean="0"/>
              <a:t>neophodno</a:t>
            </a:r>
            <a:r>
              <a:rPr lang="en-US" sz="2200" dirty="0" smtClean="0"/>
              <a:t> </a:t>
            </a:r>
            <a:r>
              <a:rPr lang="en-US" sz="2200" dirty="0" err="1" smtClean="0"/>
              <a:t>eksplicitno</a:t>
            </a:r>
            <a:r>
              <a:rPr lang="en-US" sz="2200" dirty="0" smtClean="0"/>
              <a:t> </a:t>
            </a:r>
            <a:r>
              <a:rPr lang="en-US" sz="2200" dirty="0" err="1" smtClean="0"/>
              <a:t>implementirati</a:t>
            </a:r>
            <a:r>
              <a:rPr lang="en-US" sz="2200" dirty="0" smtClean="0"/>
              <a:t> </a:t>
            </a:r>
            <a:r>
              <a:rPr lang="en-US" sz="2200" i="1" dirty="0" smtClean="0"/>
              <a:t>__new__() </a:t>
            </a:r>
            <a:r>
              <a:rPr lang="en-US" sz="2200" dirty="0" smtClean="0"/>
              <a:t>(immutable instance </a:t>
            </a:r>
            <a:r>
              <a:rPr lang="en-US" sz="2200" dirty="0" err="1" smtClean="0"/>
              <a:t>klase</a:t>
            </a:r>
            <a:r>
              <a:rPr lang="en-US" sz="2200" dirty="0" smtClean="0"/>
              <a:t>)</a:t>
            </a:r>
          </a:p>
          <a:p>
            <a:r>
              <a:rPr lang="en-US" sz="2200" dirty="0" err="1" smtClean="0"/>
              <a:t>Pri</a:t>
            </a:r>
            <a:r>
              <a:rPr lang="en-US" sz="2200" dirty="0" smtClean="0"/>
              <a:t> </a:t>
            </a:r>
            <a:r>
              <a:rPr lang="en-US" sz="2200" dirty="0" err="1" smtClean="0"/>
              <a:t>oslobadjanju</a:t>
            </a:r>
            <a:r>
              <a:rPr lang="en-US" sz="2200" dirty="0" smtClean="0"/>
              <a:t> </a:t>
            </a:r>
            <a:r>
              <a:rPr lang="en-US" sz="2200" dirty="0" err="1" smtClean="0"/>
              <a:t>objekta</a:t>
            </a:r>
            <a:r>
              <a:rPr lang="en-US" sz="2200" dirty="0" smtClean="0"/>
              <a:t> </a:t>
            </a:r>
            <a:r>
              <a:rPr lang="en-US" sz="2200" dirty="0" err="1" smtClean="0"/>
              <a:t>poziva</a:t>
            </a:r>
            <a:r>
              <a:rPr lang="en-US" sz="2200" dirty="0" smtClean="0"/>
              <a:t> se </a:t>
            </a:r>
            <a:r>
              <a:rPr lang="en-US" sz="2200" i="1" dirty="0" smtClean="0"/>
              <a:t>__del__()</a:t>
            </a:r>
          </a:p>
          <a:p>
            <a:r>
              <a:rPr lang="en-US" sz="2200" dirty="0" err="1" smtClean="0"/>
              <a:t>Memorija</a:t>
            </a:r>
            <a:r>
              <a:rPr lang="en-US" sz="2200" dirty="0" smtClean="0"/>
              <a:t> </a:t>
            </a:r>
            <a:r>
              <a:rPr lang="en-US" sz="2200" dirty="0" err="1" smtClean="0"/>
              <a:t>objekta</a:t>
            </a:r>
            <a:r>
              <a:rPr lang="en-US" sz="2200" dirty="0" smtClean="0"/>
              <a:t> se </a:t>
            </a:r>
            <a:r>
              <a:rPr lang="en-US" sz="2200" dirty="0" err="1" smtClean="0"/>
              <a:t>oslobadja</a:t>
            </a:r>
            <a:r>
              <a:rPr lang="en-US" sz="2200" dirty="0" smtClean="0"/>
              <a:t> </a:t>
            </a:r>
            <a:r>
              <a:rPr lang="en-US" sz="2200" dirty="0" err="1" smtClean="0"/>
              <a:t>kada</a:t>
            </a:r>
            <a:r>
              <a:rPr lang="en-US" sz="2200" dirty="0" smtClean="0"/>
              <a:t> </a:t>
            </a:r>
            <a:r>
              <a:rPr lang="en-US" sz="2200" dirty="0" err="1" smtClean="0"/>
              <a:t>broj</a:t>
            </a:r>
            <a:r>
              <a:rPr lang="en-US" sz="2200" dirty="0" smtClean="0"/>
              <a:t> </a:t>
            </a:r>
            <a:r>
              <a:rPr lang="en-US" sz="2200" dirty="0" err="1" smtClean="0"/>
              <a:t>referenci</a:t>
            </a:r>
            <a:r>
              <a:rPr lang="en-US" sz="2200" dirty="0" smtClean="0"/>
              <a:t>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objekat</a:t>
            </a:r>
            <a:r>
              <a:rPr lang="en-US" sz="2200" dirty="0" smtClean="0"/>
              <a:t> </a:t>
            </a:r>
            <a:r>
              <a:rPr lang="en-US" sz="2200" dirty="0" err="1" smtClean="0"/>
              <a:t>padne</a:t>
            </a:r>
            <a:r>
              <a:rPr lang="en-US" sz="2200" dirty="0" smtClean="0"/>
              <a:t>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nulu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Ne </a:t>
            </a:r>
            <a:r>
              <a:rPr lang="en-US" sz="2200" dirty="0" err="1" smtClean="0"/>
              <a:t>postoji</a:t>
            </a:r>
            <a:r>
              <a:rPr lang="en-US" sz="2200" dirty="0" smtClean="0"/>
              <a:t> </a:t>
            </a:r>
            <a:r>
              <a:rPr lang="en-US" sz="2200" dirty="0" err="1" smtClean="0"/>
              <a:t>garancija</a:t>
            </a:r>
            <a:r>
              <a:rPr lang="en-US" sz="2200" dirty="0" smtClean="0"/>
              <a:t> </a:t>
            </a:r>
            <a:r>
              <a:rPr lang="en-US" sz="2200" dirty="0" err="1" smtClean="0"/>
              <a:t>kada</a:t>
            </a:r>
            <a:r>
              <a:rPr lang="en-US" sz="2200" dirty="0" smtClean="0"/>
              <a:t> </a:t>
            </a:r>
            <a:r>
              <a:rPr lang="en-US" sz="2200" dirty="0" err="1" smtClean="0"/>
              <a:t>će</a:t>
            </a:r>
            <a:r>
              <a:rPr lang="en-US" sz="2200" dirty="0" smtClean="0"/>
              <a:t> , </a:t>
            </a:r>
            <a:r>
              <a:rPr lang="en-US" sz="2200" dirty="0" err="1" smtClean="0"/>
              <a:t>ili</a:t>
            </a:r>
            <a:r>
              <a:rPr lang="en-US" sz="2200" dirty="0" smtClean="0"/>
              <a:t> </a:t>
            </a:r>
            <a:r>
              <a:rPr lang="en-US" sz="2200" dirty="0" err="1" smtClean="0"/>
              <a:t>da</a:t>
            </a:r>
            <a:r>
              <a:rPr lang="en-US" sz="2200" dirty="0" smtClean="0"/>
              <a:t> </a:t>
            </a:r>
            <a:r>
              <a:rPr lang="en-US" sz="2200" dirty="0" err="1" smtClean="0"/>
              <a:t>li</a:t>
            </a:r>
            <a:r>
              <a:rPr lang="en-US" sz="2200" dirty="0" smtClean="0"/>
              <a:t> </a:t>
            </a:r>
            <a:r>
              <a:rPr lang="en-US" sz="2200" dirty="0" err="1" smtClean="0"/>
              <a:t>će</a:t>
            </a:r>
            <a:r>
              <a:rPr lang="en-US" sz="2200" dirty="0" smtClean="0"/>
              <a:t>, </a:t>
            </a:r>
            <a:r>
              <a:rPr lang="en-US" sz="2200" i="1" dirty="0" smtClean="0"/>
              <a:t>__del__() </a:t>
            </a:r>
            <a:r>
              <a:rPr lang="en-US" sz="2200" dirty="0" err="1" smtClean="0"/>
              <a:t>biti</a:t>
            </a:r>
            <a:r>
              <a:rPr lang="en-US" sz="2200" dirty="0" smtClean="0"/>
              <a:t> </a:t>
            </a:r>
            <a:r>
              <a:rPr lang="en-US" sz="2200" dirty="0" err="1" smtClean="0"/>
              <a:t>pozvana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Još</a:t>
            </a:r>
            <a:r>
              <a:rPr lang="en-US" sz="2200" dirty="0" smtClean="0"/>
              <a:t> </a:t>
            </a:r>
            <a:r>
              <a:rPr lang="en-US" sz="2200" dirty="0" err="1" smtClean="0"/>
              <a:t>jednom</a:t>
            </a:r>
            <a:r>
              <a:rPr lang="en-US" sz="2200" dirty="0" smtClean="0"/>
              <a:t>, </a:t>
            </a:r>
            <a:r>
              <a:rPr lang="en-US" sz="2200" dirty="0" err="1" smtClean="0"/>
              <a:t>izbegavati</a:t>
            </a:r>
            <a:r>
              <a:rPr lang="en-US" sz="2200" dirty="0" smtClean="0"/>
              <a:t> </a:t>
            </a:r>
            <a:r>
              <a:rPr lang="en-US" sz="2200" dirty="0" err="1" smtClean="0"/>
              <a:t>implementaciju</a:t>
            </a:r>
            <a:r>
              <a:rPr lang="en-US" sz="2200" dirty="0" smtClean="0"/>
              <a:t> </a:t>
            </a:r>
            <a:r>
              <a:rPr lang="en-US" sz="2200" i="1" dirty="0" smtClean="0"/>
              <a:t>__del__() </a:t>
            </a:r>
            <a:r>
              <a:rPr lang="en-US" sz="2200" dirty="0" err="1" smtClean="0"/>
              <a:t>metoda</a:t>
            </a:r>
            <a:r>
              <a:rPr lang="en-US" sz="2200" dirty="0" smtClean="0"/>
              <a:t> u </a:t>
            </a:r>
            <a:r>
              <a:rPr lang="en-US" sz="2200" dirty="0" err="1" smtClean="0"/>
              <a:t>kodu</a:t>
            </a:r>
            <a:r>
              <a:rPr lang="en-US" sz="2200" dirty="0" smtClean="0"/>
              <a:t>, </a:t>
            </a:r>
            <a:r>
              <a:rPr lang="en-US" sz="2200" dirty="0" err="1" smtClean="0"/>
              <a:t>ugradjeni</a:t>
            </a:r>
            <a:r>
              <a:rPr lang="en-US" sz="2200" dirty="0" smtClean="0"/>
              <a:t> garbage collector </a:t>
            </a:r>
            <a:r>
              <a:rPr lang="en-US" sz="2200" dirty="0" err="1" smtClean="0"/>
              <a:t>verovatno</a:t>
            </a:r>
            <a:r>
              <a:rPr lang="en-US" sz="2200" dirty="0" smtClean="0"/>
              <a:t> </a:t>
            </a:r>
            <a:r>
              <a:rPr lang="en-US" sz="2200" dirty="0" err="1" smtClean="0"/>
              <a:t>radi</a:t>
            </a:r>
            <a:r>
              <a:rPr lang="en-US" sz="2200" dirty="0" smtClean="0"/>
              <a:t> </a:t>
            </a:r>
            <a:r>
              <a:rPr lang="en-US" sz="2200" dirty="0" err="1" smtClean="0"/>
              <a:t>bolje</a:t>
            </a:r>
            <a:r>
              <a:rPr lang="en-US" sz="2200" dirty="0" smtClean="0"/>
              <a:t>. 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Reprezentacija</a:t>
            </a:r>
            <a:r>
              <a:rPr lang="en-US" b="1" dirty="0" smtClean="0"/>
              <a:t> </a:t>
            </a:r>
            <a:r>
              <a:rPr lang="en-US" b="1" dirty="0" err="1" smtClean="0"/>
              <a:t>objekata</a:t>
            </a:r>
            <a:endParaRPr lang="en-US" b="1" dirty="0" smtClean="0"/>
          </a:p>
          <a:p>
            <a:r>
              <a:rPr lang="en-US" sz="2400" dirty="0" smtClean="0"/>
              <a:t>Instance </a:t>
            </a:r>
            <a:r>
              <a:rPr lang="en-US" sz="2400" dirty="0" err="1" smtClean="0"/>
              <a:t>klase</a:t>
            </a:r>
            <a:r>
              <a:rPr lang="en-US" sz="2400" dirty="0" smtClean="0"/>
              <a:t>, </a:t>
            </a:r>
            <a:r>
              <a:rPr lang="en-US" sz="2400" dirty="0" err="1" smtClean="0"/>
              <a:t>tj</a:t>
            </a:r>
            <a:r>
              <a:rPr lang="en-US" sz="2400" dirty="0" smtClean="0"/>
              <a:t>. </a:t>
            </a:r>
            <a:r>
              <a:rPr lang="en-US" sz="2400" dirty="0" err="1" smtClean="0"/>
              <a:t>objekti</a:t>
            </a:r>
            <a:r>
              <a:rPr lang="en-US" sz="2400" dirty="0" smtClean="0"/>
              <a:t>,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takodje</a:t>
            </a:r>
            <a:r>
              <a:rPr lang="en-US" sz="2400" dirty="0" smtClean="0"/>
              <a:t> </a:t>
            </a:r>
            <a:r>
              <a:rPr lang="en-US" sz="2400" i="1" dirty="0" smtClean="0"/>
              <a:t>first class citizens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Instanca</a:t>
            </a:r>
            <a:r>
              <a:rPr lang="en-US" sz="2400" dirty="0" smtClean="0"/>
              <a:t> je 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implementirana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rečnikom</a:t>
            </a:r>
            <a:r>
              <a:rPr lang="en-US" sz="2400" dirty="0" smtClean="0"/>
              <a:t> </a:t>
            </a:r>
            <a:r>
              <a:rPr lang="en-US" sz="2400" dirty="0" err="1" smtClean="0"/>
              <a:t>kojem</a:t>
            </a:r>
            <a:r>
              <a:rPr lang="en-US" sz="2400" dirty="0" smtClean="0"/>
              <a:t> se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pristupiti</a:t>
            </a:r>
            <a:r>
              <a:rPr lang="en-US" sz="2400" dirty="0" smtClean="0"/>
              <a:t> </a:t>
            </a:r>
            <a:r>
              <a:rPr lang="en-US" sz="2400" dirty="0" err="1" smtClean="0"/>
              <a:t>preko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__</a:t>
            </a:r>
          </a:p>
          <a:p>
            <a:r>
              <a:rPr lang="en-US" sz="2400" dirty="0" err="1" smtClean="0"/>
              <a:t>Rečnik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__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jedinstvene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instancu</a:t>
            </a:r>
            <a:r>
              <a:rPr lang="en-US" sz="2400" dirty="0" smtClean="0"/>
              <a:t> (</a:t>
            </a:r>
            <a:r>
              <a:rPr lang="en-US" sz="2400" dirty="0" err="1" smtClean="0"/>
              <a:t>dakle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atributi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Instance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povezane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klasom</a:t>
            </a:r>
            <a:r>
              <a:rPr lang="en-US" sz="2400" dirty="0" smtClean="0"/>
              <a:t> </a:t>
            </a:r>
            <a:r>
              <a:rPr lang="en-US" sz="2400" dirty="0" err="1" smtClean="0"/>
              <a:t>preko</a:t>
            </a:r>
            <a:r>
              <a:rPr lang="en-US" sz="2400" dirty="0" smtClean="0"/>
              <a:t> </a:t>
            </a:r>
            <a:r>
              <a:rPr lang="en-US" sz="2400" dirty="0" err="1" smtClean="0"/>
              <a:t>specijalnog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atributa</a:t>
            </a:r>
            <a:r>
              <a:rPr lang="en-US" sz="2400" dirty="0" smtClean="0"/>
              <a:t> </a:t>
            </a:r>
            <a:r>
              <a:rPr lang="en-US" sz="2400" i="1" dirty="0" smtClean="0"/>
              <a:t>__class__.</a:t>
            </a:r>
          </a:p>
          <a:p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je </a:t>
            </a:r>
            <a:r>
              <a:rPr lang="en-US" sz="2400" dirty="0" err="1" smtClean="0"/>
              <a:t>takodje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predstavljena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povezane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baznim</a:t>
            </a:r>
            <a:r>
              <a:rPr lang="en-US" sz="2400" dirty="0" smtClean="0"/>
              <a:t> </a:t>
            </a:r>
            <a:r>
              <a:rPr lang="en-US" sz="2400" dirty="0" err="1" smtClean="0"/>
              <a:t>klasama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dirty="0" err="1" smtClean="0"/>
              <a:t>specijalnog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atributa</a:t>
            </a:r>
            <a:r>
              <a:rPr lang="en-US" sz="2400" dirty="0" smtClean="0"/>
              <a:t> </a:t>
            </a:r>
            <a:r>
              <a:rPr lang="en-US" sz="2400" i="1" dirty="0" smtClean="0"/>
              <a:t>__bases__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torku</a:t>
            </a:r>
            <a:r>
              <a:rPr lang="en-US" sz="2400" dirty="0" smtClean="0"/>
              <a:t> </a:t>
            </a:r>
            <a:r>
              <a:rPr lang="en-US" sz="2400" dirty="0" err="1" smtClean="0"/>
              <a:t>baznih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Reprezentacija</a:t>
            </a:r>
            <a:r>
              <a:rPr lang="en-US" b="1" dirty="0" smtClean="0"/>
              <a:t> </a:t>
            </a:r>
            <a:r>
              <a:rPr lang="en-US" b="1" dirty="0" err="1" smtClean="0"/>
              <a:t>objekata</a:t>
            </a:r>
            <a:endParaRPr lang="en-US" b="1" dirty="0" smtClean="0"/>
          </a:p>
          <a:p>
            <a:pPr>
              <a:buNone/>
            </a:pPr>
            <a:r>
              <a:rPr lang="en-US" sz="2400" dirty="0" smtClean="0"/>
              <a:t>Primer: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272808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Spam(object):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self,egg</a:t>
            </a:r>
            <a:r>
              <a:rPr lang="en-US" sz="1600" dirty="0" smtClean="0">
                <a:solidFill>
                  <a:schemeClr val="bg1"/>
                </a:solidFill>
              </a:rPr>
              <a:t>):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self.egg = egg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def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(self):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print "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s = Spam("test")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print </a:t>
            </a:r>
            <a:r>
              <a:rPr lang="en-US" sz="1600" dirty="0" err="1" smtClean="0">
                <a:solidFill>
                  <a:schemeClr val="bg1"/>
                </a:solidFill>
              </a:rPr>
              <a:t>s.__dict</a:t>
            </a:r>
            <a:r>
              <a:rPr lang="en-US" sz="1600" dirty="0" smtClean="0">
                <a:solidFill>
                  <a:schemeClr val="bg1"/>
                </a:solidFill>
              </a:rPr>
              <a:t>__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print </a:t>
            </a:r>
            <a:r>
              <a:rPr lang="en-US" sz="1600" dirty="0" err="1" smtClean="0">
                <a:solidFill>
                  <a:schemeClr val="bg1"/>
                </a:solidFill>
              </a:rPr>
              <a:t>s.__class</a:t>
            </a:r>
            <a:r>
              <a:rPr lang="en-US" sz="1600" dirty="0" smtClean="0">
                <a:solidFill>
                  <a:schemeClr val="bg1"/>
                </a:solidFill>
              </a:rPr>
              <a:t>__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print </a:t>
            </a:r>
            <a:r>
              <a:rPr lang="en-US" sz="1600" dirty="0" err="1" smtClean="0">
                <a:solidFill>
                  <a:schemeClr val="bg1"/>
                </a:solidFill>
              </a:rPr>
              <a:t>s.__class__.__dict__.keys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s.__class__.__dict</a:t>
            </a:r>
            <a:r>
              <a:rPr lang="en-US" sz="1600" dirty="0" smtClean="0">
                <a:solidFill>
                  <a:schemeClr val="bg1"/>
                </a:solidFill>
              </a:rPr>
              <a:t>__["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"](s)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Preklapanje</a:t>
            </a:r>
            <a:r>
              <a:rPr lang="en-US" b="1" dirty="0" smtClean="0"/>
              <a:t> </a:t>
            </a:r>
            <a:r>
              <a:rPr lang="en-US" b="1" dirty="0" err="1" smtClean="0"/>
              <a:t>operatora</a:t>
            </a:r>
            <a:endParaRPr lang="en-US" b="1" dirty="0" smtClean="0"/>
          </a:p>
          <a:p>
            <a:r>
              <a:rPr lang="en-US" sz="2400" dirty="0" err="1" smtClean="0"/>
              <a:t>Omogućava</a:t>
            </a:r>
            <a:r>
              <a:rPr lang="en-US" sz="2400" dirty="0" smtClean="0"/>
              <a:t> </a:t>
            </a:r>
            <a:r>
              <a:rPr lang="en-US" sz="2400" dirty="0" err="1" smtClean="0"/>
              <a:t>korišćenje</a:t>
            </a:r>
            <a:r>
              <a:rPr lang="en-US" sz="2400" dirty="0" smtClean="0"/>
              <a:t> </a:t>
            </a:r>
            <a:r>
              <a:rPr lang="en-US" sz="2400" dirty="0" err="1" smtClean="0"/>
              <a:t>ugradjenih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operatora</a:t>
            </a:r>
            <a:r>
              <a:rPr lang="en-US" sz="2400" dirty="0" smtClean="0"/>
              <a:t> </a:t>
            </a:r>
            <a:r>
              <a:rPr lang="en-US" sz="2400" dirty="0" err="1" smtClean="0"/>
              <a:t>nad</a:t>
            </a:r>
            <a:r>
              <a:rPr lang="en-US" sz="2400" dirty="0" smtClean="0"/>
              <a:t> </a:t>
            </a:r>
            <a:r>
              <a:rPr lang="en-US" sz="2400" dirty="0" err="1" smtClean="0"/>
              <a:t>novodefinisanim</a:t>
            </a:r>
            <a:r>
              <a:rPr lang="en-US" sz="2400" dirty="0" smtClean="0"/>
              <a:t> </a:t>
            </a:r>
            <a:r>
              <a:rPr lang="en-US" sz="2400" dirty="0" err="1" smtClean="0"/>
              <a:t>objektima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Recimo</a:t>
            </a:r>
            <a:r>
              <a:rPr lang="en-US" sz="2400" dirty="0" smtClean="0"/>
              <a:t>, </a:t>
            </a:r>
            <a:r>
              <a:rPr lang="en-US" sz="2400" dirty="0" err="1" smtClean="0"/>
              <a:t>konkatenacija</a:t>
            </a:r>
            <a:r>
              <a:rPr lang="en-US" sz="2400" dirty="0" smtClean="0"/>
              <a:t> </a:t>
            </a:r>
            <a:r>
              <a:rPr lang="en-US" sz="2400" dirty="0" err="1" smtClean="0"/>
              <a:t>stringova</a:t>
            </a:r>
            <a:r>
              <a:rPr lang="en-US" sz="2400" dirty="0" smtClean="0"/>
              <a:t> je </a:t>
            </a:r>
            <a:r>
              <a:rPr lang="en-US" sz="2400" dirty="0" err="1" smtClean="0"/>
              <a:t>omogućena</a:t>
            </a:r>
            <a:r>
              <a:rPr lang="en-US" sz="2400" dirty="0" smtClean="0"/>
              <a:t> </a:t>
            </a:r>
            <a:r>
              <a:rPr lang="en-US" sz="2400" dirty="0" err="1" smtClean="0"/>
              <a:t>preklapanjem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operatora</a:t>
            </a:r>
            <a:r>
              <a:rPr lang="en-US" sz="2400" dirty="0" smtClean="0"/>
              <a:t> </a:t>
            </a:r>
            <a:r>
              <a:rPr lang="en-US" sz="2400" dirty="0" err="1" smtClean="0"/>
              <a:t>sabiranja</a:t>
            </a:r>
            <a:r>
              <a:rPr lang="en-US" sz="2400" dirty="0" smtClean="0"/>
              <a:t> + u string </a:t>
            </a:r>
            <a:r>
              <a:rPr lang="en-US" sz="2400" dirty="0" err="1" smtClean="0"/>
              <a:t>klasi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Metoda</a:t>
            </a:r>
            <a:r>
              <a:rPr lang="en-US" sz="1800" b="1" dirty="0" smtClean="0"/>
              <a:t> 		Operator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</a:t>
            </a:r>
            <a:r>
              <a:rPr lang="en-US" sz="1800" i="1" dirty="0" err="1" smtClean="0"/>
              <a:t>bool</a:t>
            </a:r>
            <a:r>
              <a:rPr lang="en-US" sz="1800" i="1" dirty="0" smtClean="0"/>
              <a:t>__ </a:t>
            </a:r>
            <a:r>
              <a:rPr lang="en-US" sz="1800" b="1" dirty="0" smtClean="0"/>
              <a:t>		u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izrazima</a:t>
            </a:r>
            <a:r>
              <a:rPr lang="en-US" sz="1800" b="1" dirty="0" smtClean="0"/>
              <a:t>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__sub</a:t>
            </a:r>
            <a:r>
              <a:rPr lang="en-US" sz="1800" b="1" i="1" dirty="0" smtClean="0"/>
              <a:t>__ </a:t>
            </a:r>
            <a:r>
              <a:rPr lang="en-US" sz="1800" b="1" dirty="0" smtClean="0"/>
              <a:t>		-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__add__ </a:t>
            </a:r>
            <a:r>
              <a:rPr lang="en-US" sz="1800" b="1" dirty="0" smtClean="0"/>
              <a:t>		+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</a:t>
            </a:r>
            <a:r>
              <a:rPr lang="en-US" sz="1800" i="1" dirty="0" err="1" smtClean="0"/>
              <a:t>rsub</a:t>
            </a:r>
            <a:r>
              <a:rPr lang="en-US" sz="1800" i="1" dirty="0" smtClean="0"/>
              <a:t>__ </a:t>
            </a:r>
            <a:r>
              <a:rPr lang="en-US" sz="1800" b="1" dirty="0" smtClean="0"/>
              <a:t>		- (</a:t>
            </a:r>
            <a:r>
              <a:rPr lang="en-US" sz="1800" b="1" dirty="0" err="1" smtClean="0"/>
              <a:t>kada</a:t>
            </a:r>
            <a:r>
              <a:rPr lang="en-US" sz="1800" b="1" dirty="0" smtClean="0"/>
              <a:t> je </a:t>
            </a:r>
            <a:r>
              <a:rPr lang="en-US" sz="1800" b="1" dirty="0" err="1" smtClean="0"/>
              <a:t>objekat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desno</a:t>
            </a:r>
            <a:r>
              <a:rPr lang="en-US" sz="1800" b="1" dirty="0" smtClean="0"/>
              <a:t>)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</a:t>
            </a:r>
            <a:r>
              <a:rPr lang="en-US" sz="1800" i="1" dirty="0" err="1" smtClean="0"/>
              <a:t>radd</a:t>
            </a:r>
            <a:r>
              <a:rPr lang="en-US" sz="1800" i="1" dirty="0" smtClean="0"/>
              <a:t>__ </a:t>
            </a:r>
            <a:r>
              <a:rPr lang="en-US" sz="1800" b="1" i="1" dirty="0" smtClean="0"/>
              <a:t>	</a:t>
            </a:r>
            <a:r>
              <a:rPr lang="en-US" sz="1800" b="1" dirty="0" smtClean="0"/>
              <a:t>	+ (</a:t>
            </a:r>
            <a:r>
              <a:rPr lang="en-US" sz="1800" b="1" dirty="0" err="1" smtClean="0"/>
              <a:t>kada</a:t>
            </a:r>
            <a:r>
              <a:rPr lang="en-US" sz="1800" b="1" dirty="0" smtClean="0"/>
              <a:t> je </a:t>
            </a:r>
            <a:r>
              <a:rPr lang="en-US" sz="1800" b="1" dirty="0" err="1" smtClean="0"/>
              <a:t>objekat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desno</a:t>
            </a:r>
            <a:r>
              <a:rPr lang="en-US" sz="1800" b="1" dirty="0" smtClean="0"/>
              <a:t>)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</a:t>
            </a:r>
            <a:r>
              <a:rPr lang="en-US" sz="1800" i="1" dirty="0" err="1" smtClean="0"/>
              <a:t>lt</a:t>
            </a:r>
            <a:r>
              <a:rPr lang="en-US" sz="1800" i="1" dirty="0" smtClean="0"/>
              <a:t>__ </a:t>
            </a:r>
            <a:r>
              <a:rPr lang="en-US" sz="1800" b="1" dirty="0" smtClean="0"/>
              <a:t>		&lt;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__le__ </a:t>
            </a:r>
            <a:r>
              <a:rPr lang="en-US" sz="1800" b="1" dirty="0" smtClean="0"/>
              <a:t>		&lt;=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</a:t>
            </a:r>
            <a:r>
              <a:rPr lang="en-US" sz="1800" i="1" dirty="0" err="1" smtClean="0"/>
              <a:t>gt</a:t>
            </a:r>
            <a:r>
              <a:rPr lang="en-US" sz="1800" i="1" dirty="0" smtClean="0"/>
              <a:t>__ </a:t>
            </a:r>
            <a:r>
              <a:rPr lang="en-US" sz="1800" b="1" dirty="0" smtClean="0"/>
              <a:t>		&gt;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i="1" dirty="0" smtClean="0"/>
              <a:t>__</a:t>
            </a:r>
            <a:r>
              <a:rPr lang="en-US" sz="1800" i="1" dirty="0" err="1" smtClean="0"/>
              <a:t>ge</a:t>
            </a:r>
            <a:r>
              <a:rPr lang="en-US" sz="1800" i="1" dirty="0" smtClean="0"/>
              <a:t>__</a:t>
            </a:r>
            <a:r>
              <a:rPr lang="en-US" sz="1800" dirty="0" smtClean="0"/>
              <a:t> </a:t>
            </a:r>
            <a:r>
              <a:rPr lang="en-US" sz="1800" b="1" dirty="0" smtClean="0"/>
              <a:t>		&gt;=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Preklapanje</a:t>
            </a:r>
            <a:r>
              <a:rPr lang="en-US" b="1" dirty="0" smtClean="0"/>
              <a:t> </a:t>
            </a:r>
            <a:r>
              <a:rPr lang="en-US" b="1" dirty="0" err="1" smtClean="0"/>
              <a:t>operatora</a:t>
            </a:r>
            <a:endParaRPr lang="en-US" b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33786"/>
            <a:ext cx="828092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Complex(object):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self,real,imag</a:t>
            </a:r>
            <a:r>
              <a:rPr lang="en-US" sz="1600" dirty="0" smtClean="0">
                <a:solidFill>
                  <a:schemeClr val="bg1"/>
                </a:solidFill>
              </a:rPr>
              <a:t>=0):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self.real</a:t>
            </a:r>
            <a:r>
              <a:rPr lang="en-US" sz="1600" dirty="0" smtClean="0">
                <a:solidFill>
                  <a:schemeClr val="bg1"/>
                </a:solidFill>
              </a:rPr>
              <a:t> = float(real)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self.imag</a:t>
            </a:r>
            <a:r>
              <a:rPr lang="en-US" sz="1600" dirty="0" smtClean="0">
                <a:solidFill>
                  <a:schemeClr val="bg1"/>
                </a:solidFill>
              </a:rPr>
              <a:t> = float(</a:t>
            </a:r>
            <a:r>
              <a:rPr lang="en-US" sz="1600" dirty="0" err="1" smtClean="0">
                <a:solidFill>
                  <a:schemeClr val="bg1"/>
                </a:solidFill>
              </a:rPr>
              <a:t>imag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</a:t>
            </a:r>
            <a:r>
              <a:rPr lang="en-US" sz="1600" dirty="0" err="1" smtClean="0">
                <a:solidFill>
                  <a:schemeClr val="bg1"/>
                </a:solidFill>
              </a:rPr>
              <a:t>repr</a:t>
            </a:r>
            <a:r>
              <a:rPr lang="en-US" sz="1600" dirty="0" smtClean="0">
                <a:solidFill>
                  <a:schemeClr val="bg1"/>
                </a:solidFill>
              </a:rPr>
              <a:t>__(self):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"Complex(%</a:t>
            </a:r>
            <a:r>
              <a:rPr lang="en-US" sz="1600" dirty="0" err="1" smtClean="0">
                <a:solidFill>
                  <a:schemeClr val="bg1"/>
                </a:solidFill>
              </a:rPr>
              <a:t>s,%s</a:t>
            </a:r>
            <a:r>
              <a:rPr lang="en-US" sz="1600" dirty="0" smtClean="0">
                <a:solidFill>
                  <a:schemeClr val="bg1"/>
                </a:solidFill>
              </a:rPr>
              <a:t>)" % (</a:t>
            </a:r>
            <a:r>
              <a:rPr lang="en-US" sz="1600" dirty="0" err="1" smtClean="0">
                <a:solidFill>
                  <a:schemeClr val="bg1"/>
                </a:solidFill>
              </a:rPr>
              <a:t>self.real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self.imag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</a:t>
            </a:r>
            <a:r>
              <a:rPr lang="en-US" sz="1600" dirty="0" err="1" smtClean="0">
                <a:solidFill>
                  <a:schemeClr val="bg1"/>
                </a:solidFill>
              </a:rPr>
              <a:t>str</a:t>
            </a:r>
            <a:r>
              <a:rPr lang="en-US" sz="1600" dirty="0" smtClean="0">
                <a:solidFill>
                  <a:schemeClr val="bg1"/>
                </a:solidFill>
              </a:rPr>
              <a:t>__(self):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"(%g+%</a:t>
            </a:r>
            <a:r>
              <a:rPr lang="en-US" sz="1600" dirty="0" err="1" smtClean="0">
                <a:solidFill>
                  <a:schemeClr val="bg1"/>
                </a:solidFill>
              </a:rPr>
              <a:t>gj</a:t>
            </a:r>
            <a:r>
              <a:rPr lang="en-US" sz="1600" dirty="0" smtClean="0">
                <a:solidFill>
                  <a:schemeClr val="bg1"/>
                </a:solidFill>
              </a:rPr>
              <a:t>)" % (</a:t>
            </a:r>
            <a:r>
              <a:rPr lang="en-US" sz="1600" dirty="0" err="1" smtClean="0">
                <a:solidFill>
                  <a:schemeClr val="bg1"/>
                </a:solidFill>
              </a:rPr>
              <a:t>self.real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self.imag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# self + other 	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__add__(</a:t>
            </a:r>
            <a:r>
              <a:rPr lang="en-US" sz="1600" dirty="0" err="1" smtClean="0">
                <a:solidFill>
                  <a:schemeClr val="bg1"/>
                </a:solidFill>
              </a:rPr>
              <a:t>self,other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Complex(</a:t>
            </a:r>
            <a:r>
              <a:rPr lang="en-US" sz="1600" dirty="0" err="1" smtClean="0">
                <a:solidFill>
                  <a:schemeClr val="bg1"/>
                </a:solidFill>
              </a:rPr>
              <a:t>self.real</a:t>
            </a:r>
            <a:r>
              <a:rPr lang="en-US" sz="1600" dirty="0" smtClean="0">
                <a:solidFill>
                  <a:schemeClr val="bg1"/>
                </a:solidFill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</a:rPr>
              <a:t>other.real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self.imag</a:t>
            </a:r>
            <a:r>
              <a:rPr lang="en-US" sz="1600" dirty="0" smtClean="0">
                <a:solidFill>
                  <a:schemeClr val="bg1"/>
                </a:solidFill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</a:rPr>
              <a:t>other.imag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# self - other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__sub__(</a:t>
            </a:r>
            <a:r>
              <a:rPr lang="en-US" sz="1600" dirty="0" err="1" smtClean="0">
                <a:solidFill>
                  <a:schemeClr val="bg1"/>
                </a:solidFill>
              </a:rPr>
              <a:t>self,other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Complex(</a:t>
            </a:r>
            <a:r>
              <a:rPr lang="en-US" sz="1600" dirty="0" err="1" smtClean="0">
                <a:solidFill>
                  <a:schemeClr val="bg1"/>
                </a:solidFill>
              </a:rPr>
              <a:t>self.real</a:t>
            </a: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err="1" smtClean="0">
                <a:solidFill>
                  <a:schemeClr val="bg1"/>
                </a:solidFill>
              </a:rPr>
              <a:t>other.real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self.imag</a:t>
            </a: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err="1" smtClean="0">
                <a:solidFill>
                  <a:schemeClr val="bg1"/>
                </a:solidFill>
              </a:rPr>
              <a:t>other.imag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Parametri</a:t>
            </a:r>
            <a:r>
              <a:rPr lang="en-US" b="1" dirty="0" smtClean="0"/>
              <a:t> </a:t>
            </a:r>
            <a:r>
              <a:rPr lang="en-US" b="1" dirty="0" err="1" smtClean="0"/>
              <a:t>funkcije</a:t>
            </a:r>
            <a:endParaRPr lang="en-US" b="1" dirty="0" smtClean="0"/>
          </a:p>
          <a:p>
            <a:r>
              <a:rPr lang="en-US" sz="2400" dirty="0" err="1" smtClean="0"/>
              <a:t>Neograničen</a:t>
            </a:r>
            <a:r>
              <a:rPr lang="en-US" sz="2400" dirty="0" smtClean="0"/>
              <a:t>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parametara</a:t>
            </a:r>
            <a:endParaRPr lang="en-US" sz="2400" dirty="0" smtClean="0"/>
          </a:p>
          <a:p>
            <a:r>
              <a:rPr lang="en-US" sz="2400" dirty="0" err="1" smtClean="0"/>
              <a:t>Parametri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imati</a:t>
            </a:r>
            <a:r>
              <a:rPr lang="en-US" sz="2400" dirty="0" smtClean="0"/>
              <a:t> </a:t>
            </a:r>
            <a:r>
              <a:rPr lang="en-US" sz="2400" dirty="0" err="1" smtClean="0"/>
              <a:t>podrazumevane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Nakon</a:t>
            </a:r>
            <a:r>
              <a:rPr lang="en-US" sz="2400" dirty="0" smtClean="0"/>
              <a:t> </a:t>
            </a:r>
            <a:r>
              <a:rPr lang="en-US" sz="2400" dirty="0" err="1" smtClean="0"/>
              <a:t>prvog</a:t>
            </a:r>
            <a:r>
              <a:rPr lang="en-US" sz="2400" dirty="0" smtClean="0"/>
              <a:t> </a:t>
            </a:r>
            <a:r>
              <a:rPr lang="en-US" sz="2400" dirty="0" err="1" smtClean="0"/>
              <a:t>opcionog</a:t>
            </a:r>
            <a:r>
              <a:rPr lang="en-US" sz="2400" dirty="0" smtClean="0"/>
              <a:t> </a:t>
            </a:r>
            <a:r>
              <a:rPr lang="en-US" sz="2400" dirty="0" err="1" smtClean="0"/>
              <a:t>moraju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ostali</a:t>
            </a:r>
            <a:endParaRPr lang="en-US" sz="2400" dirty="0" smtClean="0"/>
          </a:p>
          <a:p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imati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promenljivi</a:t>
            </a:r>
            <a:r>
              <a:rPr lang="en-US" sz="2400" dirty="0" smtClean="0"/>
              <a:t>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parametara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i="1" dirty="0" err="1" smtClean="0"/>
              <a:t>args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torku</a:t>
            </a:r>
            <a:r>
              <a:rPr lang="en-US" sz="2400" dirty="0" smtClean="0"/>
              <a:t> </a:t>
            </a:r>
            <a:r>
              <a:rPr lang="en-US" sz="2400" dirty="0" err="1" smtClean="0"/>
              <a:t>kojoj</a:t>
            </a:r>
            <a:r>
              <a:rPr lang="en-US" sz="2400" dirty="0" smtClean="0"/>
              <a:t> se </a:t>
            </a:r>
            <a:r>
              <a:rPr lang="en-US" sz="2400" dirty="0" err="1" smtClean="0"/>
              <a:t>moze</a:t>
            </a:r>
            <a:r>
              <a:rPr lang="en-US" sz="2400" dirty="0" smtClean="0"/>
              <a:t> </a:t>
            </a:r>
            <a:r>
              <a:rPr lang="en-US" sz="2400" dirty="0" err="1" smtClean="0"/>
              <a:t>pristupati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uobičajen</a:t>
            </a:r>
            <a:r>
              <a:rPr lang="en-US" sz="2400" dirty="0" smtClean="0"/>
              <a:t> </a:t>
            </a:r>
            <a:r>
              <a:rPr lang="en-US" sz="2400" dirty="0" err="1" smtClean="0"/>
              <a:t>način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293096"/>
            <a:ext cx="576064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fmt</a:t>
            </a:r>
            <a:r>
              <a:rPr lang="en-US" sz="1600" dirty="0" smtClean="0">
                <a:solidFill>
                  <a:schemeClr val="bg1"/>
                </a:solidFill>
              </a:rPr>
              <a:t>,*</a:t>
            </a:r>
            <a:r>
              <a:rPr lang="en-US" sz="1600" dirty="0" err="1" smtClean="0">
                <a:solidFill>
                  <a:schemeClr val="bg1"/>
                </a:solidFill>
              </a:rPr>
              <a:t>args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</a:t>
            </a:r>
            <a:r>
              <a:rPr lang="en-US" sz="1600" dirty="0" err="1" smtClean="0">
                <a:solidFill>
                  <a:schemeClr val="bg1"/>
                </a:solidFill>
              </a:rPr>
              <a:t>fmt%args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Moje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ime</a:t>
            </a:r>
            <a:r>
              <a:rPr lang="en-US" sz="1600" dirty="0" smtClean="0">
                <a:solidFill>
                  <a:schemeClr val="bg1"/>
                </a:solidFill>
              </a:rPr>
              <a:t> je %s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imam %d godina","Pera",20)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525995"/>
            <a:ext cx="576064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funkcija</a:t>
            </a:r>
            <a:r>
              <a:rPr lang="en-US" sz="1600" dirty="0" smtClean="0">
                <a:solidFill>
                  <a:schemeClr val="bg1"/>
                </a:solidFill>
              </a:rPr>
              <a:t>(a, b=0):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return </a:t>
            </a:r>
            <a:r>
              <a:rPr lang="en-US" sz="1600" dirty="0" err="1" smtClean="0">
                <a:solidFill>
                  <a:schemeClr val="bg1"/>
                </a:solidFill>
              </a:rPr>
              <a:t>a+b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funkcija</a:t>
            </a:r>
            <a:r>
              <a:rPr lang="en-US" sz="1600" dirty="0" smtClean="0">
                <a:solidFill>
                  <a:schemeClr val="bg1"/>
                </a:solidFill>
              </a:rPr>
              <a:t>(4)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Preklapanje</a:t>
            </a:r>
            <a:r>
              <a:rPr lang="en-US" b="1" dirty="0" smtClean="0"/>
              <a:t> </a:t>
            </a:r>
            <a:r>
              <a:rPr lang="en-US" b="1" dirty="0" err="1" smtClean="0"/>
              <a:t>operatora</a:t>
            </a:r>
            <a:endParaRPr lang="en-US" b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33786"/>
            <a:ext cx="8280920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&gt;&gt;&gt; c = </a:t>
            </a:r>
            <a:r>
              <a:rPr lang="fr-FR" sz="1600" dirty="0" err="1" smtClean="0">
                <a:solidFill>
                  <a:schemeClr val="bg1"/>
                </a:solidFill>
              </a:rPr>
              <a:t>Complex</a:t>
            </a:r>
            <a:r>
              <a:rPr lang="fr-FR" sz="1600" dirty="0" smtClean="0">
                <a:solidFill>
                  <a:schemeClr val="bg1"/>
                </a:solidFill>
              </a:rPr>
              <a:t>(1,4)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&gt;&gt;&gt; c1 = </a:t>
            </a:r>
            <a:r>
              <a:rPr lang="fr-FR" sz="1600" dirty="0" err="1" smtClean="0">
                <a:solidFill>
                  <a:schemeClr val="bg1"/>
                </a:solidFill>
              </a:rPr>
              <a:t>Complex</a:t>
            </a:r>
            <a:r>
              <a:rPr lang="fr-FR" sz="1600" dirty="0" smtClean="0">
                <a:solidFill>
                  <a:schemeClr val="bg1"/>
                </a:solidFill>
              </a:rPr>
              <a:t>(4,10)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&gt;&gt;&gt; c + c1 </a:t>
            </a:r>
          </a:p>
          <a:p>
            <a:r>
              <a:rPr lang="fr-FR" sz="1600" dirty="0" err="1" smtClean="0">
                <a:solidFill>
                  <a:schemeClr val="bg1"/>
                </a:solidFill>
              </a:rPr>
              <a:t>Complex</a:t>
            </a:r>
            <a:r>
              <a:rPr lang="fr-FR" sz="1600" dirty="0" smtClean="0">
                <a:solidFill>
                  <a:schemeClr val="bg1"/>
                </a:solidFill>
              </a:rPr>
              <a:t>(5.0,14.0)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&gt;&gt;&gt; </a:t>
            </a:r>
            <a:r>
              <a:rPr lang="fr-FR" sz="1600" dirty="0" err="1" smtClean="0">
                <a:solidFill>
                  <a:schemeClr val="bg1"/>
                </a:solidFill>
              </a:rPr>
              <a:t>print</a:t>
            </a:r>
            <a:r>
              <a:rPr lang="fr-FR" sz="1600" dirty="0" smtClean="0">
                <a:solidFill>
                  <a:schemeClr val="bg1"/>
                </a:solidFill>
              </a:rPr>
              <a:t> c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(1+4j)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&gt;&gt;&gt; c2 = c + c1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&gt;&gt;&gt; c2 </a:t>
            </a:r>
          </a:p>
          <a:p>
            <a:r>
              <a:rPr lang="fr-FR" sz="1600" dirty="0" err="1" smtClean="0">
                <a:solidFill>
                  <a:schemeClr val="bg1"/>
                </a:solidFill>
              </a:rPr>
              <a:t>Complex</a:t>
            </a:r>
            <a:r>
              <a:rPr lang="fr-FR" sz="1600" dirty="0" smtClean="0">
                <a:solidFill>
                  <a:schemeClr val="bg1"/>
                </a:solidFill>
              </a:rPr>
              <a:t>(5.0,14.0)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&gt;&gt;&gt; </a:t>
            </a:r>
            <a:r>
              <a:rPr lang="fr-FR" sz="1600" dirty="0" err="1" smtClean="0">
                <a:solidFill>
                  <a:schemeClr val="bg1"/>
                </a:solidFill>
              </a:rPr>
              <a:t>print</a:t>
            </a:r>
            <a:r>
              <a:rPr lang="fr-FR" sz="1600" dirty="0" smtClean="0">
                <a:solidFill>
                  <a:schemeClr val="bg1"/>
                </a:solidFill>
              </a:rPr>
              <a:t> c2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(5+14j)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68863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Pripadnost</a:t>
            </a:r>
            <a:r>
              <a:rPr lang="en-US" b="1" dirty="0" smtClean="0"/>
              <a:t> </a:t>
            </a:r>
            <a:r>
              <a:rPr lang="en-US" b="1" dirty="0" err="1" smtClean="0"/>
              <a:t>klasi</a:t>
            </a:r>
            <a:endParaRPr lang="en-US" b="1" dirty="0" smtClean="0"/>
          </a:p>
          <a:p>
            <a:r>
              <a:rPr lang="en-US" sz="2400" dirty="0" smtClean="0"/>
              <a:t>Tip instance </a:t>
            </a:r>
            <a:r>
              <a:rPr lang="en-US" sz="2400" dirty="0" err="1" smtClean="0"/>
              <a:t>klase</a:t>
            </a:r>
            <a:r>
              <a:rPr lang="en-US" sz="2400" dirty="0" smtClean="0"/>
              <a:t> je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Pojednostavljeno</a:t>
            </a:r>
            <a:r>
              <a:rPr lang="en-US" sz="2400" dirty="0" smtClean="0"/>
              <a:t>, </a:t>
            </a:r>
            <a:r>
              <a:rPr lang="en-US" sz="2400" dirty="0" err="1" smtClean="0"/>
              <a:t>mogućnost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programskog</a:t>
            </a:r>
            <a:r>
              <a:rPr lang="en-US" sz="2400" dirty="0" smtClean="0"/>
              <a:t> </a:t>
            </a:r>
            <a:r>
              <a:rPr lang="en-US" sz="2400" dirty="0" err="1" smtClean="0"/>
              <a:t>jezika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ispita</a:t>
            </a:r>
            <a:r>
              <a:rPr lang="en-US" sz="2400" dirty="0" smtClean="0"/>
              <a:t> tip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u </a:t>
            </a:r>
            <a:r>
              <a:rPr lang="en-US" sz="2400" dirty="0" err="1" smtClean="0"/>
              <a:t>toku</a:t>
            </a:r>
            <a:r>
              <a:rPr lang="en-US" sz="2400" dirty="0" smtClean="0"/>
              <a:t> </a:t>
            </a:r>
            <a:r>
              <a:rPr lang="en-US" sz="2400" dirty="0" err="1" smtClean="0"/>
              <a:t>rada</a:t>
            </a:r>
            <a:r>
              <a:rPr lang="en-US" sz="2400" dirty="0" smtClean="0"/>
              <a:t> </a:t>
            </a:r>
            <a:r>
              <a:rPr lang="en-US" sz="2400" dirty="0" err="1" smtClean="0"/>
              <a:t>naziva</a:t>
            </a:r>
            <a:r>
              <a:rPr lang="en-US" sz="2400" dirty="0" smtClean="0"/>
              <a:t> se </a:t>
            </a:r>
            <a:r>
              <a:rPr lang="en-US" sz="2400" dirty="0" err="1" smtClean="0"/>
              <a:t>refleksija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Pripadnost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nekoj</a:t>
            </a:r>
            <a:r>
              <a:rPr lang="en-US" sz="2400" dirty="0" smtClean="0"/>
              <a:t> </a:t>
            </a:r>
            <a:r>
              <a:rPr lang="en-US" sz="2400" dirty="0" err="1" smtClean="0"/>
              <a:t>klasi</a:t>
            </a:r>
            <a:r>
              <a:rPr lang="en-US" sz="2400" dirty="0" smtClean="0"/>
              <a:t> se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testirati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isinstance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obj,cname</a:t>
            </a:r>
            <a:r>
              <a:rPr lang="en-US" sz="2400" i="1" dirty="0" smtClean="0"/>
              <a:t>)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3645024"/>
            <a:ext cx="7416824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A(object): pass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B(A): pass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C(object): pass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 = A()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b = B()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 = C()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isinstance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a,A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isinstance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b,A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isinstance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b,B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isinstance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b,C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isinstance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c,A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18457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Apstraktne</a:t>
            </a:r>
            <a:r>
              <a:rPr lang="en-US" b="1" dirty="0" smtClean="0"/>
              <a:t> </a:t>
            </a: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dirty="0" err="1" smtClean="0"/>
              <a:t>Prototipovske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grupisanje</a:t>
            </a:r>
            <a:r>
              <a:rPr lang="en-US" sz="2400" dirty="0" smtClean="0"/>
              <a:t> </a:t>
            </a:r>
            <a:r>
              <a:rPr lang="en-US" sz="2400" dirty="0" err="1" smtClean="0"/>
              <a:t>sličnih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, </a:t>
            </a:r>
            <a:r>
              <a:rPr lang="en-US" sz="2400" dirty="0" err="1" smtClean="0"/>
              <a:t>kako</a:t>
            </a:r>
            <a:r>
              <a:rPr lang="en-US" sz="2400" dirty="0" smtClean="0"/>
              <a:t> bi </a:t>
            </a:r>
            <a:r>
              <a:rPr lang="en-US" sz="2400" dirty="0" err="1" smtClean="0"/>
              <a:t>imale</a:t>
            </a:r>
            <a:r>
              <a:rPr lang="en-US" sz="2400" dirty="0" smtClean="0"/>
              <a:t> </a:t>
            </a:r>
            <a:r>
              <a:rPr lang="en-US" sz="2400" dirty="0" err="1" smtClean="0"/>
              <a:t>zajedničkog</a:t>
            </a:r>
            <a:r>
              <a:rPr lang="en-US" sz="2400" dirty="0" smtClean="0"/>
              <a:t> </a:t>
            </a:r>
            <a:r>
              <a:rPr lang="en-US" sz="2400" dirty="0" err="1" smtClean="0"/>
              <a:t>pretka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Pythonu</a:t>
            </a:r>
            <a:r>
              <a:rPr lang="en-US" sz="2400" dirty="0" smtClean="0"/>
              <a:t> </a:t>
            </a:r>
            <a:r>
              <a:rPr lang="en-US" sz="2400" dirty="0" err="1" smtClean="0"/>
              <a:t>uz</a:t>
            </a:r>
            <a:r>
              <a:rPr lang="en-US" sz="2400" dirty="0" smtClean="0"/>
              <a:t> </a:t>
            </a:r>
            <a:r>
              <a:rPr lang="en-US" sz="2400" dirty="0" err="1" smtClean="0"/>
              <a:t>oslonac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.</a:t>
            </a: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Apstraktne</a:t>
            </a:r>
            <a:r>
              <a:rPr lang="en-US" b="1" dirty="0" smtClean="0"/>
              <a:t> </a:t>
            </a: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sz="2400" dirty="0" smtClean="0"/>
              <a:t>Primer: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2492896"/>
            <a:ext cx="7416824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from 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 import </a:t>
            </a:r>
            <a:r>
              <a:rPr lang="en-US" sz="1600" dirty="0" err="1" smtClean="0">
                <a:solidFill>
                  <a:schemeClr val="bg1"/>
                </a:solidFill>
              </a:rPr>
              <a:t>ABCMeta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abstractmethod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abstractproperty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__</a:t>
            </a:r>
            <a:r>
              <a:rPr lang="en-US" sz="1600" dirty="0" err="1" smtClean="0">
                <a:solidFill>
                  <a:schemeClr val="bg1"/>
                </a:solidFill>
              </a:rPr>
              <a:t>metaclass</a:t>
            </a:r>
            <a:r>
              <a:rPr lang="en-US" sz="1600" dirty="0" smtClean="0">
                <a:solidFill>
                  <a:schemeClr val="bg1"/>
                </a:solidFill>
              </a:rPr>
              <a:t>__ = </a:t>
            </a:r>
            <a:r>
              <a:rPr lang="en-US" sz="1600" dirty="0" err="1" smtClean="0">
                <a:solidFill>
                  <a:schemeClr val="bg1"/>
                </a:solidFill>
              </a:rPr>
              <a:t>ABCMeta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@</a:t>
            </a:r>
            <a:r>
              <a:rPr lang="en-US" sz="1600" dirty="0" err="1" smtClean="0">
                <a:solidFill>
                  <a:schemeClr val="bg1"/>
                </a:solidFill>
              </a:rPr>
              <a:t>abstractmethod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spam(</a:t>
            </a:r>
            <a:r>
              <a:rPr lang="en-US" sz="1600" dirty="0" err="1" smtClean="0">
                <a:solidFill>
                  <a:schemeClr val="bg1"/>
                </a:solidFill>
              </a:rPr>
              <a:t>self,a,b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pass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@</a:t>
            </a:r>
            <a:r>
              <a:rPr lang="en-US" sz="1600" dirty="0" err="1" smtClean="0">
                <a:solidFill>
                  <a:schemeClr val="bg1"/>
                </a:solidFill>
              </a:rPr>
              <a:t>abstractproperty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name(self):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pass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Bar(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spam(</a:t>
            </a:r>
            <a:r>
              <a:rPr lang="en-US" sz="1600" dirty="0" err="1" smtClean="0">
                <a:solidFill>
                  <a:schemeClr val="bg1"/>
                </a:solidFill>
              </a:rPr>
              <a:t>self,a,b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</a:t>
            </a:r>
            <a:r>
              <a:rPr lang="en-US" sz="1600" dirty="0" err="1" smtClean="0">
                <a:solidFill>
                  <a:schemeClr val="bg1"/>
                </a:solidFill>
              </a:rPr>
              <a:t>a,b</a:t>
            </a:r>
            <a:r>
              <a:rPr lang="en-US" sz="1600" dirty="0" smtClean="0">
                <a:solidFill>
                  <a:schemeClr val="bg1"/>
                </a:solidFill>
              </a:rPr>
              <a:t> @property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name(self):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"test" </a:t>
            </a:r>
            <a:endParaRPr lang="fr-FR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2924944"/>
            <a:ext cx="8064896" cy="1656184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Arial" charset="0"/>
                <a:cs typeface="Arial" charset="0"/>
              </a:rPr>
              <a:t>UML </a:t>
            </a:r>
            <a:r>
              <a:rPr lang="en-US" sz="2400" b="1" dirty="0" err="1" smtClean="0">
                <a:latin typeface="Arial" charset="0"/>
                <a:cs typeface="Arial" charset="0"/>
              </a:rPr>
              <a:t>dijagrami</a:t>
            </a:r>
            <a:r>
              <a:rPr lang="en-US" sz="2400" b="1" dirty="0" smtClean="0"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latin typeface="Arial" charset="0"/>
                <a:cs typeface="Arial" charset="0"/>
              </a:rPr>
              <a:t>klasa</a:t>
            </a:r>
            <a:r>
              <a:rPr lang="sr-Latn-RS" sz="2400" b="1" dirty="0" smtClean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US" sz="2400" b="1" i="1" dirty="0" err="1" smtClean="0">
                <a:latin typeface="Arial" charset="0"/>
                <a:cs typeface="Arial" charset="0"/>
              </a:rPr>
              <a:t>Osnove</a:t>
            </a:r>
            <a:r>
              <a:rPr lang="en-US" sz="2400" b="1" i="1" dirty="0" smtClean="0">
                <a:latin typeface="Arial" charset="0"/>
                <a:cs typeface="Arial" charset="0"/>
              </a:rPr>
              <a:t> </a:t>
            </a:r>
            <a:r>
              <a:rPr lang="en-US" sz="2400" b="1" i="1" dirty="0" err="1" smtClean="0">
                <a:latin typeface="Arial" charset="0"/>
                <a:cs typeface="Arial" charset="0"/>
              </a:rPr>
              <a:t>UMLa</a:t>
            </a:r>
            <a:endParaRPr lang="en-US" sz="2400" b="1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53650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Dijagrami</a:t>
            </a:r>
            <a:r>
              <a:rPr lang="en-US" b="1" dirty="0" smtClean="0"/>
              <a:t> </a:t>
            </a:r>
            <a:r>
              <a:rPr lang="en-US" b="1" dirty="0" err="1" smtClean="0"/>
              <a:t>klasa</a:t>
            </a:r>
            <a:endParaRPr lang="en-US" b="1" dirty="0" smtClean="0"/>
          </a:p>
          <a:p>
            <a:r>
              <a:rPr lang="en-US" sz="2400" dirty="0" err="1" smtClean="0"/>
              <a:t>Osnovni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strukturni</a:t>
            </a:r>
            <a:r>
              <a:rPr lang="en-US" sz="2400" dirty="0" smtClean="0"/>
              <a:t> UML </a:t>
            </a:r>
            <a:r>
              <a:rPr lang="en-US" sz="2400" dirty="0" err="1" smtClean="0"/>
              <a:t>dijagram</a:t>
            </a:r>
            <a:endParaRPr lang="en-US" sz="2400" dirty="0" smtClean="0"/>
          </a:p>
          <a:p>
            <a:r>
              <a:rPr lang="en-US" sz="2400" dirty="0" err="1" smtClean="0"/>
              <a:t>Modeluje</a:t>
            </a:r>
            <a:r>
              <a:rPr lang="en-US" sz="2400" dirty="0" smtClean="0"/>
              <a:t> "</a:t>
            </a:r>
            <a:r>
              <a:rPr lang="en-US" sz="2400" dirty="0" err="1" smtClean="0"/>
              <a:t>statičnu</a:t>
            </a:r>
            <a:r>
              <a:rPr lang="en-US" sz="2400" dirty="0" smtClean="0"/>
              <a:t>" </a:t>
            </a:r>
            <a:r>
              <a:rPr lang="en-US" sz="2400" dirty="0" err="1" smtClean="0"/>
              <a:t>sliku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Dijagram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</a:t>
            </a:r>
            <a:r>
              <a:rPr lang="en-US" sz="2400" dirty="0" err="1" smtClean="0"/>
              <a:t>uključuje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Predstavljanje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endParaRPr lang="en-US" sz="2400" dirty="0" smtClean="0"/>
          </a:p>
          <a:p>
            <a:pPr lvl="1"/>
            <a:r>
              <a:rPr lang="en-US" sz="2400" dirty="0" err="1" smtClean="0"/>
              <a:t>Interfejsa</a:t>
            </a:r>
            <a:r>
              <a:rPr lang="en-US" sz="2400" dirty="0" smtClean="0"/>
              <a:t> (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apstraktnih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Tipova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endParaRPr lang="en-US" sz="2400" dirty="0" smtClean="0"/>
          </a:p>
          <a:p>
            <a:pPr lvl="1"/>
            <a:r>
              <a:rPr lang="en-US" sz="2400" dirty="0" err="1" smtClean="0"/>
              <a:t>Medjusobnih</a:t>
            </a:r>
            <a:r>
              <a:rPr lang="en-US" sz="2400" dirty="0" smtClean="0"/>
              <a:t> </a:t>
            </a:r>
            <a:r>
              <a:rPr lang="en-US" sz="2400" dirty="0" err="1" smtClean="0"/>
              <a:t>veza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Predstavljanje</a:t>
            </a:r>
            <a:r>
              <a:rPr lang="en-US" b="1" dirty="0" smtClean="0"/>
              <a:t> </a:t>
            </a:r>
            <a:r>
              <a:rPr lang="en-US" b="1" dirty="0" err="1" smtClean="0"/>
              <a:t>klase</a:t>
            </a:r>
            <a:endParaRPr lang="en-US" b="1" dirty="0" smtClean="0"/>
          </a:p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r>
              <a:rPr lang="en-US" dirty="0" smtClean="0"/>
              <a:t>,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i="1" dirty="0" smtClean="0"/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atributi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se </a:t>
            </a:r>
            <a:r>
              <a:rPr lang="en-US" dirty="0" err="1" smtClean="0"/>
              <a:t>obično</a:t>
            </a:r>
            <a:r>
              <a:rPr lang="en-US" dirty="0" smtClean="0"/>
              <a:t> </a:t>
            </a:r>
            <a:r>
              <a:rPr lang="en-US" dirty="0" err="1" smtClean="0"/>
              <a:t>označavaju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- </a:t>
            </a:r>
            <a:r>
              <a:rPr lang="en-US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respektivno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atributa</a:t>
            </a:r>
            <a:r>
              <a:rPr lang="en-US" dirty="0" smtClean="0"/>
              <a:t> je </a:t>
            </a:r>
            <a:r>
              <a:rPr lang="en-US" dirty="0" err="1" smtClean="0"/>
              <a:t>opciona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format </a:t>
            </a:r>
            <a:r>
              <a:rPr lang="en-US" i="1" dirty="0" err="1" smtClean="0"/>
              <a:t>ime_atributa</a:t>
            </a:r>
            <a:r>
              <a:rPr lang="en-US" dirty="0" smtClean="0"/>
              <a:t>: </a:t>
            </a:r>
            <a:r>
              <a:rPr lang="en-US" i="1" dirty="0" err="1" smtClean="0"/>
              <a:t>tip_atributa</a:t>
            </a:r>
            <a:endParaRPr lang="en-US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pic>
        <p:nvPicPr>
          <p:cNvPr id="4" name="Picture 3" descr="um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8191" y="2852937"/>
            <a:ext cx="4019953" cy="2448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Nasledjivanje</a:t>
            </a:r>
            <a:endParaRPr lang="en-US" b="1" dirty="0" smtClean="0"/>
          </a:p>
          <a:p>
            <a:r>
              <a:rPr lang="en-US" dirty="0" err="1" smtClean="0"/>
              <a:t>Bitno</a:t>
            </a:r>
            <a:r>
              <a:rPr lang="en-US" dirty="0" smtClean="0"/>
              <a:t> je </a:t>
            </a:r>
            <a:r>
              <a:rPr lang="en-US" dirty="0" err="1" smtClean="0"/>
              <a:t>predstaviti</a:t>
            </a:r>
            <a:r>
              <a:rPr lang="en-US" dirty="0" smtClean="0"/>
              <a:t> </a:t>
            </a:r>
            <a:r>
              <a:rPr lang="en-US" dirty="0" err="1" smtClean="0"/>
              <a:t>hijerarhiju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UML </a:t>
            </a:r>
            <a:r>
              <a:rPr lang="en-US" dirty="0" err="1" smtClean="0"/>
              <a:t>dijagramom</a:t>
            </a:r>
            <a:endParaRPr lang="en-US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pic>
        <p:nvPicPr>
          <p:cNvPr id="5" name="Picture 4" descr="um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708920"/>
            <a:ext cx="5544616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pl-PL" b="1" dirty="0" smtClean="0"/>
              <a:t>Asocijacija</a:t>
            </a:r>
          </a:p>
          <a:p>
            <a:r>
              <a:rPr lang="pl-PL" dirty="0" smtClean="0"/>
              <a:t>Klase su često povezane jedna s drugom.</a:t>
            </a: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pic>
        <p:nvPicPr>
          <p:cNvPr id="7" name="Picture 6" descr="uml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420888"/>
            <a:ext cx="6336704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Agregacija</a:t>
            </a:r>
            <a:endParaRPr lang="en-US" b="1" dirty="0" smtClean="0"/>
          </a:p>
          <a:p>
            <a:r>
              <a:rPr lang="en-US" sz="2400" dirty="0" err="1" smtClean="0"/>
              <a:t>Detaljnije</a:t>
            </a:r>
            <a:r>
              <a:rPr lang="en-US" sz="2400" dirty="0" smtClean="0"/>
              <a:t> </a:t>
            </a:r>
            <a:r>
              <a:rPr lang="en-US" sz="2400" dirty="0" err="1" smtClean="0"/>
              <a:t>modelovanje</a:t>
            </a:r>
            <a:r>
              <a:rPr lang="en-US" sz="2400" dirty="0" smtClean="0"/>
              <a:t> </a:t>
            </a:r>
            <a:r>
              <a:rPr lang="en-US" sz="2400" dirty="0" err="1" smtClean="0"/>
              <a:t>veze</a:t>
            </a:r>
            <a:r>
              <a:rPr lang="en-US" sz="2400" dirty="0" smtClean="0"/>
              <a:t> </a:t>
            </a:r>
            <a:r>
              <a:rPr lang="en-US" sz="2400" dirty="0" err="1" smtClean="0"/>
              <a:t>izmedju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Agregacija</a:t>
            </a:r>
            <a:r>
              <a:rPr lang="en-US" sz="2400" dirty="0" smtClean="0"/>
              <a:t> </a:t>
            </a:r>
            <a:r>
              <a:rPr lang="en-US" sz="2400" dirty="0" err="1" smtClean="0"/>
              <a:t>modeluje</a:t>
            </a:r>
            <a:r>
              <a:rPr lang="en-US" sz="2400" dirty="0" smtClean="0"/>
              <a:t> </a:t>
            </a:r>
            <a:r>
              <a:rPr lang="en-US" sz="2400" dirty="0" err="1" smtClean="0"/>
              <a:t>odnos</a:t>
            </a:r>
            <a:r>
              <a:rPr lang="en-US" sz="2400" dirty="0" smtClean="0"/>
              <a:t> "</a:t>
            </a:r>
            <a:r>
              <a:rPr lang="en-US" sz="2400" dirty="0" err="1" smtClean="0"/>
              <a:t>celina</a:t>
            </a:r>
            <a:r>
              <a:rPr lang="en-US" sz="2400" dirty="0" smtClean="0"/>
              <a:t>-&gt;</a:t>
            </a:r>
            <a:r>
              <a:rPr lang="en-US" sz="2400" dirty="0" err="1" smtClean="0"/>
              <a:t>deo</a:t>
            </a:r>
            <a:r>
              <a:rPr lang="en-US" sz="2400" dirty="0" smtClean="0"/>
              <a:t>"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pic>
        <p:nvPicPr>
          <p:cNvPr id="5" name="Picture 4" descr="uml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84756"/>
            <a:ext cx="5184576" cy="316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Prosledjivanje</a:t>
            </a:r>
            <a:r>
              <a:rPr lang="en-US" b="1" dirty="0" smtClean="0"/>
              <a:t> </a:t>
            </a:r>
            <a:r>
              <a:rPr lang="en-US" b="1" dirty="0" err="1" smtClean="0"/>
              <a:t>parametara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povratne</a:t>
            </a:r>
            <a:r>
              <a:rPr lang="en-US" b="1" dirty="0" smtClean="0"/>
              <a:t> </a:t>
            </a:r>
            <a:r>
              <a:rPr lang="en-US" b="1" dirty="0" err="1" smtClean="0"/>
              <a:t>vrednosti</a:t>
            </a:r>
            <a:endParaRPr lang="en-US" b="1" dirty="0" smtClean="0"/>
          </a:p>
          <a:p>
            <a:r>
              <a:rPr lang="en-US" sz="2400" dirty="0" err="1" smtClean="0"/>
              <a:t>Mešavina</a:t>
            </a:r>
            <a:r>
              <a:rPr lang="en-US" sz="2400" dirty="0" smtClean="0"/>
              <a:t> "pass by value" </a:t>
            </a:r>
            <a:r>
              <a:rPr lang="en-US" sz="2400" dirty="0" err="1" smtClean="0"/>
              <a:t>i</a:t>
            </a:r>
            <a:r>
              <a:rPr lang="en-US" sz="2400" dirty="0" smtClean="0"/>
              <a:t> "pass by reference"</a:t>
            </a:r>
          </a:p>
          <a:p>
            <a:pPr lvl="1"/>
            <a:r>
              <a:rPr lang="en-US" sz="2400" dirty="0" err="1" smtClean="0"/>
              <a:t>Ukoliko</a:t>
            </a:r>
            <a:r>
              <a:rPr lang="en-US" sz="2400" dirty="0" smtClean="0"/>
              <a:t> je </a:t>
            </a:r>
            <a:r>
              <a:rPr lang="en-US" sz="2400" dirty="0" err="1" smtClean="0"/>
              <a:t>prosledjeni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</a:t>
            </a:r>
            <a:r>
              <a:rPr lang="en-US" sz="2400" dirty="0" smtClean="0"/>
              <a:t> immutable, </a:t>
            </a:r>
            <a:r>
              <a:rPr lang="en-US" sz="2400" dirty="0" err="1" smtClean="0"/>
              <a:t>može</a:t>
            </a:r>
            <a:r>
              <a:rPr lang="en-US" sz="2400" dirty="0" smtClean="0"/>
              <a:t> se </a:t>
            </a:r>
            <a:r>
              <a:rPr lang="en-US" sz="2400" dirty="0" err="1" smtClean="0"/>
              <a:t>smatrati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je "pass by value"</a:t>
            </a:r>
          </a:p>
          <a:p>
            <a:pPr lvl="1"/>
            <a:r>
              <a:rPr lang="en-US" sz="2400" dirty="0" err="1" smtClean="0"/>
              <a:t>Ukoliko</a:t>
            </a:r>
            <a:r>
              <a:rPr lang="en-US" sz="2400" dirty="0" smtClean="0"/>
              <a:t> je mutable tip, </a:t>
            </a:r>
            <a:r>
              <a:rPr lang="en-US" sz="2400" dirty="0" err="1" smtClean="0"/>
              <a:t>ako</a:t>
            </a:r>
            <a:r>
              <a:rPr lang="en-US" sz="2400" dirty="0" smtClean="0"/>
              <a:t> mu se </a:t>
            </a:r>
            <a:r>
              <a:rPr lang="en-US" sz="2400" dirty="0" err="1" smtClean="0"/>
              <a:t>promeni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</a:t>
            </a:r>
            <a:r>
              <a:rPr lang="en-US" sz="2400" dirty="0" smtClean="0"/>
              <a:t> u </a:t>
            </a:r>
            <a:r>
              <a:rPr lang="en-US" sz="2400" dirty="0" err="1" smtClean="0"/>
              <a:t>funkciji</a:t>
            </a:r>
            <a:r>
              <a:rPr lang="en-US" sz="2400" dirty="0" smtClean="0"/>
              <a:t>, </a:t>
            </a:r>
            <a:r>
              <a:rPr lang="en-US" sz="2400" dirty="0" err="1" smtClean="0"/>
              <a:t>promena</a:t>
            </a:r>
            <a:r>
              <a:rPr lang="en-US" sz="2400" dirty="0" smtClean="0"/>
              <a:t> je </a:t>
            </a:r>
            <a:r>
              <a:rPr lang="en-US" sz="2400" dirty="0" err="1" smtClean="0"/>
              <a:t>vidljiva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van </a:t>
            </a:r>
            <a:r>
              <a:rPr lang="en-US" sz="2400" dirty="0" err="1" smtClean="0"/>
              <a:t>funkcije</a:t>
            </a:r>
            <a:endParaRPr lang="en-US" sz="2400" dirty="0" smtClean="0"/>
          </a:p>
          <a:p>
            <a:pPr lvl="1"/>
            <a:r>
              <a:rPr lang="en-US" sz="2400" dirty="0" err="1" smtClean="0"/>
              <a:t>Preporuke</a:t>
            </a:r>
            <a:r>
              <a:rPr lang="en-US" sz="2400" dirty="0" smtClean="0"/>
              <a:t> je </a:t>
            </a:r>
            <a:r>
              <a:rPr lang="en-US" sz="2400" dirty="0" err="1" smtClean="0"/>
              <a:t>pisati</a:t>
            </a:r>
            <a:r>
              <a:rPr lang="en-US" sz="2400" dirty="0" smtClean="0"/>
              <a:t> "side-effect free" </a:t>
            </a:r>
            <a:r>
              <a:rPr lang="en-US" sz="2400" dirty="0" err="1" smtClean="0"/>
              <a:t>funkcije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Kompozicija</a:t>
            </a:r>
            <a:endParaRPr lang="en-US" b="1" dirty="0" smtClean="0"/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prethodnom</a:t>
            </a:r>
            <a:r>
              <a:rPr lang="en-US" sz="2400" dirty="0" smtClean="0"/>
              <a:t> </a:t>
            </a:r>
            <a:r>
              <a:rPr lang="en-US" sz="2400" dirty="0" err="1" smtClean="0"/>
              <a:t>primeru</a:t>
            </a:r>
            <a:r>
              <a:rPr lang="en-US" sz="2400" dirty="0" smtClean="0"/>
              <a:t> </a:t>
            </a:r>
            <a:r>
              <a:rPr lang="en-US" sz="2400" dirty="0" err="1" smtClean="0"/>
              <a:t>točak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postoji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</a:t>
            </a:r>
            <a:r>
              <a:rPr lang="en-US" sz="2400" dirty="0" err="1" smtClean="0"/>
              <a:t>auta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Kompoziciju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koristimo</a:t>
            </a:r>
            <a:r>
              <a:rPr lang="en-US" sz="2400" dirty="0" smtClean="0"/>
              <a:t> </a:t>
            </a:r>
            <a:r>
              <a:rPr lang="en-US" sz="2400" dirty="0" err="1" smtClean="0"/>
              <a:t>kada</a:t>
            </a:r>
            <a:r>
              <a:rPr lang="en-US" sz="2400" dirty="0" smtClean="0"/>
              <a:t> </a:t>
            </a:r>
            <a:r>
              <a:rPr lang="en-US" sz="2400" dirty="0" err="1" smtClean="0"/>
              <a:t>želimo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preciziramo</a:t>
            </a:r>
            <a:r>
              <a:rPr lang="en-US" sz="2400" dirty="0" smtClean="0"/>
              <a:t> </a:t>
            </a:r>
            <a:r>
              <a:rPr lang="en-US" sz="2400" dirty="0" err="1" smtClean="0"/>
              <a:t>zavisnost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pic>
        <p:nvPicPr>
          <p:cNvPr id="5" name="Picture 4" descr="uml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708920"/>
            <a:ext cx="5400600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1196752"/>
            <a:ext cx="741682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Osoba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self,ime,prezime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self.ime = </a:t>
            </a:r>
            <a:r>
              <a:rPr lang="en-US" sz="1600" dirty="0" err="1" smtClean="0">
                <a:solidFill>
                  <a:schemeClr val="bg1"/>
                </a:solidFill>
              </a:rPr>
              <a:t>ime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self.prezime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prezime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</a:t>
            </a:r>
            <a:r>
              <a:rPr lang="en-US" sz="1600" dirty="0" err="1" smtClean="0">
                <a:solidFill>
                  <a:schemeClr val="bg1"/>
                </a:solidFill>
              </a:rPr>
              <a:t>str</a:t>
            </a:r>
            <a:r>
              <a:rPr lang="en-US" sz="1600" dirty="0" smtClean="0">
                <a:solidFill>
                  <a:schemeClr val="bg1"/>
                </a:solidFill>
              </a:rPr>
              <a:t>__(self):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self.ime + " " + </a:t>
            </a:r>
            <a:r>
              <a:rPr lang="en-US" sz="1600" dirty="0" err="1" smtClean="0">
                <a:solidFill>
                  <a:schemeClr val="bg1"/>
                </a:solidFill>
              </a:rPr>
              <a:t>self.prezime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Univerzitet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self,mesto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self.mesto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mesto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self.fakulteti</a:t>
            </a:r>
            <a:r>
              <a:rPr lang="en-US" sz="1600" dirty="0" smtClean="0">
                <a:solidFill>
                  <a:schemeClr val="bg1"/>
                </a:solidFill>
              </a:rPr>
              <a:t> = []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</a:t>
            </a:r>
            <a:r>
              <a:rPr lang="en-US" sz="1600" dirty="0" err="1" smtClean="0">
                <a:solidFill>
                  <a:schemeClr val="bg1"/>
                </a:solidFill>
              </a:rPr>
              <a:t>str</a:t>
            </a:r>
            <a:r>
              <a:rPr lang="en-US" sz="1600" dirty="0" smtClean="0">
                <a:solidFill>
                  <a:schemeClr val="bg1"/>
                </a:solidFill>
              </a:rPr>
              <a:t>__(self):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"</a:t>
            </a:r>
            <a:r>
              <a:rPr lang="en-US" sz="1600" dirty="0" err="1" smtClean="0">
                <a:solidFill>
                  <a:schemeClr val="bg1"/>
                </a:solidFill>
              </a:rPr>
              <a:t>Univerzitet</a:t>
            </a:r>
            <a:r>
              <a:rPr lang="en-US" sz="1600" dirty="0" smtClean="0">
                <a:solidFill>
                  <a:schemeClr val="bg1"/>
                </a:solidFill>
              </a:rPr>
              <a:t> u" + </a:t>
            </a:r>
            <a:r>
              <a:rPr lang="en-US" sz="1600" dirty="0" err="1" smtClean="0">
                <a:solidFill>
                  <a:schemeClr val="bg1"/>
                </a:solidFill>
              </a:rPr>
              <a:t>self.mesto</a:t>
            </a:r>
            <a:r>
              <a:rPr lang="en-US" sz="1600" dirty="0" smtClean="0">
                <a:solidFill>
                  <a:schemeClr val="bg1"/>
                </a:solidFill>
              </a:rPr>
              <a:t> + "\n </a:t>
            </a:r>
            <a:r>
              <a:rPr lang="en-US" sz="1600" dirty="0" err="1" smtClean="0">
                <a:solidFill>
                  <a:schemeClr val="bg1"/>
                </a:solidFill>
              </a:rPr>
              <a:t>Fakulteti</a:t>
            </a:r>
            <a:r>
              <a:rPr lang="en-US" sz="1600" dirty="0" smtClean="0">
                <a:solidFill>
                  <a:schemeClr val="bg1"/>
                </a:solidFill>
              </a:rPr>
              <a:t>:" + “\ 				".join([</a:t>
            </a:r>
            <a:r>
              <a:rPr lang="en-US" sz="1600" dirty="0" err="1" smtClean="0">
                <a:solidFill>
                  <a:schemeClr val="bg1"/>
                </a:solidFill>
              </a:rPr>
              <a:t>f.naziv</a:t>
            </a:r>
            <a:r>
              <a:rPr lang="en-US" sz="1600" dirty="0" smtClean="0">
                <a:solidFill>
                  <a:schemeClr val="bg1"/>
                </a:solidFill>
              </a:rPr>
              <a:t> for f in </a:t>
            </a:r>
            <a:r>
              <a:rPr lang="en-US" sz="1600" dirty="0" err="1" smtClean="0">
                <a:solidFill>
                  <a:schemeClr val="bg1"/>
                </a:solidFill>
              </a:rPr>
              <a:t>self.fakulteti</a:t>
            </a:r>
            <a:r>
              <a:rPr lang="en-US" sz="1600" dirty="0" smtClean="0">
                <a:solidFill>
                  <a:schemeClr val="bg1"/>
                </a:solidFill>
              </a:rPr>
              <a:t>])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Fakultet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self,naziv,univerzitet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self.naziv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self.univerzitet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univerzitet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self.departmani</a:t>
            </a:r>
            <a:r>
              <a:rPr lang="en-US" sz="1600" dirty="0" smtClean="0">
                <a:solidFill>
                  <a:schemeClr val="bg1"/>
                </a:solidFill>
              </a:rPr>
              <a:t> = []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</a:t>
            </a:r>
            <a:r>
              <a:rPr lang="en-US" sz="1600" dirty="0" err="1" smtClean="0">
                <a:solidFill>
                  <a:schemeClr val="bg1"/>
                </a:solidFill>
              </a:rPr>
              <a:t>str</a:t>
            </a:r>
            <a:r>
              <a:rPr lang="en-US" sz="1600" dirty="0" smtClean="0">
                <a:solidFill>
                  <a:schemeClr val="bg1"/>
                </a:solidFill>
              </a:rPr>
              <a:t>__(self):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"</a:t>
            </a:r>
            <a:r>
              <a:rPr lang="en-US" sz="1600" dirty="0" err="1" smtClean="0">
                <a:solidFill>
                  <a:schemeClr val="bg1"/>
                </a:solidFill>
              </a:rPr>
              <a:t>Fakultet</a:t>
            </a:r>
            <a:r>
              <a:rPr lang="en-US" sz="1600" dirty="0" smtClean="0">
                <a:solidFill>
                  <a:schemeClr val="bg1"/>
                </a:solidFill>
              </a:rPr>
              <a:t> " + </a:t>
            </a:r>
            <a:r>
              <a:rPr lang="en-US" sz="1600" dirty="0" err="1" smtClean="0">
                <a:solidFill>
                  <a:schemeClr val="bg1"/>
                </a:solidFill>
              </a:rPr>
              <a:t>self.naziv</a:t>
            </a:r>
            <a:r>
              <a:rPr lang="en-US" sz="1600" dirty="0" smtClean="0">
                <a:solidFill>
                  <a:schemeClr val="bg1"/>
                </a:solidFill>
              </a:rPr>
              <a:t> + "\n </a:t>
            </a:r>
            <a:r>
              <a:rPr lang="en-US" sz="1600" dirty="0" err="1" smtClean="0">
                <a:solidFill>
                  <a:schemeClr val="bg1"/>
                </a:solidFill>
              </a:rPr>
              <a:t>Departmani</a:t>
            </a:r>
            <a:r>
              <a:rPr lang="en-US" sz="1600" dirty="0" smtClean="0">
                <a:solidFill>
                  <a:schemeClr val="bg1"/>
                </a:solidFill>
              </a:rPr>
              <a:t>: " + " \ 				".join([</a:t>
            </a:r>
            <a:r>
              <a:rPr lang="en-US" sz="1600" dirty="0" err="1" smtClean="0">
                <a:solidFill>
                  <a:schemeClr val="bg1"/>
                </a:solidFill>
              </a:rPr>
              <a:t>d.naziv</a:t>
            </a:r>
            <a:r>
              <a:rPr lang="en-US" sz="1600" dirty="0" smtClean="0">
                <a:solidFill>
                  <a:schemeClr val="bg1"/>
                </a:solidFill>
              </a:rPr>
              <a:t> for d in </a:t>
            </a:r>
            <a:r>
              <a:rPr lang="en-US" sz="1600" dirty="0" err="1" smtClean="0">
                <a:solidFill>
                  <a:schemeClr val="bg1"/>
                </a:solidFill>
              </a:rPr>
              <a:t>self.departmani</a:t>
            </a:r>
            <a:r>
              <a:rPr lang="en-US" sz="1600" dirty="0" smtClean="0">
                <a:solidFill>
                  <a:schemeClr val="bg1"/>
                </a:solidFill>
              </a:rPr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1484784"/>
            <a:ext cx="7416824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Departman</a:t>
            </a:r>
            <a:r>
              <a:rPr lang="en-US" sz="1600" dirty="0" smtClean="0">
                <a:solidFill>
                  <a:schemeClr val="bg1"/>
                </a:solidFill>
              </a:rPr>
              <a:t>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self,naziv,fakultet,sef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self.naziv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self.fakultet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fakultet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self.sef_departmana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sef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</a:t>
            </a:r>
            <a:r>
              <a:rPr lang="en-US" sz="1600" dirty="0" err="1" smtClean="0">
                <a:solidFill>
                  <a:schemeClr val="bg1"/>
                </a:solidFill>
              </a:rPr>
              <a:t>str</a:t>
            </a:r>
            <a:r>
              <a:rPr lang="en-US" sz="1600" dirty="0" smtClean="0">
                <a:solidFill>
                  <a:schemeClr val="bg1"/>
                </a:solidFill>
              </a:rPr>
              <a:t>__(self):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"</a:t>
            </a:r>
            <a:r>
              <a:rPr lang="en-US" sz="1600" dirty="0" err="1" smtClean="0">
                <a:solidFill>
                  <a:schemeClr val="bg1"/>
                </a:solidFill>
              </a:rPr>
              <a:t>Departman</a:t>
            </a:r>
            <a:r>
              <a:rPr lang="en-US" sz="1600" dirty="0" smtClean="0">
                <a:solidFill>
                  <a:schemeClr val="bg1"/>
                </a:solidFill>
              </a:rPr>
              <a:t> " + </a:t>
            </a:r>
            <a:r>
              <a:rPr lang="en-US" sz="1600" dirty="0" err="1" smtClean="0">
                <a:solidFill>
                  <a:schemeClr val="bg1"/>
                </a:solidFill>
              </a:rPr>
              <a:t>self.naziv</a:t>
            </a:r>
            <a:r>
              <a:rPr lang="en-US" sz="1600" dirty="0" smtClean="0">
                <a:solidFill>
                  <a:schemeClr val="bg1"/>
                </a:solidFill>
              </a:rPr>
              <a:t> + "\n </a:t>
            </a:r>
            <a:r>
              <a:rPr lang="en-US" sz="1600" dirty="0" err="1" smtClean="0">
                <a:solidFill>
                  <a:schemeClr val="bg1"/>
                </a:solidFill>
              </a:rPr>
              <a:t>Sef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departmana</a:t>
            </a:r>
            <a:r>
              <a:rPr lang="en-US" sz="1600" dirty="0" smtClean="0">
                <a:solidFill>
                  <a:schemeClr val="bg1"/>
                </a:solidFill>
              </a:rPr>
              <a:t>: " + \ 					</a:t>
            </a:r>
            <a:r>
              <a:rPr lang="en-US" sz="1600" dirty="0" err="1" smtClean="0">
                <a:solidFill>
                  <a:schemeClr val="bg1"/>
                </a:solidFill>
              </a:rPr>
              <a:t>str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self.sef_departmana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Zaposleni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Osoba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self,broj_knjizice,ime,prezime</a:t>
            </a:r>
            <a:r>
              <a:rPr lang="en-US" sz="1600" dirty="0" smtClean="0">
                <a:solidFill>
                  <a:schemeClr val="bg1"/>
                </a:solidFill>
              </a:rPr>
              <a:t>): 				</a:t>
            </a:r>
            <a:r>
              <a:rPr lang="en-US" sz="1600" dirty="0" err="1" smtClean="0">
                <a:solidFill>
                  <a:schemeClr val="bg1"/>
                </a:solidFill>
              </a:rPr>
              <a:t>Osoba.__init</a:t>
            </a:r>
            <a:r>
              <a:rPr lang="en-US" sz="1600" dirty="0" smtClean="0">
                <a:solidFill>
                  <a:schemeClr val="bg1"/>
                </a:solidFill>
              </a:rPr>
              <a:t>__(</a:t>
            </a:r>
            <a:r>
              <a:rPr lang="en-US" sz="1600" dirty="0" err="1" smtClean="0">
                <a:solidFill>
                  <a:schemeClr val="bg1"/>
                </a:solidFill>
              </a:rPr>
              <a:t>self,ime,prezime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self.broj_radne_knjizice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broj_knjizice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self.departman</a:t>
            </a:r>
            <a:r>
              <a:rPr lang="en-US" sz="1600" dirty="0" smtClean="0">
                <a:solidFill>
                  <a:schemeClr val="bg1"/>
                </a:solidFill>
              </a:rPr>
              <a:t> = []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2924944"/>
            <a:ext cx="80648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ZADACI ZA DOMA</a:t>
            </a:r>
            <a:r>
              <a:rPr lang="sr-Latn-RS" sz="2400" b="1" dirty="0" smtClean="0">
                <a:latin typeface="Arial" pitchFamily="34" charset="0"/>
                <a:cs typeface="Arial" pitchFamily="34" charset="0"/>
              </a:rPr>
              <a:t>ĆI</a:t>
            </a:r>
            <a:endParaRPr kumimoji="0" lang="en-US" sz="24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1484784"/>
            <a:ext cx="80648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sr-Latn-RS" sz="2400" dirty="0" smtClean="0"/>
              <a:t>1.   </a:t>
            </a:r>
            <a:r>
              <a:rPr lang="en-US" sz="2400" dirty="0" err="1" smtClean="0"/>
              <a:t>Napisati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funkciju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vrši</a:t>
            </a:r>
            <a:r>
              <a:rPr lang="en-US" sz="2400" dirty="0" smtClean="0"/>
              <a:t> </a:t>
            </a:r>
            <a:r>
              <a:rPr lang="en-US" sz="2400" dirty="0" err="1" smtClean="0"/>
              <a:t>poredjenje</a:t>
            </a:r>
            <a:r>
              <a:rPr lang="en-US" sz="2400" dirty="0" smtClean="0"/>
              <a:t> </a:t>
            </a:r>
            <a:r>
              <a:rPr lang="en-US" sz="2400" dirty="0" err="1" smtClean="0"/>
              <a:t>dva</a:t>
            </a:r>
            <a:r>
              <a:rPr lang="en-US" sz="2400" dirty="0" smtClean="0"/>
              <a:t> </a:t>
            </a:r>
            <a:r>
              <a:rPr lang="en-US" sz="2400" dirty="0" err="1" smtClean="0"/>
              <a:t>stringa</a:t>
            </a:r>
            <a:r>
              <a:rPr lang="en-US" sz="2400" dirty="0" smtClean="0"/>
              <a:t> </a:t>
            </a:r>
            <a:r>
              <a:rPr lang="en-US" sz="2400" dirty="0" err="1" smtClean="0"/>
              <a:t>poput</a:t>
            </a:r>
            <a:r>
              <a:rPr lang="en-US" sz="2400" dirty="0" smtClean="0"/>
              <a:t> </a:t>
            </a:r>
            <a:r>
              <a:rPr lang="en-US" sz="2400" dirty="0" err="1" smtClean="0"/>
              <a:t>strcmp</a:t>
            </a:r>
            <a:r>
              <a:rPr lang="en-US" sz="2400" dirty="0" smtClean="0"/>
              <a:t>().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vraca</a:t>
            </a:r>
            <a:r>
              <a:rPr lang="en-US" sz="2400" dirty="0" smtClean="0"/>
              <a:t> 0 </a:t>
            </a:r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stringovi</a:t>
            </a:r>
            <a:r>
              <a:rPr lang="en-US" sz="2400" dirty="0" smtClean="0"/>
              <a:t> </a:t>
            </a:r>
            <a:r>
              <a:rPr lang="en-US" sz="2400" dirty="0" err="1" smtClean="0"/>
              <a:t>jednaki</a:t>
            </a:r>
            <a:r>
              <a:rPr lang="en-US" sz="2400" dirty="0" smtClean="0"/>
              <a:t>, -1 </a:t>
            </a:r>
            <a:r>
              <a:rPr lang="en-US" sz="2400" dirty="0" err="1" smtClean="0"/>
              <a:t>ako</a:t>
            </a:r>
            <a:r>
              <a:rPr lang="en-US" sz="2400" dirty="0" smtClean="0"/>
              <a:t> je </a:t>
            </a:r>
            <a:r>
              <a:rPr lang="en-US" sz="2400" dirty="0" err="1" smtClean="0"/>
              <a:t>prvi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veci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drugog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1 </a:t>
            </a:r>
            <a:r>
              <a:rPr lang="en-US" sz="2400" dirty="0" err="1" smtClean="0"/>
              <a:t>ako</a:t>
            </a:r>
            <a:r>
              <a:rPr lang="en-US" sz="2400" dirty="0" smtClean="0"/>
              <a:t> je </a:t>
            </a:r>
            <a:r>
              <a:rPr lang="en-US" sz="2400" dirty="0" err="1" smtClean="0"/>
              <a:t>drugi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veći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prvog</a:t>
            </a:r>
            <a:r>
              <a:rPr lang="en-US" sz="2400" dirty="0" smtClean="0"/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1484784"/>
            <a:ext cx="80648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sr-Latn-RS" sz="2400" dirty="0" smtClean="0"/>
              <a:t>2.  </a:t>
            </a:r>
            <a:r>
              <a:rPr lang="en-US" sz="2400" dirty="0" err="1" smtClean="0"/>
              <a:t>Napisati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funkciju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iscrtava</a:t>
            </a:r>
            <a:r>
              <a:rPr lang="en-US" sz="2400" dirty="0" smtClean="0"/>
              <a:t> </a:t>
            </a:r>
            <a:r>
              <a:rPr lang="en-US" sz="2400" dirty="0" err="1" smtClean="0"/>
              <a:t>kvadrat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stranicom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n </a:t>
            </a:r>
            <a:r>
              <a:rPr lang="en-US" sz="2400" dirty="0" err="1" smtClean="0"/>
              <a:t>karaktera</a:t>
            </a:r>
            <a:r>
              <a:rPr lang="en-US" sz="2400" dirty="0" smtClean="0"/>
              <a:t>. </a:t>
            </a:r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 smtClean="0"/>
              <a:t>nije</a:t>
            </a:r>
            <a:r>
              <a:rPr lang="en-US" sz="2400" dirty="0" smtClean="0"/>
              <a:t> </a:t>
            </a:r>
            <a:r>
              <a:rPr lang="en-US" sz="2400" dirty="0" err="1" smtClean="0"/>
              <a:t>zadat</a:t>
            </a:r>
            <a:r>
              <a:rPr lang="en-US" sz="2400" dirty="0" smtClean="0"/>
              <a:t> </a:t>
            </a:r>
            <a:r>
              <a:rPr lang="en-US" sz="2400" dirty="0" err="1" smtClean="0"/>
              <a:t>drugi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</a:t>
            </a:r>
            <a:r>
              <a:rPr lang="en-US" sz="2400" dirty="0" smtClean="0"/>
              <a:t>,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iscrtavanje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#, u </a:t>
            </a:r>
            <a:r>
              <a:rPr lang="en-US" sz="2400" dirty="0" err="1" smtClean="0"/>
              <a:t>suprotnom</a:t>
            </a:r>
            <a:r>
              <a:rPr lang="en-US" sz="2400" dirty="0" smtClean="0"/>
              <a:t> </a:t>
            </a:r>
            <a:r>
              <a:rPr lang="en-US" sz="2400" dirty="0" err="1" smtClean="0"/>
              <a:t>iscrtati</a:t>
            </a:r>
            <a:r>
              <a:rPr lang="en-US" sz="2400" dirty="0" smtClean="0"/>
              <a:t> </a:t>
            </a:r>
            <a:r>
              <a:rPr lang="en-US" sz="2400" dirty="0" err="1" smtClean="0"/>
              <a:t>zadatim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karakterom</a:t>
            </a:r>
            <a:r>
              <a:rPr lang="en-US" sz="2400" dirty="0" smtClean="0"/>
              <a:t>.</a:t>
            </a:r>
            <a:endParaRPr kumimoji="0" lang="sr-Latn-R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indent="-457200"/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429000"/>
            <a:ext cx="727280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kvadrat(4,"a")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aaaa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a </a:t>
            </a:r>
            <a:r>
              <a:rPr lang="sr-Latn-RS" sz="1600" dirty="0" smtClean="0">
                <a:solidFill>
                  <a:schemeClr val="bg1"/>
                </a:solidFill>
              </a:rPr>
              <a:t>    </a:t>
            </a:r>
            <a:r>
              <a:rPr lang="pt-BR" sz="1600" dirty="0" smtClean="0">
                <a:solidFill>
                  <a:schemeClr val="bg1"/>
                </a:solidFill>
              </a:rPr>
              <a:t>a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aaaa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1484784"/>
            <a:ext cx="80648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r-Latn-RS" sz="2400" dirty="0" smtClean="0"/>
              <a:t>3. </a:t>
            </a:r>
            <a:r>
              <a:rPr lang="en-US" sz="2400" dirty="0" err="1" smtClean="0"/>
              <a:t>Nasledjivanje</a:t>
            </a:r>
            <a:r>
              <a:rPr lang="en-US" sz="2400" dirty="0" smtClean="0"/>
              <a:t>. </a:t>
            </a:r>
            <a:r>
              <a:rPr lang="en-US" sz="2400" dirty="0" err="1" smtClean="0"/>
              <a:t>Napisati</a:t>
            </a:r>
            <a:r>
              <a:rPr lang="en-US" sz="2400" dirty="0" smtClean="0"/>
              <a:t> </a:t>
            </a:r>
            <a:r>
              <a:rPr lang="en-US" sz="2400" dirty="0" err="1" smtClean="0"/>
              <a:t>abstraktnu</a:t>
            </a:r>
            <a:r>
              <a:rPr lang="en-US" sz="2400" dirty="0" smtClean="0"/>
              <a:t> </a:t>
            </a:r>
            <a:r>
              <a:rPr lang="en-US" sz="2400" dirty="0" err="1" smtClean="0"/>
              <a:t>klasu</a:t>
            </a:r>
            <a:r>
              <a:rPr lang="en-US" sz="2400" dirty="0" smtClean="0"/>
              <a:t> Adder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definise</a:t>
            </a:r>
            <a:r>
              <a:rPr lang="en-US" sz="2400" dirty="0" smtClean="0"/>
              <a:t> </a:t>
            </a:r>
            <a:r>
              <a:rPr lang="en-US" sz="2400" dirty="0" err="1" smtClean="0"/>
              <a:t>metodu</a:t>
            </a:r>
            <a:r>
              <a:rPr lang="en-US" sz="2400" dirty="0" smtClean="0"/>
              <a:t> add(</a:t>
            </a:r>
            <a:r>
              <a:rPr lang="en-US" sz="2400" dirty="0" err="1" smtClean="0"/>
              <a:t>self,x,y</a:t>
            </a:r>
            <a:r>
              <a:rPr lang="en-US" sz="2400" dirty="0" smtClean="0"/>
              <a:t>). </a:t>
            </a:r>
            <a:r>
              <a:rPr lang="en-US" sz="2400" dirty="0" err="1" smtClean="0"/>
              <a:t>Zatim</a:t>
            </a:r>
            <a:r>
              <a:rPr lang="en-US" sz="2400" dirty="0" smtClean="0"/>
              <a:t> </a:t>
            </a:r>
            <a:r>
              <a:rPr lang="en-US" sz="2400" dirty="0" err="1" smtClean="0"/>
              <a:t>napisati</a:t>
            </a:r>
            <a:r>
              <a:rPr lang="en-US" sz="2400" dirty="0" smtClean="0"/>
              <a:t> </a:t>
            </a:r>
            <a:r>
              <a:rPr lang="en-US" sz="2400" dirty="0" err="1" smtClean="0"/>
              <a:t>dve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nasledjuju</a:t>
            </a:r>
            <a:r>
              <a:rPr lang="en-US" sz="2400" dirty="0" smtClean="0"/>
              <a:t> </a:t>
            </a:r>
            <a:r>
              <a:rPr lang="en-US" sz="2400" dirty="0" err="1" smtClean="0"/>
              <a:t>abstraktnu</a:t>
            </a:r>
            <a:r>
              <a:rPr lang="en-US" sz="2400" dirty="0" smtClean="0"/>
              <a:t> </a:t>
            </a:r>
            <a:r>
              <a:rPr lang="en-US" sz="2400" dirty="0" err="1" smtClean="0"/>
              <a:t>klasu</a:t>
            </a:r>
            <a:r>
              <a:rPr lang="en-US" sz="2400" dirty="0" smtClean="0"/>
              <a:t> Adder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imeplementiraju</a:t>
            </a:r>
            <a:r>
              <a:rPr lang="en-US" sz="2400" dirty="0" smtClean="0"/>
              <a:t> add() </a:t>
            </a:r>
            <a:r>
              <a:rPr lang="en-US" sz="2400" dirty="0" err="1" smtClean="0"/>
              <a:t>metodu</a:t>
            </a:r>
            <a:r>
              <a:rPr lang="en-US" sz="2400" dirty="0" smtClean="0"/>
              <a:t>. Te </a:t>
            </a:r>
            <a:r>
              <a:rPr lang="en-US" sz="2400" dirty="0" err="1" smtClean="0"/>
              <a:t>dve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: </a:t>
            </a:r>
            <a:endParaRPr lang="sr-Latn-R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ListAdder</a:t>
            </a:r>
            <a:r>
              <a:rPr lang="en-US" sz="2400" dirty="0" smtClean="0"/>
              <a:t> - </a:t>
            </a:r>
            <a:r>
              <a:rPr lang="en-US" sz="2400" dirty="0" err="1" smtClean="0"/>
              <a:t>cija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add() </a:t>
            </a:r>
            <a:r>
              <a:rPr lang="en-US" sz="2400" dirty="0" err="1" smtClean="0"/>
              <a:t>vraća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rezultat</a:t>
            </a:r>
            <a:r>
              <a:rPr lang="en-US" sz="2400" dirty="0" smtClean="0"/>
              <a:t> </a:t>
            </a:r>
            <a:r>
              <a:rPr lang="en-US" sz="2400" dirty="0" err="1" smtClean="0"/>
              <a:t>konkatenaciju</a:t>
            </a:r>
            <a:r>
              <a:rPr lang="en-US" sz="2400" dirty="0" smtClean="0"/>
              <a:t> </a:t>
            </a:r>
            <a:r>
              <a:rPr lang="en-US" sz="2400" dirty="0" err="1" smtClean="0"/>
              <a:t>dve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DictAdder</a:t>
            </a:r>
            <a:r>
              <a:rPr lang="en-US" sz="2400" dirty="0" smtClean="0"/>
              <a:t> - </a:t>
            </a:r>
            <a:r>
              <a:rPr lang="en-US" sz="2400" dirty="0" err="1" smtClean="0"/>
              <a:t>čija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add() </a:t>
            </a:r>
            <a:r>
              <a:rPr lang="en-US" sz="2400" dirty="0" err="1" smtClean="0"/>
              <a:t>vraća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rezultat</a:t>
            </a:r>
            <a:r>
              <a:rPr lang="en-US" sz="2400" dirty="0" smtClean="0"/>
              <a:t> </a:t>
            </a:r>
            <a:r>
              <a:rPr lang="en-US" sz="2400" dirty="0" err="1" smtClean="0"/>
              <a:t>novi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dva</a:t>
            </a:r>
            <a:r>
              <a:rPr lang="en-US" sz="2400" dirty="0" smtClean="0"/>
              <a:t> </a:t>
            </a:r>
            <a:r>
              <a:rPr lang="en-US" sz="2400" dirty="0" err="1" smtClean="0"/>
              <a:t>prosledjena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rečnika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pPr marL="457200" indent="-457200"/>
            <a:endParaRPr kumimoji="0" lang="sr-Latn-R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indent="-457200"/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1484784"/>
            <a:ext cx="80648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r-Latn-RS" sz="2400" dirty="0" smtClean="0"/>
              <a:t>4. </a:t>
            </a:r>
            <a:r>
              <a:rPr lang="en-US" sz="2400" dirty="0" err="1" smtClean="0"/>
              <a:t>Napisati</a:t>
            </a:r>
            <a:r>
              <a:rPr lang="en-US" sz="2400" dirty="0" smtClean="0"/>
              <a:t> </a:t>
            </a:r>
            <a:r>
              <a:rPr lang="en-US" sz="2400" dirty="0" err="1" smtClean="0"/>
              <a:t>klasu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implementira</a:t>
            </a:r>
            <a:r>
              <a:rPr lang="en-US" sz="2400" dirty="0" smtClean="0"/>
              <a:t> </a:t>
            </a:r>
            <a:r>
              <a:rPr lang="en-US" sz="2400" dirty="0" err="1" smtClean="0"/>
              <a:t>razlomke</a:t>
            </a:r>
            <a:r>
              <a:rPr lang="en-US" sz="2400" dirty="0" smtClean="0"/>
              <a:t>. </a:t>
            </a:r>
            <a:r>
              <a:rPr lang="en-US" sz="2400" dirty="0" err="1" smtClean="0"/>
              <a:t>Razlomci</a:t>
            </a:r>
            <a:r>
              <a:rPr lang="en-US" sz="2400" dirty="0" smtClean="0"/>
              <a:t> </a:t>
            </a:r>
            <a:r>
              <a:rPr lang="en-US" sz="2400" dirty="0" err="1" smtClean="0"/>
              <a:t>imaju</a:t>
            </a:r>
            <a:r>
              <a:rPr lang="en-US" sz="2400" dirty="0" smtClean="0"/>
              <a:t> </a:t>
            </a:r>
            <a:r>
              <a:rPr lang="en-US" sz="2400" dirty="0" err="1" smtClean="0"/>
              <a:t>brojioc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imenioc</a:t>
            </a:r>
            <a:r>
              <a:rPr lang="en-US" sz="2400" dirty="0" smtClean="0"/>
              <a:t>. </a:t>
            </a:r>
            <a:r>
              <a:rPr lang="en-US" sz="2400" dirty="0" err="1" smtClean="0"/>
              <a:t>Preklopiti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str</a:t>
            </a:r>
            <a:r>
              <a:rPr lang="en-US" sz="2400" i="1" dirty="0" smtClean="0"/>
              <a:t>__ </a:t>
            </a:r>
            <a:r>
              <a:rPr lang="en-US" sz="2400" dirty="0" smtClean="0"/>
              <a:t>,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mul</a:t>
            </a:r>
            <a:r>
              <a:rPr lang="en-US" sz="2400" i="1" dirty="0" smtClean="0"/>
              <a:t>__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i="1" dirty="0" smtClean="0"/>
              <a:t>__add__ </a:t>
            </a:r>
            <a:r>
              <a:rPr lang="en-US" sz="2400" dirty="0" err="1" smtClean="0"/>
              <a:t>kako</a:t>
            </a:r>
            <a:r>
              <a:rPr lang="en-US" sz="2400" dirty="0" smtClean="0"/>
              <a:t> bi </a:t>
            </a:r>
            <a:r>
              <a:rPr lang="en-US" sz="2400" dirty="0" err="1" smtClean="0"/>
              <a:t>omogućili</a:t>
            </a:r>
            <a:r>
              <a:rPr lang="en-US" sz="2400" dirty="0" smtClean="0"/>
              <a:t> </a:t>
            </a:r>
            <a:r>
              <a:rPr lang="en-US" sz="2400" dirty="0" err="1" smtClean="0"/>
              <a:t>ispisivanje</a:t>
            </a:r>
            <a:r>
              <a:rPr lang="en-US" sz="2400" dirty="0" smtClean="0"/>
              <a:t> u </a:t>
            </a:r>
            <a:r>
              <a:rPr lang="en-US" sz="2400" dirty="0" err="1" smtClean="0"/>
              <a:t>obliku</a:t>
            </a:r>
            <a:r>
              <a:rPr lang="en-US" sz="2400" dirty="0" smtClean="0"/>
              <a:t> </a:t>
            </a:r>
            <a:r>
              <a:rPr lang="en-US" sz="2400" dirty="0" err="1" smtClean="0"/>
              <a:t>razlomaka</a:t>
            </a:r>
            <a:r>
              <a:rPr lang="en-US" sz="2400" dirty="0" smtClean="0"/>
              <a:t>, </a:t>
            </a:r>
            <a:r>
              <a:rPr lang="en-US" sz="2400" dirty="0" err="1" smtClean="0"/>
              <a:t>množenje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sabiranje</a:t>
            </a:r>
            <a:r>
              <a:rPr lang="en-US" sz="2400" dirty="0" smtClean="0"/>
              <a:t> </a:t>
            </a:r>
            <a:r>
              <a:rPr lang="en-US" sz="2400" dirty="0" err="1" smtClean="0"/>
              <a:t>razlomaka</a:t>
            </a:r>
            <a:r>
              <a:rPr lang="en-US" sz="2400" dirty="0" smtClean="0"/>
              <a:t> </a:t>
            </a:r>
            <a:r>
              <a:rPr lang="en-US" sz="2400" dirty="0" err="1" smtClean="0"/>
              <a:t>respektivno</a:t>
            </a:r>
            <a:r>
              <a:rPr lang="en-US" sz="2400" dirty="0" smtClean="0"/>
              <a:t>. *Primer </a:t>
            </a:r>
            <a:r>
              <a:rPr lang="en-US" sz="2400" dirty="0" err="1" smtClean="0"/>
              <a:t>korišćenja</a:t>
            </a:r>
            <a:r>
              <a:rPr lang="en-US" sz="2400" dirty="0" smtClean="0"/>
              <a:t>:</a:t>
            </a:r>
            <a:endParaRPr kumimoji="0" lang="sr-Latn-R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indent="-457200"/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573016"/>
            <a:ext cx="7272808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&gt;&gt;&gt; r = </a:t>
            </a:r>
            <a:r>
              <a:rPr lang="en-US" sz="1600" dirty="0" err="1" smtClean="0">
                <a:solidFill>
                  <a:schemeClr val="bg1"/>
                </a:solidFill>
              </a:rPr>
              <a:t>Razlomak</a:t>
            </a:r>
            <a:r>
              <a:rPr lang="en-US" sz="1600" dirty="0" smtClean="0">
                <a:solidFill>
                  <a:schemeClr val="bg1"/>
                </a:solidFill>
              </a:rPr>
              <a:t>(10,2)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&gt;&gt;&gt; r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&lt;__</a:t>
            </a:r>
            <a:r>
              <a:rPr lang="en-US" sz="1600" dirty="0" err="1" smtClean="0">
                <a:solidFill>
                  <a:schemeClr val="bg1"/>
                </a:solidFill>
              </a:rPr>
              <a:t>main__.Razlomak</a:t>
            </a:r>
            <a:r>
              <a:rPr lang="en-US" sz="1600" dirty="0" smtClean="0">
                <a:solidFill>
                  <a:schemeClr val="bg1"/>
                </a:solidFill>
              </a:rPr>
              <a:t> object at 0x7f2121407ed0&gt;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&gt;&gt;&gt; print r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10/2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&gt;&gt;&gt; print </a:t>
            </a:r>
            <a:r>
              <a:rPr lang="en-US" sz="1600" dirty="0" err="1" smtClean="0">
                <a:solidFill>
                  <a:schemeClr val="bg1"/>
                </a:solidFill>
              </a:rPr>
              <a:t>Razlomak</a:t>
            </a:r>
            <a:r>
              <a:rPr lang="en-US" sz="1600" dirty="0" smtClean="0">
                <a:solidFill>
                  <a:schemeClr val="bg1"/>
                </a:solidFill>
              </a:rPr>
              <a:t>(10,4)*</a:t>
            </a:r>
            <a:r>
              <a:rPr lang="en-US" sz="1600" dirty="0" err="1" smtClean="0">
                <a:solidFill>
                  <a:schemeClr val="bg1"/>
                </a:solidFill>
              </a:rPr>
              <a:t>Razlomak</a:t>
            </a:r>
            <a:r>
              <a:rPr lang="en-US" sz="1600" dirty="0" smtClean="0">
                <a:solidFill>
                  <a:schemeClr val="bg1"/>
                </a:solidFill>
              </a:rPr>
              <a:t>(1,2)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10/8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Prosledjivanje</a:t>
            </a:r>
            <a:r>
              <a:rPr lang="en-US" b="1" dirty="0" smtClean="0"/>
              <a:t> </a:t>
            </a:r>
            <a:r>
              <a:rPr lang="en-US" b="1" dirty="0" err="1" smtClean="0"/>
              <a:t>parametara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povratne</a:t>
            </a:r>
            <a:r>
              <a:rPr lang="en-US" b="1" dirty="0" smtClean="0"/>
              <a:t> </a:t>
            </a:r>
            <a:r>
              <a:rPr lang="en-US" b="1" dirty="0" err="1" smtClean="0"/>
              <a:t>vrednosti</a:t>
            </a:r>
            <a:endParaRPr lang="en-US" b="1" dirty="0" smtClean="0"/>
          </a:p>
          <a:p>
            <a:r>
              <a:rPr lang="en-US" sz="2400" dirty="0" err="1" smtClean="0"/>
              <a:t>Ključna</a:t>
            </a:r>
            <a:r>
              <a:rPr lang="en-US" sz="2400" dirty="0" smtClean="0"/>
              <a:t> </a:t>
            </a:r>
            <a:r>
              <a:rPr lang="en-US" sz="2400" dirty="0" err="1" smtClean="0"/>
              <a:t>reč</a:t>
            </a:r>
            <a:r>
              <a:rPr lang="en-US" sz="2400" dirty="0" smtClean="0"/>
              <a:t> </a:t>
            </a:r>
            <a:r>
              <a:rPr lang="en-US" sz="2400" i="1" dirty="0" smtClean="0"/>
              <a:t>return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povratne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endParaRPr lang="en-US" sz="2400" dirty="0" smtClean="0"/>
          </a:p>
          <a:p>
            <a:pPr lvl="1"/>
            <a:r>
              <a:rPr lang="en-US" sz="2400" i="1" dirty="0" smtClean="0"/>
              <a:t>None</a:t>
            </a:r>
            <a:r>
              <a:rPr lang="en-US" sz="2400" dirty="0" smtClean="0"/>
              <a:t> je </a:t>
            </a:r>
            <a:r>
              <a:rPr lang="en-US" sz="2400" dirty="0" err="1" smtClean="0"/>
              <a:t>podrazumevana</a:t>
            </a:r>
            <a:r>
              <a:rPr lang="en-US" sz="2400" dirty="0" smtClean="0"/>
              <a:t> </a:t>
            </a:r>
            <a:r>
              <a:rPr lang="en-US" sz="2400" dirty="0" err="1" smtClean="0"/>
              <a:t>povratna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</a:t>
            </a:r>
            <a:endParaRPr lang="en-US" sz="2400" dirty="0" smtClean="0"/>
          </a:p>
          <a:p>
            <a:pPr lvl="1"/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jednog</a:t>
            </a:r>
            <a:r>
              <a:rPr lang="en-US" sz="2400" dirty="0" smtClean="0"/>
              <a:t> </a:t>
            </a:r>
            <a:r>
              <a:rPr lang="en-US" sz="2400" dirty="0" err="1" smtClean="0"/>
              <a:t>rezultata</a:t>
            </a:r>
            <a:r>
              <a:rPr lang="en-US" sz="2400" dirty="0" smtClean="0"/>
              <a:t> se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vratiti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dirty="0" err="1" smtClean="0"/>
              <a:t>torki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068960"/>
            <a:ext cx="576064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krug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poluprecnik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povrsina</a:t>
            </a:r>
            <a:r>
              <a:rPr lang="en-US" sz="1600" dirty="0" smtClean="0">
                <a:solidFill>
                  <a:schemeClr val="bg1"/>
                </a:solidFill>
              </a:rPr>
              <a:t> = 3.14 * (</a:t>
            </a:r>
            <a:r>
              <a:rPr lang="en-US" sz="1600" dirty="0" err="1" smtClean="0">
                <a:solidFill>
                  <a:schemeClr val="bg1"/>
                </a:solidFill>
              </a:rPr>
              <a:t>poluprecnik</a:t>
            </a:r>
            <a:r>
              <a:rPr lang="en-US" sz="1600" dirty="0" smtClean="0">
                <a:solidFill>
                  <a:schemeClr val="bg1"/>
                </a:solidFill>
              </a:rPr>
              <a:t>**2)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obim</a:t>
            </a:r>
            <a:r>
              <a:rPr lang="en-US" sz="1600" dirty="0" smtClean="0">
                <a:solidFill>
                  <a:schemeClr val="bg1"/>
                </a:solidFill>
              </a:rPr>
              <a:t> = 2 * </a:t>
            </a:r>
            <a:r>
              <a:rPr lang="en-US" sz="1600" dirty="0" err="1" smtClean="0">
                <a:solidFill>
                  <a:schemeClr val="bg1"/>
                </a:solidFill>
              </a:rPr>
              <a:t>poluprecnik</a:t>
            </a:r>
            <a:r>
              <a:rPr lang="en-US" sz="1600" dirty="0" smtClean="0">
                <a:solidFill>
                  <a:schemeClr val="bg1"/>
                </a:solidFill>
              </a:rPr>
              <a:t> * 3.14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return (</a:t>
            </a:r>
            <a:r>
              <a:rPr lang="en-US" sz="1600" dirty="0" err="1" smtClean="0">
                <a:solidFill>
                  <a:schemeClr val="bg1"/>
                </a:solidFill>
              </a:rPr>
              <a:t>povrsina,obim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p,o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krug</a:t>
            </a:r>
            <a:r>
              <a:rPr lang="en-US" sz="1600" dirty="0" smtClean="0">
                <a:solidFill>
                  <a:schemeClr val="bg1"/>
                </a:solidFill>
              </a:rPr>
              <a:t>(4)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"</a:t>
            </a:r>
            <a:r>
              <a:rPr lang="en-US" sz="1600" dirty="0" err="1" smtClean="0">
                <a:solidFill>
                  <a:schemeClr val="bg1"/>
                </a:solidFill>
              </a:rPr>
              <a:t>Površina</a:t>
            </a:r>
            <a:r>
              <a:rPr lang="en-US" sz="1600" dirty="0" smtClean="0">
                <a:solidFill>
                  <a:schemeClr val="bg1"/>
                </a:solidFill>
              </a:rPr>
              <a:t> je %f a </a:t>
            </a:r>
            <a:r>
              <a:rPr lang="en-US" sz="1600" dirty="0" err="1" smtClean="0">
                <a:solidFill>
                  <a:schemeClr val="bg1"/>
                </a:solidFill>
              </a:rPr>
              <a:t>obim</a:t>
            </a:r>
            <a:r>
              <a:rPr lang="en-US" sz="1600" dirty="0" smtClean="0">
                <a:solidFill>
                  <a:schemeClr val="bg1"/>
                </a:solidFill>
              </a:rPr>
              <a:t> %f"%(</a:t>
            </a:r>
            <a:r>
              <a:rPr lang="en-US" sz="1600" dirty="0" err="1" smtClean="0">
                <a:solidFill>
                  <a:schemeClr val="bg1"/>
                </a:solidFill>
              </a:rPr>
              <a:t>p,o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489654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Lokalne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globalne</a:t>
            </a:r>
            <a:r>
              <a:rPr lang="en-US" b="1" dirty="0" smtClean="0"/>
              <a:t> </a:t>
            </a:r>
            <a:r>
              <a:rPr lang="en-US" b="1" dirty="0" err="1" smtClean="0"/>
              <a:t>promenljive</a:t>
            </a:r>
            <a:endParaRPr lang="en-US" b="1" dirty="0" smtClean="0"/>
          </a:p>
          <a:p>
            <a:r>
              <a:rPr lang="en-US" sz="2400" dirty="0" err="1" smtClean="0"/>
              <a:t>Svaki</a:t>
            </a:r>
            <a:r>
              <a:rPr lang="en-US" sz="2400" dirty="0" smtClean="0"/>
              <a:t> </a:t>
            </a:r>
            <a:r>
              <a:rPr lang="en-US" sz="2400" dirty="0" err="1" smtClean="0"/>
              <a:t>poziv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pravi</a:t>
            </a:r>
            <a:r>
              <a:rPr lang="en-US" sz="2400" dirty="0" smtClean="0"/>
              <a:t> </a:t>
            </a:r>
            <a:r>
              <a:rPr lang="en-US" sz="2400" dirty="0" err="1" smtClean="0"/>
              <a:t>novi</a:t>
            </a:r>
            <a:r>
              <a:rPr lang="en-US" sz="2400" dirty="0" smtClean="0"/>
              <a:t> </a:t>
            </a:r>
            <a:r>
              <a:rPr lang="en-US" sz="2400" dirty="0" err="1" smtClean="0"/>
              <a:t>lokalni</a:t>
            </a:r>
            <a:r>
              <a:rPr lang="en-US" sz="2400" dirty="0" smtClean="0"/>
              <a:t> namespace </a:t>
            </a:r>
          </a:p>
          <a:p>
            <a:r>
              <a:rPr lang="en-US" sz="2400" dirty="0" smtClean="0"/>
              <a:t>Interpreter </a:t>
            </a:r>
            <a:r>
              <a:rPr lang="en-US" sz="2400" dirty="0" err="1" smtClean="0"/>
              <a:t>promenljivu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imenu</a:t>
            </a:r>
            <a:r>
              <a:rPr lang="en-US" sz="2400" dirty="0" smtClean="0"/>
              <a:t> </a:t>
            </a:r>
            <a:r>
              <a:rPr lang="en-US" sz="2400" dirty="0" err="1" smtClean="0"/>
              <a:t>traži</a:t>
            </a:r>
            <a:r>
              <a:rPr lang="en-US" sz="2400" dirty="0" smtClean="0"/>
              <a:t> </a:t>
            </a:r>
            <a:r>
              <a:rPr lang="en-US" sz="2400" dirty="0" err="1" smtClean="0"/>
              <a:t>prvo</a:t>
            </a:r>
            <a:r>
              <a:rPr lang="en-US" sz="2400" dirty="0" smtClean="0"/>
              <a:t> u </a:t>
            </a:r>
            <a:r>
              <a:rPr lang="en-US" sz="2400" dirty="0" err="1" smtClean="0"/>
              <a:t>lokalnom</a:t>
            </a:r>
            <a:r>
              <a:rPr lang="en-US" sz="2400" dirty="0" smtClean="0"/>
              <a:t> namespace-u pa </a:t>
            </a:r>
            <a:r>
              <a:rPr lang="en-US" sz="2400" dirty="0" err="1" smtClean="0"/>
              <a:t>zatim</a:t>
            </a:r>
            <a:r>
              <a:rPr lang="en-US" sz="2400" dirty="0" smtClean="0"/>
              <a:t> u </a:t>
            </a:r>
            <a:r>
              <a:rPr lang="en-US" sz="2400" dirty="0" err="1" smtClean="0"/>
              <a:t>globalnom</a:t>
            </a:r>
            <a:endParaRPr lang="en-US" sz="2400" dirty="0" smtClean="0"/>
          </a:p>
          <a:p>
            <a:r>
              <a:rPr lang="en-US" sz="2400" dirty="0" smtClean="0"/>
              <a:t>Primer: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Promenljiva</a:t>
            </a:r>
            <a:r>
              <a:rPr lang="en-US" sz="2400" dirty="0" smtClean="0"/>
              <a:t> se </a:t>
            </a:r>
            <a:r>
              <a:rPr lang="en-US" sz="2400" dirty="0" err="1" smtClean="0"/>
              <a:t>eksplicitno</a:t>
            </a:r>
            <a:r>
              <a:rPr lang="en-US" sz="2400" dirty="0" smtClean="0"/>
              <a:t> </a:t>
            </a:r>
            <a:r>
              <a:rPr lang="en-US" sz="2400" dirty="0" err="1" smtClean="0"/>
              <a:t>proglasi</a:t>
            </a:r>
            <a:r>
              <a:rPr lang="en-US" sz="2400" dirty="0" smtClean="0"/>
              <a:t> </a:t>
            </a:r>
            <a:r>
              <a:rPr lang="en-US" sz="2400" dirty="0" err="1" smtClean="0"/>
              <a:t>globalnom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smtClean="0"/>
              <a:t>global</a:t>
            </a:r>
            <a:r>
              <a:rPr lang="en-US" sz="2400" dirty="0" smtClean="0"/>
              <a:t> 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3284984"/>
            <a:ext cx="576064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= 4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def test():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a = 10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test()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085184"/>
            <a:ext cx="576064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= 4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def test():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global a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a = 10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test()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475252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Funkcije</a:t>
            </a:r>
            <a:r>
              <a:rPr lang="en-US" b="1" dirty="0" smtClean="0"/>
              <a:t> </a:t>
            </a:r>
            <a:r>
              <a:rPr lang="en-US" b="1" dirty="0" err="1" smtClean="0"/>
              <a:t>kao</a:t>
            </a:r>
            <a:r>
              <a:rPr lang="en-US" b="1" dirty="0" smtClean="0"/>
              <a:t> </a:t>
            </a:r>
            <a:r>
              <a:rPr lang="en-US" b="1" dirty="0" err="1" smtClean="0"/>
              <a:t>objekti</a:t>
            </a:r>
            <a:endParaRPr lang="en-US" b="1" dirty="0" smtClean="0"/>
          </a:p>
          <a:p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"first class" </a:t>
            </a:r>
            <a:r>
              <a:rPr lang="en-US" sz="2400" dirty="0" err="1" smtClean="0"/>
              <a:t>objekti</a:t>
            </a:r>
            <a:r>
              <a:rPr lang="en-US" sz="2400" dirty="0" smtClean="0"/>
              <a:t> u </a:t>
            </a:r>
            <a:r>
              <a:rPr lang="en-US" sz="2400" dirty="0" err="1" smtClean="0"/>
              <a:t>Pythonu</a:t>
            </a:r>
            <a:endParaRPr lang="en-US" sz="2400" dirty="0" smtClean="0"/>
          </a:p>
          <a:p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prosledjene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vraćene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rezultat</a:t>
            </a:r>
            <a:endParaRPr lang="en-US" sz="2400" dirty="0" smtClean="0"/>
          </a:p>
          <a:p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definisane</a:t>
            </a:r>
            <a:r>
              <a:rPr lang="en-US" sz="2400" dirty="0" smtClean="0"/>
              <a:t> </a:t>
            </a:r>
            <a:r>
              <a:rPr lang="en-US" sz="2400" dirty="0" err="1" smtClean="0"/>
              <a:t>unutar</a:t>
            </a:r>
            <a:r>
              <a:rPr lang="en-US" sz="2400" dirty="0" smtClean="0"/>
              <a:t> </a:t>
            </a:r>
            <a:r>
              <a:rPr lang="en-US" sz="2400" dirty="0" err="1" smtClean="0"/>
              <a:t>drugih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Ovako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definisane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se </a:t>
            </a:r>
            <a:r>
              <a:rPr lang="en-US" sz="2400" dirty="0" err="1" smtClean="0"/>
              <a:t>nazivaju</a:t>
            </a:r>
            <a:r>
              <a:rPr lang="en-US" sz="2400" dirty="0" smtClean="0"/>
              <a:t> </a:t>
            </a:r>
            <a:r>
              <a:rPr lang="en-US" sz="2400" i="1" dirty="0" smtClean="0"/>
              <a:t>closure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obično</a:t>
            </a:r>
            <a:r>
              <a:rPr lang="en-US" sz="2400" dirty="0" smtClean="0"/>
              <a:t> se </a:t>
            </a:r>
            <a:r>
              <a:rPr lang="en-US" sz="2400" dirty="0" err="1" smtClean="0"/>
              <a:t>koriste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umesto</a:t>
            </a:r>
            <a:r>
              <a:rPr lang="en-US" sz="2400" dirty="0" smtClean="0"/>
              <a:t> </a:t>
            </a:r>
            <a:r>
              <a:rPr lang="en-US" sz="2400" dirty="0" err="1" smtClean="0"/>
              <a:t>hardkodiranih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konstanti</a:t>
            </a:r>
            <a:endParaRPr lang="en-US" sz="2400" dirty="0" smtClean="0"/>
          </a:p>
          <a:p>
            <a:pPr lvl="1"/>
            <a:r>
              <a:rPr lang="en-US" sz="2400" dirty="0" err="1" smtClean="0"/>
              <a:t>umesto</a:t>
            </a:r>
            <a:r>
              <a:rPr lang="en-US" sz="2400" dirty="0" smtClean="0"/>
              <a:t> </a:t>
            </a:r>
            <a:r>
              <a:rPr lang="en-US" sz="2400" dirty="0" err="1" smtClean="0"/>
              <a:t>globalnih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promenljivih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3155484"/>
            <a:ext cx="576064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makeInc</a:t>
            </a:r>
            <a:r>
              <a:rPr lang="en-US" sz="1600" dirty="0" smtClean="0">
                <a:solidFill>
                  <a:schemeClr val="bg1"/>
                </a:solidFill>
              </a:rPr>
              <a:t>(x):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inc(y):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</a:t>
            </a:r>
            <a:r>
              <a:rPr lang="en-US" sz="1600" dirty="0" err="1" smtClean="0">
                <a:solidFill>
                  <a:schemeClr val="bg1"/>
                </a:solidFill>
              </a:rPr>
              <a:t>x+y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return inc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inc10 = </a:t>
            </a:r>
            <a:r>
              <a:rPr lang="en-US" sz="1600" dirty="0" err="1" smtClean="0">
                <a:solidFill>
                  <a:schemeClr val="bg1"/>
                </a:solidFill>
              </a:rPr>
              <a:t>makeInc</a:t>
            </a:r>
            <a:r>
              <a:rPr lang="en-US" sz="1600" dirty="0" smtClean="0">
                <a:solidFill>
                  <a:schemeClr val="bg1"/>
                </a:solidFill>
              </a:rPr>
              <a:t>(10)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inc10(1)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489654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Dekoratori</a:t>
            </a:r>
            <a:endParaRPr lang="en-US" b="1" dirty="0" smtClean="0"/>
          </a:p>
          <a:p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"</a:t>
            </a:r>
            <a:r>
              <a:rPr lang="en-US" sz="2400" dirty="0" err="1" smtClean="0"/>
              <a:t>obuhvata</a:t>
            </a:r>
            <a:r>
              <a:rPr lang="en-US" sz="2400" dirty="0" smtClean="0"/>
              <a:t>" </a:t>
            </a:r>
            <a:r>
              <a:rPr lang="en-US" sz="2400" dirty="0" err="1" smtClean="0"/>
              <a:t>drugu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funkciju</a:t>
            </a:r>
            <a:endParaRPr lang="en-US" sz="2400" dirty="0" smtClean="0"/>
          </a:p>
          <a:p>
            <a:r>
              <a:rPr lang="en-US" sz="2400" dirty="0" err="1" smtClean="0"/>
              <a:t>Počinju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i="1" dirty="0" smtClean="0"/>
              <a:t>@</a:t>
            </a:r>
          </a:p>
          <a:p>
            <a:r>
              <a:rPr lang="en-US" sz="2400" dirty="0" err="1" smtClean="0"/>
              <a:t>Jasnije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primeru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2996952"/>
            <a:ext cx="691276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something(f):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debug(*</a:t>
            </a:r>
            <a:r>
              <a:rPr lang="en-US" sz="1600" dirty="0" err="1" smtClean="0">
                <a:solidFill>
                  <a:schemeClr val="bg1"/>
                </a:solidFill>
              </a:rPr>
              <a:t>args</a:t>
            </a:r>
            <a:r>
              <a:rPr lang="en-US" sz="1600" dirty="0" smtClean="0">
                <a:solidFill>
                  <a:schemeClr val="bg1"/>
                </a:solidFill>
              </a:rPr>
              <a:t>,**</a:t>
            </a:r>
            <a:r>
              <a:rPr lang="en-US" sz="1600" dirty="0" err="1" smtClean="0">
                <a:solidFill>
                  <a:schemeClr val="bg1"/>
                </a:solidFill>
              </a:rPr>
              <a:t>kwargs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"</a:t>
            </a:r>
            <a:r>
              <a:rPr lang="en-US" sz="1600" dirty="0" err="1" smtClean="0">
                <a:solidFill>
                  <a:schemeClr val="bg1"/>
                </a:solidFill>
              </a:rPr>
              <a:t>Pozivam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funkciju</a:t>
            </a:r>
            <a:r>
              <a:rPr lang="en-US" sz="1600" dirty="0" smtClean="0">
                <a:solidFill>
                  <a:schemeClr val="bg1"/>
                </a:solidFill>
              </a:rPr>
              <a:t> %s"%</a:t>
            </a:r>
            <a:r>
              <a:rPr lang="en-US" sz="1600" dirty="0" err="1" smtClean="0">
                <a:solidFill>
                  <a:schemeClr val="bg1"/>
                </a:solidFill>
              </a:rPr>
              <a:t>f.__name</a:t>
            </a:r>
            <a:r>
              <a:rPr lang="en-US" sz="1600" dirty="0" smtClean="0">
                <a:solidFill>
                  <a:schemeClr val="bg1"/>
                </a:solidFill>
              </a:rPr>
              <a:t>__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return f(*</a:t>
            </a:r>
            <a:r>
              <a:rPr lang="en-US" sz="1600" dirty="0" err="1" smtClean="0">
                <a:solidFill>
                  <a:schemeClr val="bg1"/>
                </a:solidFill>
              </a:rPr>
              <a:t>args</a:t>
            </a:r>
            <a:r>
              <a:rPr lang="en-US" sz="1600" dirty="0" smtClean="0">
                <a:solidFill>
                  <a:schemeClr val="bg1"/>
                </a:solidFill>
              </a:rPr>
              <a:t>,**</a:t>
            </a:r>
            <a:r>
              <a:rPr lang="en-US" sz="1600" dirty="0" err="1" smtClean="0">
                <a:solidFill>
                  <a:schemeClr val="bg1"/>
                </a:solidFill>
              </a:rPr>
              <a:t>kwargs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return debug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@something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def test():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4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@something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druga_funkcija</a:t>
            </a:r>
            <a:r>
              <a:rPr lang="en-US" sz="1600" dirty="0" smtClean="0">
                <a:solidFill>
                  <a:schemeClr val="bg1"/>
                </a:solidFill>
              </a:rPr>
              <a:t>():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10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test()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druga_funkcija</a:t>
            </a:r>
            <a:r>
              <a:rPr lang="en-US" sz="1600" dirty="0" smtClean="0">
                <a:solidFill>
                  <a:schemeClr val="bg1"/>
                </a:solidFill>
              </a:rPr>
              <a:t>()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treci_test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RT-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ppt_RT-RK</Template>
  <TotalTime>1649</TotalTime>
  <Words>2199</Words>
  <Application>Microsoft Office PowerPoint</Application>
  <PresentationFormat>On-screen Show (4:3)</PresentationFormat>
  <Paragraphs>679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ppt_RT-RK</vt:lpstr>
      <vt:lpstr>ELEMENTI  PYTHON JEZIKA 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ELEMENTI PYTHON JEZIKA </dc:title>
  <dc:creator>korac</dc:creator>
  <cp:lastModifiedBy>korac</cp:lastModifiedBy>
  <cp:revision>397</cp:revision>
  <dcterms:created xsi:type="dcterms:W3CDTF">2014-11-23T10:47:40Z</dcterms:created>
  <dcterms:modified xsi:type="dcterms:W3CDTF">2014-12-16T07:53:04Z</dcterms:modified>
</cp:coreProperties>
</file>