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9" r:id="rId15"/>
    <p:sldId id="295" r:id="rId16"/>
    <p:sldId id="296" r:id="rId17"/>
    <p:sldId id="297" r:id="rId18"/>
    <p:sldId id="298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82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58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185"/>
    <a:srgbClr val="EFB1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5326EB2-4F6B-4BDD-A54E-857D3523839A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40A2D5-D0CE-47E0-B0E5-EFB888B78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4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>
                        <a:latin typeface="+mn-lt"/>
                      </a:endParaRPr>
                    </a:p>
                  </p:txBody>
                </p:sp>
                <p:grpSp>
                  <p:nvGrpSpPr>
                    <p:cNvPr id="19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20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2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pic>
        <p:nvPicPr>
          <p:cNvPr id="23" name="Picture 4" descr="logo RT-RK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080125" y="1643063"/>
            <a:ext cx="19208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28625" y="3124200"/>
            <a:ext cx="54864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60" y="1425600"/>
            <a:ext cx="5400000" cy="1470025"/>
          </a:xfrm>
        </p:spPr>
        <p:txBody>
          <a:bodyPr/>
          <a:lstStyle>
            <a:lvl1pPr algn="r">
              <a:defRPr sz="3600" cap="all" baseline="0">
                <a:solidFill>
                  <a:srgbClr val="EFB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16" y="3351600"/>
            <a:ext cx="6480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F6185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24168-F6CC-4D26-9123-472B30AAA656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753B2-C5B8-4E82-B4D4-BFFF33A77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4503B-C747-407A-A07D-E5C1570C6404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D0528-ECC8-4CD1-A8FD-0C0405F04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85D83-B5CE-4C08-9382-EDAC302DB4C7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F4D14-05F2-4159-A2AC-41AF6EC95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RT-R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85875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3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  <p:grpSp>
              <p:nvGrpSpPr>
                <p:cNvPr id="14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5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>
                        <a:latin typeface="+mn-lt"/>
                      </a:endParaRPr>
                    </a:p>
                  </p:txBody>
                </p:sp>
                <p:grpSp>
                  <p:nvGrpSpPr>
                    <p:cNvPr id="18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19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0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6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80975" y="1952625"/>
            <a:ext cx="4819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562" tIns="44781" rIns="89562" bIns="44781">
            <a:spAutoFit/>
          </a:bodyPr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Contact us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RT-RK Institute for Computer Based Systems</a:t>
            </a: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Narodnog fronta 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3a</a:t>
            </a: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21000 Novi Sad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</a:b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Serbia</a:t>
            </a: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latin typeface="Arial" pitchFamily="34" charset="0"/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www.</a:t>
            </a: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.com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info@</a:t>
            </a:r>
            <a:r>
              <a:rPr lang="sr-Latn-CS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latin typeface="Arial" pitchFamily="34" charset="0"/>
                <a:cs typeface="Arial" pitchFamily="34" charset="0"/>
              </a:rPr>
              <a:t>.com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1E8D5-2A6E-4108-8EB1-AD997995B56A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1D814-B276-4B45-9D4C-6EEE15F19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24"/>
            <a:ext cx="7920037" cy="720000"/>
          </a:xfrm>
        </p:spPr>
        <p:txBody>
          <a:bodyPr tIns="72000"/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ED347-1C3B-4A70-B05A-C83E6FE1FB22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4F7BE-2EFB-4402-A46F-3DA6B15B1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BED1F-2E3A-4BB0-8D4B-E673C25E9196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B2BC1-232C-4495-B00A-2C625DA43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4F57C-4D4A-4FE7-8A9F-CE90F444CFC7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2DC5E-6410-471B-A9D0-69DA02B21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9D35D-0675-48DD-8158-6CBED0A46D95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C541F-3F29-46F3-AF6F-012C1D3C1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AFBA1-98FC-4EFD-BA52-E65FC4E470A3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BA4BF-64D3-456E-BFA7-AC363EBE2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9A88E-F363-42F6-A412-617165C71EFB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79A2B-F8F9-4C0A-A94C-988E602E9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2D3EB-C9E2-4671-9CAF-90E13AC190D7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B13A3-A468-4C84-823C-9A4C431E3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0034B-616A-48F6-9387-CA2E4DC69B2C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FB2F2-E3A4-4AD3-B680-4CB6E9FD5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C372ADE-169B-497E-A817-5921E8240DA1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F0D1F7-EA47-49B6-864F-7530AD702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1008063"/>
          </a:xfrm>
          <a:custGeom>
            <a:avLst/>
            <a:gdLst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1000132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571480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714332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 rot="326911">
            <a:off x="7938" y="485775"/>
            <a:ext cx="9145587" cy="1233488"/>
            <a:chOff x="-16" y="779"/>
            <a:chExt cx="15123" cy="2317"/>
          </a:xfrm>
        </p:grpSpPr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-16" y="779"/>
              <a:ext cx="15123" cy="2317"/>
              <a:chOff x="-16" y="779"/>
              <a:chExt cx="15123" cy="2317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-14" y="901"/>
                <a:ext cx="11962" cy="2028"/>
              </a:xfrm>
              <a:custGeom>
                <a:avLst/>
                <a:gdLst>
                  <a:gd name="T0" fmla="*/ 0 w 3171"/>
                  <a:gd name="T1" fmla="*/ 2026 h 423"/>
                  <a:gd name="T2" fmla="*/ 11962 w 3171"/>
                  <a:gd name="T3" fmla="*/ 273 h 423"/>
                  <a:gd name="T4" fmla="*/ 0 60000 65536"/>
                  <a:gd name="T5" fmla="*/ 0 60000 65536"/>
                  <a:gd name="T6" fmla="*/ 0 w 3171"/>
                  <a:gd name="T7" fmla="*/ 0 h 423"/>
                  <a:gd name="T8" fmla="*/ 3171 w 3171"/>
                  <a:gd name="T9" fmla="*/ 423 h 4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1" h="423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w="6376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1039" name="Group 13"/>
              <p:cNvGrpSpPr>
                <a:grpSpLocks/>
              </p:cNvGrpSpPr>
              <p:nvPr/>
            </p:nvGrpSpPr>
            <p:grpSpPr bwMode="auto">
              <a:xfrm>
                <a:off x="-16" y="779"/>
                <a:ext cx="15123" cy="2317"/>
                <a:chOff x="357" y="1151"/>
                <a:chExt cx="15123" cy="2317"/>
              </a:xfrm>
            </p:grpSpPr>
            <p:sp>
              <p:nvSpPr>
                <p:cNvPr id="13" name="Freeform 7"/>
                <p:cNvSpPr>
                  <a:spLocks/>
                </p:cNvSpPr>
                <p:nvPr/>
              </p:nvSpPr>
              <p:spPr bwMode="auto">
                <a:xfrm>
                  <a:off x="356" y="1151"/>
                  <a:ext cx="15118" cy="2040"/>
                </a:xfrm>
                <a:custGeom>
                  <a:avLst/>
                  <a:gdLst>
                    <a:gd name="T0" fmla="*/ 0 w 3171"/>
                    <a:gd name="T1" fmla="*/ 2041 h 426"/>
                    <a:gd name="T2" fmla="*/ 15120 w 3171"/>
                    <a:gd name="T3" fmla="*/ 268 h 426"/>
                    <a:gd name="T4" fmla="*/ 0 60000 65536"/>
                    <a:gd name="T5" fmla="*/ 0 60000 65536"/>
                    <a:gd name="T6" fmla="*/ 0 w 3171"/>
                    <a:gd name="T7" fmla="*/ 0 h 426"/>
                    <a:gd name="T8" fmla="*/ 3171 w 3171"/>
                    <a:gd name="T9" fmla="*/ 426 h 4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6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355" y="1277"/>
                  <a:ext cx="15118" cy="2028"/>
                </a:xfrm>
                <a:custGeom>
                  <a:avLst/>
                  <a:gdLst>
                    <a:gd name="T0" fmla="*/ 0 w 3171"/>
                    <a:gd name="T1" fmla="*/ 2026 h 423"/>
                    <a:gd name="T2" fmla="*/ 15120 w 3171"/>
                    <a:gd name="T3" fmla="*/ 273 h 423"/>
                    <a:gd name="T4" fmla="*/ 0 60000 65536"/>
                    <a:gd name="T5" fmla="*/ 0 60000 65536"/>
                    <a:gd name="T6" fmla="*/ 0 w 3171"/>
                    <a:gd name="T7" fmla="*/ 0 h 423"/>
                    <a:gd name="T8" fmla="*/ 3171 w 3171"/>
                    <a:gd name="T9" fmla="*/ 423 h 42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3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w="6376">
                  <a:solidFill>
                    <a:srgbClr val="62567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" name="Freeform 9"/>
                <p:cNvSpPr>
                  <a:spLocks/>
                </p:cNvSpPr>
                <p:nvPr/>
              </p:nvSpPr>
              <p:spPr bwMode="auto">
                <a:xfrm>
                  <a:off x="350" y="1418"/>
                  <a:ext cx="15120" cy="2046"/>
                </a:xfrm>
                <a:custGeom>
                  <a:avLst/>
                  <a:gdLst>
                    <a:gd name="T0" fmla="*/ 0 w 3171"/>
                    <a:gd name="T1" fmla="*/ 2046 h 427"/>
                    <a:gd name="T2" fmla="*/ 15120 w 3171"/>
                    <a:gd name="T3" fmla="*/ 249 h 427"/>
                    <a:gd name="T4" fmla="*/ 0 60000 65536"/>
                    <a:gd name="T5" fmla="*/ 0 60000 65536"/>
                    <a:gd name="T6" fmla="*/ 0 w 3171"/>
                    <a:gd name="T7" fmla="*/ 0 h 427"/>
                    <a:gd name="T8" fmla="*/ 3171 w 3171"/>
                    <a:gd name="T9" fmla="*/ 427 h 42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7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-16" y="937"/>
              <a:ext cx="15120" cy="2114"/>
            </a:xfrm>
            <a:custGeom>
              <a:avLst/>
              <a:gdLst>
                <a:gd name="T0" fmla="*/ 0 w 3171"/>
                <a:gd name="T1" fmla="*/ 2114 h 441"/>
                <a:gd name="T2" fmla="*/ 15120 w 3171"/>
                <a:gd name="T3" fmla="*/ 177 h 441"/>
                <a:gd name="T4" fmla="*/ 0 60000 65536"/>
                <a:gd name="T5" fmla="*/ 0 60000 65536"/>
                <a:gd name="T6" fmla="*/ 0 w 3171"/>
                <a:gd name="T7" fmla="*/ 0 h 441"/>
                <a:gd name="T8" fmla="*/ 3171 w 3171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1" h="44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w="6376">
              <a:solidFill>
                <a:srgbClr val="625676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Calibri" pitchFamily="34" charset="0"/>
              </a:endParaRPr>
            </a:p>
          </p:txBody>
        </p:sp>
      </p:grpSp>
      <p:pic>
        <p:nvPicPr>
          <p:cNvPr id="1032" name="Picture 15" descr="RT-RK_za_ppt_template.png"/>
          <p:cNvPicPr>
            <a:picLocks noChangeAspect="1"/>
          </p:cNvPicPr>
          <p:nvPr/>
        </p:nvPicPr>
        <p:blipFill>
          <a:blip r:embed="rId14" cstate="print"/>
          <a:srcRect b="42508"/>
          <a:stretch>
            <a:fillRect/>
          </a:stretch>
        </p:blipFill>
        <p:spPr bwMode="auto">
          <a:xfrm>
            <a:off x="8064500" y="0"/>
            <a:ext cx="1079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</p:spPr>
        <p:txBody>
          <a:bodyPr vert="horz" lIns="91440" tIns="108000" rIns="91440" bIns="7200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</p:spPr>
        <p:txBody>
          <a:bodyPr t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72706F"/>
                </a:solidFill>
                <a:latin typeface="+mn-lt"/>
              </a:rPr>
              <a:t>CONFIDENTIAL – Reproduction prohibited without the prior permission of </a:t>
            </a:r>
            <a:r>
              <a:rPr lang="sr-Latn-CS" sz="1200" dirty="0">
                <a:solidFill>
                  <a:srgbClr val="72706F"/>
                </a:solidFill>
                <a:latin typeface="+mn-lt"/>
              </a:rPr>
              <a:t>RT-RK</a:t>
            </a:r>
            <a:endParaRPr lang="en-US" sz="1200" dirty="0">
              <a:solidFill>
                <a:srgbClr val="72706F"/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72706F"/>
              </a:solidFill>
              <a:latin typeface="+mn-lt"/>
            </a:endParaRPr>
          </a:p>
        </p:txBody>
      </p:sp>
      <p:sp>
        <p:nvSpPr>
          <p:cNvPr id="18" name="Rectangle 10"/>
          <p:cNvSpPr txBox="1">
            <a:spLocks noChangeArrowheads="1"/>
          </p:cNvSpPr>
          <p:nvPr/>
        </p:nvSpPr>
        <p:spPr bwMode="auto">
          <a:xfrm>
            <a:off x="8070850" y="6524625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2" tIns="44781" rIns="89562" bIns="44781"/>
          <a:lstStyle>
            <a:lvl1pPr>
              <a:defRPr sz="1300">
                <a:latin typeface="Arial Black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DDDA91F-4141-4083-A1A1-A0C78EA2E614}" type="slidenum">
              <a:rPr lang="en-US" smtClean="0">
                <a:solidFill>
                  <a:srgbClr val="6F61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6F6185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2" r:id="rId12"/>
  </p:sldLayoutIdLst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kern="1200">
          <a:solidFill>
            <a:srgbClr val="EFB1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F6185"/>
        </a:buClr>
        <a:buSzPct val="80000"/>
        <a:buFont typeface="Wingdings" pitchFamily="2" charset="2"/>
        <a:buChar char="l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FB100"/>
        </a:buClr>
        <a:buSzPct val="80000"/>
        <a:buFont typeface="Wingdings" pitchFamily="2" charset="2"/>
        <a:buChar char="l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2706F"/>
        </a:buClr>
        <a:buSzPct val="80000"/>
        <a:buFont typeface="Wingdings" pitchFamily="2" charset="2"/>
        <a:buChar char="l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F6185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FB100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distutils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ypi.python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xpython.org/download.php" TargetMode="External"/><Relationship Id="rId2" Type="http://schemas.openxmlformats.org/officeDocument/2006/relationships/hyperlink" Target="http://wxpython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codec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egacy.python.org/dev/peps/pep-0008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5575"/>
            <a:ext cx="5399088" cy="214744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ELEMENTI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JEZIKA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457200" y="3351213"/>
            <a:ext cx="6480175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charset="0"/>
                <a:cs typeface="Arial" charset="0"/>
              </a:rPr>
              <a:t>3. </a:t>
            </a:r>
            <a:r>
              <a:rPr lang="en-US" sz="3600" dirty="0" err="1" smtClean="0">
                <a:latin typeface="Arial" charset="0"/>
                <a:cs typeface="Arial" charset="0"/>
              </a:rPr>
              <a:t>dan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525658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Putanje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nalaženje</a:t>
            </a:r>
            <a:r>
              <a:rPr lang="en-US" b="1" dirty="0" smtClean="0"/>
              <a:t> </a:t>
            </a:r>
            <a:r>
              <a:rPr lang="en-US" b="1" dirty="0" err="1" smtClean="0"/>
              <a:t>modula</a:t>
            </a:r>
            <a:endParaRPr lang="en-US" b="1" dirty="0" smtClean="0"/>
          </a:p>
          <a:p>
            <a:r>
              <a:rPr lang="en-US" sz="2400" dirty="0" err="1" smtClean="0"/>
              <a:t>Pri</a:t>
            </a:r>
            <a:r>
              <a:rPr lang="en-US" sz="2400" dirty="0" smtClean="0"/>
              <a:t> </a:t>
            </a:r>
            <a:r>
              <a:rPr lang="en-US" sz="2400" dirty="0" err="1" smtClean="0"/>
              <a:t>importovanju</a:t>
            </a:r>
            <a:r>
              <a:rPr lang="en-US" sz="2400" dirty="0" smtClean="0"/>
              <a:t> se </a:t>
            </a:r>
            <a:r>
              <a:rPr lang="en-US" sz="2400" dirty="0" err="1" smtClean="0"/>
              <a:t>vrši</a:t>
            </a:r>
            <a:r>
              <a:rPr lang="en-US" sz="2400" dirty="0" smtClean="0"/>
              <a:t> </a:t>
            </a:r>
            <a:r>
              <a:rPr lang="en-US" sz="2400" dirty="0" err="1" smtClean="0"/>
              <a:t>pretraga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traženim</a:t>
            </a:r>
            <a:r>
              <a:rPr lang="en-US" sz="2400" dirty="0" smtClean="0"/>
              <a:t> </a:t>
            </a:r>
            <a:r>
              <a:rPr lang="en-US" sz="2400" dirty="0" err="1" smtClean="0"/>
              <a:t>modulom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Lista</a:t>
            </a:r>
            <a:r>
              <a:rPr lang="en-US" sz="2400" dirty="0" smtClean="0"/>
              <a:t> </a:t>
            </a:r>
            <a:r>
              <a:rPr lang="en-US" sz="2400" dirty="0" err="1" smtClean="0"/>
              <a:t>direktorijuma</a:t>
            </a:r>
            <a:r>
              <a:rPr lang="en-US" sz="2400" dirty="0" smtClean="0"/>
              <a:t> u </a:t>
            </a:r>
            <a:r>
              <a:rPr lang="en-US" sz="2400" dirty="0" err="1" smtClean="0"/>
              <a:t>kojima</a:t>
            </a:r>
            <a:r>
              <a:rPr lang="en-US" sz="2400" dirty="0" smtClean="0"/>
              <a:t> se </a:t>
            </a:r>
            <a:r>
              <a:rPr lang="en-US" sz="2400" dirty="0" err="1" smtClean="0"/>
              <a:t>vrši</a:t>
            </a:r>
            <a:r>
              <a:rPr lang="en-US" sz="2400" dirty="0" smtClean="0"/>
              <a:t> </a:t>
            </a:r>
            <a:r>
              <a:rPr lang="en-US" sz="2400" dirty="0" err="1" smtClean="0"/>
              <a:t>pretraga</a:t>
            </a:r>
            <a:r>
              <a:rPr lang="en-US" sz="2400" dirty="0" smtClean="0"/>
              <a:t> se </a:t>
            </a:r>
            <a:r>
              <a:rPr lang="en-US" sz="2400" dirty="0" err="1" smtClean="0"/>
              <a:t>nalazi</a:t>
            </a:r>
            <a:r>
              <a:rPr lang="en-US" sz="2400" dirty="0" smtClean="0"/>
              <a:t> u </a:t>
            </a:r>
            <a:r>
              <a:rPr lang="en-US" sz="2400" dirty="0" err="1" smtClean="0"/>
              <a:t>sys.path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Prvi</a:t>
            </a:r>
            <a:r>
              <a:rPr lang="en-US" sz="2400" dirty="0" smtClean="0"/>
              <a:t> </a:t>
            </a:r>
            <a:r>
              <a:rPr lang="en-US" sz="2400" dirty="0" err="1" smtClean="0"/>
              <a:t>direktorijum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se </a:t>
            </a:r>
            <a:r>
              <a:rPr lang="en-US" sz="2400" dirty="0" err="1" smtClean="0"/>
              <a:t>pretražuje</a:t>
            </a:r>
            <a:r>
              <a:rPr lang="en-US" sz="2400" dirty="0" smtClean="0"/>
              <a:t> je </a:t>
            </a:r>
            <a:r>
              <a:rPr lang="en-US" sz="2400" dirty="0" err="1" smtClean="0"/>
              <a:t>trenutni</a:t>
            </a:r>
            <a:r>
              <a:rPr lang="en-US" sz="2400" dirty="0" smtClean="0"/>
              <a:t> , CWD. </a:t>
            </a:r>
          </a:p>
          <a:p>
            <a:r>
              <a:rPr lang="en-US" sz="2400" dirty="0" err="1" smtClean="0"/>
              <a:t>Kako</a:t>
            </a:r>
            <a:r>
              <a:rPr lang="en-US" sz="2400" dirty="0" smtClean="0"/>
              <a:t> je </a:t>
            </a:r>
            <a:r>
              <a:rPr lang="en-US" sz="2400" dirty="0" err="1" smtClean="0"/>
              <a:t>sys.path</a:t>
            </a:r>
            <a:r>
              <a:rPr lang="en-US" sz="2400" dirty="0" smtClean="0"/>
              <a:t> </a:t>
            </a:r>
            <a:r>
              <a:rPr lang="en-US" sz="2400" dirty="0" err="1" smtClean="0"/>
              <a:t>obična</a:t>
            </a:r>
            <a:r>
              <a:rPr lang="en-US" sz="2400" dirty="0" smtClean="0"/>
              <a:t> </a:t>
            </a:r>
            <a:r>
              <a:rPr lang="en-US" sz="2400" dirty="0" err="1" smtClean="0"/>
              <a:t>lista</a:t>
            </a:r>
            <a:r>
              <a:rPr lang="en-US" sz="2400" dirty="0" smtClean="0"/>
              <a:t>, </a:t>
            </a:r>
            <a:r>
              <a:rPr lang="en-US" sz="2400" dirty="0" err="1" smtClean="0"/>
              <a:t>može</a:t>
            </a:r>
            <a:r>
              <a:rPr lang="en-US" sz="2400" dirty="0" smtClean="0"/>
              <a:t> se </a:t>
            </a:r>
            <a:r>
              <a:rPr lang="en-US" sz="2400" dirty="0" err="1" smtClean="0"/>
              <a:t>dodati</a:t>
            </a:r>
            <a:r>
              <a:rPr lang="en-US" sz="2400" dirty="0" smtClean="0"/>
              <a:t> </a:t>
            </a:r>
            <a:r>
              <a:rPr lang="en-US" sz="2400" dirty="0" err="1" smtClean="0"/>
              <a:t>putanja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pretragu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Postoji</a:t>
            </a:r>
            <a:r>
              <a:rPr lang="en-US" sz="2400" dirty="0" smtClean="0"/>
              <a:t> </a:t>
            </a:r>
            <a:r>
              <a:rPr lang="en-US" sz="2400" dirty="0" err="1" smtClean="0"/>
              <a:t>podrška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arhive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4941168"/>
            <a:ext cx="7416824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import sys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print </a:t>
            </a:r>
            <a:r>
              <a:rPr lang="en-US" sz="1600" dirty="0" err="1" smtClean="0">
                <a:solidFill>
                  <a:schemeClr val="bg1"/>
                </a:solidFill>
              </a:rPr>
              <a:t>sys.path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sys.path.append</a:t>
            </a:r>
            <a:r>
              <a:rPr lang="en-US" sz="1600" dirty="0" smtClean="0">
                <a:solidFill>
                  <a:schemeClr val="bg1"/>
                </a:solidFill>
              </a:rPr>
              <a:t>("</a:t>
            </a:r>
            <a:r>
              <a:rPr lang="en-US" sz="1600" dirty="0" err="1" smtClean="0">
                <a:solidFill>
                  <a:schemeClr val="bg1"/>
                </a:solidFill>
              </a:rPr>
              <a:t>neka_putanja</a:t>
            </a:r>
            <a:r>
              <a:rPr lang="en-US" sz="1600" dirty="0" smtClean="0">
                <a:solidFill>
                  <a:schemeClr val="bg1"/>
                </a:solidFill>
              </a:rPr>
              <a:t>")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sys.path.append</a:t>
            </a:r>
            <a:r>
              <a:rPr lang="en-US" sz="1600" dirty="0" smtClean="0">
                <a:solidFill>
                  <a:schemeClr val="bg1"/>
                </a:solidFill>
              </a:rPr>
              <a:t>("zipovani_moduli.zip") </a:t>
            </a:r>
            <a:r>
              <a:rPr lang="en-US" sz="1600" dirty="0" err="1" smtClean="0">
                <a:solidFill>
                  <a:schemeClr val="bg1"/>
                </a:solidFill>
              </a:rPr>
              <a:t>sys.path.append</a:t>
            </a:r>
            <a:r>
              <a:rPr lang="en-US" sz="1600" dirty="0" smtClean="0">
                <a:solidFill>
                  <a:schemeClr val="bg1"/>
                </a:solidFill>
              </a:rPr>
              <a:t>("zipovani_moduli.zip/lib/")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525658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Paketi</a:t>
            </a:r>
            <a:endParaRPr lang="en-US" b="1" dirty="0" smtClean="0"/>
          </a:p>
          <a:p>
            <a:r>
              <a:rPr lang="en-US" sz="2400" dirty="0" err="1" smtClean="0"/>
              <a:t>Nekad</a:t>
            </a:r>
            <a:r>
              <a:rPr lang="en-US" sz="2400" dirty="0" smtClean="0"/>
              <a:t> je </a:t>
            </a:r>
            <a:r>
              <a:rPr lang="en-US" sz="2400" dirty="0" err="1" smtClean="0"/>
              <a:t>zgodno</a:t>
            </a:r>
            <a:r>
              <a:rPr lang="en-US" sz="2400" dirty="0" smtClean="0"/>
              <a:t> module </a:t>
            </a:r>
            <a:r>
              <a:rPr lang="en-US" sz="2400" dirty="0" err="1" smtClean="0"/>
              <a:t>organizovati</a:t>
            </a:r>
            <a:r>
              <a:rPr lang="en-US" sz="2400" dirty="0" smtClean="0"/>
              <a:t> u </a:t>
            </a:r>
            <a:r>
              <a:rPr lang="en-US" sz="2400" dirty="0" err="1" smtClean="0"/>
              <a:t>pakete</a:t>
            </a:r>
            <a:r>
              <a:rPr lang="en-US" sz="2400" dirty="0" smtClean="0"/>
              <a:t>, </a:t>
            </a:r>
            <a:r>
              <a:rPr lang="en-US" sz="2400" dirty="0" err="1" smtClean="0"/>
              <a:t>čime</a:t>
            </a:r>
            <a:r>
              <a:rPr lang="en-US" sz="2400" dirty="0" smtClean="0"/>
              <a:t> </a:t>
            </a:r>
            <a:r>
              <a:rPr lang="en-US" sz="2400" dirty="0" err="1" smtClean="0"/>
              <a:t>formiramo</a:t>
            </a:r>
            <a:r>
              <a:rPr lang="en-US" sz="2400" dirty="0" smtClean="0"/>
              <a:t> </a:t>
            </a:r>
            <a:r>
              <a:rPr lang="en-US" sz="2400" dirty="0" err="1" smtClean="0"/>
              <a:t>biblioteke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Tematski</a:t>
            </a:r>
            <a:r>
              <a:rPr lang="en-US" sz="2400" dirty="0" smtClean="0"/>
              <a:t> </a:t>
            </a:r>
            <a:r>
              <a:rPr lang="en-US" sz="2400" dirty="0" err="1" smtClean="0"/>
              <a:t>slični</a:t>
            </a:r>
            <a:r>
              <a:rPr lang="en-US" sz="2400" dirty="0" smtClean="0"/>
              <a:t> </a:t>
            </a:r>
            <a:r>
              <a:rPr lang="en-US" sz="2400" dirty="0" err="1" smtClean="0"/>
              <a:t>moduli</a:t>
            </a:r>
            <a:r>
              <a:rPr lang="en-US" sz="2400" dirty="0" smtClean="0"/>
              <a:t> se </a:t>
            </a:r>
            <a:r>
              <a:rPr lang="en-US" sz="2400" dirty="0" err="1" smtClean="0"/>
              <a:t>grupišu</a:t>
            </a:r>
            <a:r>
              <a:rPr lang="en-US" sz="2400" dirty="0" smtClean="0"/>
              <a:t> u </a:t>
            </a:r>
            <a:r>
              <a:rPr lang="en-US" sz="2400" dirty="0" err="1" smtClean="0"/>
              <a:t>pakete</a:t>
            </a:r>
            <a:r>
              <a:rPr lang="en-US" sz="2400" dirty="0" smtClean="0"/>
              <a:t> </a:t>
            </a:r>
            <a:r>
              <a:rPr lang="en-US" sz="2400" dirty="0" err="1" smtClean="0"/>
              <a:t>čime</a:t>
            </a:r>
            <a:r>
              <a:rPr lang="en-US" sz="2400" dirty="0" smtClean="0"/>
              <a:t> se </a:t>
            </a:r>
            <a:r>
              <a:rPr lang="en-US" sz="2400" dirty="0" err="1" smtClean="0"/>
              <a:t>smanjuje</a:t>
            </a:r>
            <a:r>
              <a:rPr lang="en-US" sz="2400" dirty="0" smtClean="0"/>
              <a:t> problem s namespace-</a:t>
            </a:r>
            <a:r>
              <a:rPr lang="en-US" sz="2400" dirty="0" err="1" smtClean="0"/>
              <a:t>ovima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Paket</a:t>
            </a:r>
            <a:r>
              <a:rPr lang="en-US" sz="2400" dirty="0" smtClean="0"/>
              <a:t> je u </a:t>
            </a:r>
            <a:r>
              <a:rPr lang="en-US" sz="2400" dirty="0" err="1" smtClean="0"/>
              <a:t>Pythonu</a:t>
            </a:r>
            <a:r>
              <a:rPr lang="en-US" sz="2400" dirty="0" smtClean="0"/>
              <a:t> </a:t>
            </a:r>
            <a:r>
              <a:rPr lang="en-US" sz="2400" dirty="0" err="1" smtClean="0"/>
              <a:t>predstavljen</a:t>
            </a:r>
            <a:r>
              <a:rPr lang="en-US" sz="2400" dirty="0" smtClean="0"/>
              <a:t> </a:t>
            </a:r>
            <a:r>
              <a:rPr lang="en-US" sz="2400" dirty="0" err="1" smtClean="0"/>
              <a:t>direktorijumom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525658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Paketi</a:t>
            </a:r>
            <a:endParaRPr lang="en-US" b="1" dirty="0" smtClean="0"/>
          </a:p>
          <a:p>
            <a:r>
              <a:rPr lang="en-US" sz="2400" dirty="0" err="1" smtClean="0"/>
              <a:t>Svaki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r>
              <a:rPr lang="en-US" sz="2400" dirty="0" smtClean="0"/>
              <a:t> </a:t>
            </a:r>
            <a:r>
              <a:rPr lang="en-US" sz="2400" dirty="0" err="1" smtClean="0"/>
              <a:t>sadrži</a:t>
            </a:r>
            <a:r>
              <a:rPr lang="en-US" sz="2400" dirty="0" smtClean="0"/>
              <a:t> </a:t>
            </a:r>
            <a:r>
              <a:rPr lang="en-US" sz="2400" i="1" dirty="0" smtClean="0"/>
              <a:t>__</a:t>
            </a:r>
            <a:r>
              <a:rPr lang="en-US" sz="2400" i="1" dirty="0" err="1" smtClean="0"/>
              <a:t>init__.py</a:t>
            </a:r>
            <a:r>
              <a:rPr lang="en-US" sz="2400" i="1" dirty="0" smtClean="0"/>
              <a:t> </a:t>
            </a:r>
            <a:r>
              <a:rPr lang="en-US" sz="2400" dirty="0" err="1" smtClean="0"/>
              <a:t>fajl</a:t>
            </a:r>
            <a:r>
              <a:rPr lang="en-US" sz="2400" dirty="0" smtClean="0"/>
              <a:t>, module </a:t>
            </a:r>
            <a:r>
              <a:rPr lang="en-US" sz="2400" dirty="0" err="1" smtClean="0"/>
              <a:t>i</a:t>
            </a:r>
            <a:r>
              <a:rPr lang="en-US" sz="2400" dirty="0" smtClean="0"/>
              <a:t>/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podpakete</a:t>
            </a:r>
            <a:r>
              <a:rPr lang="en-US" sz="2400" dirty="0" smtClean="0"/>
              <a:t>.</a:t>
            </a:r>
          </a:p>
          <a:p>
            <a:r>
              <a:rPr lang="en-US" sz="2400" i="1" dirty="0" smtClean="0"/>
              <a:t>__</a:t>
            </a:r>
            <a:r>
              <a:rPr lang="en-US" sz="2400" i="1" dirty="0" err="1" smtClean="0"/>
              <a:t>init__.py</a:t>
            </a:r>
            <a:r>
              <a:rPr lang="en-US" sz="2400" i="1" dirty="0" smtClean="0"/>
              <a:t>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sadrži</a:t>
            </a:r>
            <a:r>
              <a:rPr lang="en-US" sz="2400" dirty="0" smtClean="0"/>
              <a:t> </a:t>
            </a:r>
            <a:r>
              <a:rPr lang="en-US" sz="2400" dirty="0" err="1" smtClean="0"/>
              <a:t>kod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inicijalizaciju</a:t>
            </a:r>
            <a:r>
              <a:rPr lang="en-US" sz="2400" dirty="0" smtClean="0"/>
              <a:t> </a:t>
            </a:r>
            <a:r>
              <a:rPr lang="en-US" sz="2400" dirty="0" err="1" smtClean="0"/>
              <a:t>paketa</a:t>
            </a:r>
            <a:r>
              <a:rPr lang="en-US" sz="2400" dirty="0" smtClean="0"/>
              <a:t>, a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bude</a:t>
            </a:r>
            <a:r>
              <a:rPr lang="en-US" sz="2400" dirty="0" smtClean="0"/>
              <a:t> </a:t>
            </a:r>
            <a:r>
              <a:rPr lang="en-US" sz="2400" dirty="0" err="1" smtClean="0"/>
              <a:t>prazan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Biva</a:t>
            </a:r>
            <a:r>
              <a:rPr lang="en-US" sz="2400" dirty="0" smtClean="0"/>
              <a:t> </a:t>
            </a:r>
            <a:r>
              <a:rPr lang="en-US" sz="2400" dirty="0" err="1" smtClean="0"/>
              <a:t>pokrenut</a:t>
            </a:r>
            <a:r>
              <a:rPr lang="en-US" sz="2400" dirty="0" smtClean="0"/>
              <a:t> </a:t>
            </a:r>
            <a:r>
              <a:rPr lang="en-US" sz="2400" dirty="0" err="1" smtClean="0"/>
              <a:t>pri</a:t>
            </a:r>
            <a:r>
              <a:rPr lang="en-US" sz="2400" dirty="0" smtClean="0"/>
              <a:t> </a:t>
            </a:r>
            <a:r>
              <a:rPr lang="en-US" sz="2400" dirty="0" err="1" smtClean="0"/>
              <a:t>prvom</a:t>
            </a:r>
            <a:r>
              <a:rPr lang="en-US" sz="2400" dirty="0" smtClean="0"/>
              <a:t> </a:t>
            </a:r>
            <a:r>
              <a:rPr lang="en-US" sz="2400" dirty="0" err="1" smtClean="0"/>
              <a:t>importovanju</a:t>
            </a:r>
            <a:r>
              <a:rPr lang="en-US" sz="2400" dirty="0" smtClean="0"/>
              <a:t> </a:t>
            </a:r>
            <a:r>
              <a:rPr lang="en-US" sz="2400" dirty="0" err="1" smtClean="0"/>
              <a:t>modula</a:t>
            </a:r>
            <a:r>
              <a:rPr lang="en-US" sz="2400" dirty="0" smtClean="0"/>
              <a:t> </a:t>
            </a:r>
            <a:r>
              <a:rPr lang="en-US" sz="2400" dirty="0" err="1" smtClean="0"/>
              <a:t>iz</a:t>
            </a:r>
            <a:r>
              <a:rPr lang="en-US" sz="2400" dirty="0" smtClean="0"/>
              <a:t> </a:t>
            </a:r>
            <a:r>
              <a:rPr lang="en-US" sz="2400" dirty="0" err="1" smtClean="0"/>
              <a:t>paketa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4149080"/>
            <a:ext cx="7416824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import Paket.PodPaket.modul1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k = Paket.PodPaket.modul1.Klasa()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import Paket.PodPaket.modul2 as modul2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k = modul2.Klasa()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525658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Distribucija</a:t>
            </a:r>
            <a:r>
              <a:rPr lang="en-US" b="1" dirty="0" smtClean="0"/>
              <a:t> </a:t>
            </a:r>
            <a:r>
              <a:rPr lang="en-US" b="1" dirty="0" err="1" smtClean="0"/>
              <a:t>koda</a:t>
            </a:r>
            <a:endParaRPr lang="en-US" b="1" dirty="0" smtClean="0"/>
          </a:p>
          <a:p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distribuciju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, </a:t>
            </a:r>
            <a:r>
              <a:rPr lang="en-US" sz="2400" dirty="0" err="1" smtClean="0"/>
              <a:t>biblioteka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paketa</a:t>
            </a:r>
            <a:r>
              <a:rPr lang="en-US" sz="2400" dirty="0" smtClean="0"/>
              <a:t> </a:t>
            </a:r>
            <a:r>
              <a:rPr lang="en-US" sz="2400" dirty="0" err="1" smtClean="0"/>
              <a:t>koristi</a:t>
            </a:r>
            <a:r>
              <a:rPr lang="en-US" sz="2400" dirty="0" smtClean="0"/>
              <a:t> se </a:t>
            </a:r>
            <a:r>
              <a:rPr lang="en-US" sz="2400" dirty="0" err="1" smtClean="0"/>
              <a:t>distutils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Napraviti</a:t>
            </a:r>
            <a:r>
              <a:rPr lang="en-US" sz="2400" dirty="0" smtClean="0"/>
              <a:t> </a:t>
            </a:r>
            <a:r>
              <a:rPr lang="en-US" sz="2400" dirty="0" err="1" smtClean="0"/>
              <a:t>direktorijum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sadrži</a:t>
            </a:r>
            <a:r>
              <a:rPr lang="en-US" sz="2400" dirty="0" smtClean="0"/>
              <a:t> module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pakete</a:t>
            </a:r>
            <a:r>
              <a:rPr lang="en-US" sz="2400" dirty="0" smtClean="0"/>
              <a:t>, README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dokumentaciju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4149080"/>
            <a:ext cx="7416824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biblioteka</a:t>
            </a:r>
            <a:r>
              <a:rPr lang="en-US" sz="1600" dirty="0" smtClean="0">
                <a:solidFill>
                  <a:schemeClr val="bg1"/>
                </a:solidFill>
              </a:rPr>
              <a:t>\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modul.py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</a:rPr>
              <a:t>paket</a:t>
            </a:r>
            <a:r>
              <a:rPr lang="en-US" sz="1600" dirty="0" smtClean="0">
                <a:solidFill>
                  <a:schemeClr val="bg1"/>
                </a:solidFill>
              </a:rPr>
              <a:t>\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__</a:t>
            </a:r>
            <a:r>
              <a:rPr lang="en-US" sz="1600" dirty="0" err="1" smtClean="0">
                <a:solidFill>
                  <a:schemeClr val="bg1"/>
                </a:solidFill>
              </a:rPr>
              <a:t>init__.py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modul1.py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program.py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setup.py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README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525658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Distribucija</a:t>
            </a:r>
            <a:r>
              <a:rPr lang="en-US" b="1" dirty="0" smtClean="0"/>
              <a:t> </a:t>
            </a:r>
            <a:r>
              <a:rPr lang="en-US" b="1" dirty="0" err="1" smtClean="0"/>
              <a:t>koda</a:t>
            </a:r>
            <a:endParaRPr lang="en-US" b="1" dirty="0" smtClean="0"/>
          </a:p>
          <a:p>
            <a:r>
              <a:rPr lang="en-US" sz="2400" dirty="0" err="1" smtClean="0"/>
              <a:t>Za</a:t>
            </a:r>
            <a:r>
              <a:rPr lang="en-US" sz="2400" dirty="0" smtClean="0"/>
              <a:t> "</a:t>
            </a:r>
            <a:r>
              <a:rPr lang="en-US" sz="2400" dirty="0" err="1" smtClean="0"/>
              <a:t>pakovanje</a:t>
            </a:r>
            <a:r>
              <a:rPr lang="en-US" sz="2400" dirty="0" smtClean="0"/>
              <a:t>" </a:t>
            </a:r>
            <a:r>
              <a:rPr lang="en-US" sz="2400" dirty="0" err="1" smtClean="0"/>
              <a:t>napraviti</a:t>
            </a:r>
            <a:r>
              <a:rPr lang="en-US" sz="2400" dirty="0" smtClean="0"/>
              <a:t> setup.py u </a:t>
            </a:r>
            <a:r>
              <a:rPr lang="en-US" sz="2400" dirty="0" err="1" smtClean="0"/>
              <a:t>direktorijumu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416824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from </a:t>
            </a:r>
            <a:r>
              <a:rPr lang="en-US" sz="1600" dirty="0" err="1" smtClean="0">
                <a:solidFill>
                  <a:schemeClr val="bg1"/>
                </a:solidFill>
              </a:rPr>
              <a:t>distutils.core</a:t>
            </a:r>
            <a:r>
              <a:rPr lang="en-US" sz="1600" dirty="0" smtClean="0">
                <a:solidFill>
                  <a:schemeClr val="bg1"/>
                </a:solidFill>
              </a:rPr>
              <a:t> import setup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setup(name </a:t>
            </a:r>
            <a:r>
              <a:rPr lang="en-US" sz="1600" dirty="0" smtClean="0">
                <a:solidFill>
                  <a:schemeClr val="bg1"/>
                </a:solidFill>
              </a:rPr>
              <a:t>= "</a:t>
            </a:r>
            <a:r>
              <a:rPr lang="en-US" sz="1600" dirty="0" err="1" smtClean="0">
                <a:solidFill>
                  <a:schemeClr val="bg1"/>
                </a:solidFill>
              </a:rPr>
              <a:t>biblioteka</a:t>
            </a:r>
            <a:r>
              <a:rPr lang="en-US" sz="1600" dirty="0" smtClean="0">
                <a:solidFill>
                  <a:schemeClr val="bg1"/>
                </a:solidFill>
              </a:rPr>
              <a:t>",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         version </a:t>
            </a:r>
            <a:r>
              <a:rPr lang="en-US" sz="1600" dirty="0" smtClean="0">
                <a:solidFill>
                  <a:schemeClr val="bg1"/>
                </a:solidFill>
              </a:rPr>
              <a:t>= "1.0",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 </a:t>
            </a:r>
            <a:r>
              <a:rPr lang="en-US" sz="1600" dirty="0" err="1" smtClean="0">
                <a:solidFill>
                  <a:schemeClr val="bg1"/>
                </a:solidFill>
              </a:rPr>
              <a:t>py_modules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= ['</a:t>
            </a:r>
            <a:r>
              <a:rPr lang="en-US" sz="1600" dirty="0" err="1" smtClean="0">
                <a:solidFill>
                  <a:schemeClr val="bg1"/>
                </a:solidFill>
              </a:rPr>
              <a:t>modul</a:t>
            </a:r>
            <a:r>
              <a:rPr lang="en-US" sz="1600" dirty="0" smtClean="0">
                <a:solidFill>
                  <a:schemeClr val="bg1"/>
                </a:solidFill>
              </a:rPr>
              <a:t>'],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 packages </a:t>
            </a:r>
            <a:r>
              <a:rPr lang="en-US" sz="1600" dirty="0" smtClean="0">
                <a:solidFill>
                  <a:schemeClr val="bg1"/>
                </a:solidFill>
              </a:rPr>
              <a:t>= ['</a:t>
            </a:r>
            <a:r>
              <a:rPr lang="en-US" sz="1600" dirty="0" err="1" smtClean="0">
                <a:solidFill>
                  <a:schemeClr val="bg1"/>
                </a:solidFill>
              </a:rPr>
              <a:t>paket</a:t>
            </a:r>
            <a:r>
              <a:rPr lang="en-US" sz="1600" dirty="0" smtClean="0">
                <a:solidFill>
                  <a:schemeClr val="bg1"/>
                </a:solidFill>
              </a:rPr>
              <a:t>'],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 scripts </a:t>
            </a:r>
            <a:r>
              <a:rPr lang="en-US" sz="1600" dirty="0" smtClean="0">
                <a:solidFill>
                  <a:schemeClr val="bg1"/>
                </a:solidFill>
              </a:rPr>
              <a:t>= ['program.py'],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)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525658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Distribucija</a:t>
            </a:r>
            <a:r>
              <a:rPr lang="en-US" b="1" dirty="0" smtClean="0"/>
              <a:t> </a:t>
            </a:r>
            <a:r>
              <a:rPr lang="en-US" b="1" dirty="0" err="1" smtClean="0"/>
              <a:t>koda</a:t>
            </a:r>
            <a:r>
              <a:rPr lang="en-US" b="1" dirty="0" smtClean="0"/>
              <a:t> cont.</a:t>
            </a:r>
          </a:p>
          <a:p>
            <a:r>
              <a:rPr lang="en-US" sz="2400" dirty="0" err="1" smtClean="0"/>
              <a:t>Disttribuciju</a:t>
            </a:r>
            <a:r>
              <a:rPr lang="en-US" sz="2400" dirty="0" smtClean="0"/>
              <a:t> </a:t>
            </a:r>
            <a:r>
              <a:rPr lang="en-US" sz="2400" dirty="0" err="1" smtClean="0"/>
              <a:t>pravimo</a:t>
            </a:r>
            <a:r>
              <a:rPr lang="en-US" sz="2400" dirty="0" smtClean="0"/>
              <a:t> </a:t>
            </a:r>
            <a:r>
              <a:rPr lang="en-US" sz="2400" dirty="0" err="1" smtClean="0"/>
              <a:t>pokretanjem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Napravljena</a:t>
            </a:r>
            <a:r>
              <a:rPr lang="en-US" sz="2400" dirty="0" smtClean="0"/>
              <a:t> </a:t>
            </a:r>
            <a:r>
              <a:rPr lang="en-US" sz="2400" dirty="0" err="1" smtClean="0"/>
              <a:t>arhiva</a:t>
            </a:r>
            <a:r>
              <a:rPr lang="en-US" sz="2400" dirty="0" smtClean="0"/>
              <a:t> </a:t>
            </a:r>
            <a:r>
              <a:rPr lang="en-US" sz="2400" dirty="0" err="1" smtClean="0"/>
              <a:t>biva</a:t>
            </a:r>
            <a:r>
              <a:rPr lang="en-US" sz="2400" dirty="0" smtClean="0"/>
              <a:t> </a:t>
            </a:r>
            <a:r>
              <a:rPr lang="en-US" sz="2400" dirty="0" err="1" smtClean="0"/>
              <a:t>smestena</a:t>
            </a:r>
            <a:r>
              <a:rPr lang="en-US" sz="2400" dirty="0" smtClean="0"/>
              <a:t> u </a:t>
            </a:r>
            <a:r>
              <a:rPr lang="en-US" sz="2400" i="1" dirty="0" smtClean="0"/>
              <a:t>dist\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Ovako</a:t>
            </a:r>
            <a:r>
              <a:rPr lang="en-US" sz="2400" dirty="0" smtClean="0"/>
              <a:t> </a:t>
            </a:r>
            <a:r>
              <a:rPr lang="en-US" sz="2400" dirty="0" err="1" smtClean="0"/>
              <a:t>zapakovana</a:t>
            </a:r>
            <a:r>
              <a:rPr lang="en-US" sz="2400" dirty="0" smtClean="0"/>
              <a:t> </a:t>
            </a:r>
            <a:r>
              <a:rPr lang="en-US" sz="2400" dirty="0" err="1" smtClean="0"/>
              <a:t>biblioteka</a:t>
            </a:r>
            <a:r>
              <a:rPr lang="en-US" sz="2400" dirty="0" smtClean="0"/>
              <a:t>/program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biti</a:t>
            </a:r>
            <a:r>
              <a:rPr lang="en-US" sz="2400" dirty="0" smtClean="0"/>
              <a:t> </a:t>
            </a:r>
            <a:r>
              <a:rPr lang="en-US" sz="2400" dirty="0" err="1" smtClean="0"/>
              <a:t>distribuiran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Instalacija</a:t>
            </a:r>
            <a:r>
              <a:rPr lang="en-US" sz="2400" dirty="0" smtClean="0"/>
              <a:t> se </a:t>
            </a:r>
            <a:r>
              <a:rPr lang="en-US" sz="2400" dirty="0" err="1" smtClean="0"/>
              <a:t>vrši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sličan</a:t>
            </a:r>
            <a:r>
              <a:rPr lang="en-US" sz="2400" dirty="0" smtClean="0"/>
              <a:t> </a:t>
            </a:r>
            <a:r>
              <a:rPr lang="en-US" sz="2400" dirty="0" err="1" smtClean="0"/>
              <a:t>način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Više</a:t>
            </a:r>
            <a:r>
              <a:rPr lang="en-US" sz="2400" dirty="0" smtClean="0"/>
              <a:t> </a:t>
            </a:r>
            <a:r>
              <a:rPr lang="en-US" sz="2400" dirty="0" err="1" smtClean="0"/>
              <a:t>detalja</a:t>
            </a:r>
            <a:r>
              <a:rPr lang="en-US" sz="2400" dirty="0" smtClean="0"/>
              <a:t> o </a:t>
            </a:r>
            <a:r>
              <a:rPr lang="en-US" sz="2400" i="1" dirty="0" err="1" smtClean="0"/>
              <a:t>distutils</a:t>
            </a:r>
            <a:r>
              <a:rPr lang="en-US" sz="2400" dirty="0" smtClean="0"/>
              <a:t> u </a:t>
            </a:r>
            <a:r>
              <a:rPr lang="en-US" sz="2400" dirty="0" err="1" smtClean="0">
                <a:hlinkClick r:id="rId2"/>
              </a:rPr>
              <a:t>dokumentaciji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658398"/>
            <a:ext cx="7416824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python setup.py </a:t>
            </a:r>
            <a:r>
              <a:rPr lang="en-US" sz="1600" dirty="0" err="1" smtClean="0">
                <a:solidFill>
                  <a:schemeClr val="bg1"/>
                </a:solidFill>
              </a:rPr>
              <a:t>sdist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725144"/>
            <a:ext cx="7416824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python setup.py install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525658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Instalacija</a:t>
            </a:r>
            <a:r>
              <a:rPr lang="en-US" b="1" dirty="0" smtClean="0"/>
              <a:t> </a:t>
            </a:r>
            <a:r>
              <a:rPr lang="en-US" b="1" dirty="0" err="1" smtClean="0"/>
              <a:t>biblioteka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i="1" dirty="0" smtClean="0"/>
              <a:t>pip</a:t>
            </a:r>
          </a:p>
          <a:p>
            <a:r>
              <a:rPr lang="en-US" sz="2400" dirty="0" err="1" smtClean="0"/>
              <a:t>Biblioteke</a:t>
            </a:r>
            <a:r>
              <a:rPr lang="en-US" sz="2400" dirty="0" smtClean="0"/>
              <a:t> </a:t>
            </a:r>
            <a:r>
              <a:rPr lang="en-US" sz="2400" dirty="0" err="1" smtClean="0"/>
              <a:t>koje</a:t>
            </a:r>
            <a:r>
              <a:rPr lang="en-US" sz="2400" dirty="0" smtClean="0"/>
              <a:t> </a:t>
            </a:r>
            <a:r>
              <a:rPr lang="en-US" sz="2400" dirty="0" err="1" smtClean="0"/>
              <a:t>nisu</a:t>
            </a:r>
            <a:r>
              <a:rPr lang="en-US" sz="2400" dirty="0" smtClean="0"/>
              <a:t> </a:t>
            </a:r>
            <a:r>
              <a:rPr lang="en-US" sz="2400" dirty="0" err="1" smtClean="0"/>
              <a:t>deo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standardne</a:t>
            </a:r>
            <a:r>
              <a:rPr lang="en-US" sz="2400" dirty="0" smtClean="0"/>
              <a:t> </a:t>
            </a:r>
            <a:r>
              <a:rPr lang="en-US" sz="2400" dirty="0" err="1" smtClean="0"/>
              <a:t>Pythod</a:t>
            </a:r>
            <a:r>
              <a:rPr lang="en-US" sz="2400" dirty="0" smtClean="0"/>
              <a:t> </a:t>
            </a:r>
            <a:r>
              <a:rPr lang="en-US" sz="2400" dirty="0" err="1" smtClean="0"/>
              <a:t>distribucije</a:t>
            </a:r>
            <a:r>
              <a:rPr lang="en-US" sz="2400" dirty="0" smtClean="0"/>
              <a:t> se </a:t>
            </a:r>
            <a:r>
              <a:rPr lang="en-US" sz="2400" dirty="0" err="1" smtClean="0"/>
              <a:t>mogu</a:t>
            </a:r>
            <a:r>
              <a:rPr lang="en-US" sz="2400" dirty="0" smtClean="0"/>
              <a:t> </a:t>
            </a:r>
            <a:r>
              <a:rPr lang="en-US" sz="2400" dirty="0" err="1" smtClean="0"/>
              <a:t>naći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Python Packages Index - </a:t>
            </a:r>
            <a:r>
              <a:rPr lang="en-US" sz="2400" dirty="0" err="1" smtClean="0">
                <a:hlinkClick r:id="rId2"/>
              </a:rPr>
              <a:t>PyPI</a:t>
            </a:r>
            <a:r>
              <a:rPr lang="en-US" sz="2400" dirty="0" smtClean="0"/>
              <a:t> </a:t>
            </a:r>
            <a:r>
              <a:rPr lang="en-US" sz="2400" dirty="0" err="1" smtClean="0"/>
              <a:t>sajtu</a:t>
            </a:r>
            <a:r>
              <a:rPr lang="en-US" sz="2400" dirty="0" smtClean="0"/>
              <a:t>.</a:t>
            </a:r>
            <a:endParaRPr lang="sr-Latn-R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Mogu</a:t>
            </a:r>
            <a:r>
              <a:rPr lang="en-US" sz="2400" dirty="0" smtClean="0"/>
              <a:t> se </a:t>
            </a:r>
            <a:r>
              <a:rPr lang="en-US" sz="2400" dirty="0" err="1" smtClean="0"/>
              <a:t>instalirati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prethodno</a:t>
            </a:r>
            <a:r>
              <a:rPr lang="en-US" sz="2400" dirty="0" smtClean="0"/>
              <a:t> </a:t>
            </a:r>
            <a:r>
              <a:rPr lang="en-US" sz="2400" dirty="0" err="1" smtClean="0"/>
              <a:t>opisani</a:t>
            </a:r>
            <a:r>
              <a:rPr lang="en-US" sz="2400" dirty="0" smtClean="0"/>
              <a:t> </a:t>
            </a:r>
            <a:r>
              <a:rPr lang="en-US" sz="2400" dirty="0" err="1" smtClean="0"/>
              <a:t>način</a:t>
            </a:r>
            <a:r>
              <a:rPr lang="en-US" sz="2400" dirty="0" smtClean="0"/>
              <a:t>, </a:t>
            </a:r>
            <a:r>
              <a:rPr lang="en-US" sz="2400" dirty="0" err="1" smtClean="0"/>
              <a:t>skidanjem</a:t>
            </a:r>
            <a:r>
              <a:rPr lang="en-US" sz="2400" dirty="0" smtClean="0"/>
              <a:t> </a:t>
            </a:r>
            <a:r>
              <a:rPr lang="en-US" sz="2400" dirty="0" err="1" smtClean="0"/>
              <a:t>arhive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pokretanjem</a:t>
            </a:r>
            <a:r>
              <a:rPr lang="en-US" sz="2400" dirty="0" smtClean="0"/>
              <a:t> </a:t>
            </a:r>
            <a:r>
              <a:rPr lang="en-US" sz="2400" i="1" dirty="0" smtClean="0"/>
              <a:t>setup.py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putem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r>
              <a:rPr lang="en-US" sz="2400" dirty="0" smtClean="0"/>
              <a:t> </a:t>
            </a:r>
            <a:r>
              <a:rPr lang="en-US" sz="2400" dirty="0" err="1" smtClean="0"/>
              <a:t>menadžera</a:t>
            </a:r>
            <a:r>
              <a:rPr lang="en-US" sz="2400" dirty="0" smtClean="0"/>
              <a:t>. </a:t>
            </a:r>
            <a:endParaRPr lang="sr-Latn-RS" sz="2400" dirty="0" smtClean="0"/>
          </a:p>
          <a:p>
            <a:r>
              <a:rPr lang="en-US" sz="2400" dirty="0" smtClean="0"/>
              <a:t>pip - pip installs packages </a:t>
            </a:r>
            <a:endParaRPr lang="sr-Latn-RS" sz="2400" dirty="0" smtClean="0"/>
          </a:p>
          <a:p>
            <a:r>
              <a:rPr lang="en-US" sz="2400" dirty="0" smtClean="0"/>
              <a:t>Pip se </a:t>
            </a:r>
            <a:r>
              <a:rPr lang="en-US" sz="2400" dirty="0" err="1" smtClean="0"/>
              <a:t>prvo</a:t>
            </a:r>
            <a:r>
              <a:rPr lang="en-US" sz="2400" dirty="0" smtClean="0"/>
              <a:t> </a:t>
            </a:r>
            <a:r>
              <a:rPr lang="en-US" sz="2400" dirty="0" err="1" smtClean="0"/>
              <a:t>mora</a:t>
            </a:r>
            <a:r>
              <a:rPr lang="en-US" sz="2400" dirty="0" smtClean="0"/>
              <a:t> </a:t>
            </a:r>
            <a:r>
              <a:rPr lang="en-US" sz="2400" dirty="0" err="1" smtClean="0"/>
              <a:t>instalirati</a:t>
            </a:r>
            <a:r>
              <a:rPr lang="en-US" sz="2400" dirty="0" smtClean="0"/>
              <a:t> - get-pip.py </a:t>
            </a:r>
            <a:r>
              <a:rPr lang="en-US" sz="2400" dirty="0" err="1" smtClean="0"/>
              <a:t>skripta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5157192"/>
            <a:ext cx="7416824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python get-pip.py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525658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Instalacija</a:t>
            </a:r>
            <a:r>
              <a:rPr lang="en-US" b="1" dirty="0" smtClean="0"/>
              <a:t> </a:t>
            </a:r>
            <a:r>
              <a:rPr lang="en-US" b="1" dirty="0" err="1" smtClean="0"/>
              <a:t>biblioteka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i="1" dirty="0" smtClean="0"/>
              <a:t>pip</a:t>
            </a:r>
          </a:p>
          <a:p>
            <a:r>
              <a:rPr lang="en-US" sz="2400" dirty="0" err="1" smtClean="0"/>
              <a:t>Treba</a:t>
            </a:r>
            <a:r>
              <a:rPr lang="en-US" sz="2400" dirty="0" smtClean="0"/>
              <a:t> </a:t>
            </a:r>
            <a:r>
              <a:rPr lang="en-US" sz="2400" dirty="0" err="1" smtClean="0"/>
              <a:t>podesiti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i="1" dirty="0" smtClean="0"/>
              <a:t>PATH</a:t>
            </a:r>
            <a:r>
              <a:rPr lang="en-US" sz="2400" dirty="0" smtClean="0"/>
              <a:t> do </a:t>
            </a:r>
            <a:r>
              <a:rPr lang="en-US" sz="2400" i="1" dirty="0" smtClean="0"/>
              <a:t>c:\Python27\Scripts</a:t>
            </a:r>
            <a:r>
              <a:rPr lang="en-US" sz="2400" dirty="0" smtClean="0"/>
              <a:t>. </a:t>
            </a:r>
            <a:endParaRPr lang="sr-Latn-RS" sz="2400" dirty="0" smtClean="0"/>
          </a:p>
          <a:p>
            <a:r>
              <a:rPr lang="en-US" sz="2400" dirty="0" err="1" smtClean="0"/>
              <a:t>Nakon</a:t>
            </a:r>
            <a:r>
              <a:rPr lang="en-US" sz="2400" dirty="0" smtClean="0"/>
              <a:t> toga, u </a:t>
            </a:r>
            <a:r>
              <a:rPr lang="en-US" sz="2400" dirty="0" err="1" smtClean="0"/>
              <a:t>terminalu</a:t>
            </a:r>
            <a:r>
              <a:rPr lang="en-US" sz="2400" dirty="0" smtClean="0"/>
              <a:t>:</a:t>
            </a:r>
            <a:r>
              <a:rPr lang="sr-Latn-RS" sz="2400" dirty="0" smtClean="0"/>
              <a:t> </a:t>
            </a:r>
          </a:p>
          <a:p>
            <a:endParaRPr lang="sr-Latn-RS" sz="2400" dirty="0" smtClean="0"/>
          </a:p>
          <a:p>
            <a:endParaRPr lang="sr-Latn-RS" sz="2400" dirty="0" smtClean="0"/>
          </a:p>
          <a:p>
            <a:endParaRPr lang="sr-Latn-RS" sz="2400" dirty="0" smtClean="0"/>
          </a:p>
          <a:p>
            <a:r>
              <a:rPr lang="en-US" sz="2400" dirty="0" smtClean="0"/>
              <a:t>Pip u </a:t>
            </a:r>
            <a:r>
              <a:rPr lang="en-US" sz="2400" dirty="0" err="1" smtClean="0"/>
              <a:t>stvari</a:t>
            </a:r>
            <a:r>
              <a:rPr lang="en-US" sz="2400" dirty="0" smtClean="0"/>
              <a:t> </a:t>
            </a:r>
            <a:r>
              <a:rPr lang="en-US" sz="2400" dirty="0" err="1" smtClean="0"/>
              <a:t>odradi</a:t>
            </a:r>
            <a:r>
              <a:rPr lang="en-US" sz="2400" dirty="0" smtClean="0"/>
              <a:t> </a:t>
            </a:r>
            <a:r>
              <a:rPr lang="en-US" sz="2400" dirty="0" err="1" smtClean="0"/>
              <a:t>sve</a:t>
            </a:r>
            <a:r>
              <a:rPr lang="en-US" sz="2400" dirty="0" smtClean="0"/>
              <a:t> </a:t>
            </a:r>
            <a:r>
              <a:rPr lang="en-US" sz="2400" dirty="0" err="1" smtClean="0"/>
              <a:t>korake</a:t>
            </a:r>
            <a:r>
              <a:rPr lang="en-US" sz="2400" dirty="0" smtClean="0"/>
              <a:t> </a:t>
            </a:r>
            <a:r>
              <a:rPr lang="en-US" sz="2400" dirty="0" err="1" smtClean="0"/>
              <a:t>oko</a:t>
            </a:r>
            <a:r>
              <a:rPr lang="en-US" sz="2400" dirty="0" smtClean="0"/>
              <a:t> </a:t>
            </a:r>
            <a:r>
              <a:rPr lang="en-US" sz="2400" dirty="0" err="1" smtClean="0"/>
              <a:t>instalacije</a:t>
            </a:r>
            <a:r>
              <a:rPr lang="en-US" sz="2400" dirty="0" smtClean="0"/>
              <a:t> </a:t>
            </a:r>
            <a:r>
              <a:rPr lang="en-US" sz="2400" dirty="0" err="1" smtClean="0"/>
              <a:t>umesto</a:t>
            </a:r>
            <a:r>
              <a:rPr lang="en-US" sz="2400" dirty="0" smtClean="0"/>
              <a:t> vas.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140968"/>
            <a:ext cx="741682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pip install </a:t>
            </a:r>
            <a:r>
              <a:rPr lang="en-US" sz="1600" dirty="0" err="1" smtClean="0">
                <a:solidFill>
                  <a:schemeClr val="bg1"/>
                </a:solidFill>
              </a:rPr>
              <a:t>ime_paketa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pip install </a:t>
            </a:r>
            <a:r>
              <a:rPr lang="en-US" sz="1600" dirty="0" err="1" smtClean="0">
                <a:solidFill>
                  <a:schemeClr val="bg1"/>
                </a:solidFill>
              </a:rPr>
              <a:t>simplejson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sr-Latn-R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pip uninstall </a:t>
            </a:r>
            <a:r>
              <a:rPr lang="en-US" sz="1600" dirty="0" err="1" smtClean="0">
                <a:solidFill>
                  <a:schemeClr val="bg1"/>
                </a:solidFill>
              </a:rPr>
              <a:t>simplejson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832648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Instalacija</a:t>
            </a:r>
            <a:r>
              <a:rPr lang="en-US" b="1" dirty="0" smtClean="0"/>
              <a:t> </a:t>
            </a:r>
            <a:r>
              <a:rPr lang="en-US" b="1" dirty="0" err="1" smtClean="0"/>
              <a:t>biblioteka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Windows</a:t>
            </a:r>
          </a:p>
          <a:p>
            <a:r>
              <a:rPr lang="en-US" sz="2400" dirty="0" smtClean="0"/>
              <a:t>Na </a:t>
            </a:r>
            <a:r>
              <a:rPr lang="en-US" sz="2400" dirty="0" err="1" smtClean="0"/>
              <a:t>Windowsu</a:t>
            </a:r>
            <a:r>
              <a:rPr lang="en-US" sz="2400" dirty="0" smtClean="0"/>
              <a:t>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nastati</a:t>
            </a:r>
            <a:r>
              <a:rPr lang="en-US" sz="2400" dirty="0" smtClean="0"/>
              <a:t> problem s </a:t>
            </a:r>
            <a:r>
              <a:rPr lang="en-US" sz="2400" dirty="0" err="1" smtClean="0"/>
              <a:t>bibliotekama</a:t>
            </a:r>
            <a:r>
              <a:rPr lang="en-US" sz="2400" dirty="0" smtClean="0"/>
              <a:t> </a:t>
            </a:r>
            <a:r>
              <a:rPr lang="en-US" sz="2400" dirty="0" err="1" smtClean="0"/>
              <a:t>koje</a:t>
            </a:r>
            <a:r>
              <a:rPr lang="en-US" sz="2400" dirty="0" smtClean="0"/>
              <a:t> </a:t>
            </a:r>
            <a:r>
              <a:rPr lang="en-US" sz="2400" dirty="0" err="1" smtClean="0"/>
              <a:t>uključuju</a:t>
            </a:r>
            <a:r>
              <a:rPr lang="en-US" sz="2400" dirty="0" smtClean="0"/>
              <a:t> C </a:t>
            </a:r>
            <a:r>
              <a:rPr lang="en-US" sz="2400" dirty="0" err="1" smtClean="0"/>
              <a:t>ili</a:t>
            </a:r>
            <a:r>
              <a:rPr lang="en-US" sz="2400" dirty="0" smtClean="0"/>
              <a:t> C++ </a:t>
            </a:r>
            <a:r>
              <a:rPr lang="en-US" sz="2400" dirty="0" err="1" smtClean="0"/>
              <a:t>izvorne</a:t>
            </a:r>
            <a:r>
              <a:rPr lang="en-US" sz="2400" dirty="0" smtClean="0"/>
              <a:t> </a:t>
            </a:r>
            <a:r>
              <a:rPr lang="en-US" sz="2400" dirty="0" err="1" smtClean="0"/>
              <a:t>fajlove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Pri</a:t>
            </a:r>
            <a:r>
              <a:rPr lang="en-US" sz="2400" dirty="0" smtClean="0"/>
              <a:t> </a:t>
            </a:r>
            <a:r>
              <a:rPr lang="en-US" sz="2400" dirty="0" err="1" smtClean="0"/>
              <a:t>pokretanju</a:t>
            </a:r>
            <a:r>
              <a:rPr lang="en-US" sz="2400" dirty="0" smtClean="0"/>
              <a:t> </a:t>
            </a:r>
            <a:r>
              <a:rPr lang="en-US" sz="2400" dirty="0" err="1" smtClean="0"/>
              <a:t>instalacije</a:t>
            </a:r>
            <a:r>
              <a:rPr lang="en-US" sz="2400" dirty="0" smtClean="0"/>
              <a:t>, </a:t>
            </a:r>
            <a:r>
              <a:rPr lang="en-US" sz="2400" dirty="0" err="1" smtClean="0"/>
              <a:t>ovi</a:t>
            </a:r>
            <a:r>
              <a:rPr lang="en-US" sz="2400" dirty="0" smtClean="0"/>
              <a:t> </a:t>
            </a:r>
            <a:r>
              <a:rPr lang="en-US" sz="2400" dirty="0" err="1" smtClean="0"/>
              <a:t>fajlovi</a:t>
            </a:r>
            <a:r>
              <a:rPr lang="en-US" sz="2400" dirty="0" smtClean="0"/>
              <a:t> </a:t>
            </a:r>
            <a:r>
              <a:rPr lang="en-US" sz="2400" dirty="0" err="1" smtClean="0"/>
              <a:t>moraju</a:t>
            </a:r>
            <a:r>
              <a:rPr lang="en-US" sz="2400" dirty="0" smtClean="0"/>
              <a:t> </a:t>
            </a:r>
            <a:r>
              <a:rPr lang="en-US" sz="2400" dirty="0" err="1" smtClean="0"/>
              <a:t>biti</a:t>
            </a:r>
            <a:r>
              <a:rPr lang="en-US" sz="2400" dirty="0" smtClean="0"/>
              <a:t> </a:t>
            </a:r>
            <a:r>
              <a:rPr lang="en-US" sz="2400" dirty="0" err="1" smtClean="0"/>
              <a:t>kompajlirani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Obično</a:t>
            </a:r>
            <a:r>
              <a:rPr lang="en-US" sz="2400" dirty="0" smtClean="0"/>
              <a:t> je </a:t>
            </a:r>
            <a:r>
              <a:rPr lang="en-US" sz="2400" dirty="0" err="1" smtClean="0"/>
              <a:t>potrebna</a:t>
            </a:r>
            <a:r>
              <a:rPr lang="en-US" sz="2400" dirty="0" smtClean="0"/>
              <a:t> </a:t>
            </a:r>
            <a:r>
              <a:rPr lang="en-US" sz="2400" dirty="0" err="1" smtClean="0"/>
              <a:t>neka</a:t>
            </a:r>
            <a:r>
              <a:rPr lang="en-US" sz="2400" dirty="0" smtClean="0"/>
              <a:t> </a:t>
            </a:r>
            <a:r>
              <a:rPr lang="en-US" sz="2400" dirty="0" err="1" smtClean="0"/>
              <a:t>verzija</a:t>
            </a:r>
            <a:r>
              <a:rPr lang="en-US" sz="2400" dirty="0" smtClean="0"/>
              <a:t> MS Visual Studio </a:t>
            </a:r>
            <a:r>
              <a:rPr lang="en-US" sz="2400" dirty="0" err="1" smtClean="0"/>
              <a:t>kompajlera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Alternativa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binary </a:t>
            </a:r>
            <a:r>
              <a:rPr lang="en-US" sz="2400" dirty="0" err="1" smtClean="0"/>
              <a:t>distribucije</a:t>
            </a:r>
            <a:r>
              <a:rPr lang="en-US" sz="2400" dirty="0" smtClean="0"/>
              <a:t> windows </a:t>
            </a:r>
            <a:r>
              <a:rPr lang="en-US" sz="2400" dirty="0" err="1" smtClean="0"/>
              <a:t>paketa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Primer:</a:t>
            </a:r>
          </a:p>
          <a:p>
            <a:pPr lvl="1"/>
            <a:r>
              <a:rPr lang="en-US" sz="2400" dirty="0" err="1" smtClean="0">
                <a:hlinkClick r:id="rId2"/>
              </a:rPr>
              <a:t>wxPython</a:t>
            </a:r>
            <a:r>
              <a:rPr lang="en-US" sz="2400" dirty="0" smtClean="0"/>
              <a:t> - GUI </a:t>
            </a:r>
            <a:r>
              <a:rPr lang="en-US" sz="2400" dirty="0" err="1" smtClean="0"/>
              <a:t>biblioteka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Windows Binaries</a:t>
            </a:r>
            <a:endParaRPr lang="en-US" sz="2400" dirty="0" smtClean="0"/>
          </a:p>
          <a:p>
            <a:pPr lvl="1"/>
            <a:r>
              <a:rPr lang="en-US" sz="2400" dirty="0" err="1" smtClean="0"/>
              <a:t>Obratiti</a:t>
            </a:r>
            <a:r>
              <a:rPr lang="en-US" sz="2400" dirty="0" smtClean="0"/>
              <a:t> </a:t>
            </a:r>
            <a:r>
              <a:rPr lang="en-US" sz="2400" dirty="0" err="1" smtClean="0"/>
              <a:t>pažnju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verzije</a:t>
            </a:r>
            <a:r>
              <a:rPr lang="en-US" sz="2400" dirty="0" smtClean="0"/>
              <a:t> </a:t>
            </a:r>
            <a:r>
              <a:rPr lang="en-US" sz="2400" dirty="0" err="1" smtClean="0"/>
              <a:t>interpretera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3608" y="2780928"/>
            <a:ext cx="6779096" cy="144016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IO</a:t>
            </a:r>
          </a:p>
          <a:p>
            <a:pPr algn="ctr">
              <a:buNone/>
            </a:pPr>
            <a:r>
              <a:rPr lang="en-US" sz="2400" b="1" dirty="0" err="1" smtClean="0"/>
              <a:t>Argumenti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okruženje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fajlovi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serijalizacija</a:t>
            </a:r>
            <a:endParaRPr lang="en-US" sz="2400" b="1" dirty="0" smtClean="0"/>
          </a:p>
          <a:p>
            <a:pPr algn="ctr">
              <a:buNone/>
            </a:pPr>
            <a:endParaRPr lang="en-US" sz="1800" b="1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4968552"/>
          </a:xfrm>
        </p:spPr>
        <p:txBody>
          <a:bodyPr/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539552" y="2924944"/>
            <a:ext cx="806489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sz="2400" b="1" dirty="0" err="1" smtClean="0">
                <a:cs typeface="Arial" charset="0"/>
              </a:rPr>
              <a:t>Moduli</a:t>
            </a:r>
            <a:r>
              <a:rPr lang="en-US" sz="2400" b="1" dirty="0" smtClean="0">
                <a:cs typeface="Arial" charset="0"/>
              </a:rPr>
              <a:t> </a:t>
            </a:r>
            <a:r>
              <a:rPr lang="en-US" sz="2400" b="1" dirty="0" err="1" smtClean="0">
                <a:cs typeface="Arial" charset="0"/>
              </a:rPr>
              <a:t>i</a:t>
            </a:r>
            <a:r>
              <a:rPr lang="en-US" sz="2400" b="1" dirty="0" smtClean="0">
                <a:cs typeface="Arial" charset="0"/>
              </a:rPr>
              <a:t> </a:t>
            </a:r>
            <a:r>
              <a:rPr lang="en-US" sz="2400" b="1" dirty="0" err="1" smtClean="0">
                <a:cs typeface="Arial" charset="0"/>
              </a:rPr>
              <a:t>paketi</a:t>
            </a:r>
            <a:r>
              <a:rPr kumimoji="0" lang="sr-Latn-R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: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sz="2400" b="1" i="1" dirty="0" err="1" smtClean="0">
                <a:cs typeface="Arial" charset="0"/>
              </a:rPr>
              <a:t>Distribucija</a:t>
            </a:r>
            <a:r>
              <a:rPr lang="en-US" sz="2400" b="1" i="1" dirty="0" smtClean="0">
                <a:cs typeface="Arial" charset="0"/>
              </a:rPr>
              <a:t> </a:t>
            </a:r>
            <a:r>
              <a:rPr lang="en-US" sz="2400" b="1" i="1" dirty="0" err="1" smtClean="0">
                <a:cs typeface="Arial" charset="0"/>
              </a:rPr>
              <a:t>koda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sr-Latn-R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3608" y="1484784"/>
            <a:ext cx="6779096" cy="2736304"/>
          </a:xfrm>
        </p:spPr>
        <p:txBody>
          <a:bodyPr/>
          <a:lstStyle/>
          <a:p>
            <a:pPr>
              <a:buNone/>
            </a:pPr>
            <a:r>
              <a:rPr lang="en-US" sz="2400" b="1" dirty="0" err="1" smtClean="0"/>
              <a:t>Komandna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linija</a:t>
            </a:r>
            <a:endParaRPr lang="en-US" sz="2400" b="1" dirty="0" smtClean="0"/>
          </a:p>
          <a:p>
            <a:r>
              <a:rPr lang="en-US" sz="2400" dirty="0" err="1" smtClean="0"/>
              <a:t>Uobičajeno</a:t>
            </a:r>
            <a:r>
              <a:rPr lang="en-US" sz="2400" dirty="0" smtClean="0"/>
              <a:t> je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programi</a:t>
            </a:r>
            <a:r>
              <a:rPr lang="en-US" sz="2400" dirty="0" smtClean="0"/>
              <a:t> </a:t>
            </a:r>
            <a:r>
              <a:rPr lang="en-US" sz="2400" dirty="0" err="1" smtClean="0"/>
              <a:t>pri</a:t>
            </a:r>
            <a:r>
              <a:rPr lang="en-US" sz="2400" dirty="0" smtClean="0"/>
              <a:t> </a:t>
            </a:r>
            <a:r>
              <a:rPr lang="en-US" sz="2400" dirty="0" err="1" smtClean="0"/>
              <a:t>pokretanju</a:t>
            </a:r>
            <a:r>
              <a:rPr lang="en-US" sz="2400" dirty="0" smtClean="0"/>
              <a:t> </a:t>
            </a:r>
            <a:r>
              <a:rPr lang="en-US" sz="2400" dirty="0" err="1" smtClean="0"/>
              <a:t>primaju</a:t>
            </a:r>
            <a:r>
              <a:rPr lang="en-US" sz="2400" dirty="0" smtClean="0"/>
              <a:t> </a:t>
            </a:r>
            <a:r>
              <a:rPr lang="en-US" sz="2400" dirty="0" err="1" smtClean="0"/>
              <a:t>argumente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kompandne</a:t>
            </a:r>
            <a:r>
              <a:rPr lang="en-US" sz="2400" dirty="0" smtClean="0"/>
              <a:t> </a:t>
            </a:r>
            <a:r>
              <a:rPr lang="en-US" sz="2400" dirty="0" err="1" smtClean="0"/>
              <a:t>linije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Python interpreter </a:t>
            </a:r>
            <a:r>
              <a:rPr lang="en-US" sz="2400" dirty="0" err="1" smtClean="0"/>
              <a:t>argumente</a:t>
            </a:r>
            <a:r>
              <a:rPr lang="en-US" sz="2400" dirty="0" smtClean="0"/>
              <a:t> </a:t>
            </a:r>
            <a:r>
              <a:rPr lang="en-US" sz="2400" dirty="0" err="1" smtClean="0"/>
              <a:t>komandne</a:t>
            </a:r>
            <a:r>
              <a:rPr lang="en-US" sz="2400" dirty="0" smtClean="0"/>
              <a:t> </a:t>
            </a:r>
            <a:r>
              <a:rPr lang="en-US" sz="2400" dirty="0" err="1" smtClean="0"/>
              <a:t>linije</a:t>
            </a:r>
            <a:r>
              <a:rPr lang="en-US" sz="2400" dirty="0" smtClean="0"/>
              <a:t> </a:t>
            </a:r>
            <a:r>
              <a:rPr lang="en-US" sz="2400" dirty="0" err="1" smtClean="0"/>
              <a:t>smesta</a:t>
            </a:r>
            <a:r>
              <a:rPr lang="en-US" sz="2400" dirty="0" smtClean="0"/>
              <a:t> u </a:t>
            </a:r>
            <a:r>
              <a:rPr lang="en-US" sz="2400" i="1" dirty="0" err="1" smtClean="0"/>
              <a:t>sys.args</a:t>
            </a:r>
            <a:r>
              <a:rPr lang="en-US" sz="2400" dirty="0" smtClean="0"/>
              <a:t> </a:t>
            </a:r>
            <a:r>
              <a:rPr lang="en-US" sz="2400" dirty="0" err="1" smtClean="0"/>
              <a:t>listu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Argumentima</a:t>
            </a:r>
            <a:r>
              <a:rPr lang="en-US" sz="2400" dirty="0" smtClean="0"/>
              <a:t> </a:t>
            </a:r>
            <a:r>
              <a:rPr lang="en-US" sz="2400" dirty="0" err="1" smtClean="0"/>
              <a:t>pristupamo</a:t>
            </a:r>
            <a:r>
              <a:rPr lang="en-US" sz="2400" dirty="0" smtClean="0"/>
              <a:t>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bilo</a:t>
            </a:r>
            <a:r>
              <a:rPr lang="en-US" sz="2400" dirty="0" smtClean="0"/>
              <a:t> </a:t>
            </a:r>
            <a:r>
              <a:rPr lang="en-US" sz="2400" dirty="0" err="1" smtClean="0"/>
              <a:t>kojoj</a:t>
            </a:r>
            <a:r>
              <a:rPr lang="en-US" sz="2400" dirty="0" smtClean="0"/>
              <a:t> </a:t>
            </a:r>
            <a:r>
              <a:rPr lang="en-US" sz="2400" dirty="0" err="1" smtClean="0"/>
              <a:t>drugoj</a:t>
            </a:r>
            <a:r>
              <a:rPr lang="en-US" sz="2400" dirty="0" smtClean="0"/>
              <a:t> </a:t>
            </a:r>
            <a:r>
              <a:rPr lang="en-US" sz="2400" dirty="0" err="1" smtClean="0"/>
              <a:t>listi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algn="ctr"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4581128"/>
            <a:ext cx="6552728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import sys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if </a:t>
            </a:r>
            <a:r>
              <a:rPr lang="en-US" sz="1600" dirty="0" err="1" smtClean="0">
                <a:solidFill>
                  <a:schemeClr val="bg1"/>
                </a:solidFill>
              </a:rPr>
              <a:t>len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sys.args</a:t>
            </a:r>
            <a:r>
              <a:rPr lang="en-US" sz="1600" dirty="0" smtClean="0">
                <a:solidFill>
                  <a:schemeClr val="bg1"/>
                </a:solidFill>
              </a:rPr>
              <a:t>) != 2: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print "Usage: %s &lt;n&gt;"%</a:t>
            </a:r>
            <a:r>
              <a:rPr lang="en-US" sz="1600" dirty="0" err="1" smtClean="0">
                <a:solidFill>
                  <a:schemeClr val="bg1"/>
                </a:solidFill>
              </a:rPr>
              <a:t>sys.args</a:t>
            </a:r>
            <a:r>
              <a:rPr lang="en-US" sz="1600" dirty="0" smtClean="0">
                <a:solidFill>
                  <a:schemeClr val="bg1"/>
                </a:solidFill>
              </a:rPr>
              <a:t>[0]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else: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print "%s"%hex(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sys.args</a:t>
            </a:r>
            <a:r>
              <a:rPr lang="en-US" sz="1600" dirty="0" smtClean="0">
                <a:solidFill>
                  <a:schemeClr val="bg1"/>
                </a:solidFill>
              </a:rPr>
              <a:t>[1]))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3608" y="1484784"/>
            <a:ext cx="6779096" cy="2736304"/>
          </a:xfrm>
        </p:spPr>
        <p:txBody>
          <a:bodyPr/>
          <a:lstStyle/>
          <a:p>
            <a:endParaRPr lang="en-US" sz="2400" dirty="0" smtClean="0"/>
          </a:p>
          <a:p>
            <a:pPr algn="ctr"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813690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import sys from </a:t>
            </a:r>
            <a:r>
              <a:rPr lang="en-US" sz="1600" dirty="0" err="1" smtClean="0">
                <a:solidFill>
                  <a:schemeClr val="bg1"/>
                </a:solidFill>
              </a:rPr>
              <a:t>optparse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import </a:t>
            </a:r>
            <a:r>
              <a:rPr lang="en-US" sz="1600" dirty="0" err="1" smtClean="0">
                <a:solidFill>
                  <a:schemeClr val="bg1"/>
                </a:solidFill>
              </a:rPr>
              <a:t>OptionParser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#debug </a:t>
            </a:r>
            <a:r>
              <a:rPr lang="en-US" sz="1600" dirty="0" err="1" smtClean="0">
                <a:solidFill>
                  <a:schemeClr val="bg1"/>
                </a:solidFill>
              </a:rPr>
              <a:t>poruke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def debug(</a:t>
            </a:r>
            <a:r>
              <a:rPr lang="en-US" sz="1600" dirty="0" err="1" smtClean="0">
                <a:solidFill>
                  <a:schemeClr val="bg1"/>
                </a:solidFill>
              </a:rPr>
              <a:t>msg,verbose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if verbose: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print </a:t>
            </a:r>
            <a:r>
              <a:rPr lang="en-US" sz="1600" dirty="0" err="1" smtClean="0">
                <a:solidFill>
                  <a:schemeClr val="bg1"/>
                </a:solidFill>
              </a:rPr>
              <a:t>msg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#</a:t>
            </a:r>
            <a:r>
              <a:rPr lang="en-US" sz="1600" dirty="0" err="1" smtClean="0">
                <a:solidFill>
                  <a:schemeClr val="bg1"/>
                </a:solidFill>
              </a:rPr>
              <a:t>dodavanje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opcija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parser = </a:t>
            </a:r>
            <a:r>
              <a:rPr lang="en-US" sz="1600" dirty="0" err="1" smtClean="0">
                <a:solidFill>
                  <a:schemeClr val="bg1"/>
                </a:solidFill>
              </a:rPr>
              <a:t>OptionParser</a:t>
            </a:r>
            <a:r>
              <a:rPr lang="en-US" sz="1600" dirty="0" smtClean="0">
                <a:solidFill>
                  <a:schemeClr val="bg1"/>
                </a:solidFill>
              </a:rPr>
              <a:t>()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parser.add_option</a:t>
            </a:r>
            <a:r>
              <a:rPr lang="en-US" sz="1600" dirty="0" smtClean="0">
                <a:solidFill>
                  <a:schemeClr val="bg1"/>
                </a:solidFill>
              </a:rPr>
              <a:t>("-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", "--</a:t>
            </a:r>
            <a:r>
              <a:rPr lang="en-US" sz="1600" dirty="0" err="1" smtClean="0">
                <a:solidFill>
                  <a:schemeClr val="bg1"/>
                </a:solidFill>
              </a:rPr>
              <a:t>input",action</a:t>
            </a:r>
            <a:r>
              <a:rPr lang="en-US" sz="1600" dirty="0" smtClean="0">
                <a:solidFill>
                  <a:schemeClr val="bg1"/>
                </a:solidFill>
              </a:rPr>
              <a:t>="</a:t>
            </a:r>
            <a:r>
              <a:rPr lang="en-US" sz="1600" dirty="0" err="1" smtClean="0">
                <a:solidFill>
                  <a:schemeClr val="bg1"/>
                </a:solidFill>
              </a:rPr>
              <a:t>store",dest</a:t>
            </a:r>
            <a:r>
              <a:rPr lang="en-US" sz="1600" dirty="0" smtClean="0">
                <a:solidFill>
                  <a:schemeClr val="bg1"/>
                </a:solidFill>
              </a:rPr>
              <a:t>="</a:t>
            </a:r>
            <a:r>
              <a:rPr lang="en-US" sz="1600" dirty="0" err="1" smtClean="0">
                <a:solidFill>
                  <a:schemeClr val="bg1"/>
                </a:solidFill>
              </a:rPr>
              <a:t>input_file",help</a:t>
            </a:r>
            <a:r>
              <a:rPr lang="en-US" sz="1600" dirty="0" smtClean="0">
                <a:solidFill>
                  <a:schemeClr val="bg1"/>
                </a:solidFill>
              </a:rPr>
              <a:t>="</a:t>
            </a:r>
            <a:r>
              <a:rPr lang="en-US" sz="1600" dirty="0" err="1" smtClean="0">
                <a:solidFill>
                  <a:schemeClr val="bg1"/>
                </a:solidFill>
              </a:rPr>
              <a:t>Ulazni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fajl</a:t>
            </a:r>
            <a:r>
              <a:rPr lang="en-US" sz="1600" dirty="0" smtClean="0">
                <a:solidFill>
                  <a:schemeClr val="bg1"/>
                </a:solidFill>
              </a:rPr>
              <a:t>") </a:t>
            </a:r>
            <a:r>
              <a:rPr lang="en-US" sz="1600" dirty="0" err="1" smtClean="0">
                <a:solidFill>
                  <a:schemeClr val="bg1"/>
                </a:solidFill>
              </a:rPr>
              <a:t>parser.add_option</a:t>
            </a:r>
            <a:r>
              <a:rPr lang="en-US" sz="1600" dirty="0" smtClean="0">
                <a:solidFill>
                  <a:schemeClr val="bg1"/>
                </a:solidFill>
              </a:rPr>
              <a:t>("-o", "--</a:t>
            </a:r>
            <a:r>
              <a:rPr lang="en-US" sz="1600" dirty="0" err="1" smtClean="0">
                <a:solidFill>
                  <a:schemeClr val="bg1"/>
                </a:solidFill>
              </a:rPr>
              <a:t>output",action</a:t>
            </a:r>
            <a:r>
              <a:rPr lang="en-US" sz="1600" dirty="0" smtClean="0">
                <a:solidFill>
                  <a:schemeClr val="bg1"/>
                </a:solidFill>
              </a:rPr>
              <a:t>="</a:t>
            </a:r>
            <a:r>
              <a:rPr lang="en-US" sz="1600" dirty="0" err="1" smtClean="0">
                <a:solidFill>
                  <a:schemeClr val="bg1"/>
                </a:solidFill>
              </a:rPr>
              <a:t>store",dest</a:t>
            </a:r>
            <a:r>
              <a:rPr lang="en-US" sz="1600" dirty="0" smtClean="0">
                <a:solidFill>
                  <a:schemeClr val="bg1"/>
                </a:solidFill>
              </a:rPr>
              <a:t>="</a:t>
            </a:r>
            <a:r>
              <a:rPr lang="en-US" sz="1600" dirty="0" err="1" smtClean="0">
                <a:solidFill>
                  <a:schemeClr val="bg1"/>
                </a:solidFill>
              </a:rPr>
              <a:t>output_file",help</a:t>
            </a:r>
            <a:r>
              <a:rPr lang="en-US" sz="1600" dirty="0" smtClean="0">
                <a:solidFill>
                  <a:schemeClr val="bg1"/>
                </a:solidFill>
              </a:rPr>
              <a:t>="</a:t>
            </a:r>
            <a:r>
              <a:rPr lang="en-US" sz="1600" dirty="0" err="1" smtClean="0">
                <a:solidFill>
                  <a:schemeClr val="bg1"/>
                </a:solidFill>
              </a:rPr>
              <a:t>Izlazni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fajl</a:t>
            </a:r>
            <a:r>
              <a:rPr lang="en-US" sz="1600" dirty="0" smtClean="0">
                <a:solidFill>
                  <a:schemeClr val="bg1"/>
                </a:solidFill>
              </a:rPr>
              <a:t>") </a:t>
            </a:r>
            <a:r>
              <a:rPr lang="en-US" sz="1600" dirty="0" err="1" smtClean="0">
                <a:solidFill>
                  <a:schemeClr val="bg1"/>
                </a:solidFill>
              </a:rPr>
              <a:t>parser.add_option</a:t>
            </a:r>
            <a:r>
              <a:rPr lang="en-US" sz="1600" dirty="0" smtClean="0">
                <a:solidFill>
                  <a:schemeClr val="bg1"/>
                </a:solidFill>
              </a:rPr>
              <a:t>("-v", "--verbose", action="</a:t>
            </a:r>
            <a:r>
              <a:rPr lang="en-US" sz="1600" dirty="0" err="1" smtClean="0">
                <a:solidFill>
                  <a:schemeClr val="bg1"/>
                </a:solidFill>
              </a:rPr>
              <a:t>store_true",dest</a:t>
            </a:r>
            <a:r>
              <a:rPr lang="en-US" sz="1600" dirty="0" smtClean="0">
                <a:solidFill>
                  <a:schemeClr val="bg1"/>
                </a:solidFill>
              </a:rPr>
              <a:t>="</a:t>
            </a:r>
            <a:r>
              <a:rPr lang="en-US" sz="1600" dirty="0" err="1" smtClean="0">
                <a:solidFill>
                  <a:schemeClr val="bg1"/>
                </a:solidFill>
              </a:rPr>
              <a:t>debug",help</a:t>
            </a:r>
            <a:r>
              <a:rPr lang="en-US" sz="1600" dirty="0" smtClean="0">
                <a:solidFill>
                  <a:schemeClr val="bg1"/>
                </a:solidFill>
              </a:rPr>
              <a:t>="Verbosity") </a:t>
            </a:r>
            <a:r>
              <a:rPr lang="en-US" sz="1600" dirty="0" err="1" smtClean="0">
                <a:solidFill>
                  <a:schemeClr val="bg1"/>
                </a:solidFill>
              </a:rPr>
              <a:t>parser.set_defaults</a:t>
            </a:r>
            <a:r>
              <a:rPr lang="en-US" sz="1600" dirty="0" smtClean="0">
                <a:solidFill>
                  <a:schemeClr val="bg1"/>
                </a:solidFill>
              </a:rPr>
              <a:t>(debug=False)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#</a:t>
            </a:r>
            <a:r>
              <a:rPr lang="en-US" sz="1600" dirty="0" err="1" smtClean="0">
                <a:solidFill>
                  <a:schemeClr val="bg1"/>
                </a:solidFill>
              </a:rPr>
              <a:t>parsiranje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opcija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opts,args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parser.parse_args</a:t>
            </a:r>
            <a:r>
              <a:rPr lang="en-US" sz="1600" dirty="0" smtClean="0">
                <a:solidFill>
                  <a:schemeClr val="bg1"/>
                </a:solidFill>
              </a:rPr>
              <a:t>()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#</a:t>
            </a:r>
            <a:r>
              <a:rPr lang="en-US" sz="1600" dirty="0" err="1" smtClean="0">
                <a:solidFill>
                  <a:schemeClr val="bg1"/>
                </a:solidFill>
              </a:rPr>
              <a:t>ako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opcije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nisu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zadane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if </a:t>
            </a:r>
            <a:r>
              <a:rPr lang="en-US" sz="1600" dirty="0" err="1" smtClean="0">
                <a:solidFill>
                  <a:schemeClr val="bg1"/>
                </a:solidFill>
              </a:rPr>
              <a:t>opts.input_file</a:t>
            </a:r>
            <a:r>
              <a:rPr lang="en-US" sz="1600" dirty="0" smtClean="0">
                <a:solidFill>
                  <a:schemeClr val="bg1"/>
                </a:solidFill>
              </a:rPr>
              <a:t> == None or </a:t>
            </a:r>
            <a:r>
              <a:rPr lang="en-US" sz="1600" dirty="0" err="1" smtClean="0">
                <a:solidFill>
                  <a:schemeClr val="bg1"/>
                </a:solidFill>
              </a:rPr>
              <a:t>opts.output_file</a:t>
            </a:r>
            <a:r>
              <a:rPr lang="en-US" sz="1600" dirty="0" smtClean="0">
                <a:solidFill>
                  <a:schemeClr val="bg1"/>
                </a:solidFill>
              </a:rPr>
              <a:t> == None: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parser.print_help</a:t>
            </a:r>
            <a:r>
              <a:rPr lang="en-US" sz="1600" dirty="0" smtClean="0">
                <a:solidFill>
                  <a:schemeClr val="bg1"/>
                </a:solidFill>
              </a:rPr>
              <a:t>()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sys.exit</a:t>
            </a:r>
            <a:r>
              <a:rPr lang="en-US" sz="1600" dirty="0" smtClean="0">
                <a:solidFill>
                  <a:schemeClr val="bg1"/>
                </a:solidFill>
              </a:rPr>
              <a:t>(0)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3608" y="1484784"/>
            <a:ext cx="6779096" cy="2736304"/>
          </a:xfrm>
        </p:spPr>
        <p:txBody>
          <a:bodyPr/>
          <a:lstStyle/>
          <a:p>
            <a:endParaRPr lang="en-US" sz="2400" dirty="0" smtClean="0"/>
          </a:p>
          <a:p>
            <a:pPr algn="ctr"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8136904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#</a:t>
            </a:r>
            <a:r>
              <a:rPr lang="en-US" sz="1600" dirty="0" err="1" smtClean="0">
                <a:solidFill>
                  <a:schemeClr val="bg1"/>
                </a:solidFill>
              </a:rPr>
              <a:t>sam</a:t>
            </a:r>
            <a:r>
              <a:rPr lang="en-US" sz="1600" dirty="0" smtClean="0">
                <a:solidFill>
                  <a:schemeClr val="bg1"/>
                </a:solidFill>
              </a:rPr>
              <a:t> program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f1 = open(</a:t>
            </a:r>
            <a:r>
              <a:rPr lang="en-US" sz="1600" dirty="0" err="1" smtClean="0">
                <a:solidFill>
                  <a:schemeClr val="bg1"/>
                </a:solidFill>
              </a:rPr>
              <a:t>opts.input_file,"rb</a:t>
            </a:r>
            <a:r>
              <a:rPr lang="en-US" sz="1600" dirty="0" smtClean="0">
                <a:solidFill>
                  <a:schemeClr val="bg1"/>
                </a:solidFill>
              </a:rPr>
              <a:t>")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debug("Reading file...",</a:t>
            </a:r>
            <a:r>
              <a:rPr lang="en-US" sz="1600" dirty="0" err="1" smtClean="0">
                <a:solidFill>
                  <a:schemeClr val="bg1"/>
                </a:solidFill>
              </a:rPr>
              <a:t>opts.debug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d1 = f1.read()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f1.close()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debug("Inverting data...",</a:t>
            </a:r>
            <a:r>
              <a:rPr lang="en-US" sz="1600" dirty="0" err="1" smtClean="0">
                <a:solidFill>
                  <a:schemeClr val="bg1"/>
                </a:solidFill>
              </a:rPr>
              <a:t>opts.debug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d2 = d1[::-1]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debug("Writing file...",</a:t>
            </a:r>
            <a:r>
              <a:rPr lang="en-US" sz="1600" dirty="0" err="1" smtClean="0">
                <a:solidFill>
                  <a:schemeClr val="bg1"/>
                </a:solidFill>
              </a:rPr>
              <a:t>opts.debug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with open(</a:t>
            </a:r>
            <a:r>
              <a:rPr lang="en-US" sz="1600" dirty="0" err="1" smtClean="0">
                <a:solidFill>
                  <a:schemeClr val="bg1"/>
                </a:solidFill>
              </a:rPr>
              <a:t>opts.output_file,"wb</a:t>
            </a:r>
            <a:r>
              <a:rPr lang="en-US" sz="1600" dirty="0" smtClean="0">
                <a:solidFill>
                  <a:schemeClr val="bg1"/>
                </a:solidFill>
              </a:rPr>
              <a:t>") as f2 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f2.write(d2)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debug("Wrote </a:t>
            </a:r>
            <a:r>
              <a:rPr lang="en-US" sz="1600" dirty="0" err="1" smtClean="0">
                <a:solidFill>
                  <a:schemeClr val="bg1"/>
                </a:solidFill>
              </a:rPr>
              <a:t>file",opts.debug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3608" y="1124744"/>
            <a:ext cx="6779096" cy="2736304"/>
          </a:xfrm>
        </p:spPr>
        <p:txBody>
          <a:bodyPr/>
          <a:lstStyle/>
          <a:p>
            <a:pPr>
              <a:buNone/>
            </a:pPr>
            <a:r>
              <a:rPr lang="en-US" sz="2400" b="1" dirty="0" err="1" smtClean="0"/>
              <a:t>Promenljive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okruženja</a:t>
            </a:r>
            <a:endParaRPr lang="en-US" sz="2400" b="1" dirty="0" smtClean="0"/>
          </a:p>
          <a:p>
            <a:r>
              <a:rPr lang="en-US" sz="2400" dirty="0" err="1" smtClean="0"/>
              <a:t>Često</a:t>
            </a:r>
            <a:r>
              <a:rPr lang="en-US" sz="2400" dirty="0" smtClean="0"/>
              <a:t> je </a:t>
            </a:r>
            <a:r>
              <a:rPr lang="en-US" sz="2400" dirty="0" err="1" smtClean="0"/>
              <a:t>neophodno</a:t>
            </a:r>
            <a:r>
              <a:rPr lang="en-US" sz="2400" dirty="0" smtClean="0"/>
              <a:t> </a:t>
            </a:r>
            <a:r>
              <a:rPr lang="en-US" sz="2400" dirty="0" err="1" smtClean="0"/>
              <a:t>pročitati</a:t>
            </a:r>
            <a:r>
              <a:rPr lang="en-US" sz="2400" dirty="0" smtClean="0"/>
              <a:t> </a:t>
            </a:r>
            <a:r>
              <a:rPr lang="en-US" sz="2400" dirty="0" err="1" smtClean="0"/>
              <a:t>promenljive</a:t>
            </a:r>
            <a:r>
              <a:rPr lang="en-US" sz="2400" dirty="0" smtClean="0"/>
              <a:t> </a:t>
            </a:r>
            <a:r>
              <a:rPr lang="en-US" sz="2400" dirty="0" err="1" smtClean="0"/>
              <a:t>okruženja</a:t>
            </a:r>
            <a:r>
              <a:rPr lang="en-US" sz="2400" dirty="0" smtClean="0"/>
              <a:t>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što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PATH, USER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neke</a:t>
            </a:r>
            <a:r>
              <a:rPr lang="en-US" sz="2400" dirty="0" smtClean="0"/>
              <a:t> </a:t>
            </a:r>
            <a:r>
              <a:rPr lang="en-US" sz="2400" dirty="0" err="1" smtClean="0"/>
              <a:t>specifičnije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 </a:t>
            </a:r>
            <a:r>
              <a:rPr lang="en-US" sz="2400" dirty="0" err="1" smtClean="0"/>
              <a:t>modulu</a:t>
            </a:r>
            <a:r>
              <a:rPr lang="en-US" sz="2400" dirty="0" smtClean="0"/>
              <a:t> </a:t>
            </a:r>
            <a:r>
              <a:rPr lang="en-US" sz="2400" i="1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rečnik</a:t>
            </a:r>
            <a:r>
              <a:rPr lang="en-US" sz="2400" dirty="0" smtClean="0"/>
              <a:t> </a:t>
            </a:r>
            <a:r>
              <a:rPr lang="en-US" sz="2400" i="1" dirty="0" smtClean="0"/>
              <a:t>environ</a:t>
            </a:r>
            <a:r>
              <a:rPr lang="en-US" sz="2400" dirty="0" smtClean="0"/>
              <a:t> </a:t>
            </a:r>
            <a:r>
              <a:rPr lang="en-US" sz="2400" dirty="0" err="1" smtClean="0"/>
              <a:t>sadrži</a:t>
            </a:r>
            <a:r>
              <a:rPr lang="en-US" sz="2400" dirty="0" smtClean="0"/>
              <a:t> </a:t>
            </a:r>
            <a:r>
              <a:rPr lang="en-US" sz="2400" dirty="0" err="1" smtClean="0"/>
              <a:t>promenljive</a:t>
            </a:r>
            <a:r>
              <a:rPr lang="en-US" sz="2400" dirty="0" smtClean="0"/>
              <a:t> </a:t>
            </a:r>
            <a:r>
              <a:rPr lang="en-US" sz="2400" dirty="0" err="1" smtClean="0"/>
              <a:t>okruženja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Pošto</a:t>
            </a:r>
            <a:r>
              <a:rPr lang="en-US" sz="2400" dirty="0" smtClean="0"/>
              <a:t> je u </a:t>
            </a:r>
            <a:r>
              <a:rPr lang="en-US" sz="2400" dirty="0" err="1" smtClean="0"/>
              <a:t>pitanju</a:t>
            </a:r>
            <a:r>
              <a:rPr lang="en-US" sz="2400" dirty="0" smtClean="0"/>
              <a:t> </a:t>
            </a:r>
            <a:r>
              <a:rPr lang="en-US" sz="2400" dirty="0" err="1" smtClean="0"/>
              <a:t>rečnik</a:t>
            </a:r>
            <a:r>
              <a:rPr lang="en-US" sz="2400" dirty="0" smtClean="0"/>
              <a:t>, </a:t>
            </a:r>
            <a:r>
              <a:rPr lang="en-US" sz="2400" dirty="0" err="1" smtClean="0"/>
              <a:t>nove</a:t>
            </a:r>
            <a:r>
              <a:rPr lang="en-US" sz="2400" dirty="0" smtClean="0"/>
              <a:t> </a:t>
            </a:r>
            <a:r>
              <a:rPr lang="en-US" sz="2400" dirty="0" err="1" smtClean="0"/>
              <a:t>promenljive</a:t>
            </a:r>
            <a:r>
              <a:rPr lang="en-US" sz="2400" dirty="0" smtClean="0"/>
              <a:t> </a:t>
            </a:r>
            <a:r>
              <a:rPr lang="en-US" sz="2400" dirty="0" err="1" smtClean="0"/>
              <a:t>dodajemo</a:t>
            </a:r>
            <a:r>
              <a:rPr lang="en-US" sz="2400" dirty="0" smtClean="0"/>
              <a:t> </a:t>
            </a:r>
            <a:r>
              <a:rPr lang="en-US" sz="2400" dirty="0" err="1" smtClean="0"/>
              <a:t>lako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algn="ctr"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3645024"/>
            <a:ext cx="655272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import os </a:t>
            </a:r>
          </a:p>
          <a:p>
            <a:pPr>
              <a:buNone/>
            </a:pPr>
            <a:r>
              <a:rPr lang="fr-FR" sz="1600" dirty="0" err="1" smtClean="0">
                <a:solidFill>
                  <a:schemeClr val="bg1"/>
                </a:solidFill>
              </a:rPr>
              <a:t>print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</a:rPr>
              <a:t>os.environ</a:t>
            </a:r>
            <a:r>
              <a:rPr lang="fr-FR" sz="1600" dirty="0" smtClean="0">
                <a:solidFill>
                  <a:schemeClr val="bg1"/>
                </a:solidFill>
              </a:rPr>
              <a:t>["PATH"] </a:t>
            </a:r>
          </a:p>
          <a:p>
            <a:pPr>
              <a:buNone/>
            </a:pPr>
            <a:r>
              <a:rPr lang="fr-FR" sz="1600" dirty="0" err="1" smtClean="0">
                <a:solidFill>
                  <a:schemeClr val="bg1"/>
                </a:solidFill>
              </a:rPr>
              <a:t>print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</a:rPr>
              <a:t>os.environ</a:t>
            </a:r>
            <a:r>
              <a:rPr lang="fr-FR" sz="1600" dirty="0" smtClean="0">
                <a:solidFill>
                  <a:schemeClr val="bg1"/>
                </a:solidFill>
              </a:rPr>
              <a:t>["USER"]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262299"/>
            <a:ext cx="655272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import </a:t>
            </a:r>
            <a:r>
              <a:rPr lang="en-US" sz="1600" dirty="0" err="1" smtClean="0">
                <a:solidFill>
                  <a:schemeClr val="bg1"/>
                </a:solidFill>
              </a:rPr>
              <a:t>os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print </a:t>
            </a:r>
            <a:r>
              <a:rPr lang="en-US" sz="1600" dirty="0" err="1" smtClean="0">
                <a:solidFill>
                  <a:schemeClr val="bg1"/>
                </a:solidFill>
              </a:rPr>
              <a:t>os.environ</a:t>
            </a:r>
            <a:r>
              <a:rPr lang="en-US" sz="1600" dirty="0" smtClean="0">
                <a:solidFill>
                  <a:schemeClr val="bg1"/>
                </a:solidFill>
              </a:rPr>
              <a:t>["PATH"]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os.environ</a:t>
            </a:r>
            <a:r>
              <a:rPr lang="en-US" sz="1600" dirty="0" smtClean="0">
                <a:solidFill>
                  <a:schemeClr val="bg1"/>
                </a:solidFill>
              </a:rPr>
              <a:t>["NOVA_PROMENLJIVA"] = "NOVA_PROM_OKRUZENJA"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3608" y="980728"/>
            <a:ext cx="6779096" cy="2880320"/>
          </a:xfrm>
        </p:spPr>
        <p:txBody>
          <a:bodyPr/>
          <a:lstStyle/>
          <a:p>
            <a:pPr>
              <a:buNone/>
            </a:pPr>
            <a:r>
              <a:rPr lang="en-US" sz="2400" b="1" dirty="0" err="1" smtClean="0"/>
              <a:t>Rukovanje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fajlovima</a:t>
            </a:r>
            <a:endParaRPr lang="en-US" sz="2400" b="1" dirty="0" smtClean="0"/>
          </a:p>
          <a:p>
            <a:r>
              <a:rPr lang="en-US" sz="2400" dirty="0" err="1" smtClean="0"/>
              <a:t>Fajlovima</a:t>
            </a:r>
            <a:r>
              <a:rPr lang="en-US" sz="2400" dirty="0" smtClean="0"/>
              <a:t> se </a:t>
            </a:r>
            <a:r>
              <a:rPr lang="en-US" sz="2400" dirty="0" err="1" smtClean="0"/>
              <a:t>rukuje</a:t>
            </a:r>
            <a:r>
              <a:rPr lang="en-US" sz="2400" dirty="0" smtClean="0"/>
              <a:t> </a:t>
            </a:r>
            <a:r>
              <a:rPr lang="en-US" sz="2400" dirty="0" err="1" smtClean="0"/>
              <a:t>ugradjenom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funkcijom</a:t>
            </a:r>
            <a:r>
              <a:rPr lang="en-US" sz="2400" dirty="0" smtClean="0"/>
              <a:t> </a:t>
            </a:r>
            <a:r>
              <a:rPr lang="en-US" sz="2400" i="1" dirty="0" smtClean="0"/>
              <a:t>open(</a:t>
            </a:r>
            <a:r>
              <a:rPr lang="en-US" sz="2400" i="1" dirty="0" err="1" smtClean="0"/>
              <a:t>filename,options</a:t>
            </a:r>
            <a:r>
              <a:rPr lang="en-US" sz="2400" i="1" dirty="0" smtClean="0"/>
              <a:t>)</a:t>
            </a:r>
          </a:p>
          <a:p>
            <a:r>
              <a:rPr lang="en-US" sz="2400" dirty="0" smtClean="0"/>
              <a:t>U </a:t>
            </a:r>
            <a:r>
              <a:rPr lang="en-US" sz="2400" dirty="0" err="1" smtClean="0"/>
              <a:t>opcijama</a:t>
            </a:r>
            <a:r>
              <a:rPr lang="en-US" sz="2400" dirty="0" smtClean="0"/>
              <a:t> </a:t>
            </a:r>
            <a:r>
              <a:rPr lang="en-US" sz="2400" dirty="0" err="1" smtClean="0"/>
              <a:t>specificiramo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način</a:t>
            </a:r>
            <a:r>
              <a:rPr lang="en-US" sz="2400" dirty="0" smtClean="0"/>
              <a:t> </a:t>
            </a:r>
            <a:r>
              <a:rPr lang="en-US" sz="2400" dirty="0" err="1" smtClean="0"/>
              <a:t>pristupa</a:t>
            </a:r>
            <a:r>
              <a:rPr lang="en-US" sz="2400" dirty="0" smtClean="0"/>
              <a:t> </a:t>
            </a:r>
            <a:r>
              <a:rPr lang="en-US" sz="2400" dirty="0" err="1" smtClean="0"/>
              <a:t>želimo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err="1" smtClean="0"/>
              <a:t>Oznaka</a:t>
            </a:r>
            <a:r>
              <a:rPr lang="en-US" sz="2400" dirty="0" smtClean="0"/>
              <a:t> 	</a:t>
            </a:r>
            <a:r>
              <a:rPr lang="en-US" sz="2400" dirty="0" err="1" smtClean="0"/>
              <a:t>Značenje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200" i="1" dirty="0" smtClean="0"/>
              <a:t>r 	</a:t>
            </a:r>
            <a:r>
              <a:rPr lang="en-US" sz="2200" dirty="0" smtClean="0"/>
              <a:t>		read </a:t>
            </a:r>
          </a:p>
          <a:p>
            <a:pPr>
              <a:buNone/>
            </a:pPr>
            <a:r>
              <a:rPr lang="en-US" sz="2200" i="1" dirty="0" smtClean="0"/>
              <a:t>w 	</a:t>
            </a:r>
            <a:r>
              <a:rPr lang="en-US" sz="2200" dirty="0" smtClean="0"/>
              <a:t>		write </a:t>
            </a:r>
          </a:p>
          <a:p>
            <a:pPr>
              <a:buNone/>
            </a:pPr>
            <a:r>
              <a:rPr lang="en-US" sz="2200" i="1" dirty="0" smtClean="0"/>
              <a:t>a </a:t>
            </a:r>
            <a:r>
              <a:rPr lang="en-US" sz="2200" dirty="0" smtClean="0"/>
              <a:t>			append </a:t>
            </a:r>
          </a:p>
          <a:p>
            <a:pPr>
              <a:buNone/>
            </a:pPr>
            <a:r>
              <a:rPr lang="en-US" sz="2200" i="1" dirty="0" smtClean="0"/>
              <a:t>b</a:t>
            </a:r>
            <a:r>
              <a:rPr lang="en-US" sz="2200" dirty="0" smtClean="0"/>
              <a:t> 			binary file - </a:t>
            </a:r>
            <a:r>
              <a:rPr lang="en-US" sz="2200" dirty="0" err="1" smtClean="0"/>
              <a:t>modifikator</a:t>
            </a:r>
            <a:r>
              <a:rPr lang="en-US" sz="2200" dirty="0" smtClean="0"/>
              <a:t> </a:t>
            </a:r>
          </a:p>
          <a:p>
            <a:pPr>
              <a:buNone/>
            </a:pPr>
            <a:r>
              <a:rPr lang="en-US" sz="2200" i="1" dirty="0" smtClean="0"/>
              <a:t>+ </a:t>
            </a:r>
            <a:r>
              <a:rPr lang="en-US" sz="2200" dirty="0" smtClean="0"/>
              <a:t>			update </a:t>
            </a:r>
          </a:p>
          <a:p>
            <a:pPr>
              <a:buNone/>
            </a:pPr>
            <a:r>
              <a:rPr lang="en-US" sz="2200" i="1" dirty="0" smtClean="0"/>
              <a:t>- </a:t>
            </a:r>
            <a:r>
              <a:rPr lang="en-US" sz="2200" dirty="0" smtClean="0"/>
              <a:t>			</a:t>
            </a:r>
            <a:r>
              <a:rPr lang="en-US" sz="2200" dirty="0" err="1" smtClean="0"/>
              <a:t>modifikator</a:t>
            </a:r>
            <a:r>
              <a:rPr lang="en-US" sz="2200" dirty="0" smtClean="0"/>
              <a:t> </a:t>
            </a:r>
          </a:p>
          <a:p>
            <a:pPr>
              <a:buNone/>
            </a:pPr>
            <a:r>
              <a:rPr lang="en-US" sz="2200" i="1" dirty="0" smtClean="0"/>
              <a:t>U 	</a:t>
            </a:r>
            <a:r>
              <a:rPr lang="en-US" sz="2200" dirty="0" smtClean="0"/>
              <a:t>		newline </a:t>
            </a:r>
            <a:r>
              <a:rPr lang="en-US" sz="2200" dirty="0" err="1" smtClean="0"/>
              <a:t>modifikator</a:t>
            </a:r>
            <a:endParaRPr lang="en-US" sz="2200" dirty="0" smtClean="0"/>
          </a:p>
          <a:p>
            <a:pPr algn="ctr"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2880320"/>
          </a:xfrm>
        </p:spPr>
        <p:txBody>
          <a:bodyPr/>
          <a:lstStyle/>
          <a:p>
            <a:pPr>
              <a:buNone/>
            </a:pPr>
            <a:r>
              <a:rPr lang="en-US" sz="2400" b="1" dirty="0" err="1" smtClean="0"/>
              <a:t>Pregled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metoda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fajl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objekta</a:t>
            </a:r>
            <a:endParaRPr lang="en-US" sz="2400" b="1" dirty="0" smtClean="0"/>
          </a:p>
          <a:p>
            <a:pPr>
              <a:buNone/>
            </a:pPr>
            <a:r>
              <a:rPr lang="en-US" sz="2000" b="1" i="1" dirty="0" err="1" smtClean="0"/>
              <a:t>Metoda</a:t>
            </a:r>
            <a:r>
              <a:rPr lang="en-US" sz="2000" b="1" i="1" dirty="0" smtClean="0"/>
              <a:t> 		</a:t>
            </a:r>
            <a:r>
              <a:rPr lang="en-US" sz="2000" b="1" i="1" dirty="0" err="1" smtClean="0"/>
              <a:t>Značenje</a:t>
            </a:r>
            <a:r>
              <a:rPr lang="en-US" sz="2000" b="1" i="1" dirty="0" smtClean="0"/>
              <a:t> </a:t>
            </a:r>
          </a:p>
          <a:p>
            <a:pPr>
              <a:buNone/>
            </a:pPr>
            <a:r>
              <a:rPr lang="en-US" sz="2000" i="1" dirty="0" err="1" smtClean="0"/>
              <a:t>file.read</a:t>
            </a:r>
            <a:r>
              <a:rPr lang="en-US" sz="2000" i="1" dirty="0" smtClean="0"/>
              <a:t>([n]) </a:t>
            </a:r>
            <a:r>
              <a:rPr lang="en-US" sz="2000" dirty="0" smtClean="0"/>
              <a:t>		</a:t>
            </a:r>
            <a:r>
              <a:rPr lang="en-US" sz="2000" dirty="0" err="1" smtClean="0"/>
              <a:t>Čitanje</a:t>
            </a:r>
            <a:r>
              <a:rPr lang="en-US" sz="2000" dirty="0" smtClean="0"/>
              <a:t> n </a:t>
            </a:r>
            <a:r>
              <a:rPr lang="en-US" sz="2000" dirty="0" err="1" smtClean="0"/>
              <a:t>bajtova</a:t>
            </a:r>
            <a:r>
              <a:rPr lang="en-US" sz="2000" dirty="0" smtClean="0"/>
              <a:t> </a:t>
            </a:r>
            <a:r>
              <a:rPr lang="en-US" sz="2000" dirty="0" err="1" smtClean="0"/>
              <a:t>ili</a:t>
            </a:r>
            <a:r>
              <a:rPr lang="en-US" sz="2000" dirty="0" smtClean="0"/>
              <a:t> </a:t>
            </a:r>
            <a:r>
              <a:rPr lang="en-US" sz="2000" dirty="0" err="1" smtClean="0"/>
              <a:t>ceo</a:t>
            </a:r>
            <a:r>
              <a:rPr lang="en-US" sz="2000" dirty="0" smtClean="0"/>
              <a:t> </a:t>
            </a:r>
            <a:r>
              <a:rPr lang="en-US" sz="2000" dirty="0" err="1" smtClean="0"/>
              <a:t>fajl</a:t>
            </a:r>
            <a:r>
              <a:rPr lang="en-US" sz="2000" dirty="0" smtClean="0"/>
              <a:t>. </a:t>
            </a:r>
          </a:p>
          <a:p>
            <a:pPr>
              <a:buNone/>
            </a:pPr>
            <a:r>
              <a:rPr lang="en-US" sz="2000" i="1" dirty="0" err="1" smtClean="0"/>
              <a:t>file.readline</a:t>
            </a:r>
            <a:r>
              <a:rPr lang="en-US" sz="2000" i="1" dirty="0" smtClean="0"/>
              <a:t>([n]) </a:t>
            </a:r>
            <a:r>
              <a:rPr lang="en-US" sz="2000" dirty="0" smtClean="0"/>
              <a:t>		</a:t>
            </a:r>
            <a:r>
              <a:rPr lang="en-US" sz="2000" dirty="0" err="1" smtClean="0"/>
              <a:t>Čita</a:t>
            </a:r>
            <a:r>
              <a:rPr lang="en-US" sz="2000" dirty="0" smtClean="0"/>
              <a:t> </a:t>
            </a:r>
            <a:r>
              <a:rPr lang="en-US" sz="2000" dirty="0" err="1" smtClean="0"/>
              <a:t>jednu</a:t>
            </a:r>
            <a:r>
              <a:rPr lang="en-US" sz="2000" dirty="0" smtClean="0"/>
              <a:t> </a:t>
            </a:r>
            <a:r>
              <a:rPr lang="en-US" sz="2000" dirty="0" err="1" smtClean="0"/>
              <a:t>liniju</a:t>
            </a:r>
            <a:r>
              <a:rPr lang="en-US" sz="2000" dirty="0" smtClean="0"/>
              <a:t> </a:t>
            </a:r>
            <a:r>
              <a:rPr lang="en-US" sz="2000" dirty="0" err="1" smtClean="0"/>
              <a:t>iz</a:t>
            </a:r>
            <a:r>
              <a:rPr lang="en-US" sz="2000" dirty="0" smtClean="0"/>
              <a:t> </a:t>
            </a:r>
            <a:r>
              <a:rPr lang="en-US" sz="2000" dirty="0" err="1" smtClean="0"/>
              <a:t>tekst</a:t>
            </a:r>
            <a:r>
              <a:rPr lang="en-US" sz="2000" dirty="0" smtClean="0"/>
              <a:t> </a:t>
            </a:r>
            <a:r>
              <a:rPr lang="en-US" sz="2000" dirty="0" err="1" smtClean="0"/>
              <a:t>fajla</a:t>
            </a:r>
            <a:r>
              <a:rPr lang="en-US" sz="2000" dirty="0" smtClean="0"/>
              <a:t> </a:t>
            </a:r>
            <a:r>
              <a:rPr lang="en-US" sz="2000" dirty="0" err="1" smtClean="0"/>
              <a:t>ili</a:t>
            </a:r>
            <a:r>
              <a:rPr lang="en-US" sz="2000" dirty="0" smtClean="0"/>
              <a:t> n </a:t>
            </a:r>
            <a:r>
              <a:rPr lang="en-US" sz="2000" dirty="0" err="1" smtClean="0"/>
              <a:t>bajtova</a:t>
            </a:r>
            <a:r>
              <a:rPr lang="en-US" sz="2000" dirty="0" smtClean="0"/>
              <a:t> </a:t>
            </a:r>
            <a:r>
              <a:rPr lang="en-US" sz="2000" dirty="0" err="1" smtClean="0"/>
              <a:t>linije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i="1" dirty="0" err="1" smtClean="0"/>
              <a:t>file.readlines</a:t>
            </a:r>
            <a:r>
              <a:rPr lang="en-US" sz="2000" i="1" dirty="0" smtClean="0"/>
              <a:t>() </a:t>
            </a:r>
            <a:r>
              <a:rPr lang="en-US" sz="2000" dirty="0" smtClean="0"/>
              <a:t>		</a:t>
            </a:r>
            <a:r>
              <a:rPr lang="en-US" sz="2000" dirty="0" err="1" smtClean="0"/>
              <a:t>Čita</a:t>
            </a:r>
            <a:r>
              <a:rPr lang="en-US" sz="2000" dirty="0" smtClean="0"/>
              <a:t> </a:t>
            </a:r>
            <a:r>
              <a:rPr lang="en-US" sz="2000" dirty="0" err="1" smtClean="0"/>
              <a:t>sve</a:t>
            </a:r>
            <a:r>
              <a:rPr lang="en-US" sz="2000" dirty="0" smtClean="0"/>
              <a:t> </a:t>
            </a:r>
            <a:r>
              <a:rPr lang="en-US" sz="2000" dirty="0" err="1" smtClean="0"/>
              <a:t>linije</a:t>
            </a:r>
            <a:r>
              <a:rPr lang="en-US" sz="2000" dirty="0" smtClean="0"/>
              <a:t> </a:t>
            </a:r>
            <a:r>
              <a:rPr lang="en-US" sz="2000" dirty="0" err="1" smtClean="0"/>
              <a:t>iz</a:t>
            </a:r>
            <a:r>
              <a:rPr lang="en-US" sz="2000" dirty="0" smtClean="0"/>
              <a:t> </a:t>
            </a:r>
            <a:r>
              <a:rPr lang="en-US" sz="2000" dirty="0" err="1" smtClean="0"/>
              <a:t>fajla</a:t>
            </a:r>
            <a:r>
              <a:rPr lang="en-US" sz="2000" dirty="0" smtClean="0"/>
              <a:t> u </a:t>
            </a:r>
            <a:r>
              <a:rPr lang="en-US" sz="2000" dirty="0" err="1" smtClean="0"/>
              <a:t>listu</a:t>
            </a:r>
            <a:r>
              <a:rPr lang="en-US" sz="2000" dirty="0" smtClean="0"/>
              <a:t> </a:t>
            </a:r>
            <a:r>
              <a:rPr lang="en-US" sz="2000" dirty="0" err="1" smtClean="0"/>
              <a:t>linija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i="1" dirty="0" err="1" smtClean="0"/>
              <a:t>file.write</a:t>
            </a:r>
            <a:r>
              <a:rPr lang="en-US" sz="2000" i="1" dirty="0" smtClean="0"/>
              <a:t>(s)</a:t>
            </a:r>
            <a:r>
              <a:rPr lang="en-US" sz="2000" dirty="0" smtClean="0"/>
              <a:t> 		</a:t>
            </a:r>
            <a:r>
              <a:rPr lang="en-US" sz="2000" dirty="0" err="1" smtClean="0"/>
              <a:t>Upisivanje</a:t>
            </a:r>
            <a:r>
              <a:rPr lang="en-US" sz="2000" dirty="0" smtClean="0"/>
              <a:t> </a:t>
            </a:r>
            <a:r>
              <a:rPr lang="en-US" sz="2000" dirty="0" err="1" smtClean="0"/>
              <a:t>sekvence</a:t>
            </a:r>
            <a:r>
              <a:rPr lang="en-US" sz="2000" dirty="0" smtClean="0"/>
              <a:t> u </a:t>
            </a:r>
            <a:r>
              <a:rPr lang="en-US" sz="2000" dirty="0" err="1" smtClean="0"/>
              <a:t>fajl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i="1" dirty="0" err="1" smtClean="0"/>
              <a:t>f.writelines</a:t>
            </a:r>
            <a:r>
              <a:rPr lang="en-US" sz="2000" i="1" dirty="0" smtClean="0"/>
              <a:t>(l)</a:t>
            </a:r>
            <a:r>
              <a:rPr lang="en-US" sz="2000" dirty="0" smtClean="0"/>
              <a:t> 		</a:t>
            </a:r>
            <a:r>
              <a:rPr lang="en-US" sz="2000" dirty="0" err="1" smtClean="0"/>
              <a:t>Upisivanje</a:t>
            </a:r>
            <a:r>
              <a:rPr lang="en-US" sz="2000" dirty="0" smtClean="0"/>
              <a:t> </a:t>
            </a:r>
            <a:r>
              <a:rPr lang="en-US" sz="2000" dirty="0" err="1" smtClean="0"/>
              <a:t>sekvence</a:t>
            </a:r>
            <a:r>
              <a:rPr lang="en-US" sz="2000" dirty="0" smtClean="0"/>
              <a:t> </a:t>
            </a:r>
            <a:r>
              <a:rPr lang="en-US" sz="2000" dirty="0" err="1" smtClean="0"/>
              <a:t>linija</a:t>
            </a:r>
            <a:r>
              <a:rPr lang="en-US" sz="2000" dirty="0" smtClean="0"/>
              <a:t> u </a:t>
            </a:r>
          </a:p>
          <a:p>
            <a:pPr>
              <a:buNone/>
            </a:pPr>
            <a:r>
              <a:rPr lang="en-US" sz="2000" i="1" dirty="0" err="1" smtClean="0"/>
              <a:t>fajl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f.close</a:t>
            </a:r>
            <a:r>
              <a:rPr lang="en-US" sz="2000" i="1" dirty="0" smtClean="0"/>
              <a:t>() </a:t>
            </a:r>
            <a:r>
              <a:rPr lang="en-US" sz="2000" dirty="0" smtClean="0"/>
              <a:t>		</a:t>
            </a:r>
            <a:r>
              <a:rPr lang="en-US" sz="2000" dirty="0" err="1" smtClean="0"/>
              <a:t>Zatvaranje</a:t>
            </a:r>
            <a:r>
              <a:rPr lang="en-US" sz="2000" dirty="0" smtClean="0"/>
              <a:t> </a:t>
            </a:r>
            <a:r>
              <a:rPr lang="en-US" sz="2000" dirty="0" err="1" smtClean="0"/>
              <a:t>fajla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i="1" dirty="0" err="1" smtClean="0"/>
              <a:t>f.tell</a:t>
            </a:r>
            <a:r>
              <a:rPr lang="en-US" sz="2000" i="1" dirty="0" smtClean="0"/>
              <a:t>() 	</a:t>
            </a:r>
            <a:r>
              <a:rPr lang="en-US" sz="2000" dirty="0" smtClean="0"/>
              <a:t>		</a:t>
            </a:r>
            <a:r>
              <a:rPr lang="en-US" sz="2000" dirty="0" err="1" smtClean="0"/>
              <a:t>Trenutna</a:t>
            </a:r>
            <a:r>
              <a:rPr lang="en-US" sz="2000" dirty="0" smtClean="0"/>
              <a:t> </a:t>
            </a:r>
            <a:r>
              <a:rPr lang="en-US" sz="2000" dirty="0" err="1" smtClean="0"/>
              <a:t>vrednost</a:t>
            </a:r>
            <a:r>
              <a:rPr lang="en-US" sz="2000" dirty="0" smtClean="0"/>
              <a:t> </a:t>
            </a:r>
            <a:r>
              <a:rPr lang="en-US" sz="2000" dirty="0" err="1" smtClean="0"/>
              <a:t>offseta</a:t>
            </a:r>
            <a:r>
              <a:rPr lang="en-US" sz="2000" dirty="0" smtClean="0"/>
              <a:t> </a:t>
            </a:r>
            <a:r>
              <a:rPr lang="en-US" sz="2000" dirty="0" err="1" smtClean="0"/>
              <a:t>unutar</a:t>
            </a:r>
            <a:r>
              <a:rPr lang="en-US" sz="2000" dirty="0" smtClean="0"/>
              <a:t> </a:t>
            </a:r>
            <a:r>
              <a:rPr lang="en-US" sz="2000" dirty="0" err="1" smtClean="0"/>
              <a:t>fajla</a:t>
            </a:r>
            <a:endParaRPr lang="en-US" sz="2000" dirty="0" smtClean="0"/>
          </a:p>
          <a:p>
            <a:pPr>
              <a:buNone/>
            </a:pPr>
            <a:r>
              <a:rPr lang="en-US" sz="2000" i="1" dirty="0" err="1" smtClean="0"/>
              <a:t>f.seek</a:t>
            </a:r>
            <a:r>
              <a:rPr lang="en-US" sz="2000" i="1" dirty="0" smtClean="0"/>
              <a:t>(offset)</a:t>
            </a:r>
            <a:r>
              <a:rPr lang="en-US" sz="2000" dirty="0" smtClean="0"/>
              <a:t> 		</a:t>
            </a:r>
            <a:r>
              <a:rPr lang="en-US" sz="2000" dirty="0" err="1" smtClean="0"/>
              <a:t>Pomeranje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ofset</a:t>
            </a:r>
            <a:r>
              <a:rPr lang="en-US" sz="2000" dirty="0" smtClean="0"/>
              <a:t> </a:t>
            </a:r>
            <a:r>
              <a:rPr lang="en-US" sz="2000" dirty="0" err="1" smtClean="0"/>
              <a:t>fajla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i="1" dirty="0" err="1" smtClean="0"/>
              <a:t>f.flush</a:t>
            </a:r>
            <a:r>
              <a:rPr lang="en-US" sz="2000" i="1" dirty="0" smtClean="0"/>
              <a:t>() </a:t>
            </a:r>
            <a:r>
              <a:rPr lang="en-US" sz="2000" dirty="0" smtClean="0"/>
              <a:t>		</a:t>
            </a:r>
            <a:r>
              <a:rPr lang="en-US" sz="2000" dirty="0" err="1" smtClean="0"/>
              <a:t>Pražnjenje</a:t>
            </a:r>
            <a:r>
              <a:rPr lang="en-US" sz="2000" dirty="0" smtClean="0"/>
              <a:t> </a:t>
            </a:r>
            <a:r>
              <a:rPr lang="en-US" sz="2000" dirty="0" err="1" smtClean="0"/>
              <a:t>bafera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i="1" dirty="0" err="1" smtClean="0"/>
              <a:t>f.truncate</a:t>
            </a:r>
            <a:r>
              <a:rPr lang="en-US" sz="2000" i="1" dirty="0" smtClean="0"/>
              <a:t>(n) </a:t>
            </a:r>
            <a:r>
              <a:rPr lang="en-US" sz="2000" dirty="0" smtClean="0"/>
              <a:t>		</a:t>
            </a:r>
            <a:r>
              <a:rPr lang="en-US" sz="2000" dirty="0" err="1" smtClean="0"/>
              <a:t>Skraćivanje</a:t>
            </a:r>
            <a:r>
              <a:rPr lang="en-US" sz="2000" dirty="0" smtClean="0"/>
              <a:t> </a:t>
            </a:r>
            <a:r>
              <a:rPr lang="en-US" sz="2000" dirty="0" err="1" smtClean="0"/>
              <a:t>fajla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max n </a:t>
            </a:r>
            <a:r>
              <a:rPr lang="en-US" sz="2000" dirty="0" err="1" smtClean="0"/>
              <a:t>bajtova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i="1" dirty="0" err="1" smtClean="0"/>
              <a:t>f.fileno</a:t>
            </a:r>
            <a:r>
              <a:rPr lang="en-US" sz="2000" i="1" dirty="0" smtClean="0"/>
              <a:t>() </a:t>
            </a:r>
            <a:r>
              <a:rPr lang="en-US" sz="2000" dirty="0" smtClean="0"/>
              <a:t>		</a:t>
            </a:r>
            <a:r>
              <a:rPr lang="en-US" sz="2000" dirty="0" err="1" smtClean="0"/>
              <a:t>Broj</a:t>
            </a:r>
            <a:r>
              <a:rPr lang="en-US" sz="2000" dirty="0" smtClean="0"/>
              <a:t> </a:t>
            </a:r>
            <a:r>
              <a:rPr lang="en-US" sz="2000" dirty="0" err="1" smtClean="0"/>
              <a:t>fajl</a:t>
            </a:r>
            <a:r>
              <a:rPr lang="en-US" sz="2000" dirty="0" smtClean="0"/>
              <a:t> </a:t>
            </a:r>
            <a:r>
              <a:rPr lang="en-US" sz="2000" dirty="0" err="1" smtClean="0"/>
              <a:t>deskriptora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i="1" dirty="0" err="1" smtClean="0"/>
              <a:t>f.next</a:t>
            </a:r>
            <a:r>
              <a:rPr lang="en-US" sz="2000" i="1" dirty="0" smtClean="0"/>
              <a:t>() </a:t>
            </a:r>
            <a:r>
              <a:rPr lang="en-US" sz="2000" dirty="0" smtClean="0"/>
              <a:t>			</a:t>
            </a:r>
            <a:r>
              <a:rPr lang="en-US" sz="2000" dirty="0" err="1" smtClean="0"/>
              <a:t>Čita</a:t>
            </a:r>
            <a:r>
              <a:rPr lang="en-US" sz="2000" dirty="0" smtClean="0"/>
              <a:t> </a:t>
            </a:r>
            <a:r>
              <a:rPr lang="en-US" sz="2000" dirty="0" err="1" smtClean="0"/>
              <a:t>sledeću</a:t>
            </a:r>
            <a:r>
              <a:rPr lang="en-US" sz="2000" dirty="0" smtClean="0"/>
              <a:t> </a:t>
            </a:r>
            <a:r>
              <a:rPr lang="en-US" sz="2000" dirty="0" err="1" smtClean="0"/>
              <a:t>liniju</a:t>
            </a:r>
            <a:r>
              <a:rPr lang="en-US" sz="2000" dirty="0" smtClean="0"/>
              <a:t>,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iteracije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3608" y="1124744"/>
            <a:ext cx="6779096" cy="2736304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STDIN , STDOUT, STDERR</a:t>
            </a:r>
          </a:p>
          <a:p>
            <a:r>
              <a:rPr lang="en-US" sz="2400" dirty="0" err="1" smtClean="0"/>
              <a:t>Fajl</a:t>
            </a:r>
            <a:r>
              <a:rPr lang="en-US" sz="2400" dirty="0" smtClean="0"/>
              <a:t> </a:t>
            </a:r>
            <a:r>
              <a:rPr lang="en-US" sz="2400" dirty="0" err="1" smtClean="0"/>
              <a:t>deskriptori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standardni</a:t>
            </a:r>
            <a:r>
              <a:rPr lang="en-US" sz="2400" dirty="0" smtClean="0"/>
              <a:t> </a:t>
            </a:r>
            <a:r>
              <a:rPr lang="en-US" sz="2400" dirty="0" err="1" smtClean="0"/>
              <a:t>ulaz</a:t>
            </a:r>
            <a:r>
              <a:rPr lang="en-US" sz="2400" dirty="0" smtClean="0"/>
              <a:t>, </a:t>
            </a:r>
            <a:r>
              <a:rPr lang="en-US" sz="2400" dirty="0" err="1" smtClean="0"/>
              <a:t>izlaz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ispis</a:t>
            </a:r>
            <a:r>
              <a:rPr lang="en-US" sz="2400" dirty="0" smtClean="0"/>
              <a:t> </a:t>
            </a:r>
            <a:r>
              <a:rPr lang="en-US" sz="2400" dirty="0" err="1" smtClean="0"/>
              <a:t>greške</a:t>
            </a:r>
            <a:r>
              <a:rPr lang="en-US" sz="2400" dirty="0" smtClean="0"/>
              <a:t> se </a:t>
            </a:r>
            <a:r>
              <a:rPr lang="en-US" sz="2400" dirty="0" err="1" smtClean="0"/>
              <a:t>nalaze</a:t>
            </a:r>
            <a:r>
              <a:rPr lang="en-US" sz="2400" dirty="0" smtClean="0"/>
              <a:t> u </a:t>
            </a:r>
            <a:r>
              <a:rPr lang="en-US" sz="2400" i="1" dirty="0" err="1" smtClean="0"/>
              <a:t>sys.stdin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sys.stdout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sys.stderr</a:t>
            </a:r>
            <a:endParaRPr lang="en-US" sz="2400" i="1" dirty="0" smtClean="0"/>
          </a:p>
          <a:p>
            <a:r>
              <a:rPr lang="en-US" sz="2400" dirty="0" err="1" smtClean="0"/>
              <a:t>Može</a:t>
            </a:r>
            <a:r>
              <a:rPr lang="en-US" sz="2400" dirty="0" smtClean="0"/>
              <a:t> se </a:t>
            </a:r>
            <a:r>
              <a:rPr lang="en-US" sz="2400" dirty="0" err="1" smtClean="0"/>
              <a:t>rukovati</a:t>
            </a:r>
            <a:r>
              <a:rPr lang="en-US" sz="2400" dirty="0" smtClean="0"/>
              <a:t> </a:t>
            </a:r>
            <a:r>
              <a:rPr lang="en-US" sz="2400" dirty="0" err="1" smtClean="0"/>
              <a:t>njima</a:t>
            </a:r>
            <a:r>
              <a:rPr lang="en-US" sz="2400" dirty="0" smtClean="0"/>
              <a:t>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običnim</a:t>
            </a:r>
            <a:r>
              <a:rPr lang="en-US" sz="2400" dirty="0" smtClean="0"/>
              <a:t> </a:t>
            </a:r>
            <a:r>
              <a:rPr lang="en-US" sz="2400" dirty="0" err="1" smtClean="0"/>
              <a:t>fajlovima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Unos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tastature</a:t>
            </a:r>
            <a:r>
              <a:rPr lang="en-US" sz="2400" dirty="0" smtClean="0"/>
              <a:t> se </a:t>
            </a:r>
            <a:r>
              <a:rPr lang="en-US" sz="2400" dirty="0" err="1" smtClean="0"/>
              <a:t>vrši</a:t>
            </a:r>
            <a:r>
              <a:rPr lang="en-US" sz="2400" dirty="0" smtClean="0"/>
              <a:t> </a:t>
            </a:r>
            <a:r>
              <a:rPr lang="en-US" sz="2400" dirty="0" err="1" smtClean="0"/>
              <a:t>pomoću</a:t>
            </a:r>
            <a:r>
              <a:rPr lang="en-US" sz="2400" dirty="0" smtClean="0"/>
              <a:t> </a:t>
            </a:r>
            <a:r>
              <a:rPr lang="en-US" sz="2400" i="1" dirty="0" err="1" smtClean="0"/>
              <a:t>raw_input</a:t>
            </a:r>
            <a:r>
              <a:rPr lang="en-US" sz="2400" dirty="0" smtClean="0"/>
              <a:t>()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Specijalni</a:t>
            </a:r>
            <a:r>
              <a:rPr lang="en-US" sz="2400" dirty="0" smtClean="0"/>
              <a:t> event-</a:t>
            </a:r>
            <a:r>
              <a:rPr lang="en-US" sz="2400" dirty="0" err="1" smtClean="0"/>
              <a:t>ovi</a:t>
            </a:r>
            <a:r>
              <a:rPr lang="en-US" sz="2400" dirty="0" smtClean="0"/>
              <a:t>, ctrl-c </a:t>
            </a:r>
            <a:r>
              <a:rPr lang="en-US" sz="2400" dirty="0" err="1" smtClean="0"/>
              <a:t>recimo</a:t>
            </a:r>
            <a:r>
              <a:rPr lang="en-US" sz="2400" dirty="0" smtClean="0"/>
              <a:t>, </a:t>
            </a:r>
            <a:r>
              <a:rPr lang="en-US" sz="2400" dirty="0" err="1" smtClean="0"/>
              <a:t>rezultuju</a:t>
            </a:r>
            <a:r>
              <a:rPr lang="en-US" sz="2400" dirty="0" smtClean="0"/>
              <a:t> </a:t>
            </a:r>
            <a:r>
              <a:rPr lang="en-US" sz="2400" dirty="0" err="1" smtClean="0"/>
              <a:t>KeyboardInterupt</a:t>
            </a:r>
            <a:r>
              <a:rPr lang="en-US" sz="2400" dirty="0" smtClean="0"/>
              <a:t> </a:t>
            </a:r>
            <a:r>
              <a:rPr lang="en-US" sz="2400" dirty="0" err="1" smtClean="0"/>
              <a:t>izuzetkom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mogu</a:t>
            </a:r>
            <a:r>
              <a:rPr lang="en-US" sz="2400" dirty="0" smtClean="0"/>
              <a:t> se </a:t>
            </a:r>
            <a:r>
              <a:rPr lang="en-US" sz="2400" dirty="0" err="1" smtClean="0"/>
              <a:t>uhvatiti</a:t>
            </a:r>
            <a:r>
              <a:rPr lang="en-US" sz="2400" dirty="0" smtClean="0"/>
              <a:t>:</a:t>
            </a:r>
          </a:p>
          <a:p>
            <a:pPr algn="ctr"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3645024"/>
            <a:ext cx="655272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ime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raw_input</a:t>
            </a:r>
            <a:r>
              <a:rPr lang="en-US" sz="1600" dirty="0" smtClean="0">
                <a:solidFill>
                  <a:schemeClr val="bg1"/>
                </a:solidFill>
              </a:rPr>
              <a:t>("</a:t>
            </a:r>
            <a:r>
              <a:rPr lang="en-US" sz="1600" dirty="0" err="1" smtClean="0">
                <a:solidFill>
                  <a:schemeClr val="bg1"/>
                </a:solidFill>
              </a:rPr>
              <a:t>Vaše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ime</a:t>
            </a:r>
            <a:r>
              <a:rPr lang="en-US" sz="1600" dirty="0" smtClean="0">
                <a:solidFill>
                  <a:schemeClr val="bg1"/>
                </a:solidFill>
              </a:rPr>
              <a:t>: 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5262299"/>
            <a:ext cx="6552728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try: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raw_input</a:t>
            </a:r>
            <a:r>
              <a:rPr lang="en-US" sz="1600" dirty="0" smtClean="0">
                <a:solidFill>
                  <a:schemeClr val="bg1"/>
                </a:solidFill>
              </a:rPr>
              <a:t>("</a:t>
            </a:r>
            <a:r>
              <a:rPr lang="en-US" sz="1600" dirty="0" err="1" smtClean="0">
                <a:solidFill>
                  <a:schemeClr val="bg1"/>
                </a:solidFill>
              </a:rPr>
              <a:t>Ime</a:t>
            </a:r>
            <a:r>
              <a:rPr lang="en-US" sz="1600" dirty="0" smtClean="0">
                <a:solidFill>
                  <a:schemeClr val="bg1"/>
                </a:solidFill>
              </a:rPr>
              <a:t>:")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except </a:t>
            </a:r>
            <a:r>
              <a:rPr lang="en-US" sz="1600" dirty="0" err="1" smtClean="0">
                <a:solidFill>
                  <a:schemeClr val="bg1"/>
                </a:solidFill>
              </a:rPr>
              <a:t>KeyboardInterrupt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print "Terminated!"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3608" y="1124744"/>
            <a:ext cx="6779096" cy="2736304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Unicode I/O</a:t>
            </a:r>
          </a:p>
          <a:p>
            <a:r>
              <a:rPr lang="en-US" sz="2400" dirty="0" smtClean="0"/>
              <a:t>Python 2.7 </a:t>
            </a:r>
            <a:r>
              <a:rPr lang="en-US" sz="2400" dirty="0" err="1" smtClean="0"/>
              <a:t>nema</a:t>
            </a:r>
            <a:r>
              <a:rPr lang="en-US" sz="2400" dirty="0" smtClean="0"/>
              <a:t> "</a:t>
            </a:r>
            <a:r>
              <a:rPr lang="en-US" sz="2400" dirty="0" err="1" smtClean="0"/>
              <a:t>ugradjenu</a:t>
            </a:r>
            <a:r>
              <a:rPr lang="en-US" sz="2400" dirty="0" smtClean="0"/>
              <a:t>" </a:t>
            </a:r>
            <a:r>
              <a:rPr lang="en-US" sz="2400" dirty="0" err="1" smtClean="0"/>
              <a:t>podršku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Unicode.</a:t>
            </a:r>
          </a:p>
          <a:p>
            <a:r>
              <a:rPr lang="en-US" sz="2400" dirty="0" err="1" smtClean="0"/>
              <a:t>Rukovanje</a:t>
            </a:r>
            <a:r>
              <a:rPr lang="en-US" sz="2400" dirty="0" smtClean="0"/>
              <a:t> Unicode </a:t>
            </a:r>
            <a:r>
              <a:rPr lang="en-US" sz="2400" dirty="0" err="1" smtClean="0"/>
              <a:t>tekstom</a:t>
            </a:r>
            <a:r>
              <a:rPr lang="en-US" sz="2400" dirty="0" smtClean="0"/>
              <a:t> se </a:t>
            </a:r>
            <a:r>
              <a:rPr lang="en-US" sz="2400" dirty="0" err="1" smtClean="0"/>
              <a:t>vrši</a:t>
            </a:r>
            <a:r>
              <a:rPr lang="en-US" sz="2400" dirty="0" smtClean="0"/>
              <a:t> </a:t>
            </a:r>
            <a:r>
              <a:rPr lang="en-US" sz="2400" dirty="0" err="1" smtClean="0"/>
              <a:t>pomoću</a:t>
            </a:r>
            <a:r>
              <a:rPr lang="en-US" sz="2400" dirty="0" smtClean="0"/>
              <a:t> </a:t>
            </a:r>
            <a:r>
              <a:rPr lang="en-US" sz="2400" i="1" dirty="0" err="1" smtClean="0"/>
              <a:t>codecs</a:t>
            </a:r>
            <a:r>
              <a:rPr lang="en-US" sz="2400" dirty="0" smtClean="0"/>
              <a:t> </a:t>
            </a:r>
            <a:r>
              <a:rPr lang="en-US" sz="2400" dirty="0" err="1" smtClean="0"/>
              <a:t>modula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pl-PL" sz="2400" dirty="0" smtClean="0"/>
              <a:t>Kodek se može dodati na već otvoreni fajl:</a:t>
            </a:r>
            <a:endParaRPr lang="en-US" sz="2400" dirty="0" smtClean="0"/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cs typeface="Arial" charset="0"/>
            </a:endParaRPr>
          </a:p>
          <a:p>
            <a:r>
              <a:rPr lang="en-US" sz="2400" dirty="0" smtClean="0">
                <a:hlinkClick r:id="rId2"/>
              </a:rPr>
              <a:t>Python </a:t>
            </a:r>
            <a:r>
              <a:rPr lang="en-US" sz="2400" dirty="0" err="1" smtClean="0">
                <a:hlinkClick r:id="rId2"/>
              </a:rPr>
              <a:t>standardni</a:t>
            </a:r>
            <a:r>
              <a:rPr lang="en-US" sz="2400" dirty="0" smtClean="0">
                <a:hlinkClick r:id="rId2"/>
              </a:rPr>
              <a:t> </a:t>
            </a:r>
            <a:r>
              <a:rPr lang="en-US" sz="2400" dirty="0" err="1" smtClean="0">
                <a:hlinkClick r:id="rId2"/>
              </a:rPr>
              <a:t>kodeci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3348281"/>
            <a:ext cx="6552728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codecs.open</a:t>
            </a:r>
            <a:r>
              <a:rPr lang="en-US" sz="1600" dirty="0" smtClean="0">
                <a:solidFill>
                  <a:schemeClr val="bg1"/>
                </a:solidFill>
              </a:rPr>
              <a:t>(filename [, mode [, encoding [, errors]]]) f = </a:t>
            </a:r>
            <a:r>
              <a:rPr lang="en-US" sz="1600" dirty="0" err="1" smtClean="0">
                <a:solidFill>
                  <a:schemeClr val="bg1"/>
                </a:solidFill>
              </a:rPr>
              <a:t>codecs.open</a:t>
            </a:r>
            <a:r>
              <a:rPr lang="en-US" sz="1600" dirty="0" smtClean="0">
                <a:solidFill>
                  <a:schemeClr val="bg1"/>
                </a:solidFill>
              </a:rPr>
              <a:t>("unicode.txt","r","utf-8")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4653136"/>
            <a:ext cx="6552728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f = open("</a:t>
            </a:r>
            <a:r>
              <a:rPr lang="en-US" sz="1600" dirty="0" err="1" smtClean="0">
                <a:solidFill>
                  <a:schemeClr val="bg1"/>
                </a:solidFill>
              </a:rPr>
              <a:t>unicode.txt","r</a:t>
            </a:r>
            <a:r>
              <a:rPr lang="en-US" sz="1600" dirty="0" smtClean="0">
                <a:solidFill>
                  <a:schemeClr val="bg1"/>
                </a:solidFill>
              </a:rPr>
              <a:t>")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fenc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codecs.EncodedFile</a:t>
            </a:r>
            <a:r>
              <a:rPr lang="en-US" sz="1600" dirty="0" smtClean="0">
                <a:solidFill>
                  <a:schemeClr val="bg1"/>
                </a:solidFill>
              </a:rPr>
              <a:t>(f,"utf-8")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3608" y="1196752"/>
            <a:ext cx="6779096" cy="2664296"/>
          </a:xfrm>
        </p:spPr>
        <p:txBody>
          <a:bodyPr/>
          <a:lstStyle/>
          <a:p>
            <a:pPr>
              <a:buNone/>
            </a:pPr>
            <a:r>
              <a:rPr lang="en-US" sz="2400" b="1" dirty="0" err="1" smtClean="0"/>
              <a:t>Serijalizacija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pickle</a:t>
            </a:r>
          </a:p>
          <a:p>
            <a:r>
              <a:rPr lang="en-US" sz="2400" dirty="0" err="1" smtClean="0"/>
              <a:t>Serijalizacija</a:t>
            </a:r>
            <a:r>
              <a:rPr lang="en-US" sz="2400" dirty="0" smtClean="0"/>
              <a:t> - </a:t>
            </a:r>
            <a:r>
              <a:rPr lang="en-US" sz="2400" dirty="0" err="1" smtClean="0"/>
              <a:t>snimanje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disk.</a:t>
            </a:r>
          </a:p>
          <a:p>
            <a:r>
              <a:rPr lang="en-US" sz="2400" i="1" dirty="0" smtClean="0"/>
              <a:t>pickle</a:t>
            </a:r>
            <a:r>
              <a:rPr lang="en-US" sz="2400" dirty="0" smtClean="0"/>
              <a:t> </a:t>
            </a:r>
            <a:r>
              <a:rPr lang="en-US" sz="2400" dirty="0" err="1" smtClean="0"/>
              <a:t>zapakuje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</a:t>
            </a:r>
            <a:r>
              <a:rPr lang="en-US" sz="2400" dirty="0" smtClean="0"/>
              <a:t> u </a:t>
            </a:r>
            <a:r>
              <a:rPr lang="en-US" sz="2400" dirty="0" err="1" smtClean="0"/>
              <a:t>obliku</a:t>
            </a:r>
            <a:r>
              <a:rPr lang="en-US" sz="2400" dirty="0" smtClean="0"/>
              <a:t> </a:t>
            </a:r>
            <a:r>
              <a:rPr lang="en-US" sz="2400" dirty="0" err="1" smtClean="0"/>
              <a:t>bajtova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mogu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se </a:t>
            </a:r>
            <a:r>
              <a:rPr lang="en-US" sz="2400" dirty="0" err="1" smtClean="0"/>
              <a:t>snime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disk, </a:t>
            </a:r>
            <a:r>
              <a:rPr lang="en-US" sz="2400" dirty="0" err="1" smtClean="0"/>
              <a:t>posalju</a:t>
            </a:r>
            <a:r>
              <a:rPr lang="en-US" sz="2400" dirty="0" smtClean="0"/>
              <a:t> </a:t>
            </a:r>
            <a:r>
              <a:rPr lang="en-US" sz="2400" dirty="0" err="1" smtClean="0"/>
              <a:t>preko</a:t>
            </a:r>
            <a:r>
              <a:rPr lang="en-US" sz="2400" dirty="0" smtClean="0"/>
              <a:t> </a:t>
            </a:r>
            <a:r>
              <a:rPr lang="en-US" sz="2400" dirty="0" err="1" smtClean="0"/>
              <a:t>mreže</a:t>
            </a:r>
            <a:r>
              <a:rPr lang="en-US" sz="2400" dirty="0" smtClean="0"/>
              <a:t> ...</a:t>
            </a:r>
          </a:p>
          <a:p>
            <a:r>
              <a:rPr lang="en-US" sz="2400" i="1" dirty="0" err="1" smtClean="0"/>
              <a:t>pickle.dump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obj,f</a:t>
            </a:r>
            <a:r>
              <a:rPr lang="en-US" sz="2400" i="1" dirty="0" smtClean="0"/>
              <a:t>)</a:t>
            </a:r>
            <a:r>
              <a:rPr lang="en-US" sz="2400" dirty="0" smtClean="0"/>
              <a:t> </a:t>
            </a:r>
            <a:r>
              <a:rPr lang="en-US" sz="2400" dirty="0" err="1" smtClean="0"/>
              <a:t>snima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</a:t>
            </a:r>
            <a:r>
              <a:rPr lang="en-US" sz="2400" dirty="0" smtClean="0"/>
              <a:t> </a:t>
            </a:r>
            <a:r>
              <a:rPr lang="en-US" sz="2400" i="1" dirty="0" err="1" smtClean="0"/>
              <a:t>obj</a:t>
            </a:r>
            <a:r>
              <a:rPr lang="en-US" sz="2400" dirty="0" smtClean="0"/>
              <a:t> u </a:t>
            </a:r>
            <a:r>
              <a:rPr lang="en-US" sz="2400" dirty="0" err="1" smtClean="0"/>
              <a:t>fajl</a:t>
            </a:r>
            <a:r>
              <a:rPr lang="en-US" sz="2400" dirty="0" smtClean="0"/>
              <a:t> </a:t>
            </a:r>
            <a:r>
              <a:rPr lang="en-US" sz="2400" i="1" dirty="0" smtClean="0"/>
              <a:t>f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59632" y="3917374"/>
            <a:ext cx="6552728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import pickle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class Test(object):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def __init__(</a:t>
            </a:r>
            <a:r>
              <a:rPr lang="en-US" sz="1600" dirty="0" err="1" smtClean="0">
                <a:solidFill>
                  <a:schemeClr val="bg1"/>
                </a:solidFill>
              </a:rPr>
              <a:t>self,data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self.data</a:t>
            </a:r>
            <a:r>
              <a:rPr lang="en-US" sz="1600" dirty="0" smtClean="0">
                <a:solidFill>
                  <a:schemeClr val="bg1"/>
                </a:solidFill>
              </a:rPr>
              <a:t> = data </a:t>
            </a:r>
          </a:p>
          <a:p>
            <a:pPr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test = Test("</a:t>
            </a:r>
            <a:r>
              <a:rPr lang="en-US" sz="1600" dirty="0" err="1" smtClean="0">
                <a:solidFill>
                  <a:schemeClr val="bg1"/>
                </a:solidFill>
              </a:rPr>
              <a:t>neki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podaci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za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serijalizaciju</a:t>
            </a:r>
            <a:r>
              <a:rPr lang="en-US" sz="1600" dirty="0" smtClean="0">
                <a:solidFill>
                  <a:schemeClr val="bg1"/>
                </a:solidFill>
              </a:rPr>
              <a:t>")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with open("</a:t>
            </a:r>
            <a:r>
              <a:rPr lang="en-US" sz="1600" dirty="0" err="1" smtClean="0">
                <a:solidFill>
                  <a:schemeClr val="bg1"/>
                </a:solidFill>
              </a:rPr>
              <a:t>test.bin","wb</a:t>
            </a:r>
            <a:r>
              <a:rPr lang="en-US" sz="1600" dirty="0" smtClean="0">
                <a:solidFill>
                  <a:schemeClr val="bg1"/>
                </a:solidFill>
              </a:rPr>
              <a:t>") as f: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pickle.dump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test,f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3608" y="980728"/>
            <a:ext cx="6779096" cy="288032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err="1" smtClean="0"/>
              <a:t>Serijalizacija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pickle</a:t>
            </a:r>
            <a:endParaRPr lang="en-US" sz="2400" i="1" dirty="0" smtClean="0"/>
          </a:p>
          <a:p>
            <a:r>
              <a:rPr lang="en-US" sz="2400" i="1" dirty="0" err="1" smtClean="0"/>
              <a:t>pickle.load</a:t>
            </a:r>
            <a:r>
              <a:rPr lang="en-US" sz="2400" i="1" dirty="0" smtClean="0"/>
              <a:t>(f) </a:t>
            </a:r>
            <a:r>
              <a:rPr lang="en-US" sz="2400" dirty="0" err="1" smtClean="0"/>
              <a:t>učitava</a:t>
            </a:r>
            <a:r>
              <a:rPr lang="en-US" sz="2400" dirty="0" smtClean="0"/>
              <a:t>/</a:t>
            </a:r>
            <a:r>
              <a:rPr lang="en-US" sz="2400" dirty="0" err="1" smtClean="0"/>
              <a:t>deserijalizuje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</a:t>
            </a:r>
            <a:r>
              <a:rPr lang="en-US" sz="2400" dirty="0" smtClean="0"/>
              <a:t> </a:t>
            </a:r>
            <a:r>
              <a:rPr lang="en-US" sz="2400" dirty="0" err="1" smtClean="0"/>
              <a:t>iz</a:t>
            </a:r>
            <a:r>
              <a:rPr lang="en-US" sz="2400" dirty="0" smtClean="0"/>
              <a:t> </a:t>
            </a:r>
            <a:r>
              <a:rPr lang="en-US" sz="2400" dirty="0" err="1" smtClean="0"/>
              <a:t>fajla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59632" y="2780928"/>
            <a:ext cx="6552728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import pickle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class Test(object):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def __init__(</a:t>
            </a:r>
            <a:r>
              <a:rPr lang="en-US" sz="1600" dirty="0" err="1" smtClean="0">
                <a:solidFill>
                  <a:schemeClr val="bg1"/>
                </a:solidFill>
              </a:rPr>
              <a:t>self,data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self.data</a:t>
            </a:r>
            <a:r>
              <a:rPr lang="en-US" sz="1600" dirty="0" smtClean="0">
                <a:solidFill>
                  <a:schemeClr val="bg1"/>
                </a:solidFill>
              </a:rPr>
              <a:t> = data </a:t>
            </a:r>
          </a:p>
          <a:p>
            <a:pPr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with open("</a:t>
            </a:r>
            <a:r>
              <a:rPr lang="en-US" sz="1600" dirty="0" err="1" smtClean="0">
                <a:solidFill>
                  <a:schemeClr val="bg1"/>
                </a:solidFill>
              </a:rPr>
              <a:t>test.bin","rb</a:t>
            </a:r>
            <a:r>
              <a:rPr lang="en-US" sz="1600" dirty="0" smtClean="0">
                <a:solidFill>
                  <a:schemeClr val="bg1"/>
                </a:solidFill>
              </a:rPr>
              <a:t>") as f: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test = </a:t>
            </a:r>
            <a:r>
              <a:rPr lang="en-US" sz="1600" dirty="0" err="1" smtClean="0">
                <a:solidFill>
                  <a:schemeClr val="bg1"/>
                </a:solidFill>
              </a:rPr>
              <a:t>pickle.load</a:t>
            </a:r>
            <a:r>
              <a:rPr lang="en-US" sz="1600" dirty="0" smtClean="0">
                <a:solidFill>
                  <a:schemeClr val="bg1"/>
                </a:solidFill>
              </a:rPr>
              <a:t>(f)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print </a:t>
            </a:r>
            <a:r>
              <a:rPr lang="en-US" sz="1600" dirty="0" err="1" smtClean="0">
                <a:solidFill>
                  <a:schemeClr val="bg1"/>
                </a:solidFill>
              </a:rPr>
              <a:t>test.data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4968552"/>
          </a:xfrm>
        </p:spPr>
        <p:txBody>
          <a:bodyPr/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539552" y="1196752"/>
            <a:ext cx="806489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err="1" smtClean="0"/>
              <a:t>Moduli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Veliki</a:t>
            </a:r>
            <a:r>
              <a:rPr lang="en-US" sz="2400" dirty="0" smtClean="0"/>
              <a:t> </a:t>
            </a:r>
            <a:r>
              <a:rPr lang="en-US" sz="2400" dirty="0" err="1" smtClean="0"/>
              <a:t>delovi</a:t>
            </a:r>
            <a:r>
              <a:rPr lang="en-US" sz="2400" dirty="0" smtClean="0"/>
              <a:t> </a:t>
            </a:r>
            <a:r>
              <a:rPr lang="en-US" sz="2400" dirty="0" err="1" smtClean="0"/>
              <a:t>koda</a:t>
            </a:r>
            <a:r>
              <a:rPr lang="en-US" sz="2400" dirty="0" smtClean="0"/>
              <a:t>, </a:t>
            </a:r>
            <a:r>
              <a:rPr lang="en-US" sz="2400" dirty="0" err="1" smtClean="0"/>
              <a:t>biblioteke</a:t>
            </a:r>
            <a:r>
              <a:rPr lang="en-US" sz="2400" dirty="0" smtClean="0"/>
              <a:t>,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organizovani</a:t>
            </a:r>
            <a:r>
              <a:rPr lang="en-US" sz="2400" dirty="0" smtClean="0"/>
              <a:t> u module.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Standardna</a:t>
            </a:r>
            <a:r>
              <a:rPr lang="en-US" sz="2400" dirty="0" smtClean="0"/>
              <a:t> Python </a:t>
            </a:r>
            <a:r>
              <a:rPr lang="en-US" sz="2400" dirty="0" err="1" smtClean="0"/>
              <a:t>instalacija</a:t>
            </a:r>
            <a:r>
              <a:rPr lang="en-US" sz="2400" dirty="0" smtClean="0"/>
              <a:t> </a:t>
            </a:r>
            <a:r>
              <a:rPr lang="en-US" sz="2400" dirty="0" err="1" smtClean="0"/>
              <a:t>dolazi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velikim</a:t>
            </a:r>
            <a:r>
              <a:rPr lang="en-US" sz="2400" dirty="0" smtClean="0"/>
              <a:t> </a:t>
            </a:r>
            <a:r>
              <a:rPr lang="en-US" sz="2400" dirty="0" err="1" smtClean="0"/>
              <a:t>brojem</a:t>
            </a:r>
            <a:r>
              <a:rPr lang="en-US" sz="2400" dirty="0" smtClean="0"/>
              <a:t> </a:t>
            </a:r>
            <a:r>
              <a:rPr lang="en-US" sz="2400" dirty="0" err="1" smtClean="0"/>
              <a:t>modula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Bilo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Python </a:t>
            </a:r>
            <a:r>
              <a:rPr lang="en-US" sz="2400" dirty="0" err="1" smtClean="0"/>
              <a:t>izvorni</a:t>
            </a:r>
            <a:r>
              <a:rPr lang="en-US" sz="2400" dirty="0" smtClean="0"/>
              <a:t> </a:t>
            </a:r>
            <a:r>
              <a:rPr lang="en-US" sz="2400" dirty="0" err="1" smtClean="0"/>
              <a:t>kod</a:t>
            </a:r>
            <a:r>
              <a:rPr lang="en-US" sz="2400" dirty="0" smtClean="0"/>
              <a:t>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se </a:t>
            </a:r>
            <a:r>
              <a:rPr lang="en-US" sz="2400" dirty="0" err="1" smtClean="0"/>
              <a:t>koristi</a:t>
            </a:r>
            <a:r>
              <a:rPr lang="en-US" sz="2400" dirty="0" smtClean="0"/>
              <a:t>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modul</a:t>
            </a:r>
            <a:r>
              <a:rPr lang="en-US" sz="240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uključivanje</a:t>
            </a:r>
            <a:r>
              <a:rPr lang="en-US" sz="2400" dirty="0" smtClean="0"/>
              <a:t> </a:t>
            </a:r>
            <a:r>
              <a:rPr lang="en-US" sz="2400" dirty="0" err="1" smtClean="0"/>
              <a:t>modula</a:t>
            </a:r>
            <a:r>
              <a:rPr lang="en-US" sz="2400" dirty="0" smtClean="0"/>
              <a:t> u </a:t>
            </a:r>
            <a:r>
              <a:rPr lang="en-US" sz="2400" dirty="0" err="1" smtClean="0"/>
              <a:t>izvorni</a:t>
            </a:r>
            <a:r>
              <a:rPr lang="en-US" sz="2400" dirty="0" smtClean="0"/>
              <a:t> </a:t>
            </a:r>
            <a:r>
              <a:rPr lang="en-US" sz="2400" dirty="0" err="1" smtClean="0"/>
              <a:t>kod</a:t>
            </a:r>
            <a:r>
              <a:rPr lang="en-US" sz="2400" dirty="0" smtClean="0"/>
              <a:t> </a:t>
            </a:r>
            <a:r>
              <a:rPr lang="en-US" sz="2400" dirty="0" err="1" smtClean="0"/>
              <a:t>koristi</a:t>
            </a:r>
            <a:r>
              <a:rPr lang="en-US" sz="2400" dirty="0" smtClean="0"/>
              <a:t> se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sr-Latn-R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501008"/>
            <a:ext cx="7416824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import </a:t>
            </a:r>
            <a:r>
              <a:rPr lang="en-US" sz="1600" dirty="0" err="1" smtClean="0">
                <a:solidFill>
                  <a:schemeClr val="bg1"/>
                </a:solidFill>
              </a:rPr>
              <a:t>ime_modula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3608" y="980728"/>
            <a:ext cx="6779096" cy="288032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err="1" smtClean="0"/>
              <a:t>Serijalizacija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shelve</a:t>
            </a:r>
          </a:p>
          <a:p>
            <a:r>
              <a:rPr lang="en-US" sz="2400" dirty="0" err="1" smtClean="0"/>
              <a:t>Nekada</a:t>
            </a:r>
            <a:r>
              <a:rPr lang="en-US" sz="2400" dirty="0" smtClean="0"/>
              <a:t> je </a:t>
            </a:r>
            <a:r>
              <a:rPr lang="en-US" sz="2400" dirty="0" err="1" smtClean="0"/>
              <a:t>potrebno</a:t>
            </a:r>
            <a:r>
              <a:rPr lang="en-US" sz="2400" dirty="0" smtClean="0"/>
              <a:t> </a:t>
            </a:r>
            <a:r>
              <a:rPr lang="en-US" sz="2400" dirty="0" err="1" smtClean="0"/>
              <a:t>serijalizovati</a:t>
            </a:r>
            <a:r>
              <a:rPr lang="en-US" sz="2400" dirty="0" smtClean="0"/>
              <a:t> </a:t>
            </a:r>
            <a:r>
              <a:rPr lang="en-US" sz="2400" dirty="0" err="1" smtClean="0"/>
              <a:t>veći</a:t>
            </a:r>
            <a:r>
              <a:rPr lang="en-US" sz="2400" dirty="0" smtClean="0"/>
              <a:t> </a:t>
            </a:r>
            <a:r>
              <a:rPr lang="en-US" sz="2400" dirty="0" err="1" smtClean="0"/>
              <a:t>broj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pristupati</a:t>
            </a:r>
            <a:r>
              <a:rPr lang="en-US" sz="2400" dirty="0" smtClean="0"/>
              <a:t> </a:t>
            </a:r>
            <a:r>
              <a:rPr lang="en-US" sz="2400" dirty="0" err="1" smtClean="0"/>
              <a:t>im</a:t>
            </a:r>
            <a:r>
              <a:rPr lang="en-US" sz="2400" dirty="0" smtClean="0"/>
              <a:t> </a:t>
            </a:r>
            <a:r>
              <a:rPr lang="en-US" sz="2400" dirty="0" err="1" smtClean="0"/>
              <a:t>fleksibilno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shelve </a:t>
            </a:r>
            <a:r>
              <a:rPr lang="en-US" sz="2400" dirty="0" err="1" smtClean="0"/>
              <a:t>omogućava</a:t>
            </a:r>
            <a:r>
              <a:rPr lang="en-US" sz="2400" dirty="0" smtClean="0"/>
              <a:t> </a:t>
            </a:r>
            <a:r>
              <a:rPr lang="en-US" sz="2400" dirty="0" err="1" smtClean="0"/>
              <a:t>serijalizaciju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objekata</a:t>
            </a:r>
            <a:r>
              <a:rPr lang="en-US" sz="2400" dirty="0" smtClean="0"/>
              <a:t> u </a:t>
            </a:r>
            <a:r>
              <a:rPr lang="en-US" sz="2400" dirty="0" err="1" smtClean="0"/>
              <a:t>fajl</a:t>
            </a:r>
            <a:r>
              <a:rPr lang="en-US" sz="2400" dirty="0" smtClean="0"/>
              <a:t> </a:t>
            </a:r>
            <a:r>
              <a:rPr lang="en-US" sz="2400" dirty="0" err="1" smtClean="0"/>
              <a:t>nalik</a:t>
            </a:r>
            <a:r>
              <a:rPr lang="en-US" sz="2400" dirty="0" smtClean="0"/>
              <a:t> </a:t>
            </a:r>
            <a:r>
              <a:rPr lang="en-US" sz="2400" dirty="0" err="1" smtClean="0"/>
              <a:t>rečniku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Ključevi</a:t>
            </a:r>
            <a:r>
              <a:rPr lang="en-US" sz="2400" dirty="0" smtClean="0"/>
              <a:t> u re</a:t>
            </a:r>
            <a:r>
              <a:rPr lang="sr-Latn-RS" sz="2400" dirty="0" smtClean="0"/>
              <a:t>č</a:t>
            </a:r>
            <a:r>
              <a:rPr lang="en-US" sz="2400" dirty="0" err="1" smtClean="0"/>
              <a:t>niku</a:t>
            </a:r>
            <a:r>
              <a:rPr lang="en-US" sz="2400" dirty="0" smtClean="0"/>
              <a:t> </a:t>
            </a:r>
            <a:r>
              <a:rPr lang="en-US" sz="2400" dirty="0" err="1" smtClean="0"/>
              <a:t>moraju</a:t>
            </a:r>
            <a:r>
              <a:rPr lang="en-US" sz="2400" dirty="0" smtClean="0"/>
              <a:t> </a:t>
            </a:r>
            <a:r>
              <a:rPr lang="en-US" sz="2400" dirty="0" err="1" smtClean="0"/>
              <a:t>biti</a:t>
            </a:r>
            <a:r>
              <a:rPr lang="en-US" sz="2400" dirty="0" smtClean="0"/>
              <a:t> string u </a:t>
            </a:r>
            <a:r>
              <a:rPr lang="en-US" sz="2400" dirty="0" err="1" smtClean="0"/>
              <a:t>ovom</a:t>
            </a:r>
            <a:r>
              <a:rPr lang="en-US" sz="2400" dirty="0" smtClean="0"/>
              <a:t> </a:t>
            </a:r>
            <a:r>
              <a:rPr lang="en-US" sz="2400" dirty="0" err="1" smtClean="0"/>
              <a:t>slučaju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3429000"/>
            <a:ext cx="6552728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import shelve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obj</a:t>
            </a:r>
            <a:r>
              <a:rPr lang="en-US" sz="1600" dirty="0" smtClean="0">
                <a:solidFill>
                  <a:schemeClr val="bg1"/>
                </a:solidFill>
              </a:rPr>
              <a:t> = Test("</a:t>
            </a:r>
            <a:r>
              <a:rPr lang="en-US" sz="1600" dirty="0" err="1" smtClean="0">
                <a:solidFill>
                  <a:schemeClr val="bg1"/>
                </a:solidFill>
              </a:rPr>
              <a:t>Objekat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za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serijalizaciju</a:t>
            </a:r>
            <a:r>
              <a:rPr lang="en-US" sz="1600" dirty="0" smtClean="0">
                <a:solidFill>
                  <a:schemeClr val="bg1"/>
                </a:solidFill>
              </a:rPr>
              <a:t>")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db = </a:t>
            </a:r>
            <a:r>
              <a:rPr lang="en-US" sz="1600" dirty="0" err="1" smtClean="0">
                <a:solidFill>
                  <a:schemeClr val="bg1"/>
                </a:solidFill>
              </a:rPr>
              <a:t>shelve.open</a:t>
            </a:r>
            <a:r>
              <a:rPr lang="en-US" sz="1600" dirty="0" smtClean="0">
                <a:solidFill>
                  <a:schemeClr val="bg1"/>
                </a:solidFill>
              </a:rPr>
              <a:t>("</a:t>
            </a:r>
            <a:r>
              <a:rPr lang="en-US" sz="1600" dirty="0" err="1" smtClean="0">
                <a:solidFill>
                  <a:schemeClr val="bg1"/>
                </a:solidFill>
              </a:rPr>
              <a:t>test.shelve</a:t>
            </a:r>
            <a:r>
              <a:rPr lang="en-US" sz="1600" dirty="0" smtClean="0">
                <a:solidFill>
                  <a:schemeClr val="bg1"/>
                </a:solidFill>
              </a:rPr>
              <a:t>")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db["test"] = </a:t>
            </a:r>
            <a:r>
              <a:rPr lang="en-US" sz="1600" dirty="0" err="1" smtClean="0">
                <a:solidFill>
                  <a:schemeClr val="bg1"/>
                </a:solidFill>
              </a:rPr>
              <a:t>obj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db.close</a:t>
            </a:r>
            <a:r>
              <a:rPr lang="en-US" sz="1600" dirty="0" smtClean="0">
                <a:solidFill>
                  <a:schemeClr val="bg1"/>
                </a:solidFill>
              </a:rPr>
              <a:t>()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db = </a:t>
            </a:r>
            <a:r>
              <a:rPr lang="en-US" sz="1600" dirty="0" err="1" smtClean="0">
                <a:solidFill>
                  <a:schemeClr val="bg1"/>
                </a:solidFill>
              </a:rPr>
              <a:t>shelve.open</a:t>
            </a:r>
            <a:r>
              <a:rPr lang="en-US" sz="1600" dirty="0" smtClean="0">
                <a:solidFill>
                  <a:schemeClr val="bg1"/>
                </a:solidFill>
              </a:rPr>
              <a:t>("</a:t>
            </a:r>
            <a:r>
              <a:rPr lang="en-US" sz="1600" dirty="0" err="1" smtClean="0">
                <a:solidFill>
                  <a:schemeClr val="bg1"/>
                </a:solidFill>
              </a:rPr>
              <a:t>test.shelve</a:t>
            </a:r>
            <a:r>
              <a:rPr lang="en-US" sz="1600" dirty="0" smtClean="0">
                <a:solidFill>
                  <a:schemeClr val="bg1"/>
                </a:solidFill>
              </a:rPr>
              <a:t>")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obj</a:t>
            </a:r>
            <a:r>
              <a:rPr lang="en-US" sz="1600" dirty="0" smtClean="0">
                <a:solidFill>
                  <a:schemeClr val="bg1"/>
                </a:solidFill>
              </a:rPr>
              <a:t> = db["test"]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2592288"/>
          </a:xfrm>
        </p:spPr>
        <p:txBody>
          <a:bodyPr/>
          <a:lstStyle/>
          <a:p>
            <a:pPr>
              <a:buNone/>
            </a:pPr>
            <a:r>
              <a:rPr lang="en-US" sz="2400" b="1" dirty="0" err="1" smtClean="0"/>
              <a:t>Upravljanje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serijalizacijom</a:t>
            </a:r>
            <a:endParaRPr lang="en-US" sz="2400" b="1" dirty="0" smtClean="0"/>
          </a:p>
          <a:p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komplikovanije</a:t>
            </a:r>
            <a:r>
              <a:rPr lang="en-US" sz="2400" dirty="0" smtClean="0"/>
              <a:t> </a:t>
            </a:r>
            <a:r>
              <a:rPr lang="en-US" sz="2400" dirty="0" err="1" smtClean="0"/>
              <a:t>objekte</a:t>
            </a:r>
            <a:r>
              <a:rPr lang="en-US" sz="2400" dirty="0" smtClean="0"/>
              <a:t>,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biti</a:t>
            </a:r>
            <a:r>
              <a:rPr lang="en-US" sz="2400" dirty="0" smtClean="0"/>
              <a:t> </a:t>
            </a:r>
            <a:r>
              <a:rPr lang="en-US" sz="2400" dirty="0" err="1" smtClean="0"/>
              <a:t>neophodna</a:t>
            </a:r>
            <a:r>
              <a:rPr lang="en-US" sz="2400" dirty="0" smtClean="0"/>
              <a:t> </a:t>
            </a:r>
            <a:r>
              <a:rPr lang="en-US" sz="2400" dirty="0" err="1" smtClean="0"/>
              <a:t>kompleksnija</a:t>
            </a:r>
            <a:r>
              <a:rPr lang="en-US" sz="2400" dirty="0" smtClean="0"/>
              <a:t> </a:t>
            </a:r>
            <a:r>
              <a:rPr lang="en-US" sz="2400" dirty="0" err="1" smtClean="0"/>
              <a:t>serijalizacija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deserijalizacija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Pogotovu</a:t>
            </a:r>
            <a:r>
              <a:rPr lang="en-US" sz="2400" dirty="0" smtClean="0"/>
              <a:t> u </a:t>
            </a:r>
            <a:r>
              <a:rPr lang="en-US" sz="2400" dirty="0" err="1" smtClean="0"/>
              <a:t>slučaju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objekata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zavise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spoljnih</a:t>
            </a:r>
            <a:r>
              <a:rPr lang="en-US" sz="2400" dirty="0" smtClean="0"/>
              <a:t> </a:t>
            </a:r>
            <a:r>
              <a:rPr lang="en-US" sz="2400" dirty="0" err="1" smtClean="0"/>
              <a:t>resursa</a:t>
            </a:r>
            <a:r>
              <a:rPr lang="en-US" sz="2400" dirty="0" smtClean="0"/>
              <a:t> (</a:t>
            </a:r>
            <a:r>
              <a:rPr lang="en-US" sz="2400" dirty="0" err="1" smtClean="0"/>
              <a:t>konekcije</a:t>
            </a:r>
            <a:r>
              <a:rPr lang="en-US" sz="2400" dirty="0" smtClean="0"/>
              <a:t>, </a:t>
            </a:r>
            <a:r>
              <a:rPr lang="en-US" sz="2400" dirty="0" err="1" smtClean="0"/>
              <a:t>fajlovi</a:t>
            </a:r>
            <a:r>
              <a:rPr lang="en-US" sz="2400" dirty="0" smtClean="0"/>
              <a:t>, </a:t>
            </a:r>
            <a:r>
              <a:rPr lang="en-US" sz="2400" dirty="0" err="1" smtClean="0"/>
              <a:t>baze</a:t>
            </a:r>
            <a:r>
              <a:rPr lang="en-US" sz="2400" dirty="0" smtClean="0"/>
              <a:t>...).</a:t>
            </a:r>
          </a:p>
          <a:p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i="1" dirty="0" smtClean="0"/>
              <a:t>__</a:t>
            </a:r>
            <a:r>
              <a:rPr lang="en-US" sz="2400" i="1" dirty="0" err="1" smtClean="0"/>
              <a:t>getstate</a:t>
            </a:r>
            <a:r>
              <a:rPr lang="en-US" sz="2400" i="1" dirty="0" smtClean="0"/>
              <a:t>__()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i="1" dirty="0" smtClean="0"/>
              <a:t>__</a:t>
            </a:r>
            <a:r>
              <a:rPr lang="en-US" sz="2400" i="1" dirty="0" err="1" smtClean="0"/>
              <a:t>setstate</a:t>
            </a:r>
            <a:r>
              <a:rPr lang="en-US" sz="2400" i="1" dirty="0" smtClean="0"/>
              <a:t>__() </a:t>
            </a:r>
            <a:r>
              <a:rPr lang="en-US" sz="2400" dirty="0" err="1" smtClean="0"/>
              <a:t>bivaju</a:t>
            </a:r>
            <a:r>
              <a:rPr lang="en-US" sz="2400" dirty="0" smtClean="0"/>
              <a:t> </a:t>
            </a:r>
            <a:r>
              <a:rPr lang="en-US" sz="2400" dirty="0" err="1" smtClean="0"/>
              <a:t>pozvane</a:t>
            </a:r>
            <a:r>
              <a:rPr lang="en-US" sz="2400" dirty="0" smtClean="0"/>
              <a:t> </a:t>
            </a:r>
            <a:r>
              <a:rPr lang="en-US" sz="2400" dirty="0" err="1" smtClean="0"/>
              <a:t>pri</a:t>
            </a:r>
            <a:r>
              <a:rPr lang="en-US" sz="2400" dirty="0" smtClean="0"/>
              <a:t> </a:t>
            </a:r>
            <a:r>
              <a:rPr lang="en-US" sz="2400" dirty="0" err="1" smtClean="0"/>
              <a:t>serijalizaciji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deserijalizaciji</a:t>
            </a:r>
            <a:r>
              <a:rPr lang="en-US" sz="2400" dirty="0" smtClean="0"/>
              <a:t> </a:t>
            </a:r>
            <a:r>
              <a:rPr lang="en-US" sz="2400" dirty="0" err="1" smtClean="0"/>
              <a:t>objekta</a:t>
            </a:r>
            <a:r>
              <a:rPr lang="en-US" sz="2400" dirty="0" smtClean="0"/>
              <a:t>, </a:t>
            </a:r>
            <a:r>
              <a:rPr lang="en-US" sz="2400" dirty="0" err="1" smtClean="0"/>
              <a:t>respektivno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Metoda</a:t>
            </a:r>
            <a:r>
              <a:rPr lang="en-US" sz="2400" dirty="0" smtClean="0"/>
              <a:t> </a:t>
            </a:r>
            <a:r>
              <a:rPr lang="en-US" sz="2400" i="1" dirty="0" smtClean="0"/>
              <a:t>__</a:t>
            </a:r>
            <a:r>
              <a:rPr lang="en-US" sz="2400" i="1" dirty="0" err="1" smtClean="0"/>
              <a:t>getstate</a:t>
            </a:r>
            <a:r>
              <a:rPr lang="en-US" sz="2400" i="1" dirty="0" smtClean="0"/>
              <a:t>__() </a:t>
            </a:r>
            <a:r>
              <a:rPr lang="en-US" sz="2400" dirty="0" err="1" smtClean="0"/>
              <a:t>treba</a:t>
            </a:r>
            <a:r>
              <a:rPr lang="en-US" sz="2400" dirty="0" smtClean="0"/>
              <a:t> </a:t>
            </a:r>
            <a:r>
              <a:rPr lang="en-US" sz="2400" dirty="0" err="1" smtClean="0"/>
              <a:t>biti</a:t>
            </a:r>
            <a:r>
              <a:rPr lang="en-US" sz="2400" dirty="0" smtClean="0"/>
              <a:t> </a:t>
            </a:r>
            <a:r>
              <a:rPr lang="en-US" sz="2400" dirty="0" err="1" smtClean="0"/>
              <a:t>preklopljena</a:t>
            </a:r>
            <a:r>
              <a:rPr lang="en-US" sz="2400" dirty="0" smtClean="0"/>
              <a:t> </a:t>
            </a:r>
            <a:r>
              <a:rPr lang="en-US" sz="2400" dirty="0" err="1" smtClean="0"/>
              <a:t>tako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vrati</a:t>
            </a:r>
            <a:r>
              <a:rPr lang="en-US" sz="2400" dirty="0" smtClean="0"/>
              <a:t> string </a:t>
            </a:r>
            <a:r>
              <a:rPr lang="en-US" sz="2400" dirty="0" err="1" smtClean="0"/>
              <a:t>kojim</a:t>
            </a:r>
            <a:r>
              <a:rPr lang="en-US" sz="2400" dirty="0" smtClean="0"/>
              <a:t> se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rekonstruisati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Metoda</a:t>
            </a:r>
            <a:r>
              <a:rPr lang="en-US" sz="2400" dirty="0" smtClean="0"/>
              <a:t> </a:t>
            </a:r>
            <a:r>
              <a:rPr lang="en-US" sz="2400" i="1" dirty="0" smtClean="0"/>
              <a:t>__</a:t>
            </a:r>
            <a:r>
              <a:rPr lang="en-US" sz="2400" i="1" dirty="0" err="1" smtClean="0"/>
              <a:t>setstate</a:t>
            </a:r>
            <a:r>
              <a:rPr lang="en-US" sz="2400" i="1" dirty="0" smtClean="0"/>
              <a:t>__()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parametar</a:t>
            </a:r>
            <a:r>
              <a:rPr lang="en-US" sz="2400" dirty="0" smtClean="0"/>
              <a:t> prima </a:t>
            </a:r>
            <a:r>
              <a:rPr lang="en-US" sz="2400" dirty="0" err="1" smtClean="0"/>
              <a:t>serijalizovani</a:t>
            </a:r>
            <a:r>
              <a:rPr lang="en-US" sz="2400" dirty="0" smtClean="0"/>
              <a:t> string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treba</a:t>
            </a:r>
            <a:r>
              <a:rPr lang="en-US" sz="2400" dirty="0" smtClean="0"/>
              <a:t> je </a:t>
            </a:r>
            <a:r>
              <a:rPr lang="en-US" sz="2400" dirty="0" err="1" smtClean="0"/>
              <a:t>preklopiti</a:t>
            </a:r>
            <a:r>
              <a:rPr lang="en-US" sz="2400" dirty="0" smtClean="0"/>
              <a:t> </a:t>
            </a:r>
            <a:r>
              <a:rPr lang="en-US" sz="2400" dirty="0" err="1" smtClean="0"/>
              <a:t>tako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rekonstruiše</a:t>
            </a:r>
            <a:r>
              <a:rPr lang="en-US" sz="2400" dirty="0" smtClean="0"/>
              <a:t> </a:t>
            </a:r>
            <a:r>
              <a:rPr lang="en-US" sz="2400" dirty="0" err="1" smtClean="0"/>
              <a:t>stanje</a:t>
            </a:r>
            <a:r>
              <a:rPr lang="en-US" sz="2400" dirty="0" smtClean="0"/>
              <a:t> </a:t>
            </a:r>
            <a:r>
              <a:rPr lang="en-US" sz="2400" dirty="0" err="1" smtClean="0"/>
              <a:t>objekta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80728"/>
            <a:ext cx="8064896" cy="288032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Pickle </a:t>
            </a:r>
            <a:r>
              <a:rPr lang="en-US" sz="2400" b="1" dirty="0" err="1" smtClean="0"/>
              <a:t>upozorenja</a:t>
            </a:r>
            <a:endParaRPr lang="en-US" sz="2400" b="1" dirty="0" smtClean="0"/>
          </a:p>
          <a:p>
            <a:r>
              <a:rPr lang="en-US" sz="2400" dirty="0" smtClean="0"/>
              <a:t>Ne </a:t>
            </a:r>
            <a:r>
              <a:rPr lang="en-US" sz="2400" dirty="0" err="1" smtClean="0"/>
              <a:t>postoji</a:t>
            </a:r>
            <a:r>
              <a:rPr lang="en-US" sz="2400" dirty="0" smtClean="0"/>
              <a:t> </a:t>
            </a:r>
            <a:r>
              <a:rPr lang="en-US" sz="2400" dirty="0" err="1" smtClean="0"/>
              <a:t>nikakav</a:t>
            </a:r>
            <a:r>
              <a:rPr lang="en-US" sz="2400" dirty="0" smtClean="0"/>
              <a:t> </a:t>
            </a:r>
            <a:r>
              <a:rPr lang="en-US" sz="2400" dirty="0" err="1" smtClean="0"/>
              <a:t>mehanizam</a:t>
            </a:r>
            <a:r>
              <a:rPr lang="en-US" sz="2400" dirty="0" smtClean="0"/>
              <a:t> </a:t>
            </a:r>
            <a:r>
              <a:rPr lang="en-US" sz="2400" dirty="0" err="1" smtClean="0"/>
              <a:t>validacije</a:t>
            </a:r>
            <a:r>
              <a:rPr lang="en-US" sz="2400" dirty="0" smtClean="0"/>
              <a:t> </a:t>
            </a:r>
            <a:r>
              <a:rPr lang="en-US" sz="2400" dirty="0" err="1" smtClean="0"/>
              <a:t>serijalizovanih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objekata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Ne </a:t>
            </a:r>
            <a:r>
              <a:rPr lang="en-US" sz="2400" dirty="0" err="1" smtClean="0"/>
              <a:t>sme</a:t>
            </a:r>
            <a:r>
              <a:rPr lang="en-US" sz="2400" dirty="0" smtClean="0"/>
              <a:t> se </a:t>
            </a:r>
            <a:r>
              <a:rPr lang="en-US" sz="2400" dirty="0" err="1" smtClean="0"/>
              <a:t>dozvoliti</a:t>
            </a:r>
            <a:r>
              <a:rPr lang="en-US" sz="2400" dirty="0" smtClean="0"/>
              <a:t> </a:t>
            </a:r>
            <a:r>
              <a:rPr lang="en-US" sz="2400" dirty="0" err="1" smtClean="0"/>
              <a:t>deserijalizacija</a:t>
            </a:r>
            <a:r>
              <a:rPr lang="en-US" sz="2400" dirty="0" smtClean="0"/>
              <a:t> </a:t>
            </a:r>
            <a:r>
              <a:rPr lang="en-US" sz="2400" dirty="0" err="1" smtClean="0"/>
              <a:t>ulaza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nije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poverenja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Zlonamerni</a:t>
            </a:r>
            <a:r>
              <a:rPr lang="en-US" sz="2400" dirty="0" smtClean="0"/>
              <a:t> </a:t>
            </a:r>
            <a:r>
              <a:rPr lang="en-US" sz="2400" dirty="0" err="1" smtClean="0"/>
              <a:t>korisnik</a:t>
            </a:r>
            <a:r>
              <a:rPr lang="en-US" sz="2400" dirty="0" smtClean="0"/>
              <a:t>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preko</a:t>
            </a:r>
            <a:r>
              <a:rPr lang="en-US" sz="2400" dirty="0" smtClean="0"/>
              <a:t> </a:t>
            </a:r>
            <a:r>
              <a:rPr lang="en-US" sz="2400" i="1" dirty="0" err="1" smtClean="0"/>
              <a:t>pickle.load</a:t>
            </a:r>
            <a:r>
              <a:rPr lang="en-US" sz="2400" i="1" dirty="0" smtClean="0"/>
              <a:t>()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izvrši</a:t>
            </a:r>
            <a:r>
              <a:rPr lang="en-US" sz="2400" dirty="0" smtClean="0"/>
              <a:t> </a:t>
            </a:r>
            <a:r>
              <a:rPr lang="en-US" sz="2400" dirty="0" err="1" smtClean="0"/>
              <a:t>bilo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kod</a:t>
            </a:r>
            <a:r>
              <a:rPr lang="en-US" sz="2400" dirty="0" smtClean="0"/>
              <a:t> u </a:t>
            </a:r>
            <a:r>
              <a:rPr lang="en-US" sz="2400" dirty="0" err="1" smtClean="0"/>
              <a:t>kontekstu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Ne </a:t>
            </a:r>
            <a:r>
              <a:rPr lang="en-US" sz="2400" dirty="0" err="1" smtClean="0"/>
              <a:t>treba</a:t>
            </a:r>
            <a:r>
              <a:rPr lang="en-US" sz="2400" dirty="0" smtClean="0"/>
              <a:t> </a:t>
            </a:r>
            <a:r>
              <a:rPr lang="en-US" sz="2400" dirty="0" err="1" smtClean="0"/>
              <a:t>koristiti</a:t>
            </a:r>
            <a:r>
              <a:rPr lang="en-US" sz="2400" dirty="0" smtClean="0"/>
              <a:t> </a:t>
            </a:r>
            <a:r>
              <a:rPr lang="en-US" sz="2400" i="1" dirty="0" smtClean="0"/>
              <a:t>pickle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i="1" dirty="0" smtClean="0"/>
              <a:t>shelve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razmenu</a:t>
            </a:r>
            <a:r>
              <a:rPr lang="en-US" sz="2400" dirty="0" smtClean="0"/>
              <a:t> </a:t>
            </a:r>
            <a:r>
              <a:rPr lang="en-US" sz="2400" dirty="0" err="1" smtClean="0"/>
              <a:t>podataka</a:t>
            </a:r>
            <a:r>
              <a:rPr lang="en-US" sz="2400" dirty="0" smtClean="0"/>
              <a:t> </a:t>
            </a:r>
            <a:r>
              <a:rPr lang="en-US" sz="2400" dirty="0" err="1" smtClean="0"/>
              <a:t>izmedju</a:t>
            </a:r>
            <a:r>
              <a:rPr lang="en-US" sz="2400" dirty="0" smtClean="0"/>
              <a:t> </a:t>
            </a:r>
            <a:r>
              <a:rPr lang="en-US" sz="2400" dirty="0" err="1" smtClean="0"/>
              <a:t>različitih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programskih</a:t>
            </a:r>
            <a:r>
              <a:rPr lang="en-US" sz="2400" dirty="0" smtClean="0"/>
              <a:t> </a:t>
            </a:r>
            <a:r>
              <a:rPr lang="en-US" sz="2400" dirty="0" err="1" smtClean="0"/>
              <a:t>jezika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3608" y="2780928"/>
            <a:ext cx="6779096" cy="1440160"/>
          </a:xfrm>
        </p:spPr>
        <p:txBody>
          <a:bodyPr/>
          <a:lstStyle/>
          <a:p>
            <a:pPr algn="ctr">
              <a:buNone/>
            </a:pPr>
            <a:r>
              <a:rPr lang="en-US" b="1" dirty="0" err="1" smtClean="0"/>
              <a:t>Dokumentacija</a:t>
            </a:r>
            <a:r>
              <a:rPr lang="en-US" b="1" dirty="0" smtClean="0"/>
              <a:t> </a:t>
            </a:r>
            <a:r>
              <a:rPr lang="en-US" b="1" dirty="0" err="1" smtClean="0"/>
              <a:t>koda</a:t>
            </a: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Self-documenting code</a:t>
            </a:r>
            <a:endParaRPr lang="en-US" sz="1800" b="1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064896" cy="2952328"/>
          </a:xfrm>
        </p:spPr>
        <p:txBody>
          <a:bodyPr/>
          <a:lstStyle/>
          <a:p>
            <a:pPr>
              <a:buNone/>
            </a:pPr>
            <a:r>
              <a:rPr lang="en-US" sz="2400" b="1" dirty="0" err="1" smtClean="0"/>
              <a:t>Dokumentacija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docstrings</a:t>
            </a:r>
            <a:endParaRPr lang="en-US" sz="2400" b="1" i="1" dirty="0" smtClean="0"/>
          </a:p>
          <a:p>
            <a:r>
              <a:rPr lang="en-US" sz="2400" dirty="0" err="1" smtClean="0"/>
              <a:t>Dobar</a:t>
            </a:r>
            <a:r>
              <a:rPr lang="en-US" sz="2400" dirty="0" smtClean="0"/>
              <a:t> </a:t>
            </a:r>
            <a:r>
              <a:rPr lang="en-US" sz="2400" dirty="0" err="1" smtClean="0"/>
              <a:t>stil</a:t>
            </a:r>
            <a:r>
              <a:rPr lang="en-US" sz="2400" dirty="0" smtClean="0"/>
              <a:t> </a:t>
            </a:r>
            <a:r>
              <a:rPr lang="en-US" sz="2400" dirty="0" err="1" smtClean="0"/>
              <a:t>pisanja</a:t>
            </a:r>
            <a:r>
              <a:rPr lang="en-US" sz="2400" dirty="0" smtClean="0"/>
              <a:t> python </a:t>
            </a:r>
            <a:r>
              <a:rPr lang="en-US" sz="2400" dirty="0" err="1" smtClean="0"/>
              <a:t>koda</a:t>
            </a:r>
            <a:r>
              <a:rPr lang="en-US" sz="2400" dirty="0" smtClean="0"/>
              <a:t> </a:t>
            </a:r>
            <a:r>
              <a:rPr lang="en-US" sz="2400" dirty="0" err="1" smtClean="0"/>
              <a:t>predpostavlja</a:t>
            </a:r>
            <a:r>
              <a:rPr lang="en-US" sz="2400" dirty="0" smtClean="0"/>
              <a:t> </a:t>
            </a:r>
            <a:r>
              <a:rPr lang="en-US" sz="2400" dirty="0" err="1" smtClean="0"/>
              <a:t>pisanje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dokumentacije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Prva</a:t>
            </a:r>
            <a:r>
              <a:rPr lang="en-US" sz="2400" dirty="0" smtClean="0"/>
              <a:t> </a:t>
            </a:r>
            <a:r>
              <a:rPr lang="en-US" sz="2400" dirty="0" err="1" smtClean="0"/>
              <a:t>linija</a:t>
            </a:r>
            <a:r>
              <a:rPr lang="en-US" sz="2400" dirty="0" smtClean="0"/>
              <a:t> </a:t>
            </a:r>
            <a:r>
              <a:rPr lang="en-US" sz="2400" dirty="0" err="1" smtClean="0"/>
              <a:t>definicije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 ,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funkcije</a:t>
            </a:r>
            <a:r>
              <a:rPr lang="en-US" sz="2400" dirty="0" smtClean="0"/>
              <a:t> </a:t>
            </a:r>
            <a:r>
              <a:rPr lang="en-US" sz="2400" dirty="0" err="1" smtClean="0"/>
              <a:t>predstavlja</a:t>
            </a:r>
            <a:r>
              <a:rPr lang="en-US" sz="2400" dirty="0" smtClean="0"/>
              <a:t> </a:t>
            </a:r>
            <a:r>
              <a:rPr lang="en-US" sz="2400" i="1" dirty="0" err="1" smtClean="0"/>
              <a:t>docstring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996952"/>
            <a:ext cx="6552728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class Test(object):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""" </a:t>
            </a:r>
            <a:r>
              <a:rPr lang="en-US" sz="1600" dirty="0" err="1" smtClean="0">
                <a:solidFill>
                  <a:schemeClr val="bg1"/>
                </a:solidFill>
              </a:rPr>
              <a:t>Ovo</a:t>
            </a:r>
            <a:r>
              <a:rPr lang="en-US" sz="1600" dirty="0" smtClean="0">
                <a:solidFill>
                  <a:schemeClr val="bg1"/>
                </a:solidFill>
              </a:rPr>
              <a:t> je </a:t>
            </a:r>
            <a:r>
              <a:rPr lang="en-US" sz="1600" dirty="0" err="1" smtClean="0">
                <a:solidFill>
                  <a:schemeClr val="bg1"/>
                </a:solidFill>
              </a:rPr>
              <a:t>dokumentacija</a:t>
            </a:r>
            <a:r>
              <a:rPr lang="en-US" sz="1600" dirty="0" smtClean="0">
                <a:solidFill>
                  <a:schemeClr val="bg1"/>
                </a:solidFill>
              </a:rPr>
              <a:t> test </a:t>
            </a:r>
            <a:r>
              <a:rPr lang="en-US" sz="1600" dirty="0" err="1" smtClean="0">
                <a:solidFill>
                  <a:schemeClr val="bg1"/>
                </a:solidFill>
              </a:rPr>
              <a:t>klase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Koristi</a:t>
            </a:r>
            <a:r>
              <a:rPr lang="en-US" sz="1600" dirty="0" smtClean="0">
                <a:solidFill>
                  <a:schemeClr val="bg1"/>
                </a:solidFill>
              </a:rPr>
              <a:t> se </a:t>
            </a:r>
            <a:r>
              <a:rPr lang="en-US" sz="1600" dirty="0" err="1" smtClean="0">
                <a:solidFill>
                  <a:schemeClr val="bg1"/>
                </a:solidFill>
              </a:rPr>
              <a:t>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sledeci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nacin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&gt;&gt;&gt; test = Test("</a:t>
            </a:r>
            <a:r>
              <a:rPr lang="en-US" sz="1600" dirty="0" err="1" smtClean="0">
                <a:solidFill>
                  <a:schemeClr val="bg1"/>
                </a:solidFill>
              </a:rPr>
              <a:t>Ovo</a:t>
            </a:r>
            <a:r>
              <a:rPr lang="en-US" sz="1600" dirty="0" smtClean="0">
                <a:solidFill>
                  <a:schemeClr val="bg1"/>
                </a:solidFill>
              </a:rPr>
              <a:t> je </a:t>
            </a:r>
            <a:r>
              <a:rPr lang="en-US" sz="1600" dirty="0" err="1" smtClean="0">
                <a:solidFill>
                  <a:schemeClr val="bg1"/>
                </a:solidFill>
              </a:rPr>
              <a:t>samo</a:t>
            </a:r>
            <a:r>
              <a:rPr lang="en-US" sz="1600" dirty="0" smtClean="0">
                <a:solidFill>
                  <a:schemeClr val="bg1"/>
                </a:solidFill>
              </a:rPr>
              <a:t> test")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"""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def __init__(</a:t>
            </a:r>
            <a:r>
              <a:rPr lang="en-US" sz="1600" dirty="0" err="1" smtClean="0">
                <a:solidFill>
                  <a:schemeClr val="bg1"/>
                </a:solidFill>
              </a:rPr>
              <a:t>self,data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self.data</a:t>
            </a:r>
            <a:r>
              <a:rPr lang="en-US" sz="1600" dirty="0" smtClean="0">
                <a:solidFill>
                  <a:schemeClr val="bg1"/>
                </a:solidFill>
              </a:rPr>
              <a:t> = data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def </a:t>
            </a:r>
            <a:r>
              <a:rPr lang="en-US" sz="1600" dirty="0" err="1" smtClean="0">
                <a:solidFill>
                  <a:schemeClr val="bg1"/>
                </a:solidFill>
              </a:rPr>
              <a:t>test_metoda</a:t>
            </a:r>
            <a:r>
              <a:rPr lang="en-US" sz="1600" dirty="0" smtClean="0">
                <a:solidFill>
                  <a:schemeClr val="bg1"/>
                </a:solidFill>
              </a:rPr>
              <a:t>(self):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""" </a:t>
            </a:r>
            <a:r>
              <a:rPr lang="en-US" sz="1600" dirty="0" err="1" smtClean="0">
                <a:solidFill>
                  <a:schemeClr val="bg1"/>
                </a:solidFill>
              </a:rPr>
              <a:t>Ovo</a:t>
            </a:r>
            <a:r>
              <a:rPr lang="en-US" sz="1600" dirty="0" smtClean="0">
                <a:solidFill>
                  <a:schemeClr val="bg1"/>
                </a:solidFill>
              </a:rPr>
              <a:t> je test </a:t>
            </a:r>
            <a:r>
              <a:rPr lang="en-US" sz="1600" dirty="0" err="1" smtClean="0">
                <a:solidFill>
                  <a:schemeClr val="bg1"/>
                </a:solidFill>
              </a:rPr>
              <a:t>metoda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Nema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parametara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koristi</a:t>
            </a:r>
            <a:r>
              <a:rPr lang="en-US" sz="1600" dirty="0" smtClean="0">
                <a:solidFill>
                  <a:schemeClr val="bg1"/>
                </a:solidFill>
              </a:rPr>
              <a:t> se </a:t>
            </a:r>
            <a:r>
              <a:rPr lang="en-US" sz="1600" dirty="0" err="1" smtClean="0">
                <a:solidFill>
                  <a:schemeClr val="bg1"/>
                </a:solidFill>
              </a:rPr>
              <a:t>na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sledeci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nacin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&gt;&gt;&gt; test = Test("</a:t>
            </a:r>
            <a:r>
              <a:rPr lang="en-US" sz="1600" dirty="0" err="1" smtClean="0">
                <a:solidFill>
                  <a:schemeClr val="bg1"/>
                </a:solidFill>
              </a:rPr>
              <a:t>Ovo</a:t>
            </a:r>
            <a:r>
              <a:rPr lang="en-US" sz="1600" dirty="0" smtClean="0">
                <a:solidFill>
                  <a:schemeClr val="bg1"/>
                </a:solidFill>
              </a:rPr>
              <a:t> je </a:t>
            </a:r>
            <a:r>
              <a:rPr lang="en-US" sz="1600" dirty="0" err="1" smtClean="0">
                <a:solidFill>
                  <a:schemeClr val="bg1"/>
                </a:solidFill>
              </a:rPr>
              <a:t>samo</a:t>
            </a:r>
            <a:r>
              <a:rPr lang="en-US" sz="1600" dirty="0" smtClean="0">
                <a:solidFill>
                  <a:schemeClr val="bg1"/>
                </a:solidFill>
              </a:rPr>
              <a:t> test")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&gt;&gt;&gt; </a:t>
            </a:r>
            <a:r>
              <a:rPr lang="en-US" sz="1600" dirty="0" err="1" smtClean="0">
                <a:solidFill>
                  <a:schemeClr val="bg1"/>
                </a:solidFill>
              </a:rPr>
              <a:t>test.test_metoda</a:t>
            </a:r>
            <a:r>
              <a:rPr lang="en-US" sz="1600" dirty="0" smtClean="0">
                <a:solidFill>
                  <a:schemeClr val="bg1"/>
                </a:solidFill>
              </a:rPr>
              <a:t>()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"""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print </a:t>
            </a:r>
            <a:r>
              <a:rPr lang="en-US" sz="1600" dirty="0" err="1" smtClean="0">
                <a:solidFill>
                  <a:schemeClr val="bg1"/>
                </a:solidFill>
              </a:rPr>
              <a:t>self.data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064896" cy="2952328"/>
          </a:xfrm>
        </p:spPr>
        <p:txBody>
          <a:bodyPr/>
          <a:lstStyle/>
          <a:p>
            <a:pPr>
              <a:buNone/>
            </a:pPr>
            <a:r>
              <a:rPr lang="en-US" sz="2400" b="1" dirty="0" err="1" smtClean="0"/>
              <a:t>Dokumentacija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doctest</a:t>
            </a:r>
            <a:endParaRPr lang="en-US" sz="2400" b="1" i="1" dirty="0" smtClean="0"/>
          </a:p>
          <a:p>
            <a:r>
              <a:rPr lang="en-US" sz="2400" dirty="0" smtClean="0"/>
              <a:t>Python </a:t>
            </a:r>
            <a:r>
              <a:rPr lang="en-US" sz="2400" dirty="0" err="1" smtClean="0"/>
              <a:t>ohrabruje</a:t>
            </a:r>
            <a:r>
              <a:rPr lang="en-US" sz="2400" dirty="0" smtClean="0"/>
              <a:t> </a:t>
            </a:r>
            <a:r>
              <a:rPr lang="en-US" sz="2400" dirty="0" err="1" smtClean="0"/>
              <a:t>testiranje</a:t>
            </a:r>
            <a:r>
              <a:rPr lang="en-US" sz="2400" dirty="0" smtClean="0"/>
              <a:t> </a:t>
            </a:r>
            <a:r>
              <a:rPr lang="en-US" sz="2400" dirty="0" err="1" smtClean="0"/>
              <a:t>koda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dobru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dokumentaciju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Pomoću</a:t>
            </a:r>
            <a:r>
              <a:rPr lang="en-US" sz="2400" dirty="0" smtClean="0"/>
              <a:t> </a:t>
            </a:r>
            <a:r>
              <a:rPr lang="en-US" sz="2400" i="1" dirty="0" err="1" smtClean="0"/>
              <a:t>doctest</a:t>
            </a:r>
            <a:r>
              <a:rPr lang="en-US" sz="2400" dirty="0" smtClean="0"/>
              <a:t> </a:t>
            </a:r>
            <a:r>
              <a:rPr lang="en-US" sz="2400" dirty="0" err="1" smtClean="0"/>
              <a:t>modula</a:t>
            </a:r>
            <a:r>
              <a:rPr lang="en-US" sz="2400" dirty="0" smtClean="0"/>
              <a:t> </a:t>
            </a:r>
            <a:r>
              <a:rPr lang="en-US" sz="2400" dirty="0" err="1" smtClean="0"/>
              <a:t>mogu</a:t>
            </a:r>
            <a:r>
              <a:rPr lang="en-US" sz="2400" dirty="0" smtClean="0"/>
              <a:t> se </a:t>
            </a:r>
            <a:r>
              <a:rPr lang="en-US" sz="2400" dirty="0" err="1" smtClean="0"/>
              <a:t>implementirati</a:t>
            </a:r>
            <a:r>
              <a:rPr lang="en-US" sz="2400" dirty="0" smtClean="0"/>
              <a:t> </a:t>
            </a:r>
            <a:r>
              <a:rPr lang="en-US" sz="2400" dirty="0" err="1" smtClean="0"/>
              <a:t>testovi</a:t>
            </a:r>
            <a:r>
              <a:rPr lang="en-US" sz="2400" dirty="0" smtClean="0"/>
              <a:t> </a:t>
            </a:r>
            <a:r>
              <a:rPr lang="en-US" sz="2400" dirty="0" err="1" smtClean="0"/>
              <a:t>metoda</a:t>
            </a:r>
            <a:r>
              <a:rPr lang="en-US" sz="2400" dirty="0" smtClean="0"/>
              <a:t> </a:t>
            </a:r>
            <a:r>
              <a:rPr lang="en-US" sz="2400" dirty="0" err="1" smtClean="0"/>
              <a:t>klasa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pt-BR" sz="2400" dirty="0" smtClean="0"/>
              <a:t>Više o testiranju nešto kasnije.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996952"/>
            <a:ext cx="6552728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def halve(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""" Returns a halved value of the input.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Example: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&gt;&gt;&gt; halve(8) 4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"""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return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/2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if __name__ == "__main__":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import </a:t>
            </a:r>
            <a:r>
              <a:rPr lang="en-US" sz="1600" dirty="0" err="1" smtClean="0">
                <a:solidFill>
                  <a:schemeClr val="bg1"/>
                </a:solidFill>
              </a:rPr>
              <a:t>doctest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doctest.testmod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3608" y="2780928"/>
            <a:ext cx="6779096" cy="144016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PEP-8</a:t>
            </a:r>
          </a:p>
          <a:p>
            <a:pPr algn="ctr">
              <a:buNone/>
            </a:pPr>
            <a:r>
              <a:rPr lang="en-US" b="1" dirty="0" err="1" smtClean="0"/>
              <a:t>Standardni</a:t>
            </a:r>
            <a:r>
              <a:rPr lang="en-US" b="1" dirty="0" smtClean="0"/>
              <a:t> </a:t>
            </a:r>
            <a:r>
              <a:rPr lang="en-US" b="1" dirty="0" err="1" smtClean="0"/>
              <a:t>stil</a:t>
            </a:r>
            <a:r>
              <a:rPr lang="en-US" b="1" dirty="0" smtClean="0"/>
              <a:t> </a:t>
            </a:r>
            <a:r>
              <a:rPr lang="en-US" b="1" dirty="0" err="1" smtClean="0"/>
              <a:t>pisanja</a:t>
            </a:r>
            <a:endParaRPr lang="en-US" sz="1800" b="1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064896" cy="2952328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PEP 8 - Python style guidelines</a:t>
            </a:r>
          </a:p>
          <a:p>
            <a:r>
              <a:rPr lang="en-US" sz="2400" dirty="0" err="1" smtClean="0">
                <a:hlinkClick r:id="rId2"/>
              </a:rPr>
              <a:t>Kompletan</a:t>
            </a:r>
            <a:r>
              <a:rPr lang="en-US" sz="2400" dirty="0" smtClean="0">
                <a:hlinkClick r:id="rId2"/>
              </a:rPr>
              <a:t> </a:t>
            </a:r>
            <a:r>
              <a:rPr lang="en-US" sz="2400" dirty="0" err="1" smtClean="0">
                <a:hlinkClick r:id="rId2"/>
              </a:rPr>
              <a:t>vodič</a:t>
            </a:r>
            <a:r>
              <a:rPr lang="en-US" sz="2400" dirty="0" smtClean="0">
                <a:hlinkClick r:id="rId2"/>
              </a:rPr>
              <a:t> </a:t>
            </a:r>
            <a:r>
              <a:rPr lang="en-US" sz="2400" dirty="0" err="1" smtClean="0">
                <a:hlinkClick r:id="rId2"/>
              </a:rPr>
              <a:t>za</a:t>
            </a:r>
            <a:r>
              <a:rPr lang="en-US" sz="2400" dirty="0" smtClean="0">
                <a:hlinkClick r:id="rId2"/>
              </a:rPr>
              <a:t> </a:t>
            </a:r>
            <a:r>
              <a:rPr lang="en-US" sz="2400" dirty="0" err="1" smtClean="0">
                <a:hlinkClick r:id="rId2"/>
              </a:rPr>
              <a:t>stil</a:t>
            </a:r>
            <a:endParaRPr lang="en-US" sz="2400" dirty="0" smtClean="0"/>
          </a:p>
          <a:p>
            <a:r>
              <a:rPr lang="en-US" sz="2400" dirty="0" smtClean="0"/>
              <a:t>Python </a:t>
            </a:r>
            <a:r>
              <a:rPr lang="en-US" sz="2400" dirty="0" err="1" smtClean="0"/>
              <a:t>filozofija</a:t>
            </a:r>
            <a:r>
              <a:rPr lang="en-US" sz="2400" dirty="0" smtClean="0"/>
              <a:t> je </a:t>
            </a:r>
            <a:r>
              <a:rPr lang="en-US" sz="2400" dirty="0" err="1" smtClean="0"/>
              <a:t>da</a:t>
            </a:r>
            <a:r>
              <a:rPr lang="en-US" sz="2400" dirty="0" smtClean="0"/>
              <a:t> se </a:t>
            </a:r>
            <a:r>
              <a:rPr lang="en-US" sz="2400" dirty="0" err="1" smtClean="0"/>
              <a:t>kod</a:t>
            </a:r>
            <a:r>
              <a:rPr lang="en-US" sz="2400" dirty="0" smtClean="0"/>
              <a:t> </a:t>
            </a:r>
            <a:r>
              <a:rPr lang="en-US" sz="2400" dirty="0" err="1" smtClean="0"/>
              <a:t>češće</a:t>
            </a:r>
            <a:r>
              <a:rPr lang="en-US" sz="2400" dirty="0" smtClean="0"/>
              <a:t> </a:t>
            </a:r>
            <a:r>
              <a:rPr lang="en-US" sz="2400" dirty="0" err="1" smtClean="0"/>
              <a:t>čita</a:t>
            </a:r>
            <a:r>
              <a:rPr lang="en-US" sz="2400" dirty="0" smtClean="0"/>
              <a:t> </a:t>
            </a:r>
            <a:r>
              <a:rPr lang="en-US" sz="2400" dirty="0" err="1" smtClean="0"/>
              <a:t>nego</a:t>
            </a:r>
            <a:r>
              <a:rPr lang="en-US" sz="2400" dirty="0" smtClean="0"/>
              <a:t> </a:t>
            </a:r>
            <a:r>
              <a:rPr lang="en-US" sz="2400" dirty="0" err="1" smtClean="0"/>
              <a:t>što</a:t>
            </a:r>
            <a:r>
              <a:rPr lang="en-US" sz="2400" dirty="0" smtClean="0"/>
              <a:t> se </a:t>
            </a:r>
            <a:r>
              <a:rPr lang="en-US" sz="2400" dirty="0" err="1" smtClean="0"/>
              <a:t>piše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4 space-a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indentaciju</a:t>
            </a:r>
            <a:r>
              <a:rPr lang="en-US" sz="2400" dirty="0" smtClean="0"/>
              <a:t>, </a:t>
            </a:r>
            <a:r>
              <a:rPr lang="en-US" sz="2400" dirty="0" err="1" smtClean="0"/>
              <a:t>prelomljene</a:t>
            </a:r>
            <a:r>
              <a:rPr lang="en-US" sz="2400" dirty="0" smtClean="0"/>
              <a:t> </a:t>
            </a:r>
            <a:r>
              <a:rPr lang="en-US" sz="2400" dirty="0" err="1" smtClean="0"/>
              <a:t>linije</a:t>
            </a:r>
            <a:r>
              <a:rPr lang="en-US" sz="2400" dirty="0" smtClean="0"/>
              <a:t> </a:t>
            </a:r>
            <a:r>
              <a:rPr lang="en-US" sz="2400" dirty="0" err="1" smtClean="0"/>
              <a:t>treba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budu</a:t>
            </a:r>
            <a:r>
              <a:rPr lang="en-US" sz="2400" dirty="0" smtClean="0"/>
              <a:t> aligned: ```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3501008"/>
            <a:ext cx="6552728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# Aligned with opening delimiter.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foo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long_function_name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var_one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var_two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          </a:t>
            </a:r>
            <a:r>
              <a:rPr lang="en-US" sz="1600" dirty="0" err="1" smtClean="0">
                <a:solidFill>
                  <a:schemeClr val="bg1"/>
                </a:solidFill>
              </a:rPr>
              <a:t>var_three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var_four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# More indentation included to distinguish this from the rest.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def </a:t>
            </a:r>
            <a:r>
              <a:rPr lang="en-US" sz="1600" dirty="0" err="1" smtClean="0">
                <a:solidFill>
                  <a:schemeClr val="bg1"/>
                </a:solidFill>
              </a:rPr>
              <a:t>long_function_name</a:t>
            </a:r>
            <a:r>
              <a:rPr lang="en-US" sz="1600" dirty="0" smtClean="0">
                <a:solidFill>
                  <a:schemeClr val="bg1"/>
                </a:solidFill>
              </a:rPr>
              <a:t>(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var_one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var_two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var_three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var_four</a:t>
            </a:r>
            <a:r>
              <a:rPr lang="en-US" sz="1600" dirty="0" smtClean="0">
                <a:solidFill>
                  <a:schemeClr val="bg1"/>
                </a:solidFill>
              </a:rPr>
              <a:t>): 	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print(</a:t>
            </a:r>
            <a:r>
              <a:rPr lang="en-US" sz="1600" dirty="0" err="1" smtClean="0">
                <a:solidFill>
                  <a:schemeClr val="bg1"/>
                </a:solidFill>
              </a:rPr>
              <a:t>var_one</a:t>
            </a:r>
            <a:r>
              <a:rPr lang="en-US" sz="1600" dirty="0" smtClean="0">
                <a:solidFill>
                  <a:schemeClr val="bg1"/>
                </a:solidFill>
              </a:rPr>
              <a:t>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# Hanging indents should add a level.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foo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long_function_name</a:t>
            </a:r>
            <a:r>
              <a:rPr lang="en-US" sz="1600" dirty="0" smtClean="0">
                <a:solidFill>
                  <a:schemeClr val="bg1"/>
                </a:solidFill>
              </a:rPr>
              <a:t>(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var_one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var_two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var_three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var_four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8064896" cy="2664296"/>
          </a:xfrm>
        </p:spPr>
        <p:txBody>
          <a:bodyPr/>
          <a:lstStyle/>
          <a:p>
            <a:r>
              <a:rPr lang="en-US" sz="2400" b="1" dirty="0" smtClean="0"/>
              <a:t>PEP 8 - Python style guidelines</a:t>
            </a:r>
          </a:p>
          <a:p>
            <a:r>
              <a:rPr lang="en-US" sz="2400" dirty="0" err="1" smtClean="0"/>
              <a:t>Maksimalna</a:t>
            </a:r>
            <a:r>
              <a:rPr lang="en-US" sz="2400" dirty="0" smtClean="0"/>
              <a:t> </a:t>
            </a:r>
            <a:r>
              <a:rPr lang="en-US" sz="2400" dirty="0" err="1" smtClean="0"/>
              <a:t>dužina</a:t>
            </a:r>
            <a:r>
              <a:rPr lang="en-US" sz="2400" dirty="0" smtClean="0"/>
              <a:t> </a:t>
            </a:r>
            <a:r>
              <a:rPr lang="en-US" sz="2400" dirty="0" err="1" smtClean="0"/>
              <a:t>linije</a:t>
            </a:r>
            <a:r>
              <a:rPr lang="en-US" sz="2400" dirty="0" smtClean="0"/>
              <a:t> </a:t>
            </a:r>
            <a:r>
              <a:rPr lang="en-US" sz="2400" dirty="0" err="1" smtClean="0"/>
              <a:t>treba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bude</a:t>
            </a:r>
            <a:r>
              <a:rPr lang="en-US" sz="2400" dirty="0" smtClean="0"/>
              <a:t> 79 </a:t>
            </a:r>
            <a:r>
              <a:rPr lang="en-US" sz="2400" dirty="0" err="1" smtClean="0"/>
              <a:t>karaktera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Često</a:t>
            </a:r>
            <a:r>
              <a:rPr lang="en-US" sz="2400" dirty="0" smtClean="0"/>
              <a:t> </a:t>
            </a:r>
            <a:r>
              <a:rPr lang="en-US" sz="2400" dirty="0" err="1" smtClean="0"/>
              <a:t>imamo</a:t>
            </a:r>
            <a:r>
              <a:rPr lang="en-US" sz="2400" dirty="0" smtClean="0"/>
              <a:t> </a:t>
            </a:r>
            <a:r>
              <a:rPr lang="en-US" sz="2400" dirty="0" err="1" smtClean="0"/>
              <a:t>potrebu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više</a:t>
            </a:r>
            <a:r>
              <a:rPr lang="en-US" sz="2400" dirty="0" smtClean="0"/>
              <a:t> </a:t>
            </a:r>
            <a:r>
              <a:rPr lang="en-US" sz="2400" dirty="0" err="1" smtClean="0"/>
              <a:t>otvorenih</a:t>
            </a:r>
            <a:r>
              <a:rPr lang="en-US" sz="2400" dirty="0" smtClean="0"/>
              <a:t> </a:t>
            </a:r>
            <a:r>
              <a:rPr lang="en-US" sz="2400" dirty="0" err="1" smtClean="0"/>
              <a:t>fajlova</a:t>
            </a:r>
            <a:r>
              <a:rPr lang="en-US" sz="2400" dirty="0" smtClean="0"/>
              <a:t> </a:t>
            </a:r>
            <a:r>
              <a:rPr lang="en-US" sz="2400" dirty="0" err="1" smtClean="0"/>
              <a:t>jedan</a:t>
            </a:r>
            <a:r>
              <a:rPr lang="en-US" sz="2400" dirty="0" smtClean="0"/>
              <a:t> pored </a:t>
            </a:r>
            <a:r>
              <a:rPr lang="en-US" sz="2400" dirty="0" err="1" smtClean="0"/>
              <a:t>drugog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Definicije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klasa</a:t>
            </a:r>
            <a:r>
              <a:rPr lang="en-US" sz="2400" dirty="0" smtClean="0"/>
              <a:t> </a:t>
            </a:r>
            <a:r>
              <a:rPr lang="en-US" sz="2400" dirty="0" err="1" smtClean="0"/>
              <a:t>treba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budu</a:t>
            </a:r>
            <a:r>
              <a:rPr lang="en-US" sz="2400" dirty="0" smtClean="0"/>
              <a:t> </a:t>
            </a:r>
            <a:r>
              <a:rPr lang="en-US" sz="2400" dirty="0" err="1" smtClean="0"/>
              <a:t>odvojene</a:t>
            </a:r>
            <a:r>
              <a:rPr lang="en-US" sz="2400" dirty="0" smtClean="0"/>
              <a:t> </a:t>
            </a:r>
            <a:r>
              <a:rPr lang="en-US" sz="2400" dirty="0" err="1" smtClean="0"/>
              <a:t>jedna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druge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dva</a:t>
            </a:r>
            <a:r>
              <a:rPr lang="en-US" sz="2400" dirty="0" smtClean="0"/>
              <a:t> </a:t>
            </a:r>
            <a:r>
              <a:rPr lang="en-US" sz="2400" dirty="0" err="1" smtClean="0"/>
              <a:t>reda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Definicije</a:t>
            </a:r>
            <a:r>
              <a:rPr lang="en-US" sz="2400" dirty="0" smtClean="0"/>
              <a:t> </a:t>
            </a:r>
            <a:r>
              <a:rPr lang="en-US" sz="2400" dirty="0" err="1" smtClean="0"/>
              <a:t>metoda</a:t>
            </a:r>
            <a:r>
              <a:rPr lang="en-US" sz="2400" dirty="0" smtClean="0"/>
              <a:t> </a:t>
            </a:r>
            <a:r>
              <a:rPr lang="en-US" sz="2400" dirty="0" err="1" smtClean="0"/>
              <a:t>klasa</a:t>
            </a:r>
            <a:r>
              <a:rPr lang="en-US" sz="2400" dirty="0" smtClean="0"/>
              <a:t> </a:t>
            </a:r>
            <a:r>
              <a:rPr lang="en-US" sz="2400" dirty="0" err="1" smtClean="0"/>
              <a:t>treba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budu</a:t>
            </a:r>
            <a:r>
              <a:rPr lang="en-US" sz="2400" dirty="0" smtClean="0"/>
              <a:t> </a:t>
            </a:r>
            <a:r>
              <a:rPr lang="en-US" sz="2400" dirty="0" err="1" smtClean="0"/>
              <a:t>odvojene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en-US" sz="2400" dirty="0" smtClean="0"/>
              <a:t> </a:t>
            </a:r>
            <a:r>
              <a:rPr lang="en-US" sz="2400" dirty="0" err="1" smtClean="0"/>
              <a:t>jedan</a:t>
            </a:r>
            <a:r>
              <a:rPr lang="en-US" sz="2400" dirty="0" smtClean="0"/>
              <a:t> red.</a:t>
            </a:r>
          </a:p>
          <a:p>
            <a:r>
              <a:rPr lang="en-US" sz="2400" dirty="0" err="1" smtClean="0"/>
              <a:t>Preporuka</a:t>
            </a:r>
            <a:r>
              <a:rPr lang="en-US" sz="2400" dirty="0" smtClean="0"/>
              <a:t> je </a:t>
            </a:r>
            <a:r>
              <a:rPr lang="en-US" sz="2400" dirty="0" err="1" smtClean="0"/>
              <a:t>koristiti</a:t>
            </a:r>
            <a:r>
              <a:rPr lang="en-US" sz="2400" dirty="0" smtClean="0"/>
              <a:t> </a:t>
            </a:r>
            <a:r>
              <a:rPr lang="en-US" sz="2400" dirty="0" err="1" smtClean="0"/>
              <a:t>prazne</a:t>
            </a:r>
            <a:r>
              <a:rPr lang="en-US" sz="2400" dirty="0" smtClean="0"/>
              <a:t> </a:t>
            </a:r>
            <a:r>
              <a:rPr lang="en-US" sz="2400" dirty="0" err="1" smtClean="0"/>
              <a:t>redove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odvajanje</a:t>
            </a:r>
            <a:r>
              <a:rPr lang="en-US" sz="2400" dirty="0" smtClean="0"/>
              <a:t> </a:t>
            </a:r>
            <a:r>
              <a:rPr lang="en-US" sz="2400" dirty="0" err="1" smtClean="0"/>
              <a:t>grupa</a:t>
            </a:r>
            <a:r>
              <a:rPr lang="en-US" sz="2400" dirty="0" smtClean="0"/>
              <a:t> </a:t>
            </a:r>
            <a:r>
              <a:rPr lang="en-US" sz="2400" dirty="0" err="1" smtClean="0"/>
              <a:t>povezanih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funkcija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064896" cy="2952328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PEP 8 - Python style guidelines</a:t>
            </a:r>
          </a:p>
          <a:p>
            <a:r>
              <a:rPr lang="en-US" sz="2400" dirty="0" err="1" smtClean="0"/>
              <a:t>Izbegavati</a:t>
            </a:r>
            <a:r>
              <a:rPr lang="en-US" sz="2400" dirty="0" smtClean="0"/>
              <a:t> </a:t>
            </a:r>
            <a:r>
              <a:rPr lang="en-US" sz="2400" dirty="0" err="1" smtClean="0"/>
              <a:t>nepotrebne</a:t>
            </a:r>
            <a:r>
              <a:rPr lang="en-US" sz="2400" dirty="0" smtClean="0"/>
              <a:t> space-</a:t>
            </a:r>
            <a:r>
              <a:rPr lang="en-US" sz="2400" dirty="0" err="1" smtClean="0"/>
              <a:t>ove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it-IT" sz="2400" dirty="0" smtClean="0"/>
              <a:t>Sledeće binarne operatore odvojiti space-ovima:</a:t>
            </a:r>
          </a:p>
          <a:p>
            <a:endParaRPr lang="it-IT" sz="2400" dirty="0" smtClean="0"/>
          </a:p>
          <a:p>
            <a:r>
              <a:rPr lang="en-US" sz="2400" dirty="0" smtClean="0"/>
              <a:t>U </a:t>
            </a:r>
            <a:r>
              <a:rPr lang="en-US" sz="2400" dirty="0" err="1" smtClean="0"/>
              <a:t>slučaju</a:t>
            </a:r>
            <a:r>
              <a:rPr lang="en-US" sz="2400" dirty="0" smtClean="0"/>
              <a:t> </a:t>
            </a:r>
            <a:r>
              <a:rPr lang="en-US" sz="2400" dirty="0" err="1" smtClean="0"/>
              <a:t>mešovitih</a:t>
            </a:r>
            <a:r>
              <a:rPr lang="en-US" sz="2400" dirty="0" smtClean="0"/>
              <a:t> </a:t>
            </a:r>
            <a:r>
              <a:rPr lang="en-US" sz="2400" dirty="0" err="1" smtClean="0"/>
              <a:t>izraza</a:t>
            </a:r>
            <a:r>
              <a:rPr lang="en-US" sz="2400" dirty="0" smtClean="0"/>
              <a:t>, </a:t>
            </a:r>
            <a:r>
              <a:rPr lang="en-US" sz="2400" dirty="0" err="1" smtClean="0"/>
              <a:t>odvojiti</a:t>
            </a:r>
            <a:r>
              <a:rPr lang="en-US" sz="2400" dirty="0" smtClean="0"/>
              <a:t> </a:t>
            </a:r>
            <a:r>
              <a:rPr lang="en-US" sz="2400" dirty="0" err="1" smtClean="0"/>
              <a:t>operatore</a:t>
            </a:r>
            <a:r>
              <a:rPr lang="en-US" sz="2400" dirty="0" smtClean="0"/>
              <a:t> </a:t>
            </a:r>
            <a:r>
              <a:rPr lang="en-US" sz="2400" dirty="0" err="1" smtClean="0"/>
              <a:t>nižeg</a:t>
            </a:r>
            <a:r>
              <a:rPr lang="en-US" sz="2400" dirty="0" smtClean="0"/>
              <a:t> </a:t>
            </a:r>
            <a:r>
              <a:rPr lang="en-US" sz="2400" dirty="0" err="1" smtClean="0"/>
              <a:t>prioriteta</a:t>
            </a:r>
            <a:r>
              <a:rPr lang="en-US" sz="2400" dirty="0" smtClean="0"/>
              <a:t> </a:t>
            </a:r>
            <a:r>
              <a:rPr lang="en-US" sz="2400" dirty="0" err="1" smtClean="0"/>
              <a:t>ali</a:t>
            </a:r>
            <a:r>
              <a:rPr lang="en-US" sz="2400" dirty="0" smtClean="0"/>
              <a:t> </a:t>
            </a:r>
            <a:r>
              <a:rPr lang="en-US" sz="2400" dirty="0" err="1" smtClean="0"/>
              <a:t>samo</a:t>
            </a:r>
            <a:r>
              <a:rPr lang="en-US" sz="2400" dirty="0" smtClean="0"/>
              <a:t> </a:t>
            </a:r>
            <a:r>
              <a:rPr lang="en-US" sz="2400" dirty="0" err="1" smtClean="0"/>
              <a:t>jednim</a:t>
            </a:r>
            <a:r>
              <a:rPr lang="en-US" sz="2400" dirty="0" smtClean="0"/>
              <a:t> space-</a:t>
            </a:r>
            <a:r>
              <a:rPr lang="en-US" sz="2400" dirty="0" err="1" smtClean="0"/>
              <a:t>om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772816"/>
            <a:ext cx="6552728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Yes: spam(ham[1], {eggs: 2})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No: spam( ham[ 1 ], { eggs: 2 } 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Yes: if x == 4: print x, y; x, y = y, x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No:  if x == 4 : print x , y ; x , y = y , x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x 		= 1 # DEFINITIVNO NE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y 		= 2 # DEFINITIVNO NE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long_variable</a:t>
            </a:r>
            <a:r>
              <a:rPr lang="en-US" sz="1600" dirty="0" smtClean="0">
                <a:solidFill>
                  <a:schemeClr val="bg1"/>
                </a:solidFill>
              </a:rPr>
              <a:t> 	=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4005064"/>
            <a:ext cx="655272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=, +=, -= , ==, &lt;, &gt;, !=, &lt;&gt;, &lt;=, &gt;=, in, not in, is, is not, and, or, not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250686"/>
            <a:ext cx="6552728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+ 1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submitted += 1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x = x*2 - 1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	hypot2 = x*x + y*y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4968552"/>
          </a:xfrm>
        </p:spPr>
        <p:txBody>
          <a:bodyPr/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539552" y="1196752"/>
            <a:ext cx="806489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 err="1" smtClean="0"/>
              <a:t>Moduli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U </a:t>
            </a:r>
            <a:r>
              <a:rPr lang="en-US" sz="2400" dirty="0" err="1" smtClean="0"/>
              <a:t>modulu</a:t>
            </a:r>
            <a:r>
              <a:rPr lang="en-US" sz="2400" dirty="0" smtClean="0"/>
              <a:t> </a:t>
            </a:r>
            <a:r>
              <a:rPr lang="en-US" sz="2400" dirty="0" err="1" smtClean="0"/>
              <a:t>mogu</a:t>
            </a:r>
            <a:r>
              <a:rPr lang="en-US" sz="2400" dirty="0" smtClean="0"/>
              <a:t> </a:t>
            </a:r>
            <a:r>
              <a:rPr lang="en-US" sz="2400" dirty="0" err="1" smtClean="0"/>
              <a:t>biti</a:t>
            </a:r>
            <a:r>
              <a:rPr lang="en-US" sz="2400" dirty="0" smtClean="0"/>
              <a:t> </a:t>
            </a:r>
            <a:r>
              <a:rPr lang="en-US" sz="2400" dirty="0" err="1" smtClean="0"/>
              <a:t>definisane</a:t>
            </a:r>
            <a:r>
              <a:rPr lang="en-US" sz="2400" dirty="0" smtClean="0"/>
              <a:t> </a:t>
            </a:r>
            <a:r>
              <a:rPr lang="en-US" sz="2400" dirty="0" err="1" smtClean="0"/>
              <a:t>klase</a:t>
            </a:r>
            <a:r>
              <a:rPr lang="en-US" sz="2400" dirty="0" smtClean="0"/>
              <a:t>, </a:t>
            </a:r>
            <a:r>
              <a:rPr lang="en-US" sz="2400" dirty="0" err="1" smtClean="0"/>
              <a:t>funkcije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globalne</a:t>
            </a:r>
            <a:r>
              <a:rPr lang="en-US" sz="2400" dirty="0" smtClean="0"/>
              <a:t> </a:t>
            </a:r>
            <a:r>
              <a:rPr lang="en-US" sz="2400" dirty="0" err="1" smtClean="0"/>
              <a:t>promenljive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Primer: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6185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sr-Latn-R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3140968"/>
            <a:ext cx="741682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</a:t>
            </a:r>
            <a:r>
              <a:rPr lang="en-US" sz="1600" dirty="0" err="1" smtClean="0">
                <a:solidFill>
                  <a:schemeClr val="bg1"/>
                </a:solidFill>
              </a:rPr>
              <a:t>modul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def spam(eggs):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print eggs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4221088"/>
            <a:ext cx="7416824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#program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import </a:t>
            </a:r>
            <a:r>
              <a:rPr lang="en-US" sz="1600" dirty="0" err="1" smtClean="0">
                <a:solidFill>
                  <a:schemeClr val="bg1"/>
                </a:solidFill>
              </a:rPr>
              <a:t>modul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#</a:t>
            </a:r>
            <a:r>
              <a:rPr lang="en-US" sz="1600" dirty="0" err="1" smtClean="0">
                <a:solidFill>
                  <a:schemeClr val="bg1"/>
                </a:solidFill>
              </a:rPr>
              <a:t>poziv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funkcije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iz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modula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modul.spam</a:t>
            </a:r>
            <a:r>
              <a:rPr lang="en-US" sz="1600" dirty="0" smtClean="0">
                <a:solidFill>
                  <a:schemeClr val="bg1"/>
                </a:solidFill>
              </a:rPr>
              <a:t>("test")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064896" cy="2952328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PEP 8 - Python style guidelines</a:t>
            </a:r>
          </a:p>
          <a:p>
            <a:r>
              <a:rPr lang="en-US" sz="2400" dirty="0" err="1" smtClean="0"/>
              <a:t>Izbegavati</a:t>
            </a:r>
            <a:r>
              <a:rPr lang="en-US" sz="2400" dirty="0" smtClean="0"/>
              <a:t> </a:t>
            </a:r>
            <a:r>
              <a:rPr lang="en-US" sz="2400" dirty="0" err="1" smtClean="0"/>
              <a:t>složene</a:t>
            </a:r>
            <a:r>
              <a:rPr lang="en-US" sz="2400" dirty="0" smtClean="0"/>
              <a:t> </a:t>
            </a:r>
            <a:r>
              <a:rPr lang="en-US" sz="2400" dirty="0" err="1" smtClean="0"/>
              <a:t>izraze</a:t>
            </a:r>
            <a:r>
              <a:rPr lang="en-US" sz="2400" dirty="0" smtClean="0"/>
              <a:t> u </a:t>
            </a:r>
            <a:r>
              <a:rPr lang="en-US" sz="2400" dirty="0" err="1" smtClean="0"/>
              <a:t>jednoj</a:t>
            </a:r>
            <a:r>
              <a:rPr lang="en-US" sz="2400" dirty="0" smtClean="0"/>
              <a:t> </a:t>
            </a:r>
            <a:r>
              <a:rPr lang="en-US" sz="2400" dirty="0" err="1" smtClean="0"/>
              <a:t>liniji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Izbegavati</a:t>
            </a:r>
            <a:r>
              <a:rPr lang="en-US" sz="2400" dirty="0" smtClean="0"/>
              <a:t> </a:t>
            </a:r>
            <a:r>
              <a:rPr lang="en-US" sz="2400" dirty="0" err="1" smtClean="0"/>
              <a:t>pisanje</a:t>
            </a:r>
            <a:r>
              <a:rPr lang="en-US" sz="2400" dirty="0" smtClean="0"/>
              <a:t> </a:t>
            </a:r>
            <a:r>
              <a:rPr lang="en-US" sz="2400" dirty="0" err="1" smtClean="0"/>
              <a:t>komentara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svakoj</a:t>
            </a:r>
            <a:r>
              <a:rPr lang="en-US" sz="2400" dirty="0" smtClean="0"/>
              <a:t> </a:t>
            </a:r>
            <a:r>
              <a:rPr lang="en-US" sz="2400" dirty="0" err="1" smtClean="0"/>
              <a:t>liniji</a:t>
            </a:r>
            <a:r>
              <a:rPr lang="en-US" sz="2400" dirty="0" smtClean="0"/>
              <a:t> </a:t>
            </a:r>
            <a:r>
              <a:rPr lang="en-US" sz="2400" dirty="0" err="1" smtClean="0"/>
              <a:t>koda</a:t>
            </a:r>
            <a:r>
              <a:rPr lang="en-US" sz="2400" dirty="0" smtClean="0"/>
              <a:t>. </a:t>
            </a:r>
            <a:r>
              <a:rPr lang="en-US" sz="2400" dirty="0" err="1" smtClean="0"/>
              <a:t>Imena</a:t>
            </a:r>
            <a:r>
              <a:rPr lang="en-US" sz="2400" dirty="0" smtClean="0"/>
              <a:t> </a:t>
            </a:r>
            <a:r>
              <a:rPr lang="en-US" sz="2400" dirty="0" err="1" smtClean="0"/>
              <a:t>promenljivih</a:t>
            </a:r>
            <a:r>
              <a:rPr lang="en-US" sz="2400" dirty="0" smtClean="0"/>
              <a:t> </a:t>
            </a:r>
            <a:r>
              <a:rPr lang="en-US" sz="2400" dirty="0" err="1" smtClean="0"/>
              <a:t>treba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budu</a:t>
            </a:r>
            <a:r>
              <a:rPr lang="en-US" sz="2400" dirty="0" smtClean="0"/>
              <a:t> </a:t>
            </a:r>
            <a:r>
              <a:rPr lang="en-US" sz="2400" dirty="0" err="1" smtClean="0"/>
              <a:t>deskriptivna</a:t>
            </a:r>
            <a:r>
              <a:rPr lang="en-US" sz="2400" dirty="0" smtClean="0"/>
              <a:t>, </a:t>
            </a:r>
            <a:r>
              <a:rPr lang="en-US" sz="2400" dirty="0" err="1" smtClean="0"/>
              <a:t>izbegavati</a:t>
            </a:r>
            <a:r>
              <a:rPr lang="en-US" sz="2400" dirty="0" smtClean="0"/>
              <a:t> </a:t>
            </a:r>
            <a:r>
              <a:rPr lang="en-US" sz="2400" dirty="0" err="1" smtClean="0"/>
              <a:t>skraćenice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Koristiti</a:t>
            </a:r>
            <a:r>
              <a:rPr lang="en-US" sz="2400" dirty="0" smtClean="0"/>
              <a:t> underscore </a:t>
            </a:r>
            <a:r>
              <a:rPr lang="en-US" sz="2400" dirty="0" err="1" smtClean="0"/>
              <a:t>notaciju</a:t>
            </a:r>
            <a:r>
              <a:rPr lang="en-US" sz="2400" dirty="0" smtClean="0"/>
              <a:t>, ne camel case. </a:t>
            </a:r>
          </a:p>
          <a:p>
            <a:r>
              <a:rPr lang="en-US" sz="2400" dirty="0" err="1" smtClean="0"/>
              <a:t>Imena</a:t>
            </a:r>
            <a:r>
              <a:rPr lang="en-US" sz="2400" dirty="0" smtClean="0"/>
              <a:t> </a:t>
            </a:r>
            <a:r>
              <a:rPr lang="en-US" sz="2400" dirty="0" err="1" smtClean="0"/>
              <a:t>klasa</a:t>
            </a:r>
            <a:r>
              <a:rPr lang="en-US" sz="2400" dirty="0" smtClean="0"/>
              <a:t> </a:t>
            </a:r>
            <a:r>
              <a:rPr lang="en-US" sz="2400" dirty="0" err="1" smtClean="0"/>
              <a:t>počinju</a:t>
            </a:r>
            <a:r>
              <a:rPr lang="en-US" sz="2400" dirty="0" smtClean="0"/>
              <a:t> </a:t>
            </a:r>
            <a:r>
              <a:rPr lang="en-US" sz="2400" dirty="0" err="1" smtClean="0"/>
              <a:t>velikim</a:t>
            </a:r>
            <a:r>
              <a:rPr lang="en-US" sz="2400" dirty="0" smtClean="0"/>
              <a:t> </a:t>
            </a:r>
            <a:r>
              <a:rPr lang="en-US" sz="2400" dirty="0" err="1" smtClean="0"/>
              <a:t>slovom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koriste</a:t>
            </a:r>
            <a:r>
              <a:rPr lang="en-US" sz="2400" dirty="0" smtClean="0"/>
              <a:t> camel case. </a:t>
            </a:r>
          </a:p>
          <a:p>
            <a:r>
              <a:rPr lang="en-US" sz="2400" dirty="0" err="1" smtClean="0"/>
              <a:t>Moduli</a:t>
            </a:r>
            <a:r>
              <a:rPr lang="en-US" sz="2400" dirty="0" smtClean="0"/>
              <a:t> </a:t>
            </a:r>
            <a:r>
              <a:rPr lang="en-US" sz="2400" dirty="0" err="1" smtClean="0"/>
              <a:t>treba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imaju</a:t>
            </a:r>
            <a:r>
              <a:rPr lang="en-US" sz="2400" dirty="0" smtClean="0"/>
              <a:t> </a:t>
            </a:r>
            <a:r>
              <a:rPr lang="en-US" sz="2400" dirty="0" err="1" smtClean="0"/>
              <a:t>kratka</a:t>
            </a:r>
            <a:r>
              <a:rPr lang="en-US" sz="2400" dirty="0" smtClean="0"/>
              <a:t> lowercase </a:t>
            </a:r>
            <a:r>
              <a:rPr lang="en-US" sz="2400" dirty="0" err="1" smtClean="0"/>
              <a:t>imena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772816"/>
            <a:ext cx="655272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if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= 0: print "Something" #</a:t>
            </a:r>
            <a:r>
              <a:rPr lang="en-US" sz="1600" dirty="0" err="1" smtClean="0">
                <a:solidFill>
                  <a:schemeClr val="bg1"/>
                </a:solidFill>
              </a:rPr>
              <a:t>izbegavati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525658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Moduli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i="1" dirty="0" smtClean="0"/>
              <a:t>import</a:t>
            </a:r>
          </a:p>
          <a:p>
            <a:r>
              <a:rPr lang="en-US" sz="2400" dirty="0" err="1" smtClean="0"/>
              <a:t>Pri</a:t>
            </a:r>
            <a:r>
              <a:rPr lang="en-US" sz="2400" dirty="0" smtClean="0"/>
              <a:t> </a:t>
            </a:r>
            <a:r>
              <a:rPr lang="en-US" sz="2400" dirty="0" err="1" smtClean="0"/>
              <a:t>importovanju</a:t>
            </a:r>
            <a:r>
              <a:rPr lang="en-US" sz="2400" dirty="0" smtClean="0"/>
              <a:t> </a:t>
            </a:r>
            <a:r>
              <a:rPr lang="en-US" sz="2400" dirty="0" err="1" smtClean="0"/>
              <a:t>modula</a:t>
            </a:r>
            <a:r>
              <a:rPr lang="en-US" sz="2400" dirty="0" smtClean="0"/>
              <a:t>, </a:t>
            </a:r>
            <a:r>
              <a:rPr lang="en-US" sz="2400" dirty="0" err="1" smtClean="0"/>
              <a:t>modul</a:t>
            </a:r>
            <a:r>
              <a:rPr lang="en-US" sz="2400" dirty="0" smtClean="0"/>
              <a:t> u </a:t>
            </a:r>
            <a:r>
              <a:rPr lang="en-US" sz="2400" dirty="0" err="1" smtClean="0"/>
              <a:t>stvari</a:t>
            </a:r>
            <a:r>
              <a:rPr lang="en-US" sz="2400" dirty="0" smtClean="0"/>
              <a:t> </a:t>
            </a:r>
            <a:r>
              <a:rPr lang="en-US" sz="2400" dirty="0" err="1" smtClean="0"/>
              <a:t>biva</a:t>
            </a:r>
            <a:r>
              <a:rPr lang="en-US" sz="2400" dirty="0" smtClean="0"/>
              <a:t> </a:t>
            </a:r>
            <a:r>
              <a:rPr lang="en-US" sz="2400" dirty="0" err="1" smtClean="0"/>
              <a:t>izvršen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Ako</a:t>
            </a:r>
            <a:r>
              <a:rPr lang="en-US" sz="2400" dirty="0" smtClean="0"/>
              <a:t> se u </a:t>
            </a:r>
            <a:r>
              <a:rPr lang="en-US" sz="2400" dirty="0" err="1" smtClean="0"/>
              <a:t>modulu</a:t>
            </a:r>
            <a:r>
              <a:rPr lang="en-US" sz="2400" dirty="0" smtClean="0"/>
              <a:t> </a:t>
            </a:r>
            <a:r>
              <a:rPr lang="en-US" sz="2400" dirty="0" err="1" smtClean="0"/>
              <a:t>osim</a:t>
            </a:r>
            <a:r>
              <a:rPr lang="en-US" sz="2400" dirty="0" smtClean="0"/>
              <a:t> </a:t>
            </a:r>
            <a:r>
              <a:rPr lang="en-US" sz="2400" dirty="0" err="1" smtClean="0"/>
              <a:t>definicija</a:t>
            </a:r>
            <a:r>
              <a:rPr lang="en-US" sz="2400" dirty="0" smtClean="0"/>
              <a:t> </a:t>
            </a:r>
            <a:r>
              <a:rPr lang="en-US" sz="2400" dirty="0" err="1" smtClean="0"/>
              <a:t>klasa</a:t>
            </a:r>
            <a:r>
              <a:rPr lang="en-US" sz="2400" dirty="0" smtClean="0"/>
              <a:t>, </a:t>
            </a:r>
            <a:r>
              <a:rPr lang="en-US" sz="2400" dirty="0" err="1" smtClean="0"/>
              <a:t>promenljivih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funkcija</a:t>
            </a:r>
            <a:r>
              <a:rPr lang="en-US" sz="2400" dirty="0" smtClean="0"/>
              <a:t> </a:t>
            </a:r>
            <a:r>
              <a:rPr lang="en-US" sz="2400" dirty="0" err="1" smtClean="0"/>
              <a:t>nalaze</a:t>
            </a:r>
            <a:r>
              <a:rPr lang="en-US" sz="2400" dirty="0" smtClean="0"/>
              <a:t> </a:t>
            </a:r>
            <a:r>
              <a:rPr lang="en-US" sz="2400" dirty="0" err="1" smtClean="0"/>
              <a:t>izvršni</a:t>
            </a:r>
            <a:r>
              <a:rPr lang="en-US" sz="2400" dirty="0" smtClean="0"/>
              <a:t> </a:t>
            </a:r>
            <a:r>
              <a:rPr lang="en-US" sz="2400" dirty="0" err="1" smtClean="0"/>
              <a:t>izrazi</a:t>
            </a:r>
            <a:r>
              <a:rPr lang="en-US" sz="2400" dirty="0" smtClean="0"/>
              <a:t>, </a:t>
            </a:r>
            <a:r>
              <a:rPr lang="en-US" sz="2400" dirty="0" err="1" smtClean="0"/>
              <a:t>biće</a:t>
            </a:r>
            <a:r>
              <a:rPr lang="en-US" sz="2400" dirty="0" smtClean="0"/>
              <a:t> </a:t>
            </a:r>
            <a:r>
              <a:rPr lang="en-US" sz="2400" dirty="0" err="1" smtClean="0"/>
              <a:t>izvršeni</a:t>
            </a:r>
            <a:r>
              <a:rPr lang="en-US" sz="2400" dirty="0" smtClean="0"/>
              <a:t> </a:t>
            </a:r>
            <a:r>
              <a:rPr lang="en-US" sz="2400" dirty="0" err="1" smtClean="0"/>
              <a:t>pri</a:t>
            </a:r>
            <a:r>
              <a:rPr lang="en-US" sz="2400" dirty="0" smtClean="0"/>
              <a:t> </a:t>
            </a:r>
            <a:r>
              <a:rPr lang="en-US" sz="2400" dirty="0" err="1" smtClean="0"/>
              <a:t>importovanju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Primer: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4221088"/>
            <a:ext cx="7416824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class Spam(object):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def __init__(</a:t>
            </a:r>
            <a:r>
              <a:rPr lang="en-US" sz="1600" dirty="0" err="1" smtClean="0">
                <a:solidFill>
                  <a:schemeClr val="bg1"/>
                </a:solidFill>
              </a:rPr>
              <a:t>self,eggs</a:t>
            </a:r>
            <a:r>
              <a:rPr lang="en-US" sz="1600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err="1" smtClean="0">
                <a:solidFill>
                  <a:schemeClr val="bg1"/>
                </a:solidFill>
              </a:rPr>
              <a:t>self.eggs</a:t>
            </a:r>
            <a:r>
              <a:rPr lang="en-US" sz="1600" dirty="0" smtClean="0">
                <a:solidFill>
                  <a:schemeClr val="bg1"/>
                </a:solidFill>
              </a:rPr>
              <a:t> = eggs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print "</a:t>
            </a:r>
            <a:r>
              <a:rPr lang="en-US" sz="1600" dirty="0" err="1" smtClean="0">
                <a:solidFill>
                  <a:schemeClr val="bg1"/>
                </a:solidFill>
              </a:rPr>
              <a:t>Ovo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biti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izvrseno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pri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importovanju</a:t>
            </a:r>
            <a:r>
              <a:rPr lang="en-US" sz="1600" dirty="0" smtClean="0">
                <a:solidFill>
                  <a:schemeClr val="bg1"/>
                </a:solidFill>
              </a:rPr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525658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Moduli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i="1" dirty="0" smtClean="0"/>
              <a:t>import</a:t>
            </a:r>
          </a:p>
          <a:p>
            <a:r>
              <a:rPr lang="en-US" sz="2400" dirty="0" err="1" smtClean="0"/>
              <a:t>Ime</a:t>
            </a:r>
            <a:r>
              <a:rPr lang="en-US" sz="2400" dirty="0" smtClean="0"/>
              <a:t> </a:t>
            </a:r>
            <a:r>
              <a:rPr lang="en-US" sz="2400" dirty="0" err="1" smtClean="0"/>
              <a:t>importovanog</a:t>
            </a:r>
            <a:r>
              <a:rPr lang="en-US" sz="2400" dirty="0" smtClean="0"/>
              <a:t> </a:t>
            </a:r>
            <a:r>
              <a:rPr lang="en-US" sz="2400" dirty="0" err="1" smtClean="0"/>
              <a:t>modula</a:t>
            </a:r>
            <a:r>
              <a:rPr lang="en-US" sz="2400" dirty="0" smtClean="0"/>
              <a:t>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biti</a:t>
            </a:r>
            <a:r>
              <a:rPr lang="en-US" sz="2400" dirty="0" smtClean="0"/>
              <a:t> </a:t>
            </a:r>
            <a:r>
              <a:rPr lang="en-US" sz="2400" dirty="0" err="1" smtClean="0"/>
              <a:t>promenjeno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Importovanje</a:t>
            </a:r>
            <a:r>
              <a:rPr lang="en-US" sz="2400" dirty="0" smtClean="0"/>
              <a:t> ne </a:t>
            </a:r>
            <a:r>
              <a:rPr lang="en-US" sz="2400" dirty="0" err="1" smtClean="0"/>
              <a:t>mora</a:t>
            </a:r>
            <a:r>
              <a:rPr lang="en-US" sz="2400" dirty="0" smtClean="0"/>
              <a:t> </a:t>
            </a:r>
            <a:r>
              <a:rPr lang="en-US" sz="2400" dirty="0" err="1" smtClean="0"/>
              <a:t>biti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početku</a:t>
            </a:r>
            <a:r>
              <a:rPr lang="en-US" sz="2400" dirty="0" smtClean="0"/>
              <a:t> </a:t>
            </a:r>
            <a:r>
              <a:rPr lang="en-US" sz="2400" dirty="0" err="1" smtClean="0"/>
              <a:t>fajla</a:t>
            </a:r>
            <a:r>
              <a:rPr lang="en-US" sz="2400" dirty="0" smtClean="0"/>
              <a:t>, a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biti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uslovno</a:t>
            </a:r>
            <a:r>
              <a:rPr lang="en-US" sz="2400" dirty="0" smtClean="0"/>
              <a:t>:</a:t>
            </a:r>
            <a:endParaRPr lang="en-US" sz="2400" i="1" dirty="0" smtClean="0"/>
          </a:p>
          <a:p>
            <a:pPr>
              <a:buNone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7416824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import spam as eggs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 = </a:t>
            </a:r>
            <a:r>
              <a:rPr lang="en-US" sz="1600" dirty="0" err="1" smtClean="0">
                <a:solidFill>
                  <a:schemeClr val="bg1"/>
                </a:solidFill>
              </a:rPr>
              <a:t>eggs.Spam</a:t>
            </a:r>
            <a:r>
              <a:rPr lang="en-US" sz="1600" dirty="0" smtClean="0">
                <a:solidFill>
                  <a:schemeClr val="bg1"/>
                </a:solidFill>
              </a:rPr>
              <a:t>("test")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212377"/>
            <a:ext cx="7416824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if format == "xml":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import </a:t>
            </a:r>
            <a:r>
              <a:rPr lang="en-US" sz="1600" dirty="0" err="1" smtClean="0">
                <a:solidFill>
                  <a:schemeClr val="bg1"/>
                </a:solidFill>
              </a:rPr>
              <a:t>xmlreader</a:t>
            </a:r>
            <a:r>
              <a:rPr lang="en-US" sz="1600" dirty="0" smtClean="0">
                <a:solidFill>
                  <a:schemeClr val="bg1"/>
                </a:solidFill>
              </a:rPr>
              <a:t> as reader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err="1" smtClean="0">
                <a:solidFill>
                  <a:schemeClr val="bg1"/>
                </a:solidFill>
              </a:rPr>
              <a:t>elif</a:t>
            </a:r>
            <a:r>
              <a:rPr lang="en-US" sz="1600" dirty="0" smtClean="0">
                <a:solidFill>
                  <a:schemeClr val="bg1"/>
                </a:solidFill>
              </a:rPr>
              <a:t> format == "</a:t>
            </a:r>
            <a:r>
              <a:rPr lang="en-US" sz="1600" dirty="0" err="1" smtClean="0">
                <a:solidFill>
                  <a:schemeClr val="bg1"/>
                </a:solidFill>
              </a:rPr>
              <a:t>csv</a:t>
            </a:r>
            <a:r>
              <a:rPr lang="en-US" sz="1600" dirty="0" smtClean="0">
                <a:solidFill>
                  <a:schemeClr val="bg1"/>
                </a:solidFill>
              </a:rPr>
              <a:t>":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import </a:t>
            </a:r>
            <a:r>
              <a:rPr lang="en-US" sz="1600" dirty="0" err="1" smtClean="0">
                <a:solidFill>
                  <a:schemeClr val="bg1"/>
                </a:solidFill>
              </a:rPr>
              <a:t>csvreader</a:t>
            </a:r>
            <a:r>
              <a:rPr lang="en-US" sz="1600" dirty="0" smtClean="0">
                <a:solidFill>
                  <a:schemeClr val="bg1"/>
                </a:solidFill>
              </a:rPr>
              <a:t> as reader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data = </a:t>
            </a:r>
            <a:r>
              <a:rPr lang="en-US" sz="1600" dirty="0" err="1" smtClean="0">
                <a:solidFill>
                  <a:schemeClr val="bg1"/>
                </a:solidFill>
              </a:rPr>
              <a:t>reader.read_data</a:t>
            </a:r>
            <a:r>
              <a:rPr lang="en-US" sz="1600" dirty="0" smtClean="0">
                <a:solidFill>
                  <a:schemeClr val="bg1"/>
                </a:solidFill>
              </a:rPr>
              <a:t>(filename)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525658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Selektivno</a:t>
            </a:r>
            <a:r>
              <a:rPr lang="en-US" b="1" dirty="0" smtClean="0"/>
              <a:t> </a:t>
            </a:r>
            <a:r>
              <a:rPr lang="en-US" b="1" dirty="0" err="1" smtClean="0"/>
              <a:t>importovanje</a:t>
            </a:r>
            <a:endParaRPr lang="en-US" b="1" dirty="0" smtClean="0"/>
          </a:p>
          <a:p>
            <a:r>
              <a:rPr lang="en-US" sz="2400" dirty="0" err="1" smtClean="0"/>
              <a:t>Kada</a:t>
            </a:r>
            <a:r>
              <a:rPr lang="en-US" sz="2400" dirty="0" smtClean="0"/>
              <a:t> ne </a:t>
            </a:r>
            <a:r>
              <a:rPr lang="en-US" sz="2400" dirty="0" err="1" smtClean="0"/>
              <a:t>želimo</a:t>
            </a:r>
            <a:r>
              <a:rPr lang="en-US" sz="2400" dirty="0" smtClean="0"/>
              <a:t> </a:t>
            </a:r>
            <a:r>
              <a:rPr lang="en-US" sz="2400" dirty="0" err="1" smtClean="0"/>
              <a:t>čitav</a:t>
            </a:r>
            <a:r>
              <a:rPr lang="en-US" sz="2400" dirty="0" smtClean="0"/>
              <a:t> </a:t>
            </a:r>
            <a:r>
              <a:rPr lang="en-US" sz="2400" dirty="0" err="1" smtClean="0"/>
              <a:t>modul</a:t>
            </a:r>
            <a:r>
              <a:rPr lang="en-US" sz="2400" dirty="0" smtClean="0"/>
              <a:t>.</a:t>
            </a:r>
          </a:p>
          <a:p>
            <a:r>
              <a:rPr lang="en-US" sz="2400" i="1" dirty="0" smtClean="0"/>
              <a:t>from </a:t>
            </a:r>
            <a:r>
              <a:rPr lang="en-US" sz="2400" i="1" dirty="0" err="1" smtClean="0"/>
              <a:t>modul</a:t>
            </a:r>
            <a:r>
              <a:rPr lang="en-US" sz="2400" i="1" dirty="0" smtClean="0"/>
              <a:t> import </a:t>
            </a:r>
            <a:r>
              <a:rPr lang="en-US" sz="2400" i="1" dirty="0" err="1" smtClean="0"/>
              <a:t>definicija</a:t>
            </a:r>
            <a:r>
              <a:rPr lang="en-US" sz="2400" i="1" dirty="0" smtClean="0"/>
              <a:t> &lt;as </a:t>
            </a:r>
            <a:r>
              <a:rPr lang="en-US" sz="2400" i="1" dirty="0" err="1" smtClean="0"/>
              <a:t>ime</a:t>
            </a:r>
            <a:r>
              <a:rPr lang="en-US" sz="2400" i="1" dirty="0" smtClean="0"/>
              <a:t>&gt;</a:t>
            </a:r>
          </a:p>
          <a:p>
            <a:r>
              <a:rPr lang="en-US" sz="2400" dirty="0" err="1" smtClean="0"/>
              <a:t>Izbegavamo</a:t>
            </a:r>
            <a:r>
              <a:rPr lang="en-US" sz="2400" dirty="0" smtClean="0"/>
              <a:t> </a:t>
            </a:r>
            <a:r>
              <a:rPr lang="en-US" sz="2400" dirty="0" err="1" smtClean="0"/>
              <a:t>novi</a:t>
            </a:r>
            <a:r>
              <a:rPr lang="en-US" sz="2400" dirty="0" smtClean="0"/>
              <a:t> namespace.</a:t>
            </a:r>
          </a:p>
          <a:p>
            <a:pPr>
              <a:buNone/>
            </a:pPr>
            <a:endParaRPr lang="sr-Latn-R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9592" y="3443516"/>
            <a:ext cx="7416824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from math import 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sqrt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sqrt</a:t>
            </a:r>
            <a:r>
              <a:rPr lang="en-US" sz="1600" dirty="0" smtClean="0">
                <a:solidFill>
                  <a:schemeClr val="bg1"/>
                </a:solidFill>
              </a:rPr>
              <a:t>(45)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from </a:t>
            </a:r>
            <a:r>
              <a:rPr lang="en-US" sz="1600" dirty="0" err="1" smtClean="0">
                <a:solidFill>
                  <a:schemeClr val="bg1"/>
                </a:solidFill>
              </a:rPr>
              <a:t>os</a:t>
            </a:r>
            <a:r>
              <a:rPr lang="en-US" sz="1600" dirty="0" smtClean="0">
                <a:solidFill>
                  <a:schemeClr val="bg1"/>
                </a:solidFill>
              </a:rPr>
              <a:t> import *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system("dir")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from socket import socket as sock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 = sock()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525658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Izvršavanje</a:t>
            </a:r>
            <a:r>
              <a:rPr lang="en-US" b="1" dirty="0" smtClean="0"/>
              <a:t> </a:t>
            </a:r>
            <a:r>
              <a:rPr lang="en-US" b="1" dirty="0" err="1" smtClean="0"/>
              <a:t>glavnog</a:t>
            </a:r>
            <a:r>
              <a:rPr lang="en-US" b="1" dirty="0" smtClean="0"/>
              <a:t> </a:t>
            </a:r>
            <a:r>
              <a:rPr lang="en-US" b="1" dirty="0" err="1" smtClean="0"/>
              <a:t>programa</a:t>
            </a:r>
            <a:endParaRPr lang="en-US" b="1" dirty="0" smtClean="0"/>
          </a:p>
          <a:p>
            <a:r>
              <a:rPr lang="en-US" sz="2400" dirty="0" smtClean="0"/>
              <a:t>Kao </a:t>
            </a:r>
            <a:r>
              <a:rPr lang="en-US" sz="2400" dirty="0" err="1" smtClean="0"/>
              <a:t>što</a:t>
            </a:r>
            <a:r>
              <a:rPr lang="en-US" sz="2400" dirty="0" smtClean="0"/>
              <a:t> je </a:t>
            </a:r>
            <a:r>
              <a:rPr lang="en-US" sz="2400" dirty="0" err="1" smtClean="0"/>
              <a:t>već</a:t>
            </a:r>
            <a:r>
              <a:rPr lang="en-US" sz="2400" dirty="0" smtClean="0"/>
              <a:t> </a:t>
            </a:r>
            <a:r>
              <a:rPr lang="en-US" sz="2400" dirty="0" err="1" smtClean="0"/>
              <a:t>vidjeno</a:t>
            </a:r>
            <a:r>
              <a:rPr lang="en-US" sz="2400" dirty="0" smtClean="0"/>
              <a:t>, program </a:t>
            </a:r>
            <a:r>
              <a:rPr lang="en-US" sz="2400" dirty="0" err="1" smtClean="0"/>
              <a:t>pokrećemo</a:t>
            </a:r>
            <a:r>
              <a:rPr lang="en-US" sz="2400" dirty="0" smtClean="0"/>
              <a:t> </a:t>
            </a:r>
            <a:r>
              <a:rPr lang="en-US" sz="2400" dirty="0" err="1" smtClean="0"/>
              <a:t>tako</a:t>
            </a:r>
            <a:r>
              <a:rPr lang="en-US" sz="2400" dirty="0" smtClean="0"/>
              <a:t> </a:t>
            </a:r>
            <a:r>
              <a:rPr lang="en-US" sz="2400" dirty="0" err="1" smtClean="0"/>
              <a:t>što</a:t>
            </a:r>
            <a:r>
              <a:rPr lang="en-US" sz="2400" dirty="0" smtClean="0"/>
              <a:t> </a:t>
            </a:r>
            <a:r>
              <a:rPr lang="en-US" sz="2400" dirty="0" err="1" smtClean="0"/>
              <a:t>prosledimo</a:t>
            </a:r>
            <a:r>
              <a:rPr lang="en-US" sz="2400" dirty="0" smtClean="0"/>
              <a:t> </a:t>
            </a:r>
            <a:r>
              <a:rPr lang="en-US" sz="2400" dirty="0" err="1" smtClean="0"/>
              <a:t>ime</a:t>
            </a:r>
            <a:r>
              <a:rPr lang="en-US" sz="2400" dirty="0" smtClean="0"/>
              <a:t> </a:t>
            </a:r>
            <a:r>
              <a:rPr lang="en-US" sz="2400" dirty="0" err="1" smtClean="0"/>
              <a:t>fajla</a:t>
            </a:r>
            <a:r>
              <a:rPr lang="en-US" sz="2400" dirty="0" smtClean="0"/>
              <a:t> </a:t>
            </a:r>
            <a:r>
              <a:rPr lang="en-US" sz="2400" dirty="0" err="1" smtClean="0"/>
              <a:t>interpreteru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Svaki</a:t>
            </a:r>
            <a:r>
              <a:rPr lang="en-US" sz="2400" dirty="0" smtClean="0"/>
              <a:t> </a:t>
            </a:r>
            <a:r>
              <a:rPr lang="en-US" sz="2400" dirty="0" err="1" smtClean="0"/>
              <a:t>modul</a:t>
            </a:r>
            <a:r>
              <a:rPr lang="en-US" sz="2400" dirty="0" smtClean="0"/>
              <a:t> </a:t>
            </a:r>
            <a:r>
              <a:rPr lang="en-US" sz="2400" dirty="0" err="1" smtClean="0"/>
              <a:t>implicitno</a:t>
            </a:r>
            <a:r>
              <a:rPr lang="en-US" sz="2400" dirty="0" smtClean="0"/>
              <a:t> </a:t>
            </a:r>
            <a:r>
              <a:rPr lang="en-US" sz="2400" dirty="0" err="1" smtClean="0"/>
              <a:t>definiše</a:t>
            </a:r>
            <a:r>
              <a:rPr lang="en-US" sz="2400" dirty="0" smtClean="0"/>
              <a:t> </a:t>
            </a:r>
            <a:r>
              <a:rPr lang="en-US" sz="2400" dirty="0" err="1" smtClean="0"/>
              <a:t>promenljivu</a:t>
            </a:r>
            <a:r>
              <a:rPr lang="en-US" sz="2400" dirty="0" smtClean="0"/>
              <a:t> </a:t>
            </a:r>
            <a:r>
              <a:rPr lang="en-US" sz="2400" i="1" dirty="0" smtClean="0"/>
              <a:t>__name__.</a:t>
            </a:r>
          </a:p>
          <a:p>
            <a:r>
              <a:rPr lang="en-US" sz="2400" i="1" dirty="0" smtClean="0"/>
              <a:t>__name__ </a:t>
            </a:r>
            <a:r>
              <a:rPr lang="en-US" sz="2400" dirty="0" err="1" smtClean="0"/>
              <a:t>sadrži</a:t>
            </a:r>
            <a:r>
              <a:rPr lang="en-US" sz="2400" dirty="0" smtClean="0"/>
              <a:t> </a:t>
            </a:r>
            <a:r>
              <a:rPr lang="en-US" sz="2400" dirty="0" err="1" smtClean="0"/>
              <a:t>samo</a:t>
            </a:r>
            <a:r>
              <a:rPr lang="en-US" sz="2400" dirty="0" smtClean="0"/>
              <a:t> </a:t>
            </a:r>
            <a:r>
              <a:rPr lang="en-US" sz="2400" dirty="0" err="1" smtClean="0"/>
              <a:t>ime</a:t>
            </a:r>
            <a:r>
              <a:rPr lang="en-US" sz="2400" dirty="0" smtClean="0"/>
              <a:t> </a:t>
            </a:r>
            <a:r>
              <a:rPr lang="en-US" sz="2400" dirty="0" err="1" smtClean="0"/>
              <a:t>modula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sr-Latn-R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9592" y="2924944"/>
            <a:ext cx="7416824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python program.py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Elementi</a:t>
            </a:r>
            <a:r>
              <a:rPr lang="en-US" dirty="0" smtClean="0"/>
              <a:t> python </a:t>
            </a:r>
            <a:r>
              <a:rPr lang="en-US" dirty="0" err="1" smtClean="0"/>
              <a:t>jezika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5256584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Izvršavanje</a:t>
            </a:r>
            <a:r>
              <a:rPr lang="en-US" b="1" dirty="0" smtClean="0"/>
              <a:t> </a:t>
            </a:r>
            <a:r>
              <a:rPr lang="en-US" b="1" dirty="0" err="1" smtClean="0"/>
              <a:t>glavnog</a:t>
            </a:r>
            <a:r>
              <a:rPr lang="en-US" b="1" dirty="0" smtClean="0"/>
              <a:t> </a:t>
            </a:r>
            <a:r>
              <a:rPr lang="en-US" b="1" dirty="0" err="1" smtClean="0"/>
              <a:t>programa</a:t>
            </a:r>
            <a:endParaRPr lang="en-US" b="1" dirty="0" smtClean="0"/>
          </a:p>
          <a:p>
            <a:r>
              <a:rPr lang="en-US" sz="2400" dirty="0" err="1" smtClean="0"/>
              <a:t>Pri</a:t>
            </a:r>
            <a:r>
              <a:rPr lang="en-US" sz="2400" dirty="0" smtClean="0"/>
              <a:t> </a:t>
            </a:r>
            <a:r>
              <a:rPr lang="en-US" sz="2400" dirty="0" err="1" smtClean="0"/>
              <a:t>pokretanju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, </a:t>
            </a:r>
            <a:r>
              <a:rPr lang="en-US" sz="2400" dirty="0" err="1" smtClean="0"/>
              <a:t>početni</a:t>
            </a:r>
            <a:r>
              <a:rPr lang="en-US" sz="2400" dirty="0" smtClean="0"/>
              <a:t> "</a:t>
            </a:r>
            <a:r>
              <a:rPr lang="en-US" sz="2400" dirty="0" err="1" smtClean="0"/>
              <a:t>modul</a:t>
            </a:r>
            <a:r>
              <a:rPr lang="en-US" sz="2400" dirty="0" smtClean="0"/>
              <a:t>" </a:t>
            </a:r>
            <a:r>
              <a:rPr lang="en-US" sz="2400" dirty="0" err="1" smtClean="0"/>
              <a:t>ima</a:t>
            </a:r>
            <a:r>
              <a:rPr lang="en-US" sz="2400" dirty="0" smtClean="0"/>
              <a:t> </a:t>
            </a:r>
            <a:r>
              <a:rPr lang="en-US" sz="2400" dirty="0" err="1" smtClean="0"/>
              <a:t>ime</a:t>
            </a:r>
            <a:r>
              <a:rPr lang="en-US" sz="2400" dirty="0" smtClean="0"/>
              <a:t> </a:t>
            </a:r>
            <a:r>
              <a:rPr lang="en-US" sz="2400" i="1" dirty="0" smtClean="0"/>
              <a:t>__main__ </a:t>
            </a:r>
          </a:p>
          <a:p>
            <a:r>
              <a:rPr lang="en-US" sz="2400" dirty="0" smtClean="0"/>
              <a:t>Na </a:t>
            </a:r>
            <a:r>
              <a:rPr lang="en-US" sz="2400" dirty="0" err="1" smtClean="0"/>
              <a:t>osnovu</a:t>
            </a:r>
            <a:r>
              <a:rPr lang="en-US" sz="2400" dirty="0" smtClean="0"/>
              <a:t> </a:t>
            </a:r>
            <a:r>
              <a:rPr lang="en-US" sz="2400" dirty="0" err="1" smtClean="0"/>
              <a:t>ovoga</a:t>
            </a:r>
            <a:r>
              <a:rPr lang="en-US" sz="2400" dirty="0" smtClean="0"/>
              <a:t> </a:t>
            </a:r>
            <a:r>
              <a:rPr lang="en-US" sz="2400" dirty="0" err="1" smtClean="0"/>
              <a:t>razlikujemo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li</a:t>
            </a:r>
            <a:r>
              <a:rPr lang="en-US" sz="2400" dirty="0" smtClean="0"/>
              <a:t> je </a:t>
            </a:r>
            <a:r>
              <a:rPr lang="en-US" sz="2400" dirty="0" err="1" smtClean="0"/>
              <a:t>modul</a:t>
            </a:r>
            <a:r>
              <a:rPr lang="en-US" sz="2400" dirty="0" smtClean="0"/>
              <a:t> </a:t>
            </a:r>
            <a:r>
              <a:rPr lang="en-US" sz="2400" dirty="0" err="1" smtClean="0"/>
              <a:t>importovan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pokrenut</a:t>
            </a:r>
            <a:r>
              <a:rPr lang="en-US" sz="2400" dirty="0" smtClean="0"/>
              <a:t>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glavni</a:t>
            </a:r>
            <a:r>
              <a:rPr lang="en-US" sz="2400" dirty="0" smtClean="0"/>
              <a:t> program. </a:t>
            </a:r>
          </a:p>
          <a:p>
            <a:r>
              <a:rPr lang="en-US" sz="2400" dirty="0" err="1" smtClean="0"/>
              <a:t>Ekvivalent</a:t>
            </a:r>
            <a:r>
              <a:rPr lang="en-US" sz="2400" dirty="0" smtClean="0"/>
              <a:t> </a:t>
            </a:r>
            <a:r>
              <a:rPr lang="en-US" sz="2400" i="1" dirty="0" smtClean="0"/>
              <a:t>main() </a:t>
            </a:r>
            <a:r>
              <a:rPr lang="en-US" sz="2400" dirty="0" err="1" smtClean="0"/>
              <a:t>funkcije</a:t>
            </a:r>
            <a:r>
              <a:rPr lang="en-US" sz="2400" dirty="0" smtClean="0"/>
              <a:t> u C-u:</a:t>
            </a:r>
            <a:endParaRPr lang="sr-Latn-R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99592" y="4221088"/>
            <a:ext cx="7416824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def test():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print "</a:t>
            </a:r>
            <a:r>
              <a:rPr lang="en-US" sz="1600" dirty="0" err="1" smtClean="0">
                <a:solidFill>
                  <a:schemeClr val="bg1"/>
                </a:solidFill>
              </a:rPr>
              <a:t>Ovo</a:t>
            </a:r>
            <a:r>
              <a:rPr lang="en-US" sz="1600" dirty="0" smtClean="0">
                <a:solidFill>
                  <a:schemeClr val="bg1"/>
                </a:solidFill>
              </a:rPr>
              <a:t> je test!"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if __name__ == '__main__':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test()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RT-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ppt_RT-RK</Template>
  <TotalTime>1530</TotalTime>
  <Words>1853</Words>
  <Application>Microsoft Office PowerPoint</Application>
  <PresentationFormat>On-screen Show (4:3)</PresentationFormat>
  <Paragraphs>426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ppt_RT-RK</vt:lpstr>
      <vt:lpstr>ELEMENTI  PYTHON JEZIKA 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Elementi python jezika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ELEMENTI PYTHON JEZIKA </dc:title>
  <dc:creator>korac</dc:creator>
  <cp:lastModifiedBy>korac</cp:lastModifiedBy>
  <cp:revision>453</cp:revision>
  <dcterms:created xsi:type="dcterms:W3CDTF">2014-11-23T10:47:40Z</dcterms:created>
  <dcterms:modified xsi:type="dcterms:W3CDTF">2014-12-16T14:56:40Z</dcterms:modified>
</cp:coreProperties>
</file>