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83" r:id="rId36"/>
    <p:sldId id="284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258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6F6185"/>
    <a:srgbClr val="EFB1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05" autoAdjust="0"/>
  </p:normalViewPr>
  <p:slideViewPr>
    <p:cSldViewPr>
      <p:cViewPr varScale="1">
        <p:scale>
          <a:sx n="68" d="100"/>
          <a:sy n="68" d="100"/>
        </p:scale>
        <p:origin x="-11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BF033F9-920B-47C8-9C2B-6A231588A353}" type="datetimeFigureOut">
              <a:rPr lang="en-US"/>
              <a:pPr>
                <a:defRPr/>
              </a:pPr>
              <a:t>06.06.2017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C7E5F2-7077-4B6F-A1C7-302B710BC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Vracanje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iznova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slucaju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izmena</a:t>
            </a:r>
            <a:r>
              <a:rPr lang="en-US" baseline="0" dirty="0" smtClean="0"/>
              <a:t>.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7E5F2-7077-4B6F-A1C7-302B710BCD2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Sledi</a:t>
            </a:r>
            <a:r>
              <a:rPr lang="en-US" dirty="0" smtClean="0"/>
              <a:t> </a:t>
            </a:r>
            <a:r>
              <a:rPr lang="en-US" dirty="0" err="1" smtClean="0"/>
              <a:t>nivoi</a:t>
            </a:r>
            <a:r>
              <a:rPr lang="en-US" dirty="0" smtClean="0"/>
              <a:t> </a:t>
            </a:r>
            <a:r>
              <a:rPr lang="en-US" dirty="0" err="1" smtClean="0"/>
              <a:t>testiranja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7E5F2-7077-4B6F-A1C7-302B710BCD2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Obratiti</a:t>
            </a:r>
            <a:r>
              <a:rPr lang="en-US" dirty="0" smtClean="0"/>
              <a:t> pa</a:t>
            </a:r>
            <a:r>
              <a:rPr lang="sr-Latn-RS" dirty="0" smtClean="0"/>
              <a:t>žnju na imena klasa i metoda.</a:t>
            </a:r>
            <a:r>
              <a:rPr lang="sr-Latn-RS" baseline="0" dirty="0" smtClean="0"/>
              <a:t> Imena klase Test, imena testa test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7E5F2-7077-4B6F-A1C7-302B710BCD2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Napraviti cleanup</a:t>
            </a:r>
            <a:r>
              <a:rPr lang="sr-Latn-RS" baseline="0" dirty="0" smtClean="0"/>
              <a:t> za dati primer rt-rk</a:t>
            </a:r>
            <a:r>
              <a:rPr lang="en-US" baseline="0" dirty="0" smtClean="0"/>
              <a:t>.</a:t>
            </a:r>
            <a:r>
              <a:rPr lang="sr-Latn-RS" baseline="0" dirty="0" smtClean="0"/>
              <a:t>  </a:t>
            </a:r>
            <a:r>
              <a:rPr lang="en-US" baseline="0" dirty="0" smtClean="0"/>
              <a:t>Scope </a:t>
            </a:r>
            <a:r>
              <a:rPr lang="sr-Latn-RS" baseline="0" dirty="0" smtClean="0"/>
              <a:t>definiše da će fix</a:t>
            </a:r>
            <a:r>
              <a:rPr lang="en-US" baseline="0" dirty="0" smtClean="0"/>
              <a:t>t</a:t>
            </a:r>
            <a:r>
              <a:rPr lang="sr-Latn-RS" baseline="0" dirty="0" smtClean="0"/>
              <a:t>ure biti jednom na nivou modula.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scope="session</a:t>
            </a:r>
            <a:r>
              <a:rPr lang="sr-Latn-RS" baseline="0" dirty="0" smtClean="0"/>
              <a:t> ili function</a:t>
            </a:r>
            <a:r>
              <a:rPr lang="en-US" dirty="0" smtClean="0"/>
              <a:t>“</a:t>
            </a:r>
            <a:r>
              <a:rPr lang="sr-Latn-RS" baseline="0" dirty="0" smtClean="0"/>
              <a:t>. Poziva se sa opcjom -s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7E5F2-7077-4B6F-A1C7-302B710BCD2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sr-Latn-RS" dirty="0" smtClean="0"/>
              <a:t>ark.xfail kada</a:t>
            </a:r>
            <a:r>
              <a:rPr lang="sr-Latn-RS" baseline="0" dirty="0" smtClean="0"/>
              <a:t> se ocekuje da test padne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7E5F2-7077-4B6F-A1C7-302B710BCD2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Izvrsavanje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</a:t>
            </a:r>
            <a:r>
              <a:rPr lang="en-US" baseline="0" dirty="0" smtClean="0"/>
              <a:t> se u main “</a:t>
            </a:r>
            <a:r>
              <a:rPr lang="en-US" baseline="0" dirty="0" err="1" smtClean="0"/>
              <a:t>funkciji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importuje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pozove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doctest.testmod</a:t>
            </a:r>
            <a:r>
              <a:rPr lang="en-US" b="1" baseline="0" dirty="0" smtClean="0"/>
              <a:t>() </a:t>
            </a:r>
            <a:r>
              <a:rPr lang="en-US" baseline="0" dirty="0" err="1" smtClean="0"/>
              <a:t>ili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testfile</a:t>
            </a:r>
            <a:r>
              <a:rPr lang="en-US" baseline="0" dirty="0" smtClean="0"/>
              <a:t>(“filename.txt”).</a:t>
            </a:r>
          </a:p>
          <a:p>
            <a:r>
              <a:rPr lang="en-US" baseline="0" dirty="0" err="1" smtClean="0"/>
              <a:t>Moze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pozvati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="1" baseline="0" dirty="0" smtClean="0"/>
              <a:t>python.exe –m </a:t>
            </a:r>
            <a:r>
              <a:rPr lang="en-US" b="1" baseline="0" dirty="0" err="1" smtClean="0"/>
              <a:t>doctest</a:t>
            </a:r>
            <a:r>
              <a:rPr lang="en-US" b="1" baseline="0" dirty="0" smtClean="0"/>
              <a:t> –v modulename.py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7E5F2-7077-4B6F-A1C7-302B710BCD2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</a:t>
            </a:r>
            <a:r>
              <a:rPr lang="sr-Latn-RS" dirty="0" smtClean="0"/>
              <a:t>xception metodom</a:t>
            </a:r>
            <a:r>
              <a:rPr lang="sr-Latn-RS" baseline="0" dirty="0" smtClean="0"/>
              <a:t> assertRaises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7E5F2-7077-4B6F-A1C7-302B710BCD2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sr-Latn-RS" dirty="0" smtClean="0"/>
              <a:t>li with assertraises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7E5F2-7077-4B6F-A1C7-302B710BCD2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Pokazati</a:t>
            </a:r>
            <a:r>
              <a:rPr lang="sr-Latn-RS" baseline="0" dirty="0" smtClean="0"/>
              <a:t> na primeru.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7E5F2-7077-4B6F-A1C7-302B710BCD2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4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>
                        <a:latin typeface="+mn-lt"/>
                      </a:endParaRPr>
                    </a:p>
                  </p:txBody>
                </p:sp>
                <p:grpSp>
                  <p:nvGrpSpPr>
                    <p:cNvPr id="1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20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pic>
        <p:nvPicPr>
          <p:cNvPr id="23" name="Picture 4" descr="logo RT-RK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080125" y="1643063"/>
            <a:ext cx="19208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28625" y="3124200"/>
            <a:ext cx="54864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</p:spPr>
        <p:txBody>
          <a:bodyPr/>
          <a:lstStyle>
            <a:lvl1pPr algn="r">
              <a:defRPr sz="3600" cap="all" baseline="0">
                <a:solidFill>
                  <a:srgbClr val="EFB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F6185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38D5F-FFE5-4B48-B8C0-742E6B652F1F}" type="datetimeFigureOut">
              <a:rPr lang="en-US"/>
              <a:pPr>
                <a:defRPr/>
              </a:pPr>
              <a:t>06.06.2017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C9967-5BF2-4884-B474-C5829F26C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8816A-85C3-4B43-AE27-95A92D841668}" type="datetimeFigureOut">
              <a:rPr lang="en-US"/>
              <a:pPr>
                <a:defRPr/>
              </a:pPr>
              <a:t>06.06.2017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20B1C-665B-473C-BD81-EE8835103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E5C73-EDE5-44DF-A732-99E04700F625}" type="datetimeFigureOut">
              <a:rPr lang="en-US"/>
              <a:pPr>
                <a:defRPr/>
              </a:pPr>
              <a:t>06.06.2017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CAC0A-1F3C-4A4F-8D6F-EC5DDE379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RT-R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85875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3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>
                        <a:latin typeface="+mn-lt"/>
                      </a:endParaRPr>
                    </a:p>
                  </p:txBody>
                </p:sp>
                <p:grpSp>
                  <p:nvGrpSpPr>
                    <p:cNvPr id="18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19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0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6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0975" y="1952625"/>
            <a:ext cx="4819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562" tIns="44781" rIns="89562" bIns="44781">
            <a:spAutoFit/>
          </a:bodyPr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Contact us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RT-RK Institute for Computer Based Systems</a:t>
            </a: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Narodnog fronta 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3a</a:t>
            </a: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21000 Novi Sad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</a:b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Serbia</a:t>
            </a: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www.</a:t>
            </a: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.com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info@</a:t>
            </a: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.com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87940-0C46-43E5-B235-FCB913272BC1}" type="datetimeFigureOut">
              <a:rPr lang="en-US"/>
              <a:pPr>
                <a:defRPr/>
              </a:pPr>
              <a:t>06.06.2017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1EBE-1778-4674-9539-1DA5E9C05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</p:spPr>
        <p:txBody>
          <a:bodyPr tIns="72000"/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D5E96-9EA0-4D65-81BC-7F417EA721FA}" type="datetimeFigureOut">
              <a:rPr lang="en-US"/>
              <a:pPr>
                <a:defRPr/>
              </a:pPr>
              <a:t>06.06.2017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CCCAD-BBAB-49B2-9524-93821C6D3B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B8B6F-D5AD-433A-83E7-14E603E4B7C6}" type="datetimeFigureOut">
              <a:rPr lang="en-US"/>
              <a:pPr>
                <a:defRPr/>
              </a:pPr>
              <a:t>06.06.2017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4CCFD-53AA-40E3-8C50-E077E8217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2E583-D935-44B3-AFCE-5D52973184E2}" type="datetimeFigureOut">
              <a:rPr lang="en-US"/>
              <a:pPr>
                <a:defRPr/>
              </a:pPr>
              <a:t>06.06.2017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FC8BE-DDB3-4EAB-8367-CB6C9143C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1C4A2-3DB0-4850-B449-2BA662281A35}" type="datetimeFigureOut">
              <a:rPr lang="en-US"/>
              <a:pPr>
                <a:defRPr/>
              </a:pPr>
              <a:t>06.06.2017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2F165-13BC-4E61-8FCA-94FDCF7CD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C035D-EE4F-40E4-8AA3-7447A1884029}" type="datetimeFigureOut">
              <a:rPr lang="en-US"/>
              <a:pPr>
                <a:defRPr/>
              </a:pPr>
              <a:t>06.06.2017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1774B-172C-4ACC-95BC-1AB70C4A7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2F3CD-B052-47E1-A129-6AD0E0D1338D}" type="datetimeFigureOut">
              <a:rPr lang="en-US"/>
              <a:pPr>
                <a:defRPr/>
              </a:pPr>
              <a:t>06.06.2017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3BA9-F7C8-495E-A433-4B135043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01143-3238-4573-BCBA-642490B1F214}" type="datetimeFigureOut">
              <a:rPr lang="en-US"/>
              <a:pPr>
                <a:defRPr/>
              </a:pPr>
              <a:t>06.06.2017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8FDE6-DF7C-4893-91AD-D8A93EB7A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8B146-AEE3-4341-8421-6475A1D1F45F}" type="datetimeFigureOut">
              <a:rPr lang="en-US"/>
              <a:pPr>
                <a:defRPr/>
              </a:pPr>
              <a:t>06.06.2017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B0602-145E-4686-B749-08C97A1B2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289A0ED-4530-43CF-BED0-DB3F986903FD}" type="datetimeFigureOut">
              <a:rPr lang="en-US"/>
              <a:pPr>
                <a:defRPr/>
              </a:pPr>
              <a:t>06.06.2017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87BB26-9436-40C5-8DD9-8991A58B8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1008063"/>
          </a:xfrm>
          <a:custGeom>
            <a:avLst/>
            <a:gdLst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1000132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571480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714332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 rot="326911">
            <a:off x="7938" y="485775"/>
            <a:ext cx="9145587" cy="1233488"/>
            <a:chOff x="-16" y="779"/>
            <a:chExt cx="15123" cy="2317"/>
          </a:xfrm>
        </p:grpSpPr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-16" y="779"/>
              <a:ext cx="15123" cy="2317"/>
              <a:chOff x="-16" y="779"/>
              <a:chExt cx="15123" cy="2317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-14" y="901"/>
                <a:ext cx="11962" cy="2028"/>
              </a:xfrm>
              <a:custGeom>
                <a:avLst/>
                <a:gdLst>
                  <a:gd name="T0" fmla="*/ 0 w 3171"/>
                  <a:gd name="T1" fmla="*/ 2026 h 423"/>
                  <a:gd name="T2" fmla="*/ 11962 w 3171"/>
                  <a:gd name="T3" fmla="*/ 273 h 423"/>
                  <a:gd name="T4" fmla="*/ 0 60000 65536"/>
                  <a:gd name="T5" fmla="*/ 0 60000 65536"/>
                  <a:gd name="T6" fmla="*/ 0 w 3171"/>
                  <a:gd name="T7" fmla="*/ 0 h 423"/>
                  <a:gd name="T8" fmla="*/ 3171 w 3171"/>
                  <a:gd name="T9" fmla="*/ 423 h 4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1" h="423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6376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1039" name="Group 13"/>
              <p:cNvGrpSpPr>
                <a:grpSpLocks/>
              </p:cNvGrpSpPr>
              <p:nvPr/>
            </p:nvGrpSpPr>
            <p:grpSpPr bwMode="auto">
              <a:xfrm>
                <a:off x="-16" y="779"/>
                <a:ext cx="15123" cy="2317"/>
                <a:chOff x="357" y="1151"/>
                <a:chExt cx="15123" cy="2317"/>
              </a:xfrm>
            </p:grpSpPr>
            <p:sp>
              <p:nvSpPr>
                <p:cNvPr id="13" name="Freeform 7"/>
                <p:cNvSpPr>
                  <a:spLocks/>
                </p:cNvSpPr>
                <p:nvPr/>
              </p:nvSpPr>
              <p:spPr bwMode="auto">
                <a:xfrm>
                  <a:off x="356" y="1151"/>
                  <a:ext cx="15118" cy="2040"/>
                </a:xfrm>
                <a:custGeom>
                  <a:avLst/>
                  <a:gdLst>
                    <a:gd name="T0" fmla="*/ 0 w 3171"/>
                    <a:gd name="T1" fmla="*/ 2041 h 426"/>
                    <a:gd name="T2" fmla="*/ 15120 w 3171"/>
                    <a:gd name="T3" fmla="*/ 268 h 426"/>
                    <a:gd name="T4" fmla="*/ 0 60000 65536"/>
                    <a:gd name="T5" fmla="*/ 0 60000 65536"/>
                    <a:gd name="T6" fmla="*/ 0 w 3171"/>
                    <a:gd name="T7" fmla="*/ 0 h 426"/>
                    <a:gd name="T8" fmla="*/ 3171 w 3171"/>
                    <a:gd name="T9" fmla="*/ 426 h 4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6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355" y="1277"/>
                  <a:ext cx="15118" cy="2028"/>
                </a:xfrm>
                <a:custGeom>
                  <a:avLst/>
                  <a:gdLst>
                    <a:gd name="T0" fmla="*/ 0 w 3171"/>
                    <a:gd name="T1" fmla="*/ 2026 h 423"/>
                    <a:gd name="T2" fmla="*/ 15120 w 3171"/>
                    <a:gd name="T3" fmla="*/ 273 h 423"/>
                    <a:gd name="T4" fmla="*/ 0 60000 65536"/>
                    <a:gd name="T5" fmla="*/ 0 60000 65536"/>
                    <a:gd name="T6" fmla="*/ 0 w 3171"/>
                    <a:gd name="T7" fmla="*/ 0 h 423"/>
                    <a:gd name="T8" fmla="*/ 3171 w 3171"/>
                    <a:gd name="T9" fmla="*/ 423 h 42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3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6376">
                  <a:solidFill>
                    <a:srgbClr val="62567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" name="Freeform 9"/>
                <p:cNvSpPr>
                  <a:spLocks/>
                </p:cNvSpPr>
                <p:nvPr/>
              </p:nvSpPr>
              <p:spPr bwMode="auto">
                <a:xfrm>
                  <a:off x="350" y="1418"/>
                  <a:ext cx="15120" cy="2046"/>
                </a:xfrm>
                <a:custGeom>
                  <a:avLst/>
                  <a:gdLst>
                    <a:gd name="T0" fmla="*/ 0 w 3171"/>
                    <a:gd name="T1" fmla="*/ 2046 h 427"/>
                    <a:gd name="T2" fmla="*/ 15120 w 3171"/>
                    <a:gd name="T3" fmla="*/ 249 h 427"/>
                    <a:gd name="T4" fmla="*/ 0 60000 65536"/>
                    <a:gd name="T5" fmla="*/ 0 60000 65536"/>
                    <a:gd name="T6" fmla="*/ 0 w 3171"/>
                    <a:gd name="T7" fmla="*/ 0 h 427"/>
                    <a:gd name="T8" fmla="*/ 3171 w 3171"/>
                    <a:gd name="T9" fmla="*/ 427 h 42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7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-16" y="937"/>
              <a:ext cx="15120" cy="2114"/>
            </a:xfrm>
            <a:custGeom>
              <a:avLst/>
              <a:gdLst>
                <a:gd name="T0" fmla="*/ 0 w 3171"/>
                <a:gd name="T1" fmla="*/ 2114 h 441"/>
                <a:gd name="T2" fmla="*/ 15120 w 3171"/>
                <a:gd name="T3" fmla="*/ 177 h 441"/>
                <a:gd name="T4" fmla="*/ 0 60000 65536"/>
                <a:gd name="T5" fmla="*/ 0 60000 65536"/>
                <a:gd name="T6" fmla="*/ 0 w 3171"/>
                <a:gd name="T7" fmla="*/ 0 h 441"/>
                <a:gd name="T8" fmla="*/ 3171 w 3171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44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6376">
              <a:solidFill>
                <a:srgbClr val="625676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Calibri" pitchFamily="34" charset="0"/>
              </a:endParaRPr>
            </a:p>
          </p:txBody>
        </p:sp>
      </p:grpSp>
      <p:pic>
        <p:nvPicPr>
          <p:cNvPr id="1032" name="Picture 15" descr="RT-RK_za_ppt_template.png"/>
          <p:cNvPicPr>
            <a:picLocks noChangeAspect="1"/>
          </p:cNvPicPr>
          <p:nvPr/>
        </p:nvPicPr>
        <p:blipFill>
          <a:blip r:embed="rId14" cstate="print"/>
          <a:srcRect b="42508"/>
          <a:stretch>
            <a:fillRect/>
          </a:stretch>
        </p:blipFill>
        <p:spPr bwMode="auto">
          <a:xfrm>
            <a:off x="8064500" y="0"/>
            <a:ext cx="1079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</p:spPr>
        <p:txBody>
          <a:bodyPr vert="horz" lIns="91440" tIns="108000" rIns="91440" bIns="7200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</p:spPr>
        <p:txBody>
          <a:bodyPr t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72706F"/>
                </a:solidFill>
                <a:latin typeface="+mn-lt"/>
              </a:rPr>
              <a:t>CONFIDENTIAL – Reproduction prohibited without the prior permission of </a:t>
            </a:r>
            <a:r>
              <a:rPr lang="sr-Latn-CS" sz="1200" dirty="0">
                <a:solidFill>
                  <a:srgbClr val="72706F"/>
                </a:solidFill>
                <a:latin typeface="+mn-lt"/>
              </a:rPr>
              <a:t>RT-RK</a:t>
            </a:r>
            <a:endParaRPr lang="en-US" sz="1200" dirty="0">
              <a:solidFill>
                <a:srgbClr val="72706F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72706F"/>
              </a:solidFill>
              <a:latin typeface="+mn-lt"/>
            </a:endParaRPr>
          </a:p>
        </p:txBody>
      </p:sp>
      <p:sp>
        <p:nvSpPr>
          <p:cNvPr id="18" name="Rectangle 10"/>
          <p:cNvSpPr txBox="1">
            <a:spLocks noChangeArrowheads="1"/>
          </p:cNvSpPr>
          <p:nvPr/>
        </p:nvSpPr>
        <p:spPr bwMode="auto">
          <a:xfrm>
            <a:off x="8070850" y="6524625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2" tIns="44781" rIns="89562" bIns="44781"/>
          <a:lstStyle>
            <a:lvl1pPr>
              <a:defRPr sz="1300">
                <a:latin typeface="Arial Black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8F6AE9C-E50A-4563-BFB0-302F82D6A407}" type="slidenum">
              <a:rPr lang="en-US" smtClean="0">
                <a:solidFill>
                  <a:srgbClr val="6F61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6F6185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2" r:id="rId12"/>
  </p:sldLayoutIdLst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kern="1200">
          <a:solidFill>
            <a:srgbClr val="EFB1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F6185"/>
        </a:buClr>
        <a:buSzPct val="80000"/>
        <a:buFont typeface="Wingdings" pitchFamily="2" charset="2"/>
        <a:buChar char="l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FB100"/>
        </a:buClr>
        <a:buSzPct val="80000"/>
        <a:buFont typeface="Wingdings" pitchFamily="2" charset="2"/>
        <a:buChar char="l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2706F"/>
        </a:buClr>
        <a:buSzPct val="80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F6185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FB100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ocutils.sourceforge.net/docs/ref/rst/restructuredtext.html" TargetMode="External"/><Relationship Id="rId2" Type="http://schemas.openxmlformats.org/officeDocument/2006/relationships/hyperlink" Target="http://sphinx-doc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5575"/>
            <a:ext cx="5399088" cy="1470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PYTHON </a:t>
            </a:r>
            <a:r>
              <a:rPr lang="sr-Latn-RS" dirty="0" smtClean="0"/>
              <a:t>Osnove</a:t>
            </a: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200" y="3351213"/>
            <a:ext cx="6480175" cy="1752600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Testiranje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pisanje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dokumentacije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 1</a:t>
            </a:r>
          </a:p>
          <a:p>
            <a:r>
              <a:rPr lang="sr-Latn-RS" dirty="0" smtClean="0"/>
              <a:t>Sadržaj datoteke test_sample</a:t>
            </a:r>
            <a:r>
              <a:rPr lang="en-US" dirty="0" smtClean="0"/>
              <a:t>1</a:t>
            </a:r>
            <a:r>
              <a:rPr lang="sr-Latn-RS" dirty="0" smtClean="0"/>
              <a:t>.py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244334"/>
            <a:ext cx="727280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func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(x):</a:t>
            </a:r>
          </a:p>
          <a:p>
            <a:pPr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x +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1</a:t>
            </a:r>
          </a:p>
          <a:p>
            <a:pPr indent="0">
              <a:buNone/>
            </a:pPr>
            <a:endParaRPr lang="en-US" sz="1800" dirty="0" smtClean="0">
              <a:latin typeface="Courier New"/>
            </a:endParaRPr>
          </a:p>
          <a:p>
            <a:pPr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test_answer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(): 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# 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Konvencija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imenovanja</a:t>
            </a:r>
            <a:endParaRPr lang="en-US" sz="1800" b="1" dirty="0" smtClean="0">
              <a:solidFill>
                <a:srgbClr val="008000"/>
              </a:solidFill>
              <a:latin typeface="Courier New"/>
            </a:endParaRPr>
          </a:p>
          <a:p>
            <a:pPr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func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) ==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</a:rPr>
              <a:t>5</a:t>
            </a:r>
            <a:endParaRPr lang="sr-Latn-R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Pokretanje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636912"/>
            <a:ext cx="72008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d:\src&gt;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py.test</a:t>
            </a:r>
            <a:endParaRPr lang="sr-Latn-R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=============================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test session starts =============================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platform win32 -- Python 2.7.8 -- py-1.4.26 -- pytest-2.6.4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collected 1 items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test_sample.py F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================================== FAILURES ===================================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_________________________________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test_answer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_________________________________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def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test_answer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(): #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Konvencija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imenovanja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&gt;       assert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(3) == 5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       assert 4 == 5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        +  where 4 = </a:t>
            </a:r>
            <a:r>
              <a:rPr lang="en-US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(3)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u="sng" dirty="0">
                <a:latin typeface="Consolas" pitchFamily="49" charset="0"/>
                <a:cs typeface="Consolas" pitchFamily="49" charset="0"/>
              </a:rPr>
              <a:t>File "D:\projects\py-training\primeri\src\test_sample.py", line 5</a:t>
            </a:r>
          </a:p>
          <a:p>
            <a:r>
              <a:rPr lang="en-US" sz="1200" dirty="0" err="1">
                <a:latin typeface="Consolas" pitchFamily="49" charset="0"/>
                <a:cs typeface="Consolas" pitchFamily="49" charset="0"/>
              </a:rPr>
              <a:t>AssertionError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========================== 1 failed in 0.07 seconds ===========================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6368" y="1340768"/>
            <a:ext cx="8229600" cy="964703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Primer2</a:t>
            </a:r>
          </a:p>
          <a:p>
            <a:r>
              <a:rPr lang="sr-Latn-RS" dirty="0" smtClean="0"/>
              <a:t>Provera izuzuzetaka (</a:t>
            </a:r>
            <a:r>
              <a:rPr lang="sr-Latn-RS" i="1" dirty="0" smtClean="0"/>
              <a:t>exception</a:t>
            </a:r>
            <a:r>
              <a:rPr lang="sr-Latn-RS" dirty="0" smtClean="0"/>
              <a:t>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2178" y="2348880"/>
            <a:ext cx="727280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pytest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latin typeface="Courier New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f():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raise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SystemExit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endParaRPr lang="en-US" dirty="0" smtClean="0">
              <a:latin typeface="Courier New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test_mytest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with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pytest.raises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SystemExit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f()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426368" y="4696545"/>
            <a:ext cx="8229600" cy="60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sr-Latn-R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Pokretanje u </a:t>
            </a:r>
            <a:r>
              <a:rPr kumimoji="0" lang="sr-Latn-R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quiet</a:t>
            </a:r>
            <a:r>
              <a:rPr kumimoji="0" lang="sr-Latn-RS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modu</a:t>
            </a:r>
            <a:endParaRPr kumimoji="0" lang="sr-Latn-R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2178" y="5313982"/>
            <a:ext cx="727280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d:\src&gt;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py.test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-q test_sample2.py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.</a:t>
            </a:r>
          </a:p>
          <a:p>
            <a:r>
              <a:rPr lang="en-US" dirty="0" smtClean="0">
                <a:solidFill>
                  <a:srgbClr val="00B050"/>
                </a:solidFill>
                <a:latin typeface="Courier New"/>
              </a:rPr>
              <a:t>1 passed in 0.01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6368" y="1552724"/>
            <a:ext cx="8229600" cy="964703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Primer3</a:t>
            </a:r>
          </a:p>
          <a:p>
            <a:r>
              <a:rPr lang="sr-Latn-RS" dirty="0" smtClean="0"/>
              <a:t>Grupisanje logički povezanih testova u klase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2178" y="2776860"/>
            <a:ext cx="727280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TestClass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test_one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x = 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"this"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'h'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 x</a:t>
            </a:r>
          </a:p>
          <a:p>
            <a:endParaRPr lang="en-US" dirty="0" smtClean="0"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test_two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x = 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"hello"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hasattr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(x, 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'check'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556793"/>
            <a:ext cx="8229600" cy="86409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Izvršavanje primer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916" y="2623552"/>
            <a:ext cx="77048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</a:rPr>
              <a:t>d:\src&gt;</a:t>
            </a:r>
            <a:r>
              <a:rPr lang="en-US" sz="1200" dirty="0" err="1" smtClean="0">
                <a:latin typeface="Courier New"/>
              </a:rPr>
              <a:t>py.test</a:t>
            </a:r>
            <a:r>
              <a:rPr lang="en-US" sz="1200" dirty="0" smtClean="0">
                <a:latin typeface="Courier New"/>
              </a:rPr>
              <a:t> -q test_sample3.py</a:t>
            </a:r>
          </a:p>
          <a:p>
            <a:r>
              <a:rPr lang="en-US" sz="1200" dirty="0" smtClean="0">
                <a:latin typeface="Courier New"/>
              </a:rPr>
              <a:t>.F</a:t>
            </a:r>
          </a:p>
          <a:p>
            <a:r>
              <a:rPr lang="en-US" sz="1200" dirty="0" smtClean="0">
                <a:latin typeface="Courier New"/>
              </a:rPr>
              <a:t>================================== FAILURES ===================================</a:t>
            </a:r>
          </a:p>
          <a:p>
            <a:r>
              <a:rPr lang="en-US" sz="1200" dirty="0" smtClean="0">
                <a:latin typeface="Courier New"/>
              </a:rPr>
              <a:t>_____________________________ </a:t>
            </a:r>
            <a:r>
              <a:rPr lang="en-US" sz="1200" dirty="0" err="1" smtClean="0">
                <a:latin typeface="Courier New"/>
              </a:rPr>
              <a:t>TestClass.test_two</a:t>
            </a:r>
            <a:r>
              <a:rPr lang="en-US" sz="1200" dirty="0" smtClean="0">
                <a:latin typeface="Courier New"/>
              </a:rPr>
              <a:t> ______________________________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self = &lt;test_sample3.TestClass instance at 0x029A10F8&gt;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  def </a:t>
            </a:r>
            <a:r>
              <a:rPr lang="en-US" sz="1200" dirty="0" err="1" smtClean="0">
                <a:latin typeface="Courier New"/>
              </a:rPr>
              <a:t>test_two</a:t>
            </a:r>
            <a:r>
              <a:rPr lang="en-US" sz="1200" dirty="0" smtClean="0">
                <a:latin typeface="Courier New"/>
              </a:rPr>
              <a:t>(self):</a:t>
            </a:r>
          </a:p>
          <a:p>
            <a:r>
              <a:rPr lang="en-US" sz="1200" dirty="0" smtClean="0">
                <a:latin typeface="Courier New"/>
              </a:rPr>
              <a:t>        x = "hello"</a:t>
            </a:r>
          </a:p>
          <a:p>
            <a:r>
              <a:rPr lang="en-US" sz="1200" dirty="0" smtClean="0">
                <a:latin typeface="Courier New"/>
              </a:rPr>
              <a:t>&gt;       assert </a:t>
            </a:r>
            <a:r>
              <a:rPr lang="en-US" sz="1200" dirty="0" err="1" smtClean="0">
                <a:latin typeface="Courier New"/>
              </a:rPr>
              <a:t>hasattr</a:t>
            </a:r>
            <a:r>
              <a:rPr lang="en-US" sz="1200" dirty="0" smtClean="0">
                <a:latin typeface="Courier New"/>
              </a:rPr>
              <a:t>(x, 'check')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E       assert </a:t>
            </a:r>
            <a:r>
              <a:rPr lang="en-US" sz="1200" dirty="0" err="1" smtClean="0">
                <a:solidFill>
                  <a:srgbClr val="FF0000"/>
                </a:solidFill>
                <a:latin typeface="Courier New"/>
              </a:rPr>
              <a:t>hasattr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('hello', 'check')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test_sample3.py:8: </a:t>
            </a:r>
            <a:r>
              <a:rPr lang="en-US" sz="1200" dirty="0" err="1" smtClean="0">
                <a:latin typeface="Courier New"/>
              </a:rPr>
              <a:t>AssertionError</a:t>
            </a:r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1 failed, 1 passed in 0.04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Fixtures</a:t>
            </a:r>
          </a:p>
          <a:p>
            <a:r>
              <a:rPr lang="sr-Latn-RS" dirty="0" smtClean="0"/>
              <a:t>Predefinisano fiksno stanje pre pokretanja u cilju p</a:t>
            </a:r>
            <a:r>
              <a:rPr lang="en-US" dirty="0" smtClean="0"/>
              <a:t>o</a:t>
            </a:r>
            <a:r>
              <a:rPr lang="sr-Latn-RS" dirty="0" smtClean="0"/>
              <a:t>novljivosti</a:t>
            </a:r>
          </a:p>
          <a:p>
            <a:r>
              <a:rPr lang="sr-Latn-RS" dirty="0" smtClean="0"/>
              <a:t>Primeri: određeni sadržaj u bazi podataka, priprema sadržaja ulazne datoteke i sl.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6368" y="1552725"/>
            <a:ext cx="8229600" cy="65214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Fixtures u pytest-u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2178" y="2348880"/>
            <a:ext cx="7272808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pytest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latin typeface="Courier New"/>
            </a:endParaRPr>
          </a:p>
          <a:p>
            <a:r>
              <a:rPr lang="en-US" i="1" dirty="0" smtClean="0">
                <a:solidFill>
                  <a:srgbClr val="7D7D7D"/>
                </a:solidFill>
                <a:latin typeface="Courier New"/>
              </a:rPr>
              <a:t>@</a:t>
            </a:r>
            <a:r>
              <a:rPr lang="en-US" i="1" dirty="0" err="1" smtClean="0">
                <a:solidFill>
                  <a:srgbClr val="7D7D7D"/>
                </a:solidFill>
                <a:latin typeface="Courier New"/>
              </a:rPr>
              <a:t>pytest.fixture</a:t>
            </a:r>
            <a:endParaRPr lang="en-US" i="1" dirty="0" smtClean="0">
              <a:solidFill>
                <a:srgbClr val="7D7D7D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smtp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smtplib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smtplib.SMTP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“</a:t>
            </a:r>
            <a:r>
              <a:rPr lang="sr-Latn-RS" i="1" dirty="0" smtClean="0">
                <a:solidFill>
                  <a:srgbClr val="800000"/>
                </a:solidFill>
                <a:latin typeface="Courier New"/>
              </a:rPr>
              <a:t>mail.rt-rk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.com"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endParaRPr lang="en-US" dirty="0" smtClean="0">
              <a:latin typeface="Courier New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test_ehlo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smtp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response,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msg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smtp.ehlo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response ==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250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“</a:t>
            </a:r>
            <a:r>
              <a:rPr lang="sr-Latn-RS" i="1" dirty="0" smtClean="0">
                <a:solidFill>
                  <a:srgbClr val="800000"/>
                </a:solidFill>
                <a:latin typeface="Courier New"/>
              </a:rPr>
              <a:t>rt-rk.com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i="1" dirty="0" err="1" smtClean="0">
                <a:solidFill>
                  <a:srgbClr val="000000"/>
                </a:solidFill>
                <a:latin typeface="Courier New"/>
              </a:rPr>
              <a:t>msg</a:t>
            </a:r>
            <a:endParaRPr lang="en-US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 New"/>
              </a:rPr>
              <a:t># for demo purposes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556793"/>
            <a:ext cx="8229600" cy="86409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Izvršavanje primer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916" y="2276872"/>
            <a:ext cx="7704856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</a:rPr>
              <a:t>d:\src&gt;</a:t>
            </a:r>
            <a:r>
              <a:rPr lang="en-US" sz="1200" dirty="0" err="1" smtClean="0">
                <a:latin typeface="Courier New"/>
              </a:rPr>
              <a:t>py.test</a:t>
            </a:r>
            <a:r>
              <a:rPr lang="en-US" sz="1200" dirty="0" smtClean="0">
                <a:latin typeface="Courier New"/>
              </a:rPr>
              <a:t> test_sample4.py</a:t>
            </a:r>
          </a:p>
          <a:p>
            <a:r>
              <a:rPr lang="en-US" sz="1200" dirty="0" smtClean="0">
                <a:latin typeface="Courier New"/>
              </a:rPr>
              <a:t>============================= test session starts =============================</a:t>
            </a:r>
          </a:p>
          <a:p>
            <a:r>
              <a:rPr lang="en-US" sz="1200" dirty="0" smtClean="0">
                <a:latin typeface="Courier New"/>
              </a:rPr>
              <a:t>platform win32 -- Python 2.7.8 -- py-1.4.26 -- pytest-2.6.4</a:t>
            </a:r>
          </a:p>
          <a:p>
            <a:r>
              <a:rPr lang="en-US" sz="1200" dirty="0" smtClean="0">
                <a:latin typeface="Courier New"/>
              </a:rPr>
              <a:t>collected 1 items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test_sample4.py F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================================== FAILURES ===================================</a:t>
            </a:r>
          </a:p>
          <a:p>
            <a:r>
              <a:rPr lang="en-US" sz="1200" dirty="0" smtClean="0">
                <a:latin typeface="Courier New"/>
              </a:rPr>
              <a:t>__________________________________ </a:t>
            </a:r>
            <a:r>
              <a:rPr lang="en-US" sz="1200" dirty="0" err="1" smtClean="0">
                <a:latin typeface="Courier New"/>
              </a:rPr>
              <a:t>test_ehlo</a:t>
            </a:r>
            <a:r>
              <a:rPr lang="en-US" sz="1200" dirty="0" smtClean="0">
                <a:latin typeface="Courier New"/>
              </a:rPr>
              <a:t> __________________________________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err="1" smtClean="0">
                <a:latin typeface="Courier New"/>
              </a:rPr>
              <a:t>smtp</a:t>
            </a:r>
            <a:r>
              <a:rPr lang="en-US" sz="1200" dirty="0" smtClean="0">
                <a:latin typeface="Courier New"/>
              </a:rPr>
              <a:t> = &lt;</a:t>
            </a:r>
            <a:r>
              <a:rPr lang="en-US" sz="1200" dirty="0" err="1" smtClean="0">
                <a:latin typeface="Courier New"/>
              </a:rPr>
              <a:t>smtplib.SMTP</a:t>
            </a:r>
            <a:r>
              <a:rPr lang="en-US" sz="1200" dirty="0" smtClean="0">
                <a:latin typeface="Courier New"/>
              </a:rPr>
              <a:t> instance at 0x02AAE030&gt;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  def </a:t>
            </a:r>
            <a:r>
              <a:rPr lang="en-US" sz="1200" dirty="0" err="1" smtClean="0">
                <a:latin typeface="Courier New"/>
              </a:rPr>
              <a:t>test_ehlo</a:t>
            </a:r>
            <a:r>
              <a:rPr lang="en-US" sz="1200" dirty="0" smtClean="0">
                <a:latin typeface="Courier New"/>
              </a:rPr>
              <a:t>(</a:t>
            </a:r>
            <a:r>
              <a:rPr lang="en-US" sz="1200" dirty="0" err="1" smtClean="0">
                <a:latin typeface="Courier New"/>
              </a:rPr>
              <a:t>smtp</a:t>
            </a:r>
            <a:r>
              <a:rPr lang="en-US" sz="1200" dirty="0" smtClean="0">
                <a:latin typeface="Courier New"/>
              </a:rPr>
              <a:t>):</a:t>
            </a:r>
          </a:p>
          <a:p>
            <a:r>
              <a:rPr lang="en-US" sz="1200" dirty="0" smtClean="0">
                <a:latin typeface="Courier New"/>
              </a:rPr>
              <a:t>        response, </a:t>
            </a:r>
            <a:r>
              <a:rPr lang="en-US" sz="1200" dirty="0" err="1" smtClean="0">
                <a:latin typeface="Courier New"/>
              </a:rPr>
              <a:t>msg</a:t>
            </a:r>
            <a:r>
              <a:rPr lang="en-US" sz="1200" dirty="0" smtClean="0">
                <a:latin typeface="Courier New"/>
              </a:rPr>
              <a:t> = </a:t>
            </a:r>
            <a:r>
              <a:rPr lang="en-US" sz="1200" dirty="0" err="1" smtClean="0">
                <a:latin typeface="Courier New"/>
              </a:rPr>
              <a:t>smtp.ehlo</a:t>
            </a:r>
            <a:r>
              <a:rPr lang="en-US" sz="1200" dirty="0" smtClean="0">
                <a:latin typeface="Courier New"/>
              </a:rPr>
              <a:t>()</a:t>
            </a:r>
          </a:p>
          <a:p>
            <a:r>
              <a:rPr lang="en-US" sz="1200" dirty="0" smtClean="0">
                <a:latin typeface="Courier New"/>
              </a:rPr>
              <a:t>        assert response == 250</a:t>
            </a:r>
          </a:p>
          <a:p>
            <a:r>
              <a:rPr lang="en-US" sz="1200" dirty="0" smtClean="0">
                <a:latin typeface="Courier New"/>
              </a:rPr>
              <a:t>        assert "</a:t>
            </a:r>
            <a:r>
              <a:rPr lang="en-US" sz="1200" dirty="0" err="1" smtClean="0">
                <a:latin typeface="Courier New"/>
              </a:rPr>
              <a:t>google</a:t>
            </a:r>
            <a:r>
              <a:rPr lang="en-US" sz="1200" dirty="0" smtClean="0">
                <a:latin typeface="Courier New"/>
              </a:rPr>
              <a:t>" in </a:t>
            </a:r>
            <a:r>
              <a:rPr lang="en-US" sz="1200" dirty="0" err="1" smtClean="0">
                <a:latin typeface="Courier New"/>
              </a:rPr>
              <a:t>msg</a:t>
            </a:r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&gt;       assert 0 # for demo purposes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E       assert 0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test_sample4.py:12: </a:t>
            </a:r>
            <a:r>
              <a:rPr lang="en-US" sz="1200" dirty="0" err="1" smtClean="0">
                <a:latin typeface="Courier New"/>
              </a:rPr>
              <a:t>AssertionError</a:t>
            </a:r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/>
              </a:rPr>
              <a:t>========================== 1 failed in 0.33 seconds ===========================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194421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Fixture cleanup</a:t>
            </a:r>
          </a:p>
          <a:p>
            <a:r>
              <a:rPr lang="sr-Latn-RS" dirty="0" smtClean="0"/>
              <a:t>Postavljanje okruženja za test može da zahteva čišćenje prethodnih podešavanja</a:t>
            </a:r>
          </a:p>
          <a:p>
            <a:r>
              <a:rPr lang="sr-Latn-RS" dirty="0" smtClean="0"/>
              <a:t>Pozivanje py.test –s kako bi videli ispise iz fin()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2178" y="3025983"/>
            <a:ext cx="7272808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smtplib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pytest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latin typeface="Courier New"/>
            </a:endParaRPr>
          </a:p>
          <a:p>
            <a:r>
              <a:rPr lang="en-US" i="1" dirty="0" smtClean="0">
                <a:solidFill>
                  <a:srgbClr val="7D7D7D"/>
                </a:solidFill>
                <a:latin typeface="Courier New"/>
              </a:rPr>
              <a:t>@</a:t>
            </a:r>
            <a:r>
              <a:rPr lang="en-US" i="1" dirty="0" err="1" smtClean="0">
                <a:solidFill>
                  <a:srgbClr val="7D7D7D"/>
                </a:solidFill>
                <a:latin typeface="Courier New"/>
              </a:rPr>
              <a:t>pytest.fixture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(scope=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"module"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smtp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(request):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smtp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smtplib.SMTP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"merlinux.eu"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fin():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"teardown </a:t>
            </a:r>
            <a:r>
              <a:rPr lang="en-US" i="1" dirty="0" err="1" smtClean="0">
                <a:solidFill>
                  <a:srgbClr val="800000"/>
                </a:solidFill>
                <a:latin typeface="Courier New"/>
              </a:rPr>
              <a:t>smtp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smtp.close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request.addfinalizer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(fin)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smtp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urier New"/>
              </a:rPr>
              <a:t># provide the fixture value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44016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Parametrizovani fixture</a:t>
            </a:r>
          </a:p>
          <a:p>
            <a:r>
              <a:rPr lang="sr-Latn-RS" dirty="0" smtClean="0"/>
              <a:t>U primeru će biti kreirana dva </a:t>
            </a:r>
            <a:r>
              <a:rPr lang="sr-Latn-RS" i="1" dirty="0" smtClean="0"/>
              <a:t>fixture</a:t>
            </a:r>
            <a:r>
              <a:rPr lang="sr-Latn-RS" dirty="0" smtClean="0"/>
              <a:t> objekta</a:t>
            </a:r>
          </a:p>
          <a:p>
            <a:r>
              <a:rPr lang="sr-Latn-RS" dirty="0" smtClean="0"/>
              <a:t>Sve funkcije će biti pozvane za svaki </a:t>
            </a:r>
            <a:r>
              <a:rPr lang="sr-Latn-RS" i="1" dirty="0" smtClean="0"/>
              <a:t>fixture</a:t>
            </a:r>
            <a:r>
              <a:rPr lang="sr-Latn-RS" dirty="0" smtClean="0"/>
              <a:t> objekat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892" y="2708920"/>
            <a:ext cx="813690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pytest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smtplib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latin typeface="Courier New"/>
            </a:endParaRPr>
          </a:p>
          <a:p>
            <a:r>
              <a:rPr lang="en-US" i="1" dirty="0" smtClean="0">
                <a:solidFill>
                  <a:srgbClr val="7D7D7D"/>
                </a:solidFill>
                <a:latin typeface="Courier New"/>
              </a:rPr>
              <a:t>@</a:t>
            </a:r>
            <a:r>
              <a:rPr lang="en-US" i="1" dirty="0" err="1" smtClean="0">
                <a:solidFill>
                  <a:srgbClr val="7D7D7D"/>
                </a:solidFill>
                <a:latin typeface="Courier New"/>
              </a:rPr>
              <a:t>pytest.fixture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(scope=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"module"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params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=[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"merlinux.eu"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"mail.python.org"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smtp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(request):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smtp_l</a:t>
            </a:r>
            <a:r>
              <a:rPr lang="en-US" dirty="0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smtplib.SMTP</a:t>
            </a:r>
            <a:r>
              <a:rPr lang="en-US" dirty="0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request.param</a:t>
            </a:r>
            <a:r>
              <a:rPr lang="en-US" dirty="0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fin():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mtClean="0">
                <a:solidFill>
                  <a:srgbClr val="0000FF"/>
                </a:solidFill>
                <a:latin typeface="Courier New"/>
              </a:rPr>
              <a:t>print</a:t>
            </a:r>
            <a:r>
              <a:rPr lang="en-US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i="1" smtClean="0">
                <a:solidFill>
                  <a:srgbClr val="800000"/>
                </a:solidFill>
                <a:latin typeface="Courier New"/>
              </a:rPr>
              <a:t>“Finalizing 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%s"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 % </a:t>
            </a:r>
            <a:r>
              <a:rPr lang="en-US" i="1" dirty="0" err="1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smtp_l</a:t>
            </a:r>
            <a:r>
              <a:rPr lang="en-US" i="1" dirty="0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smtp_l.close</a:t>
            </a:r>
            <a:r>
              <a:rPr lang="en-US" dirty="0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request.addfinalizer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(fin)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96"/>
                </a:highlight>
                <a:latin typeface="Courier New"/>
              </a:rPr>
              <a:t>smtp_l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Latn-CS" dirty="0" smtClean="0">
                <a:latin typeface="Arial" charset="0"/>
                <a:cs typeface="Arial" charset="0"/>
              </a:rPr>
              <a:t>Sadržaj:</a:t>
            </a:r>
          </a:p>
          <a:p>
            <a:r>
              <a:rPr lang="sr-Latn-CS" dirty="0" smtClean="0">
                <a:latin typeface="Arial" charset="0"/>
                <a:cs typeface="Arial" charset="0"/>
              </a:rPr>
              <a:t>Testiranje</a:t>
            </a:r>
          </a:p>
          <a:p>
            <a:pPr lvl="1"/>
            <a:r>
              <a:rPr lang="sr-Latn-CS" dirty="0" smtClean="0">
                <a:latin typeface="Arial" charset="0"/>
                <a:cs typeface="Arial" charset="0"/>
              </a:rPr>
              <a:t>pytest</a:t>
            </a:r>
          </a:p>
          <a:p>
            <a:pPr lvl="1"/>
            <a:r>
              <a:rPr lang="sr-Latn-CS" dirty="0" smtClean="0">
                <a:latin typeface="Arial" charset="0"/>
                <a:cs typeface="Arial" charset="0"/>
              </a:rPr>
              <a:t>doctest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PyUnit</a:t>
            </a:r>
            <a:endParaRPr lang="sr-Latn-RS" dirty="0" smtClean="0">
              <a:latin typeface="Arial" charset="0"/>
              <a:cs typeface="Arial" charset="0"/>
            </a:endParaRPr>
          </a:p>
          <a:p>
            <a:r>
              <a:rPr lang="sr-Latn-CS" dirty="0" smtClean="0">
                <a:latin typeface="Arial" charset="0"/>
                <a:cs typeface="Arial" charset="0"/>
              </a:rPr>
              <a:t>Pisanje dokumentacije</a:t>
            </a:r>
            <a:endParaRPr lang="sr-Latn-RS" dirty="0" smtClean="0">
              <a:latin typeface="Arial" charset="0"/>
              <a:cs typeface="Arial" charset="0"/>
            </a:endParaRPr>
          </a:p>
          <a:p>
            <a:pPr lvl="1"/>
            <a:r>
              <a:rPr lang="sr-Latn-RS" dirty="0" smtClean="0">
                <a:latin typeface="Arial" charset="0"/>
                <a:cs typeface="Arial" charset="0"/>
              </a:rPr>
              <a:t>sphinks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doxygen</a:t>
            </a:r>
            <a:endParaRPr lang="sr-Latn-C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440160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Parametrizovan</a:t>
            </a:r>
            <a:r>
              <a:rPr lang="en-US" b="1" dirty="0" smtClean="0"/>
              <a:t>e</a:t>
            </a:r>
            <a:r>
              <a:rPr lang="sr-Latn-RS" b="1" dirty="0" smtClean="0"/>
              <a:t> test funkcije</a:t>
            </a:r>
          </a:p>
          <a:p>
            <a:r>
              <a:rPr lang="sr-Latn-RS" dirty="0" smtClean="0"/>
              <a:t>Ovakve test funkcije se pozivaju za svaki set parametarta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892" y="2708920"/>
            <a:ext cx="8136904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pytest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i="1" dirty="0" smtClean="0">
                <a:solidFill>
                  <a:srgbClr val="7D7D7D"/>
                </a:solidFill>
                <a:latin typeface="Courier New"/>
              </a:rPr>
              <a:t>@</a:t>
            </a:r>
            <a:r>
              <a:rPr lang="en-US" i="1" dirty="0" err="1" smtClean="0">
                <a:solidFill>
                  <a:srgbClr val="7D7D7D"/>
                </a:solidFill>
                <a:latin typeface="Courier New"/>
              </a:rPr>
              <a:t>pytest.mark.parametrize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i="1" dirty="0" err="1" smtClean="0">
                <a:solidFill>
                  <a:srgbClr val="800000"/>
                </a:solidFill>
                <a:latin typeface="Courier New"/>
              </a:rPr>
              <a:t>input,expected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[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(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"3+5"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latin typeface="Courier New"/>
              </a:rPr>
              <a:t>8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),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(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"2+4"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latin typeface="Courier New"/>
              </a:rPr>
              <a:t>6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),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pytest.mark.xfail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((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"6*9"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latin typeface="Courier New"/>
              </a:rPr>
              <a:t>42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)),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test_eval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(input, expected):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eval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(input) == expected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Zadatak</a:t>
            </a:r>
          </a:p>
          <a:p>
            <a:r>
              <a:rPr lang="sr-Latn-RS" dirty="0" smtClean="0"/>
              <a:t>Napisati funkciju za određivanje najvećeg zajedničkog delioca dva cela broja</a:t>
            </a:r>
          </a:p>
          <a:p>
            <a:r>
              <a:rPr lang="sr-Latn-RS" dirty="0" smtClean="0"/>
              <a:t>Testirati funkciju upotrebom pytest okruženja</a:t>
            </a:r>
          </a:p>
          <a:p>
            <a:r>
              <a:rPr lang="sr-Latn-RS" dirty="0" smtClean="0"/>
              <a:t>Testirati nevalidne ulaze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Doctest</a:t>
            </a:r>
          </a:p>
          <a:p>
            <a:r>
              <a:rPr lang="sr-Latn-RS" dirty="0" smtClean="0"/>
              <a:t>Testovi se pišu u docstring stringovima – copy/paste u REPL konzolu</a:t>
            </a:r>
          </a:p>
          <a:p>
            <a:r>
              <a:rPr lang="sr-Latn-RS" dirty="0" smtClean="0"/>
              <a:t>Prednosti: testovi su ujedno i dokumentacija metode/funkcije</a:t>
            </a:r>
          </a:p>
          <a:p>
            <a:r>
              <a:rPr lang="sr-Latn-RS" dirty="0" smtClean="0"/>
              <a:t>Mane: testovi su deo izvornog koda, ne mogu se izdvojiti, smanjuje se čitljivost koda.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7606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 doctest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892" y="1772816"/>
            <a:ext cx="8136904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factorial(n):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"""Return the factorial of n, an exact integer &gt;= 0.</a:t>
            </a:r>
          </a:p>
          <a:p>
            <a:endParaRPr lang="en-US" dirty="0" smtClean="0">
              <a:latin typeface="Courier New"/>
            </a:endParaRP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If the result is small enough to fit in an </a:t>
            </a:r>
            <a:r>
              <a:rPr lang="en-US" i="1" dirty="0" err="1" smtClean="0">
                <a:solidFill>
                  <a:srgbClr val="800000"/>
                </a:solidFill>
                <a:latin typeface="Courier New"/>
              </a:rPr>
              <a:t>int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, return an int.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Else return a long.</a:t>
            </a:r>
          </a:p>
          <a:p>
            <a:endParaRPr lang="en-US" dirty="0" smtClean="0">
              <a:latin typeface="Courier New"/>
            </a:endParaRP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&gt;&gt;&gt; [factorial(n) for n in range(6)]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[1, 1, 2, 6, 24, 120]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&gt;&gt;&gt; [factorial(long(n)) for n in range(6)]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[1, 1, 2, 6, 24, 120]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&gt;&gt;&gt; factorial(30)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265252859812191058636308480000000L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&gt;&gt;&gt; factorial(30L)</a:t>
            </a:r>
          </a:p>
          <a:p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    265252859812191058636308480000000L</a:t>
            </a:r>
            <a:endParaRPr lang="sr-Latn-RS" i="1" dirty="0" smtClean="0">
              <a:solidFill>
                <a:srgbClr val="800000"/>
              </a:solidFill>
              <a:latin typeface="Courier New"/>
            </a:endParaRPr>
          </a:p>
          <a:p>
            <a:r>
              <a:rPr lang="sr-Latn-RS" i="1" dirty="0" smtClean="0">
                <a:solidFill>
                  <a:srgbClr val="800000"/>
                </a:solidFill>
                <a:latin typeface="Courier New"/>
              </a:rPr>
              <a:t>...</a:t>
            </a:r>
            <a:endParaRPr lang="en-US" i="1" dirty="0" smtClean="0">
              <a:solidFill>
                <a:srgbClr val="8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PyUnit</a:t>
            </a:r>
          </a:p>
          <a:p>
            <a:r>
              <a:rPr lang="sr-Latn-RS" dirty="0" smtClean="0"/>
              <a:t>Port JUnit Java biblioteke</a:t>
            </a:r>
          </a:p>
          <a:p>
            <a:r>
              <a:rPr lang="sr-Latn-RS" dirty="0" smtClean="0"/>
              <a:t>API složeniji od prethodna dva alata</a:t>
            </a:r>
          </a:p>
          <a:p>
            <a:r>
              <a:rPr lang="sr-Latn-RS" dirty="0" smtClean="0"/>
              <a:t>Omogućava agregaciju testova, startup i shutdown kod koji se može deliti između testova</a:t>
            </a:r>
          </a:p>
          <a:p>
            <a:r>
              <a:rPr lang="en-US" dirty="0" smtClean="0"/>
              <a:t>N</a:t>
            </a:r>
            <a:r>
              <a:rPr lang="sr-Latn-RS" dirty="0" smtClean="0"/>
              <a:t>ala</a:t>
            </a:r>
            <a:r>
              <a:rPr lang="en-US" dirty="0" smtClean="0"/>
              <a:t>z</a:t>
            </a:r>
            <a:r>
              <a:rPr lang="sr-Latn-RS" dirty="0" smtClean="0"/>
              <a:t>i se u </a:t>
            </a:r>
            <a:r>
              <a:rPr lang="sr-Latn-RS" i="1" dirty="0" smtClean="0"/>
              <a:t>unittest</a:t>
            </a:r>
            <a:r>
              <a:rPr lang="sr-Latn-RS" dirty="0" smtClean="0"/>
              <a:t> modulu standardne python biblioteke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Osnovni koncepti</a:t>
            </a:r>
          </a:p>
          <a:p>
            <a:r>
              <a:rPr lang="sr-Latn-RS" b="1" dirty="0" smtClean="0"/>
              <a:t>Test fixture</a:t>
            </a:r>
            <a:r>
              <a:rPr lang="sr-Latn-RS" dirty="0" smtClean="0"/>
              <a:t> – podrazumeva sve prirpreme koje je potrebno obaviti pre izvršavanja testa kao i uklanjanje istih.</a:t>
            </a:r>
          </a:p>
          <a:p>
            <a:r>
              <a:rPr lang="sr-Latn-RS" b="1" dirty="0" smtClean="0"/>
              <a:t>Test case</a:t>
            </a:r>
            <a:r>
              <a:rPr lang="sr-Latn-RS" dirty="0" smtClean="0"/>
              <a:t> – najmanja jedinica testiranja. Unittest modul poseduje klasu </a:t>
            </a:r>
            <a:r>
              <a:rPr lang="sr-Latn-RS" i="1" dirty="0" smtClean="0"/>
              <a:t>TestCase</a:t>
            </a:r>
            <a:r>
              <a:rPr lang="sr-Latn-RS" b="1" i="1" dirty="0" smtClean="0"/>
              <a:t> </a:t>
            </a:r>
            <a:r>
              <a:rPr lang="sr-Latn-RS" dirty="0" smtClean="0"/>
              <a:t>koja služi za njeno kreiranje.</a:t>
            </a:r>
          </a:p>
          <a:p>
            <a:r>
              <a:rPr lang="sr-Latn-RS" b="1" dirty="0" smtClean="0"/>
              <a:t>Test suite</a:t>
            </a:r>
            <a:r>
              <a:rPr lang="sr-Latn-RS" dirty="0" smtClean="0"/>
              <a:t> – kolekcija testova (</a:t>
            </a:r>
            <a:r>
              <a:rPr lang="sr-Latn-RS" i="1" dirty="0" smtClean="0"/>
              <a:t>test case</a:t>
            </a:r>
            <a:r>
              <a:rPr lang="sr-Latn-RS" dirty="0" smtClean="0"/>
              <a:t>-ova) ili drugih </a:t>
            </a:r>
            <a:r>
              <a:rPr lang="sr-Latn-RS" i="1" dirty="0" smtClean="0"/>
              <a:t>test suite</a:t>
            </a:r>
            <a:r>
              <a:rPr lang="sr-Latn-RS" dirty="0" smtClean="0"/>
              <a:t>-ova.</a:t>
            </a:r>
          </a:p>
          <a:p>
            <a:r>
              <a:rPr lang="sr-Latn-RS" b="1" dirty="0" smtClean="0"/>
              <a:t>Test runner</a:t>
            </a:r>
            <a:r>
              <a:rPr lang="sr-Latn-RS" dirty="0" smtClean="0"/>
              <a:t> – komponenta koja izvršava testove i generiše rezultate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Testiranje zasnovano na zadovoljenju uslova - </a:t>
            </a:r>
            <a:r>
              <a:rPr lang="sr-Latn-RS" b="1" i="1" dirty="0" smtClean="0"/>
              <a:t>assert</a:t>
            </a:r>
            <a:endParaRPr lang="sr-Latn-RS" b="1" dirty="0" smtClean="0"/>
          </a:p>
          <a:p>
            <a:r>
              <a:rPr lang="sr-Latn-RS" dirty="0" smtClean="0"/>
              <a:t>U okviru izvršavanja testa </a:t>
            </a:r>
            <a:r>
              <a:rPr lang="sr-Latn-RS" i="1" dirty="0" smtClean="0"/>
              <a:t>assert </a:t>
            </a:r>
            <a:r>
              <a:rPr lang="sr-Latn-RS" dirty="0" smtClean="0"/>
              <a:t>iskazom definiše se tvrdnja koja mora biti zadovoljena</a:t>
            </a:r>
          </a:p>
          <a:p>
            <a:r>
              <a:rPr lang="sr-Latn-RS" dirty="0" smtClean="0"/>
              <a:t>Ukoiko </a:t>
            </a:r>
            <a:r>
              <a:rPr lang="sr-Latn-RS" i="1" dirty="0" smtClean="0"/>
              <a:t>assert</a:t>
            </a:r>
            <a:r>
              <a:rPr lang="sr-Latn-RS" dirty="0" smtClean="0"/>
              <a:t> iskaz nije zadovoljen test će biti neuspešan</a:t>
            </a:r>
          </a:p>
          <a:p>
            <a:r>
              <a:rPr lang="sr-Latn-RS" dirty="0" smtClean="0"/>
              <a:t>Ukoliko je uključena optimizacija koda </a:t>
            </a:r>
            <a:r>
              <a:rPr lang="sr-Latn-RS" i="1" dirty="0" smtClean="0"/>
              <a:t>assert </a:t>
            </a:r>
            <a:r>
              <a:rPr lang="sr-Latn-RS" dirty="0" smtClean="0"/>
              <a:t>iskazi će biti </a:t>
            </a:r>
            <a:r>
              <a:rPr lang="sr-Latn-RS" b="1" dirty="0" smtClean="0"/>
              <a:t>isključeni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7606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892" y="1973739"/>
            <a:ext cx="813690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unittest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endParaRPr lang="en-US" dirty="0" smtClean="0">
              <a:latin typeface="Courier New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DefaultWidgetSizeTestCase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unittest.TestCase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runTest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widget = Widget(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"The widget"</a:t>
            </a:r>
            <a:r>
              <a:rPr lang="en-US" i="1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widget.size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 == (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50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50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i="1" dirty="0" smtClean="0">
                <a:solidFill>
                  <a:srgbClr val="800000"/>
                </a:solidFill>
                <a:latin typeface="Courier New"/>
              </a:rPr>
              <a:t>'incorrect default size'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075892"/>
            <a:ext cx="81369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</a:rPr>
              <a:t>testCase</a:t>
            </a:r>
            <a:r>
              <a:rPr lang="en-US" dirty="0" smtClean="0">
                <a:latin typeface="Courier New"/>
              </a:rPr>
              <a:t> = </a:t>
            </a:r>
            <a:r>
              <a:rPr lang="en-US" dirty="0" err="1" smtClean="0">
                <a:latin typeface="Courier New"/>
              </a:rPr>
              <a:t>DefaultWidgetSizeTestCase</a:t>
            </a:r>
            <a:r>
              <a:rPr lang="en-US" dirty="0" smtClean="0">
                <a:latin typeface="Courier New"/>
              </a:rPr>
              <a:t>()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467544" y="4293096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sr-Latn-R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Kreiranje test case-a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PYTHON KURS Testiranje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76064"/>
          </a:xfrm>
        </p:spPr>
        <p:txBody>
          <a:bodyPr/>
          <a:lstStyle/>
          <a:p>
            <a:pPr algn="ctr">
              <a:buNone/>
            </a:pPr>
            <a:r>
              <a:rPr lang="en-US" b="1" noProof="1" smtClean="0"/>
              <a:t>Fixtures i nasleđivanje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892" y="1712997"/>
            <a:ext cx="8136904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1" smtClean="0">
                <a:solidFill>
                  <a:srgbClr val="000000"/>
                </a:solidFill>
                <a:latin typeface="Courier New"/>
              </a:rPr>
              <a:t>SimpleWidgetTestCase(unittest.TestCase):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1" smtClean="0">
                <a:solidFill>
                  <a:srgbClr val="000000"/>
                </a:solidFill>
                <a:latin typeface="Courier New"/>
              </a:rPr>
              <a:t>setUp(</a:t>
            </a:r>
            <a:r>
              <a:rPr lang="en-US" sz="16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self.widget = Widget(</a:t>
            </a:r>
            <a:r>
              <a:rPr lang="en-US" sz="1600" i="1" noProof="1" smtClean="0">
                <a:solidFill>
                  <a:srgbClr val="800000"/>
                </a:solidFill>
                <a:latin typeface="Courier New"/>
              </a:rPr>
              <a:t>"The widget"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endParaRPr lang="en-US" sz="1600" noProof="1" smtClean="0">
              <a:latin typeface="Courier New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1" smtClean="0">
                <a:solidFill>
                  <a:srgbClr val="000000"/>
                </a:solidFill>
                <a:latin typeface="Courier New"/>
              </a:rPr>
              <a:t>tearDown(</a:t>
            </a:r>
            <a:r>
              <a:rPr lang="en-US" sz="16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self.widget.dispose()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self.widget = </a:t>
            </a:r>
            <a:r>
              <a:rPr lang="en-US" sz="1600" i="1" noProof="1" smtClean="0">
                <a:solidFill>
                  <a:srgbClr val="0000FF"/>
                </a:solidFill>
                <a:latin typeface="Courier New"/>
              </a:rPr>
              <a:t>None</a:t>
            </a:r>
          </a:p>
          <a:p>
            <a:endParaRPr lang="en-US" sz="1600" noProof="1" smtClean="0">
              <a:latin typeface="Courier New"/>
            </a:endParaRPr>
          </a:p>
          <a:p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1" smtClean="0">
                <a:solidFill>
                  <a:srgbClr val="000000"/>
                </a:solidFill>
                <a:latin typeface="Courier New"/>
              </a:rPr>
              <a:t>DefaultWidgetSizeTestCase(SimpleWidgetTestCase):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1" smtClean="0">
                <a:solidFill>
                  <a:srgbClr val="000000"/>
                </a:solidFill>
                <a:latin typeface="Courier New"/>
              </a:rPr>
              <a:t>runTest(</a:t>
            </a:r>
            <a:r>
              <a:rPr lang="en-US" sz="16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self.widget.size() == (</a:t>
            </a:r>
            <a:r>
              <a:rPr lang="en-US" sz="1600" i="1" noProof="1" smtClean="0">
                <a:solidFill>
                  <a:srgbClr val="FF0000"/>
                </a:solidFill>
                <a:latin typeface="Courier New"/>
              </a:rPr>
              <a:t>50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600" i="1" noProof="1" smtClean="0">
                <a:solidFill>
                  <a:srgbClr val="FF0000"/>
                </a:solidFill>
                <a:latin typeface="Courier New"/>
              </a:rPr>
              <a:t>50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600" i="1" noProof="1" smtClean="0">
                <a:solidFill>
                  <a:srgbClr val="800000"/>
                </a:solidFill>
                <a:latin typeface="Courier New"/>
              </a:rPr>
              <a:t>'incorrect default size'</a:t>
            </a:r>
          </a:p>
          <a:p>
            <a:endParaRPr lang="en-US" sz="1600" noProof="1" smtClean="0">
              <a:latin typeface="Courier New"/>
            </a:endParaRPr>
          </a:p>
          <a:p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1" smtClean="0">
                <a:solidFill>
                  <a:srgbClr val="000000"/>
                </a:solidFill>
                <a:latin typeface="Courier New"/>
              </a:rPr>
              <a:t>WidgetResizeTestCase(SimpleWidgetTestCase):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1" smtClean="0">
                <a:solidFill>
                  <a:srgbClr val="000000"/>
                </a:solidFill>
                <a:latin typeface="Courier New"/>
              </a:rPr>
              <a:t>runTest(</a:t>
            </a:r>
            <a:r>
              <a:rPr lang="en-US" sz="16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self.widget.resize(</a:t>
            </a:r>
            <a:r>
              <a:rPr lang="en-US" sz="1600" i="1" noProof="1" smtClean="0">
                <a:solidFill>
                  <a:srgbClr val="FF0000"/>
                </a:solidFill>
                <a:latin typeface="Courier New"/>
              </a:rPr>
              <a:t>100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600" i="1" noProof="1" smtClean="0">
                <a:solidFill>
                  <a:srgbClr val="FF0000"/>
                </a:solidFill>
                <a:latin typeface="Courier New"/>
              </a:rPr>
              <a:t>150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self.widget.size() == (</a:t>
            </a:r>
            <a:r>
              <a:rPr lang="en-US" sz="1600" i="1" noProof="1" smtClean="0">
                <a:solidFill>
                  <a:srgbClr val="FF0000"/>
                </a:solidFill>
                <a:latin typeface="Courier New"/>
              </a:rPr>
              <a:t>100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600" i="1" noProof="1" smtClean="0">
                <a:solidFill>
                  <a:srgbClr val="FF0000"/>
                </a:solidFill>
                <a:latin typeface="Courier New"/>
              </a:rPr>
              <a:t>150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), \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600" i="1" noProof="1" smtClean="0">
                <a:solidFill>
                  <a:srgbClr val="800000"/>
                </a:solidFill>
                <a:latin typeface="Courier New"/>
              </a:rPr>
              <a:t>'wrong size after resize'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PYTHON KURS Testiranje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2808312"/>
          </a:xfrm>
        </p:spPr>
        <p:txBody>
          <a:bodyPr/>
          <a:lstStyle/>
          <a:p>
            <a:pPr algn="ctr">
              <a:buNone/>
            </a:pPr>
            <a:r>
              <a:rPr lang="sr-Latn-RS" b="1" noProof="1" smtClean="0"/>
              <a:t>Organizacija koda testova i grupisanje test funkcija</a:t>
            </a:r>
          </a:p>
          <a:p>
            <a:r>
              <a:rPr lang="sr-Latn-RS" noProof="1" smtClean="0"/>
              <a:t>Jedan test case definiše bar jednu test metodu</a:t>
            </a:r>
          </a:p>
          <a:p>
            <a:r>
              <a:rPr lang="sr-Latn-RS" noProof="1" smtClean="0"/>
              <a:t>Obično se više logički povezanih test metoda definiše u jednom </a:t>
            </a:r>
            <a:r>
              <a:rPr lang="sr-Latn-RS" i="1" noProof="1" smtClean="0"/>
              <a:t>test case</a:t>
            </a:r>
            <a:r>
              <a:rPr lang="sr-Latn-RS" noProof="1" smtClean="0"/>
              <a:t>-u</a:t>
            </a:r>
          </a:p>
          <a:p>
            <a:r>
              <a:rPr lang="en-US" noProof="1" smtClean="0"/>
              <a:t>S</a:t>
            </a:r>
            <a:r>
              <a:rPr lang="sr-Latn-RS" noProof="1" smtClean="0"/>
              <a:t>ve metode dele isti </a:t>
            </a:r>
            <a:r>
              <a:rPr lang="sr-Latn-RS" i="1" noProof="1" smtClean="0"/>
              <a:t>setUp</a:t>
            </a:r>
            <a:r>
              <a:rPr lang="sr-Latn-RS" noProof="1" smtClean="0"/>
              <a:t> i </a:t>
            </a:r>
            <a:r>
              <a:rPr lang="sr-Latn-RS" i="1" noProof="1" smtClean="0"/>
              <a:t>tearDown</a:t>
            </a:r>
            <a:endParaRPr lang="en-US" i="1" noProof="1" smtClean="0"/>
          </a:p>
        </p:txBody>
      </p:sp>
      <p:sp>
        <p:nvSpPr>
          <p:cNvPr id="8" name="TextBox 7"/>
          <p:cNvSpPr txBox="1"/>
          <p:nvPr/>
        </p:nvSpPr>
        <p:spPr>
          <a:xfrm>
            <a:off x="513892" y="3789040"/>
            <a:ext cx="8136904" cy="27084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noProof="1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unittest</a:t>
            </a:r>
          </a:p>
          <a:p>
            <a:endParaRPr lang="en-US" sz="1000" noProof="1" smtClean="0">
              <a:latin typeface="Courier New"/>
            </a:endParaRPr>
          </a:p>
          <a:p>
            <a:r>
              <a:rPr lang="en-US" sz="1000" noProof="1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noProof="1" smtClean="0">
                <a:solidFill>
                  <a:srgbClr val="000000"/>
                </a:solidFill>
                <a:latin typeface="Courier New"/>
              </a:rPr>
              <a:t>WidgetTestCase(unittest.TestCase):</a:t>
            </a: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noProof="1" smtClean="0">
                <a:solidFill>
                  <a:srgbClr val="000000"/>
                </a:solidFill>
                <a:latin typeface="Courier New"/>
              </a:rPr>
              <a:t>setUp(</a:t>
            </a:r>
            <a:r>
              <a:rPr lang="en-US" sz="10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self.widget = Widget(</a:t>
            </a:r>
            <a:r>
              <a:rPr lang="en-US" sz="1000" i="1" noProof="1" smtClean="0">
                <a:solidFill>
                  <a:srgbClr val="800000"/>
                </a:solidFill>
                <a:latin typeface="Courier New"/>
              </a:rPr>
              <a:t>"The widget"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endParaRPr lang="en-US" sz="1000" noProof="1" smtClean="0">
              <a:latin typeface="Courier New"/>
            </a:endParaRP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noProof="1" smtClean="0">
                <a:solidFill>
                  <a:srgbClr val="000000"/>
                </a:solidFill>
                <a:latin typeface="Courier New"/>
              </a:rPr>
              <a:t>tearDown(</a:t>
            </a:r>
            <a:r>
              <a:rPr lang="en-US" sz="10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self.widget.dispose()</a:t>
            </a: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self.widget = </a:t>
            </a:r>
            <a:r>
              <a:rPr lang="en-US" sz="1000" i="1" noProof="1" smtClean="0">
                <a:solidFill>
                  <a:srgbClr val="0000FF"/>
                </a:solidFill>
                <a:latin typeface="Courier New"/>
              </a:rPr>
              <a:t>None</a:t>
            </a:r>
          </a:p>
          <a:p>
            <a:endParaRPr lang="en-US" sz="1000" noProof="1" smtClean="0">
              <a:latin typeface="Courier New"/>
            </a:endParaRP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noProof="1" smtClean="0">
                <a:solidFill>
                  <a:srgbClr val="000000"/>
                </a:solidFill>
                <a:latin typeface="Courier New"/>
              </a:rPr>
              <a:t>testDefaultSize(</a:t>
            </a:r>
            <a:r>
              <a:rPr lang="en-US" sz="10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noProof="1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self.widget.size() == (</a:t>
            </a:r>
            <a:r>
              <a:rPr lang="en-US" sz="1000" i="1" noProof="1" smtClean="0">
                <a:solidFill>
                  <a:srgbClr val="FF0000"/>
                </a:solidFill>
                <a:latin typeface="Courier New"/>
              </a:rPr>
              <a:t>50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000" i="1" noProof="1" smtClean="0">
                <a:solidFill>
                  <a:srgbClr val="FF0000"/>
                </a:solidFill>
                <a:latin typeface="Courier New"/>
              </a:rPr>
              <a:t>50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000" i="1" noProof="1" smtClean="0">
                <a:solidFill>
                  <a:srgbClr val="800000"/>
                </a:solidFill>
                <a:latin typeface="Courier New"/>
              </a:rPr>
              <a:t>'incorrect default size'</a:t>
            </a:r>
          </a:p>
          <a:p>
            <a:endParaRPr lang="en-US" sz="1000" noProof="1" smtClean="0">
              <a:latin typeface="Courier New"/>
            </a:endParaRP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noProof="1" smtClean="0">
                <a:solidFill>
                  <a:srgbClr val="000000"/>
                </a:solidFill>
                <a:latin typeface="Courier New"/>
              </a:rPr>
              <a:t>testResize(</a:t>
            </a:r>
            <a:r>
              <a:rPr lang="en-US" sz="10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self.widget.resize(</a:t>
            </a:r>
            <a:r>
              <a:rPr lang="en-US" sz="1000" i="1" noProof="1" smtClean="0">
                <a:solidFill>
                  <a:srgbClr val="FF0000"/>
                </a:solidFill>
                <a:latin typeface="Courier New"/>
              </a:rPr>
              <a:t>100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000" i="1" noProof="1" smtClean="0">
                <a:solidFill>
                  <a:srgbClr val="FF0000"/>
                </a:solidFill>
                <a:latin typeface="Courier New"/>
              </a:rPr>
              <a:t>150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noProof="1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self.widget.size() == (</a:t>
            </a:r>
            <a:r>
              <a:rPr lang="en-US" sz="1000" i="1" noProof="1" smtClean="0">
                <a:solidFill>
                  <a:srgbClr val="FF0000"/>
                </a:solidFill>
                <a:latin typeface="Courier New"/>
              </a:rPr>
              <a:t>100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000" i="1" noProof="1" smtClean="0">
                <a:solidFill>
                  <a:srgbClr val="FF0000"/>
                </a:solidFill>
                <a:latin typeface="Courier New"/>
              </a:rPr>
              <a:t>150</a:t>
            </a:r>
            <a:r>
              <a:rPr lang="en-US" sz="1000" i="1" noProof="1" smtClean="0">
                <a:solidFill>
                  <a:srgbClr val="000000"/>
                </a:solidFill>
                <a:latin typeface="Courier New"/>
              </a:rPr>
              <a:t>), \</a:t>
            </a:r>
          </a:p>
          <a:p>
            <a:r>
              <a:rPr lang="en-US" sz="1000" noProof="1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000" i="1" noProof="1" smtClean="0">
                <a:solidFill>
                  <a:srgbClr val="800000"/>
                </a:solidFill>
                <a:latin typeface="Courier New"/>
              </a:rPr>
              <a:t>'wrong size after resize'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err="1" smtClean="0">
                <a:latin typeface="Arial" charset="0"/>
                <a:cs typeface="Arial" charset="0"/>
              </a:rPr>
              <a:t>Testiranje</a:t>
            </a:r>
            <a:endParaRPr lang="en-US" b="1" dirty="0" smtClean="0">
              <a:latin typeface="Arial" charset="0"/>
              <a:cs typeface="Arial" charset="0"/>
            </a:endParaRPr>
          </a:p>
          <a:p>
            <a:r>
              <a:rPr lang="sr-Latn-CS" dirty="0" smtClean="0">
                <a:latin typeface="Arial" charset="0"/>
                <a:cs typeface="Arial" charset="0"/>
              </a:rPr>
              <a:t>Aktivnost koja za cilj ima obezbeđivanje da softver radi u skladu sa postavljenim funkcionalnim i nefunkcionalnim zahtevima</a:t>
            </a:r>
          </a:p>
          <a:p>
            <a:r>
              <a:rPr lang="sr-Latn-CS" dirty="0" smtClean="0">
                <a:latin typeface="Arial" charset="0"/>
                <a:cs typeface="Arial" charset="0"/>
              </a:rPr>
              <a:t>Najčešće je određena faza razvoja softvera posvećena testiranju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PYTHON KURS Testiranje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008112"/>
          </a:xfrm>
        </p:spPr>
        <p:txBody>
          <a:bodyPr/>
          <a:lstStyle/>
          <a:p>
            <a:pPr algn="ctr">
              <a:buNone/>
            </a:pPr>
            <a:r>
              <a:rPr lang="en-US" b="1" noProof="1" smtClean="0"/>
              <a:t>Primer</a:t>
            </a:r>
          </a:p>
          <a:p>
            <a:pPr algn="ctr">
              <a:buNone/>
            </a:pPr>
            <a:r>
              <a:rPr lang="en-US" noProof="1" smtClean="0"/>
              <a:t>unittest_sample12.py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892" y="2420888"/>
            <a:ext cx="8136904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noProof="1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random</a:t>
            </a:r>
          </a:p>
          <a:p>
            <a:r>
              <a:rPr lang="en-US" sz="1400" noProof="1" smtClean="0">
                <a:solidFill>
                  <a:srgbClr val="0000FF"/>
                </a:solidFill>
                <a:latin typeface="Courier New"/>
              </a:rPr>
              <a:t>import</a:t>
            </a:r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unittest</a:t>
            </a:r>
          </a:p>
          <a:p>
            <a:endParaRPr lang="en-US" sz="1400" noProof="1" smtClean="0">
              <a:latin typeface="Courier New"/>
            </a:endParaRPr>
          </a:p>
          <a:p>
            <a:r>
              <a:rPr lang="en-US" sz="1400" noProof="1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TestSequenceFunctions(unittest.TestCase):</a:t>
            </a:r>
          </a:p>
          <a:p>
            <a:endParaRPr lang="en-US" sz="1400" noProof="1" smtClean="0">
              <a:latin typeface="Courier New"/>
            </a:endParaRPr>
          </a:p>
          <a:p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setUp(</a:t>
            </a:r>
            <a:r>
              <a:rPr lang="en-US" sz="14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self.seq = list(range(</a:t>
            </a:r>
            <a:r>
              <a:rPr lang="en-US" sz="1400" i="1" noProof="1" smtClean="0">
                <a:solidFill>
                  <a:srgbClr val="FF0000"/>
                </a:solidFill>
                <a:latin typeface="Courier New"/>
              </a:rPr>
              <a:t>10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endParaRPr lang="en-US" sz="1400" noProof="1" smtClean="0">
              <a:latin typeface="Courier New"/>
            </a:endParaRPr>
          </a:p>
          <a:p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noProof="1" smtClean="0">
                <a:solidFill>
                  <a:srgbClr val="000000"/>
                </a:solidFill>
                <a:latin typeface="Courier New"/>
              </a:rPr>
              <a:t>test_shuffle(</a:t>
            </a:r>
            <a:r>
              <a:rPr lang="en-US" sz="14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noProof="1" smtClean="0">
                <a:solidFill>
                  <a:srgbClr val="008000"/>
                </a:solidFill>
                <a:latin typeface="Courier New"/>
              </a:rPr>
              <a:t># make sure the shuffled sequence does not lose any elements</a:t>
            </a:r>
          </a:p>
          <a:p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       random.shuffle(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self.seq)</a:t>
            </a:r>
          </a:p>
          <a:p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self.seq.sort()</a:t>
            </a:r>
          </a:p>
          <a:p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noProof="1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self.seq == list(range(</a:t>
            </a:r>
            <a:r>
              <a:rPr lang="en-US" sz="1400" i="1" noProof="1" smtClean="0">
                <a:solidFill>
                  <a:srgbClr val="FF0000"/>
                </a:solidFill>
                <a:latin typeface="Courier New"/>
              </a:rPr>
              <a:t>10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endParaRPr lang="en-US" sz="1400" noProof="1" smtClean="0">
              <a:latin typeface="Courier New"/>
            </a:endParaRPr>
          </a:p>
          <a:p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noProof="1" smtClean="0">
                <a:solidFill>
                  <a:srgbClr val="008000"/>
                </a:solidFill>
                <a:latin typeface="Courier New"/>
              </a:rPr>
              <a:t># should raise an exception for an immutable sequence</a:t>
            </a:r>
          </a:p>
          <a:p>
            <a:r>
              <a:rPr lang="en-US" sz="14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self.assertRaises(TypeError, random.shuffle, (</a:t>
            </a:r>
            <a:r>
              <a:rPr lang="en-US" sz="1400" i="1" noProof="1" smtClean="0">
                <a:solidFill>
                  <a:srgbClr val="FF0000"/>
                </a:solidFill>
                <a:latin typeface="Courier New"/>
              </a:rPr>
              <a:t>1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400" i="1" noProof="1" smtClean="0">
                <a:solidFill>
                  <a:srgbClr val="FF0000"/>
                </a:solidFill>
                <a:latin typeface="Courier New"/>
              </a:rPr>
              <a:t>2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sz="1400" i="1" noProof="1" smtClean="0">
                <a:solidFill>
                  <a:srgbClr val="FF0000"/>
                </a:solidFill>
                <a:latin typeface="Courier New"/>
              </a:rPr>
              <a:t>3</a:t>
            </a:r>
            <a:r>
              <a:rPr lang="en-US" sz="1400" i="1" noProof="1" smtClean="0">
                <a:solidFill>
                  <a:srgbClr val="000000"/>
                </a:solidFill>
                <a:latin typeface="Courier New"/>
              </a:rPr>
              <a:t>))</a:t>
            </a:r>
            <a:endParaRPr lang="en-US" sz="1400" i="1" noProof="1" smtClean="0">
              <a:solidFill>
                <a:srgbClr val="8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PYTHON KURS Testiranje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008112"/>
          </a:xfrm>
        </p:spPr>
        <p:txBody>
          <a:bodyPr/>
          <a:lstStyle/>
          <a:p>
            <a:pPr algn="ctr">
              <a:buNone/>
            </a:pPr>
            <a:r>
              <a:rPr lang="en-US" b="1" noProof="1" smtClean="0"/>
              <a:t>Nastavak</a:t>
            </a:r>
          </a:p>
          <a:p>
            <a:pPr algn="ctr">
              <a:buNone/>
            </a:pPr>
            <a:r>
              <a:rPr lang="en-US" noProof="1" smtClean="0"/>
              <a:t>unittest_sample12.py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892" y="2542252"/>
            <a:ext cx="813690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1" smtClean="0">
                <a:solidFill>
                  <a:srgbClr val="000000"/>
                </a:solidFill>
                <a:latin typeface="Courier New"/>
              </a:rPr>
              <a:t>test_choice(</a:t>
            </a:r>
            <a:r>
              <a:rPr lang="en-US" sz="16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element = random.choice(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self.seq)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element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self.seq</a:t>
            </a:r>
          </a:p>
          <a:p>
            <a:endParaRPr lang="en-US" sz="1600" noProof="1" smtClean="0">
              <a:latin typeface="Courier New"/>
            </a:endParaRP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1" smtClean="0">
                <a:solidFill>
                  <a:srgbClr val="000000"/>
                </a:solidFill>
                <a:latin typeface="Courier New"/>
              </a:rPr>
              <a:t>test_sample(</a:t>
            </a:r>
            <a:r>
              <a:rPr lang="en-US" sz="1600" b="1" i="1" noProof="1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with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self.assertRaises(ValueError):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    random.sample(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self.seq, </a:t>
            </a:r>
            <a:r>
              <a:rPr lang="en-US" sz="1600" i="1" noProof="1" smtClean="0">
                <a:solidFill>
                  <a:srgbClr val="FF0000"/>
                </a:solidFill>
                <a:latin typeface="Courier New"/>
              </a:rPr>
              <a:t>20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element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random.sample(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self.seq, </a:t>
            </a:r>
            <a:r>
              <a:rPr lang="en-US" sz="1600" i="1" noProof="1" smtClean="0">
                <a:solidFill>
                  <a:srgbClr val="FF0000"/>
                </a:solidFill>
                <a:latin typeface="Courier New"/>
              </a:rPr>
              <a:t>5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):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assert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element </a:t>
            </a:r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self.seq</a:t>
            </a:r>
          </a:p>
          <a:p>
            <a:endParaRPr lang="en-US" sz="1600" noProof="1" smtClean="0">
              <a:latin typeface="Courier New"/>
            </a:endParaRPr>
          </a:p>
          <a:p>
            <a:r>
              <a:rPr lang="en-US" sz="1600" noProof="1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__name__ == </a:t>
            </a:r>
            <a:r>
              <a:rPr lang="en-US" sz="1600" i="1" noProof="1" smtClean="0">
                <a:solidFill>
                  <a:srgbClr val="800000"/>
                </a:solidFill>
                <a:latin typeface="Courier New"/>
              </a:rPr>
              <a:t>'__main__'</a:t>
            </a:r>
            <a:r>
              <a:rPr lang="en-US" sz="1600" i="1" noProof="1" smtClean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sz="1600" noProof="1" smtClean="0">
                <a:solidFill>
                  <a:srgbClr val="000000"/>
                </a:solidFill>
                <a:latin typeface="Courier New"/>
              </a:rPr>
              <a:t>    unittest.main()</a:t>
            </a:r>
            <a:endParaRPr lang="en-US" sz="1600" i="1" noProof="1" smtClean="0">
              <a:solidFill>
                <a:srgbClr val="80000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PYTHON KURS Testiranje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76064"/>
          </a:xfrm>
        </p:spPr>
        <p:txBody>
          <a:bodyPr/>
          <a:lstStyle/>
          <a:p>
            <a:pPr algn="ctr">
              <a:buNone/>
            </a:pPr>
            <a:r>
              <a:rPr lang="sr-Latn-RS" b="1" noProof="1" smtClean="0"/>
              <a:t>Izvršavanje testa</a:t>
            </a:r>
            <a:endParaRPr lang="en-US" b="1" noProof="1" smtClean="0"/>
          </a:p>
        </p:txBody>
      </p:sp>
      <p:sp>
        <p:nvSpPr>
          <p:cNvPr id="8" name="TextBox 7"/>
          <p:cNvSpPr txBox="1"/>
          <p:nvPr/>
        </p:nvSpPr>
        <p:spPr>
          <a:xfrm>
            <a:off x="513892" y="2204864"/>
            <a:ext cx="8136904" cy="40318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r-Latn-RS" sz="1600" b="1" noProof="1" smtClean="0">
                <a:solidFill>
                  <a:srgbClr val="000000"/>
                </a:solidFill>
                <a:latin typeface="Courier New"/>
              </a:rPr>
              <a:t>d:\&gt;python unittest_sample12.py</a:t>
            </a:r>
          </a:p>
          <a:p>
            <a:r>
              <a:rPr lang="en-US" sz="1600" i="1" noProof="1" smtClean="0">
                <a:latin typeface="Courier New"/>
              </a:rPr>
              <a:t>...</a:t>
            </a:r>
          </a:p>
          <a:p>
            <a:r>
              <a:rPr lang="en-US" sz="1600" i="1" noProof="1" smtClean="0">
                <a:latin typeface="Courier New"/>
              </a:rPr>
              <a:t>---------------------------------------------------------------</a:t>
            </a:r>
          </a:p>
          <a:p>
            <a:r>
              <a:rPr lang="en-US" sz="1600" i="1" noProof="1" smtClean="0">
                <a:latin typeface="Courier New"/>
              </a:rPr>
              <a:t>Ran 3 tests in 0.000s</a:t>
            </a:r>
          </a:p>
          <a:p>
            <a:endParaRPr lang="en-US" sz="1600" i="1" noProof="1" smtClean="0">
              <a:latin typeface="Courier New"/>
            </a:endParaRPr>
          </a:p>
          <a:p>
            <a:r>
              <a:rPr lang="en-US" sz="1600" i="1" noProof="1" smtClean="0">
                <a:latin typeface="Courier New"/>
              </a:rPr>
              <a:t>OK</a:t>
            </a:r>
            <a:endParaRPr lang="sr-Latn-RS" sz="1600" i="1" noProof="1" smtClean="0">
              <a:latin typeface="Courier New"/>
            </a:endParaRPr>
          </a:p>
          <a:p>
            <a:endParaRPr lang="sr-Latn-RS" sz="1600" i="1" noProof="1">
              <a:latin typeface="Courier New"/>
            </a:endParaRPr>
          </a:p>
          <a:p>
            <a:r>
              <a:rPr lang="en-US" sz="1600" b="1" i="1" noProof="1" smtClean="0">
                <a:latin typeface="Courier New"/>
              </a:rPr>
              <a:t>d:</a:t>
            </a:r>
            <a:r>
              <a:rPr lang="sr-Latn-RS" sz="1600" b="1" i="1" noProof="1" smtClean="0">
                <a:latin typeface="Courier New"/>
              </a:rPr>
              <a:t>\</a:t>
            </a:r>
            <a:r>
              <a:rPr lang="en-US" sz="1600" b="1" i="1" noProof="1" smtClean="0">
                <a:latin typeface="Courier New"/>
              </a:rPr>
              <a:t>&gt;python unittest_sample12.py -v</a:t>
            </a:r>
          </a:p>
          <a:p>
            <a:r>
              <a:rPr lang="en-US" sz="1600" i="1" noProof="1" smtClean="0">
                <a:latin typeface="Courier New"/>
              </a:rPr>
              <a:t>test_choice (__main__.TestSequenceFunctions) ... ok</a:t>
            </a:r>
          </a:p>
          <a:p>
            <a:r>
              <a:rPr lang="en-US" sz="1600" i="1" noProof="1" smtClean="0">
                <a:latin typeface="Courier New"/>
              </a:rPr>
              <a:t>test_sample (__main__.TestSequenceFunctions) ... ok</a:t>
            </a:r>
          </a:p>
          <a:p>
            <a:r>
              <a:rPr lang="en-US" sz="1600" i="1" noProof="1" smtClean="0">
                <a:latin typeface="Courier New"/>
              </a:rPr>
              <a:t>test_shuffle (__main__.TestSequenceFunctions) ... ok</a:t>
            </a:r>
          </a:p>
          <a:p>
            <a:endParaRPr lang="en-US" sz="1600" i="1" noProof="1" smtClean="0">
              <a:latin typeface="Courier New"/>
            </a:endParaRPr>
          </a:p>
          <a:p>
            <a:r>
              <a:rPr lang="en-US" sz="1600" i="1" noProof="1" smtClean="0">
                <a:latin typeface="Courier New"/>
              </a:rPr>
              <a:t>--------------------------------------------------------------</a:t>
            </a:r>
          </a:p>
          <a:p>
            <a:r>
              <a:rPr lang="en-US" sz="1600" i="1" noProof="1" smtClean="0">
                <a:latin typeface="Courier New"/>
              </a:rPr>
              <a:t>Ran 3 tests in 0.010s</a:t>
            </a:r>
          </a:p>
          <a:p>
            <a:endParaRPr lang="en-US" sz="1600" i="1" noProof="1" smtClean="0">
              <a:latin typeface="Courier New"/>
            </a:endParaRPr>
          </a:p>
          <a:p>
            <a:r>
              <a:rPr lang="en-US" sz="1600" i="1" noProof="1" smtClean="0">
                <a:latin typeface="Courier New"/>
              </a:rPr>
              <a:t>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PYTHON KURS Testiranje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76064"/>
          </a:xfrm>
        </p:spPr>
        <p:txBody>
          <a:bodyPr/>
          <a:lstStyle/>
          <a:p>
            <a:pPr algn="ctr">
              <a:buNone/>
            </a:pPr>
            <a:r>
              <a:rPr lang="sr-Latn-RS" b="1" noProof="1" smtClean="0"/>
              <a:t>Agregacija testova – </a:t>
            </a:r>
            <a:r>
              <a:rPr lang="sr-Latn-RS" b="1" i="1" noProof="1" smtClean="0"/>
              <a:t>test suite</a:t>
            </a:r>
            <a:endParaRPr lang="en-US" b="1" noProof="1" smtClean="0"/>
          </a:p>
        </p:txBody>
      </p:sp>
      <p:sp>
        <p:nvSpPr>
          <p:cNvPr id="8" name="TextBox 7"/>
          <p:cNvSpPr txBox="1"/>
          <p:nvPr/>
        </p:nvSpPr>
        <p:spPr>
          <a:xfrm>
            <a:off x="513892" y="2438886"/>
            <a:ext cx="813690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noProof="1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noProof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noProof="1" smtClean="0">
                <a:solidFill>
                  <a:srgbClr val="000000"/>
                </a:solidFill>
                <a:latin typeface="Courier New"/>
              </a:rPr>
              <a:t>suite():</a:t>
            </a:r>
          </a:p>
          <a:p>
            <a:r>
              <a:rPr lang="en-US" noProof="1" smtClean="0">
                <a:solidFill>
                  <a:srgbClr val="000000"/>
                </a:solidFill>
                <a:latin typeface="Courier New"/>
              </a:rPr>
              <a:t>    suite = unittest.TestSuite()</a:t>
            </a:r>
          </a:p>
          <a:p>
            <a:r>
              <a:rPr lang="en-US" noProof="1" smtClean="0">
                <a:solidFill>
                  <a:srgbClr val="000000"/>
                </a:solidFill>
                <a:latin typeface="Courier New"/>
              </a:rPr>
              <a:t>    suite.addTest(WidgetTestCase(</a:t>
            </a:r>
            <a:r>
              <a:rPr lang="en-US" i="1" noProof="1" smtClean="0">
                <a:solidFill>
                  <a:srgbClr val="800000"/>
                </a:solidFill>
                <a:latin typeface="Courier New"/>
              </a:rPr>
              <a:t>"testDefaultSize"</a:t>
            </a:r>
            <a:r>
              <a:rPr lang="en-US" i="1" noProof="1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noProof="1" smtClean="0">
                <a:solidFill>
                  <a:srgbClr val="000000"/>
                </a:solidFill>
                <a:latin typeface="Courier New"/>
              </a:rPr>
              <a:t>    suite.addTest(WidgetTestCase(</a:t>
            </a:r>
            <a:r>
              <a:rPr lang="en-US" i="1" noProof="1" smtClean="0">
                <a:solidFill>
                  <a:srgbClr val="800000"/>
                </a:solidFill>
                <a:latin typeface="Courier New"/>
              </a:rPr>
              <a:t>"testResize"</a:t>
            </a:r>
            <a:r>
              <a:rPr lang="en-US" i="1" noProof="1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noProof="1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noProof="1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noProof="1" smtClean="0">
                <a:solidFill>
                  <a:srgbClr val="000000"/>
                </a:solidFill>
                <a:latin typeface="Courier New"/>
              </a:rPr>
              <a:t> suite</a:t>
            </a:r>
            <a:endParaRPr lang="sr-Latn-RS" noProof="1" smtClean="0">
              <a:solidFill>
                <a:srgbClr val="000000"/>
              </a:solidFill>
              <a:latin typeface="Courier New"/>
            </a:endParaRPr>
          </a:p>
          <a:p>
            <a:endParaRPr lang="en-US" noProof="1" smtClean="0">
              <a:solidFill>
                <a:srgbClr val="000000"/>
              </a:solidFill>
              <a:latin typeface="Courier New"/>
            </a:endParaRPr>
          </a:p>
          <a:p>
            <a:r>
              <a:rPr lang="en-US" noProof="1" smtClean="0">
                <a:solidFill>
                  <a:srgbClr val="000000"/>
                </a:solidFill>
                <a:latin typeface="Courier New"/>
              </a:rPr>
              <a:t>suite = unittest.makeSuite(WidgetTestCase,</a:t>
            </a:r>
            <a:r>
              <a:rPr lang="en-US" i="1" noProof="1" smtClean="0">
                <a:solidFill>
                  <a:srgbClr val="800000"/>
                </a:solidFill>
                <a:latin typeface="Courier New"/>
              </a:rPr>
              <a:t>'test'</a:t>
            </a:r>
            <a:r>
              <a:rPr lang="en-US" i="1" noProof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noProof="1" smtClean="0">
                <a:solidFill>
                  <a:srgbClr val="000000"/>
                </a:solidFill>
                <a:latin typeface="Courier New"/>
              </a:rPr>
              <a:t>suite1 = module1.TheTestSuite()</a:t>
            </a:r>
          </a:p>
          <a:p>
            <a:r>
              <a:rPr lang="en-US" noProof="1" smtClean="0">
                <a:solidFill>
                  <a:srgbClr val="000000"/>
                </a:solidFill>
                <a:latin typeface="Courier New"/>
              </a:rPr>
              <a:t>suite2 = module2.TheTestSuite()</a:t>
            </a:r>
          </a:p>
          <a:p>
            <a:r>
              <a:rPr lang="en-US" noProof="1" smtClean="0">
                <a:solidFill>
                  <a:srgbClr val="000000"/>
                </a:solidFill>
                <a:latin typeface="Courier New"/>
              </a:rPr>
              <a:t>alltests = unittest.TestSuite((suite1, suite2))</a:t>
            </a:r>
            <a:endParaRPr lang="en-US" i="1" noProof="1" smtClean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PYTHON KURS Testiranje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76064"/>
          </a:xfrm>
        </p:spPr>
        <p:txBody>
          <a:bodyPr/>
          <a:lstStyle/>
          <a:p>
            <a:pPr algn="ctr">
              <a:buNone/>
            </a:pPr>
            <a:r>
              <a:rPr lang="sr-Latn-RS" b="1" noProof="1" smtClean="0"/>
              <a:t>Interaktivno pokretanje</a:t>
            </a:r>
            <a:endParaRPr lang="en-US" b="1" noProof="1" smtClean="0"/>
          </a:p>
        </p:txBody>
      </p:sp>
      <p:sp>
        <p:nvSpPr>
          <p:cNvPr id="8" name="TextBox 7"/>
          <p:cNvSpPr txBox="1"/>
          <p:nvPr/>
        </p:nvSpPr>
        <p:spPr>
          <a:xfrm>
            <a:off x="513892" y="2438886"/>
            <a:ext cx="813690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r-Latn-RS" noProof="1" smtClean="0">
                <a:latin typeface="Courier New"/>
              </a:rPr>
              <a:t>runner = unittest.TextTestRunner()</a:t>
            </a:r>
          </a:p>
          <a:p>
            <a:r>
              <a:rPr lang="en-US" noProof="1" smtClean="0">
                <a:latin typeface="Courier New"/>
              </a:rPr>
              <a:t>runner</a:t>
            </a:r>
            <a:r>
              <a:rPr lang="sr-Latn-RS" noProof="1" smtClean="0">
                <a:latin typeface="Courier New"/>
              </a:rPr>
              <a:t>.run(widgetTestSuite)</a:t>
            </a:r>
            <a:endParaRPr lang="en-US" noProof="1" smtClean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230425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Pokretanje testova iz pydev okruženja</a:t>
            </a:r>
          </a:p>
          <a:p>
            <a:r>
              <a:rPr lang="sr-Latn-RS" dirty="0" smtClean="0"/>
              <a:t>PyDev omogućava pokretanje svih testova (pytest, PyUnit..</a:t>
            </a:r>
          </a:p>
          <a:p>
            <a:r>
              <a:rPr lang="sr-Latn-RS" dirty="0" smtClean="0"/>
              <a:t>Testovi će biti pronađeni i izvršeni a rezultat izvršavana prikazan u namenskom prozoru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789040"/>
            <a:ext cx="8240713" cy="256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Napomene</a:t>
            </a:r>
          </a:p>
          <a:p>
            <a:r>
              <a:rPr lang="sr-Latn-RS" dirty="0" smtClean="0"/>
              <a:t>Testove razvijati i držati odvojeno od programskog koda</a:t>
            </a:r>
          </a:p>
          <a:p>
            <a:r>
              <a:rPr lang="sr-Latn-RS" dirty="0" smtClean="0"/>
              <a:t>U binarnu distribuciju ne pakovati testove. Koriste se u toku razvoja</a:t>
            </a:r>
          </a:p>
          <a:p>
            <a:r>
              <a:rPr lang="sr-Latn-RS" dirty="0" smtClean="0"/>
              <a:t>Testove treba čuvati u sistemu za kontrolu verzija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Zadatak</a:t>
            </a:r>
          </a:p>
          <a:p>
            <a:r>
              <a:rPr lang="sr-Latn-RS" dirty="0" smtClean="0"/>
              <a:t>Napisati testove u PyUnit-u za rešenje zadatka sa najvećim zajedničkim deliocem</a:t>
            </a:r>
          </a:p>
          <a:p>
            <a:r>
              <a:rPr lang="sr-Latn-RS" dirty="0" smtClean="0"/>
              <a:t>Napisati skup testova u pytest okruženju za rešenja </a:t>
            </a:r>
            <a:r>
              <a:rPr lang="en-US" dirty="0" smtClean="0"/>
              <a:t>4 </a:t>
            </a:r>
            <a:r>
              <a:rPr lang="sr-Latn-RS" dirty="0" smtClean="0"/>
              <a:t>zadataka sa prva tri dana kursa</a:t>
            </a:r>
            <a:r>
              <a:rPr lang="en-US" dirty="0" smtClean="0"/>
              <a:t>. </a:t>
            </a:r>
            <a:r>
              <a:rPr lang="en-US" dirty="0" err="1" smtClean="0"/>
              <a:t>Testovi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pokriju</a:t>
            </a:r>
            <a:r>
              <a:rPr lang="en-US" dirty="0" smtClean="0"/>
              <a:t> </a:t>
            </a:r>
            <a:r>
              <a:rPr lang="en-US" dirty="0" err="1" smtClean="0"/>
              <a:t>grani</a:t>
            </a:r>
            <a:r>
              <a:rPr lang="sr-Latn-RS" dirty="0" smtClean="0"/>
              <a:t>č</a:t>
            </a:r>
            <a:r>
              <a:rPr lang="en-US" dirty="0" smtClean="0"/>
              <a:t>ne </a:t>
            </a:r>
            <a:r>
              <a:rPr lang="en-US" dirty="0" err="1" smtClean="0"/>
              <a:t>slu</a:t>
            </a:r>
            <a:r>
              <a:rPr lang="sr-Latn-RS" dirty="0" smtClean="0"/>
              <a:t>č</a:t>
            </a:r>
            <a:r>
              <a:rPr lang="en-US" dirty="0" err="1" smtClean="0"/>
              <a:t>ajeve</a:t>
            </a:r>
            <a:r>
              <a:rPr lang="en-US" dirty="0" smtClean="0"/>
              <a:t>,</a:t>
            </a:r>
            <a:r>
              <a:rPr lang="sr-Latn-RS" dirty="0" smtClean="0"/>
              <a:t> </a:t>
            </a:r>
            <a:r>
              <a:rPr lang="en-US" dirty="0" err="1" smtClean="0"/>
              <a:t>nevalidn</a:t>
            </a:r>
            <a:r>
              <a:rPr lang="sr-Latn-RS" dirty="0" smtClean="0"/>
              <a:t>e ula</a:t>
            </a:r>
            <a:r>
              <a:rPr lang="en-US" smtClean="0"/>
              <a:t>z</a:t>
            </a:r>
            <a:r>
              <a:rPr lang="sr-Latn-RS" smtClean="0"/>
              <a:t>e </a:t>
            </a:r>
            <a:r>
              <a:rPr lang="en-US" dirty="0" smtClean="0"/>
              <a:t> 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proveru</a:t>
            </a:r>
            <a:r>
              <a:rPr lang="en-US" dirty="0" smtClean="0"/>
              <a:t> </a:t>
            </a:r>
            <a:r>
              <a:rPr lang="en-US" dirty="0" err="1" smtClean="0"/>
              <a:t>funkcionalnosti</a:t>
            </a:r>
            <a:r>
              <a:rPr lang="en-US" dirty="0" smtClean="0"/>
              <a:t>. </a:t>
            </a:r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en-US" dirty="0" err="1" smtClean="0"/>
              <a:t>parametrizovane</a:t>
            </a:r>
            <a:r>
              <a:rPr lang="en-US" dirty="0" smtClean="0"/>
              <a:t> </a:t>
            </a:r>
            <a:r>
              <a:rPr lang="en-US" dirty="0" err="1" smtClean="0"/>
              <a:t>testove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SPHINX</a:t>
            </a:r>
            <a:endParaRPr lang="sr-Latn-RS" b="1" dirty="0" smtClean="0"/>
          </a:p>
          <a:p>
            <a:r>
              <a:rPr lang="sr-Latn-RS" dirty="0" smtClean="0"/>
              <a:t>Alat/</a:t>
            </a:r>
            <a:r>
              <a:rPr lang="en-US" dirty="0" err="1" smtClean="0"/>
              <a:t>biblioteka</a:t>
            </a:r>
            <a:r>
              <a:rPr lang="sr-Latn-RS" dirty="0" smtClean="0"/>
              <a:t> za kre</a:t>
            </a:r>
            <a:r>
              <a:rPr lang="en-US" dirty="0" err="1" smtClean="0"/>
              <a:t>i</a:t>
            </a:r>
            <a:r>
              <a:rPr lang="sr-Latn-RS" dirty="0" smtClean="0"/>
              <a:t>ranje dokumentacije u Python projektima. Python ga koristi za kreiranje svoje dokumentacije </a:t>
            </a:r>
          </a:p>
          <a:p>
            <a:r>
              <a:rPr lang="sr-Latn-RS" dirty="0" smtClean="0"/>
              <a:t>Baziran je na reStructuredText – </a:t>
            </a:r>
            <a:r>
              <a:rPr lang="en-US" dirty="0" err="1" smtClean="0"/>
              <a:t>sintaksi</a:t>
            </a:r>
            <a:r>
              <a:rPr lang="en-US" dirty="0" smtClean="0"/>
              <a:t>/</a:t>
            </a:r>
            <a:r>
              <a:rPr lang="sr-Latn-RS" dirty="0" smtClean="0"/>
              <a:t>jeziku za opis tekstualnog sadržaja</a:t>
            </a:r>
          </a:p>
          <a:p>
            <a:r>
              <a:rPr lang="sr-Latn-RS" dirty="0" smtClean="0"/>
              <a:t>Može se instalirati pip alatom: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4774" y="4798893"/>
            <a:ext cx="71544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noProof="1" smtClean="0">
                <a:latin typeface="Courier New"/>
              </a:rPr>
              <a:t>pip</a:t>
            </a:r>
            <a:r>
              <a:rPr lang="sr-Latn-RS" noProof="1" smtClean="0">
                <a:latin typeface="Courier New"/>
              </a:rPr>
              <a:t> install s</a:t>
            </a:r>
            <a:r>
              <a:rPr lang="en-US" noProof="1" smtClean="0">
                <a:latin typeface="Courier New"/>
              </a:rPr>
              <a:t>p</a:t>
            </a:r>
            <a:r>
              <a:rPr lang="sr-Latn-RS" noProof="1" smtClean="0">
                <a:latin typeface="Courier New"/>
              </a:rPr>
              <a:t>hinx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Karakteristike</a:t>
            </a:r>
          </a:p>
          <a:p>
            <a:r>
              <a:rPr lang="sr-Latn-RS" dirty="0" smtClean="0"/>
              <a:t>Mogućnost generisanja raz</a:t>
            </a:r>
            <a:r>
              <a:rPr lang="en-US" dirty="0" err="1" smtClean="0"/>
              <a:t>li</a:t>
            </a:r>
            <a:r>
              <a:rPr lang="sr-Latn-RS" dirty="0" smtClean="0"/>
              <a:t>čitih izlaznih formata: HTML, LaTeX, PDF, man pages, običan tekst</a:t>
            </a:r>
          </a:p>
          <a:p>
            <a:r>
              <a:rPr lang="sr-Latn-RS" dirty="0" smtClean="0"/>
              <a:t>Semantičko označavanje i automatsko povezivanje sa funkcijama, klasama, sekcijama i sl.</a:t>
            </a:r>
          </a:p>
          <a:p>
            <a:r>
              <a:rPr lang="sr-Latn-RS" dirty="0" smtClean="0"/>
              <a:t>Definisanje </a:t>
            </a:r>
            <a:r>
              <a:rPr lang="sr-Latn-RS" dirty="0" smtClean="0"/>
              <a:t>hijerarhi</a:t>
            </a:r>
            <a:r>
              <a:rPr lang="en-US" dirty="0" smtClean="0"/>
              <a:t>j</a:t>
            </a:r>
            <a:r>
              <a:rPr lang="sr-Latn-RS" dirty="0" smtClean="0"/>
              <a:t>ske </a:t>
            </a:r>
            <a:r>
              <a:rPr lang="sr-Latn-RS" dirty="0" smtClean="0"/>
              <a:t>strukture dokumenta</a:t>
            </a:r>
          </a:p>
          <a:p>
            <a:r>
              <a:rPr lang="sr-Latn-RS" dirty="0" smtClean="0"/>
              <a:t>Automatsko kreiranje indeksa</a:t>
            </a:r>
          </a:p>
          <a:p>
            <a:r>
              <a:rPr lang="sr-Latn-RS" dirty="0" smtClean="0"/>
              <a:t>Podrška za proširenja: testiranje delova koda, uključivanje docstring delova iz python modula, bojenje koda...</a:t>
            </a:r>
          </a:p>
          <a:p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Latn-RS" b="1" dirty="0" smtClean="0"/>
              <a:t>Razlozi za testiranje softvera:</a:t>
            </a:r>
          </a:p>
          <a:p>
            <a:r>
              <a:rPr lang="sr-Latn-RS" dirty="0" smtClean="0"/>
              <a:t>Podizanje kvaliteta softvera</a:t>
            </a:r>
          </a:p>
          <a:p>
            <a:r>
              <a:rPr lang="sr-Latn-RS" dirty="0" smtClean="0"/>
              <a:t>Povećanje sigurnosti da softver radi ono za šta ja projektovan</a:t>
            </a:r>
          </a:p>
          <a:p>
            <a:r>
              <a:rPr lang="sr-Latn-RS" dirty="0" smtClean="0"/>
              <a:t>Dokumentovanje API-ja (primeri upotrebe softverskih modula)</a:t>
            </a:r>
          </a:p>
          <a:p>
            <a:r>
              <a:rPr lang="sr-Latn-RS" dirty="0" smtClean="0"/>
              <a:t>Zaštita od regresija prilikom većih izmena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Osnovni koncepti</a:t>
            </a:r>
          </a:p>
          <a:p>
            <a:r>
              <a:rPr lang="sr-Latn-RS" b="1" i="1" dirty="0" smtClean="0"/>
              <a:t>Source directory</a:t>
            </a:r>
            <a:r>
              <a:rPr lang="sr-Latn-RS" dirty="0" smtClean="0"/>
              <a:t> – korenski direktorijum u kome se nalazi dokumentacija</a:t>
            </a:r>
          </a:p>
          <a:p>
            <a:r>
              <a:rPr lang="sr-Latn-RS" b="1" i="1" dirty="0" smtClean="0"/>
              <a:t>Master document</a:t>
            </a:r>
            <a:r>
              <a:rPr lang="sr-Latn-RS" dirty="0" smtClean="0"/>
              <a:t> – korenski dokument – indeks strana</a:t>
            </a:r>
            <a:endParaRPr lang="sr-Latn-RS" b="1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5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Početak kreriranja dokumentacije</a:t>
            </a:r>
          </a:p>
          <a:p>
            <a:r>
              <a:rPr lang="sr-Latn-RS" dirty="0" smtClean="0"/>
              <a:t>U osnovnom/korenskom direktorijumu pokreće de čarobnjak:</a:t>
            </a:r>
          </a:p>
          <a:p>
            <a:endParaRPr lang="sr-Latn-RS" dirty="0" smtClean="0"/>
          </a:p>
          <a:p>
            <a:r>
              <a:rPr lang="sr-Latn-RS" dirty="0" smtClean="0"/>
              <a:t>Nakon što odgovorite na niz pitanja, u korenskom direktroijum će biti kreirana početna struktura direktorijuma i osnovne datoreke.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71544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sphinx</a:t>
            </a:r>
            <a:r>
              <a:rPr lang="sr-Latn-RS" dirty="0" smtClean="0">
                <a:latin typeface="Courier New" pitchFamily="49" charset="0"/>
              </a:rPr>
              <a:t>-quickstart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Struktura dokumentacije</a:t>
            </a:r>
          </a:p>
          <a:p>
            <a:r>
              <a:rPr lang="sr-Latn-RS" dirty="0" smtClean="0"/>
              <a:t>Osnovni/master dokument je ulazna tačka za generisanje i mesto definisanja sadržaja</a:t>
            </a:r>
          </a:p>
          <a:p>
            <a:r>
              <a:rPr lang="sr-Latn-RS" dirty="0" smtClean="0"/>
              <a:t>Podrazumevano ime master dokumenta je </a:t>
            </a:r>
            <a:r>
              <a:rPr lang="sr-Latn-RS" i="1" dirty="0" smtClean="0"/>
              <a:t>index.rst</a:t>
            </a:r>
          </a:p>
          <a:p>
            <a:r>
              <a:rPr lang="sr-Latn-RS" dirty="0" smtClean="0"/>
              <a:t>Primer definisanog sadržaja dokumenta: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7154452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Courier New" pitchFamily="49" charset="0"/>
              </a:rPr>
              <a:t>..  </a:t>
            </a:r>
            <a:r>
              <a:rPr lang="en-US" dirty="0" err="1" smtClean="0">
                <a:latin typeface="Courier New" pitchFamily="49" charset="0"/>
              </a:rPr>
              <a:t>toctree</a:t>
            </a:r>
            <a:r>
              <a:rPr lang="sr-Latn-RS" dirty="0" smtClean="0">
                <a:latin typeface="Courier New" pitchFamily="49" charset="0"/>
              </a:rPr>
              <a:t>::</a:t>
            </a:r>
          </a:p>
          <a:p>
            <a:r>
              <a:rPr lang="sr-Latn-RS" dirty="0" smtClean="0">
                <a:latin typeface="Courier New" pitchFamily="49" charset="0"/>
              </a:rPr>
              <a:t>	:maxdepth: 2</a:t>
            </a:r>
          </a:p>
          <a:p>
            <a:endParaRPr lang="sr-Latn-RS" dirty="0" smtClean="0">
              <a:latin typeface="Courier New" pitchFamily="49" charset="0"/>
            </a:endParaRPr>
          </a:p>
          <a:p>
            <a:r>
              <a:rPr lang="sr-Latn-RS" dirty="0" smtClean="0">
                <a:latin typeface="Courier New" pitchFamily="49" charset="0"/>
              </a:rPr>
              <a:t>	intro</a:t>
            </a:r>
          </a:p>
          <a:p>
            <a:r>
              <a:rPr lang="sr-Latn-RS" dirty="0" smtClean="0">
                <a:latin typeface="Courier New" pitchFamily="49" charset="0"/>
              </a:rPr>
              <a:t>	tutorial</a:t>
            </a:r>
          </a:p>
          <a:p>
            <a:r>
              <a:rPr lang="sr-Latn-RS" dirty="0" smtClean="0">
                <a:latin typeface="Courier New" pitchFamily="49" charset="0"/>
              </a:rPr>
              <a:t>	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4256"/>
            <a:ext cx="8229600" cy="2476872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Paragrafi</a:t>
            </a:r>
          </a:p>
          <a:p>
            <a:r>
              <a:rPr lang="sr-Latn-RS" dirty="0" smtClean="0"/>
              <a:t>Paragraf se u reST dokumentu odvajaju najmanje jednom praznom linijom</a:t>
            </a:r>
          </a:p>
          <a:p>
            <a:r>
              <a:rPr lang="sr-Latn-RS" dirty="0" smtClean="0"/>
              <a:t>Identacija je bitna kao i kod Python-a, što znači da paragrafi moraju biti na istom nivou identacije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4256"/>
            <a:ext cx="8229600" cy="276490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Ozačavanje (promena stila) unutar linije</a:t>
            </a:r>
            <a:endParaRPr lang="sr-Latn-RS" i="1" dirty="0" smtClean="0"/>
          </a:p>
          <a:p>
            <a:r>
              <a:rPr lang="sr-Latn-RS" b="1" i="1" dirty="0" smtClean="0"/>
              <a:t>Italics </a:t>
            </a:r>
            <a:r>
              <a:rPr lang="sr-Latn-RS" dirty="0" smtClean="0"/>
              <a:t> delovi teksta se navode unutar *: *tekst*</a:t>
            </a:r>
          </a:p>
          <a:p>
            <a:r>
              <a:rPr lang="sr-Latn-RS" b="1" i="1" dirty="0" smtClean="0"/>
              <a:t>Bold</a:t>
            </a:r>
            <a:r>
              <a:rPr lang="sr-Latn-RS" i="1" dirty="0" smtClean="0"/>
              <a:t> </a:t>
            </a:r>
            <a:r>
              <a:rPr lang="sr-Latn-RS" dirty="0" smtClean="0"/>
              <a:t>se definišu sa dvostrukim **: **bold**</a:t>
            </a:r>
          </a:p>
          <a:p>
            <a:r>
              <a:rPr lang="sr-Latn-RS" b="1" i="1" dirty="0" smtClean="0"/>
              <a:t>Code </a:t>
            </a:r>
            <a:r>
              <a:rPr lang="sr-Latn-RS" dirty="0" smtClean="0"/>
              <a:t>se definiše upotrebom dvostrukih backquote znakova ``: ``import``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65103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 nabranjanja - liste</a:t>
            </a:r>
          </a:p>
          <a:p>
            <a:r>
              <a:rPr lang="sr-Latn-RS" dirty="0" smtClean="0"/>
              <a:t>Liste sa podnivoima: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pPr>
              <a:buNone/>
            </a:pPr>
            <a:endParaRPr lang="sr-Latn-RS" dirty="0" smtClean="0"/>
          </a:p>
          <a:p>
            <a:r>
              <a:rPr lang="sr-Latn-RS" dirty="0" smtClean="0"/>
              <a:t>Na isti način se definišu i liste sa brojanjem: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901731"/>
            <a:ext cx="715445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Courier New" pitchFamily="49" charset="0"/>
              </a:rPr>
              <a:t>* Prvi</a:t>
            </a:r>
          </a:p>
          <a:p>
            <a:r>
              <a:rPr lang="sr-Latn-RS" dirty="0" smtClean="0">
                <a:latin typeface="Courier New" pitchFamily="49" charset="0"/>
              </a:rPr>
              <a:t>* Drugi</a:t>
            </a:r>
          </a:p>
          <a:p>
            <a:r>
              <a:rPr lang="sr-Latn-RS" dirty="0" smtClean="0">
                <a:latin typeface="Courier New" pitchFamily="49" charset="0"/>
              </a:rPr>
              <a:t/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>  * Podelemenat 1</a:t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>  * Podelemenat 2</a:t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/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>* Nastavak prvog nivoa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277995"/>
            <a:ext cx="715445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Courier New" pitchFamily="49" charset="0"/>
              </a:rPr>
              <a:t>1. Prvi</a:t>
            </a:r>
          </a:p>
          <a:p>
            <a:r>
              <a:rPr lang="sr-Latn-RS" dirty="0" smtClean="0">
                <a:latin typeface="Courier New" pitchFamily="49" charset="0"/>
              </a:rPr>
              <a:t>2. Drugi</a:t>
            </a:r>
          </a:p>
          <a:p>
            <a:r>
              <a:rPr lang="sr-Latn-RS" dirty="0" smtClean="0">
                <a:latin typeface="Courier New" pitchFamily="49" charset="0"/>
              </a:rPr>
              <a:t/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>  #. Podelemenat 1</a:t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>  #. Podelemenat 2</a:t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/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>3. Nastavak prvog nivoa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10445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Predstavljanje izvornog koda</a:t>
            </a:r>
          </a:p>
          <a:p>
            <a:r>
              <a:rPr lang="sr-Latn-RS" dirty="0" smtClean="0"/>
              <a:t>Izvorni kode se navodi uvlačenjem pri čemu se prethodni paragraf završava sa ::</a:t>
            </a:r>
          </a:p>
          <a:p>
            <a:r>
              <a:rPr lang="en-US" dirty="0" smtClean="0"/>
              <a:t>N</a:t>
            </a:r>
            <a:r>
              <a:rPr lang="sr-Latn-RS" dirty="0" smtClean="0"/>
              <a:t>a primer: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592" y="3114834"/>
            <a:ext cx="7154452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</a:rPr>
              <a:t>Ovo</a:t>
            </a:r>
            <a:r>
              <a:rPr lang="en-US" dirty="0" smtClean="0">
                <a:latin typeface="Courier New" pitchFamily="49" charset="0"/>
              </a:rPr>
              <a:t> je </a:t>
            </a:r>
            <a:r>
              <a:rPr lang="en-US" dirty="0" err="1" smtClean="0">
                <a:latin typeface="Courier New" pitchFamily="49" charset="0"/>
              </a:rPr>
              <a:t>normalan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paragraf</a:t>
            </a:r>
            <a:r>
              <a:rPr lang="en-US" dirty="0" smtClean="0">
                <a:latin typeface="Courier New" pitchFamily="49" charset="0"/>
              </a:rPr>
              <a:t>. </a:t>
            </a:r>
            <a:r>
              <a:rPr lang="en-US" dirty="0" err="1" smtClean="0">
                <a:latin typeface="Courier New" pitchFamily="49" charset="0"/>
              </a:rPr>
              <a:t>Sledeci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paragraf</a:t>
            </a:r>
            <a:r>
              <a:rPr lang="en-US" dirty="0" smtClean="0">
                <a:latin typeface="Courier New" pitchFamily="49" charset="0"/>
              </a:rPr>
              <a:t> je </a:t>
            </a:r>
            <a:r>
              <a:rPr lang="en-US" dirty="0" err="1" smtClean="0">
                <a:latin typeface="Courier New" pitchFamily="49" charset="0"/>
              </a:rPr>
              <a:t>kod</a:t>
            </a:r>
            <a:r>
              <a:rPr lang="en-US" dirty="0" smtClean="0">
                <a:latin typeface="Courier New" pitchFamily="49" charset="0"/>
              </a:rPr>
              <a:t>::</a:t>
            </a:r>
            <a:r>
              <a:rPr lang="sr-Latn-RS" dirty="0" smtClean="0">
                <a:latin typeface="Courier New" pitchFamily="49" charset="0"/>
              </a:rPr>
              <a:t/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>    </a:t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, student in enumerate(students): </a:t>
            </a:r>
            <a:endParaRPr lang="sr-Latn-RS" dirty="0" smtClean="0">
              <a:latin typeface="Courier New" pitchFamily="49" charset="0"/>
            </a:endParaRPr>
          </a:p>
          <a:p>
            <a:r>
              <a:rPr lang="sr-Latn-RS" dirty="0" smtClean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print "%d. </a:t>
            </a:r>
            <a:r>
              <a:rPr lang="sr-Latn-RS" dirty="0" smtClean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%s" % (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, student) </a:t>
            </a:r>
            <a:r>
              <a:rPr lang="sr-Latn-RS" dirty="0" smtClean="0">
                <a:latin typeface="Courier New" pitchFamily="49" charset="0"/>
              </a:rPr>
              <a:t/>
            </a:r>
            <a:br>
              <a:rPr lang="sr-Latn-RS" dirty="0" smtClean="0">
                <a:latin typeface="Courier New" pitchFamily="49" charset="0"/>
              </a:rPr>
            </a:br>
            <a:r>
              <a:rPr lang="sr-Latn-RS" dirty="0" smtClean="0">
                <a:latin typeface="Courier New" pitchFamily="49" charset="0"/>
              </a:rPr>
              <a:t/>
            </a:r>
            <a:br>
              <a:rPr lang="sr-Latn-R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Ovo</a:t>
            </a:r>
            <a:r>
              <a:rPr lang="en-US" dirty="0" smtClean="0">
                <a:latin typeface="Courier New" pitchFamily="49" charset="0"/>
              </a:rPr>
              <a:t> je </a:t>
            </a:r>
            <a:r>
              <a:rPr lang="en-US" dirty="0" err="1" smtClean="0">
                <a:latin typeface="Courier New" pitchFamily="49" charset="0"/>
              </a:rPr>
              <a:t>opet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normalan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paragraf</a:t>
            </a:r>
            <a:r>
              <a:rPr lang="en-US" dirty="0" smtClean="0">
                <a:latin typeface="Courier New" pitchFamily="49" charset="0"/>
              </a:rPr>
              <a:t>. </a:t>
            </a:r>
            <a:endParaRPr lang="sr-Latn-RS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0445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Predstavljanje izvornog koda</a:t>
            </a:r>
          </a:p>
          <a:p>
            <a:r>
              <a:rPr lang="vi-VN" dirty="0" smtClean="0"/>
              <a:t>Marker :: se obrađuje na sledeći način:</a:t>
            </a:r>
            <a:endParaRPr lang="sr-Latn-RS" dirty="0" smtClean="0"/>
          </a:p>
          <a:p>
            <a:pPr lvl="1"/>
            <a:r>
              <a:rPr lang="vi-VN" dirty="0" smtClean="0"/>
              <a:t>Ukoliko se paragraf sastoji samo od markera :: biće uklonjen sa izlaza.</a:t>
            </a:r>
          </a:p>
          <a:p>
            <a:pPr lvl="1"/>
            <a:r>
              <a:rPr lang="vi-VN" dirty="0" smtClean="0"/>
              <a:t>Ako mu prethodi whitespace marker će biti uklonjen.</a:t>
            </a:r>
          </a:p>
          <a:p>
            <a:pPr lvl="1"/>
            <a:r>
              <a:rPr lang="vi-VN" dirty="0" smtClean="0"/>
              <a:t>Ako mu prethodi non-whitespace karakter marker će biti zamenjen sa :</a:t>
            </a:r>
          </a:p>
          <a:p>
            <a:endParaRPr lang="sr-Latn-RS" dirty="0" smtClean="0"/>
          </a:p>
          <a:p>
            <a:r>
              <a:rPr lang="sr-Latn-RS" dirty="0" smtClean="0"/>
              <a:t>...</a:t>
            </a:r>
          </a:p>
          <a:p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0445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Kako se generiše dokumentacija</a:t>
            </a:r>
          </a:p>
          <a:p>
            <a:r>
              <a:rPr lang="sr-Latn-RS" dirty="0" smtClean="0"/>
              <a:t>Komandnom u korenskom direktorijumu:</a:t>
            </a:r>
            <a:endParaRPr lang="vi-VN" dirty="0" smtClean="0"/>
          </a:p>
          <a:p>
            <a:endParaRPr lang="sr-Latn-RS" dirty="0" smtClean="0"/>
          </a:p>
          <a:p>
            <a:r>
              <a:rPr lang="en-US" dirty="0" smtClean="0"/>
              <a:t>I</a:t>
            </a:r>
            <a:r>
              <a:rPr lang="sr-Latn-RS" dirty="0" smtClean="0"/>
              <a:t>li upotrebom generisane make datoteke:</a:t>
            </a:r>
          </a:p>
          <a:p>
            <a:endParaRPr lang="sr-Latn-RS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2420888"/>
            <a:ext cx="71544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sphinx</a:t>
            </a:r>
            <a:r>
              <a:rPr lang="sr-Latn-RS" dirty="0" smtClean="0">
                <a:latin typeface="Courier New" pitchFamily="49" charset="0"/>
              </a:rPr>
              <a:t>-build –a . </a:t>
            </a:r>
            <a:r>
              <a:rPr lang="en-US" dirty="0" smtClean="0">
                <a:latin typeface="Courier New" pitchFamily="49" charset="0"/>
              </a:rPr>
              <a:t>build</a:t>
            </a:r>
            <a:r>
              <a:rPr lang="sr-Latn-RS" dirty="0" smtClean="0">
                <a:latin typeface="Courier New" pitchFamily="49" charset="0"/>
              </a:rPr>
              <a:t>\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3419708"/>
            <a:ext cx="71544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make</a:t>
            </a:r>
            <a:r>
              <a:rPr lang="sr-Latn-RS" dirty="0" smtClean="0">
                <a:latin typeface="Courier New" pitchFamily="49" charset="0"/>
              </a:rPr>
              <a:t>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0445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Reference:</a:t>
            </a:r>
          </a:p>
          <a:p>
            <a:pPr algn="ctr">
              <a:buNone/>
            </a:pPr>
            <a:endParaRPr lang="sr-Latn-RS" b="1" dirty="0" smtClean="0"/>
          </a:p>
          <a:p>
            <a:r>
              <a:rPr lang="en-US" dirty="0" smtClean="0">
                <a:hlinkClick r:id="rId2"/>
              </a:rPr>
              <a:t>Sphinx: Python Documentation Generator</a:t>
            </a:r>
            <a:endParaRPr lang="sr-Latn-RS" dirty="0" smtClean="0"/>
          </a:p>
          <a:p>
            <a:r>
              <a:rPr lang="en-US" dirty="0" err="1" smtClean="0">
                <a:hlinkClick r:id="rId3"/>
              </a:rPr>
              <a:t>reStructuredText</a:t>
            </a:r>
            <a:r>
              <a:rPr lang="en-US" dirty="0" smtClean="0">
                <a:hlinkClick r:id="rId3"/>
              </a:rPr>
              <a:t> Markup Specification</a:t>
            </a: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Latn-RS" b="1" dirty="0" smtClean="0"/>
              <a:t>Pristupi u testiranju:</a:t>
            </a:r>
          </a:p>
          <a:p>
            <a:r>
              <a:rPr lang="sr-Latn-RS" dirty="0" smtClean="0"/>
              <a:t>Ručno naspram automatizovanog</a:t>
            </a:r>
          </a:p>
          <a:p>
            <a:r>
              <a:rPr lang="sr-Latn-RS" dirty="0" smtClean="0"/>
              <a:t>White-box naspram Black-box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0445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Upotreba Doxygen-a</a:t>
            </a:r>
          </a:p>
          <a:p>
            <a:r>
              <a:rPr lang="sr-Latn-RS" dirty="0" smtClean="0"/>
              <a:t>Upotreba doxygena je moguća u okviru docstring komentara. </a:t>
            </a:r>
          </a:p>
          <a:p>
            <a:r>
              <a:rPr lang="sr-Latn-RS" dirty="0" smtClean="0"/>
              <a:t>Ovakva dokumentacija se smatra preformatiranom </a:t>
            </a:r>
          </a:p>
          <a:p>
            <a:r>
              <a:rPr lang="sr-Latn-RS" dirty="0" smtClean="0"/>
              <a:t>Nije moguće koristiti doxygen komande</a:t>
            </a:r>
          </a:p>
          <a:p>
            <a:r>
              <a:rPr lang="sr-Latn-RS" dirty="0" smtClean="0"/>
              <a:t>Moguće je koristiti određene doxygen preprocesore koji omogućavaju korišćenje doxygen komandi u docstring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405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 docstring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484784"/>
            <a:ext cx="7154452" cy="4893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"""@package </a:t>
            </a:r>
            <a:r>
              <a:rPr lang="en-US" sz="1200" i="1" dirty="0" err="1" smtClean="0">
                <a:solidFill>
                  <a:srgbClr val="800000"/>
                </a:solidFill>
                <a:latin typeface="Courier New"/>
              </a:rPr>
              <a:t>docstring</a:t>
            </a:r>
            <a:endParaRPr lang="en-US" sz="1200" i="1" dirty="0" smtClean="0">
              <a:solidFill>
                <a:srgbClr val="800000"/>
              </a:solidFill>
              <a:latin typeface="Courier New"/>
            </a:endParaRPr>
          </a:p>
          <a:p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Documentation for this module.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More details.</a:t>
            </a:r>
          </a:p>
          <a:p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"""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func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():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"""Documentation for a function.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    More details.</a:t>
            </a:r>
          </a:p>
          <a:p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    """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pass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PyClass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"""Documentation for a class.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    More details.</a:t>
            </a:r>
          </a:p>
          <a:p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    """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__init__(</a:t>
            </a:r>
            <a:r>
              <a:rPr lang="en-US" sz="1200" b="1" i="1" dirty="0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"""The constructor."""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i="1" dirty="0" err="1" smtClean="0">
                <a:solidFill>
                  <a:srgbClr val="000000"/>
                </a:solidFill>
                <a:latin typeface="Courier New"/>
              </a:rPr>
              <a:t>self._memVar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i="1" dirty="0" smtClean="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</a:rPr>
              <a:t>PyMethod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i="1" dirty="0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i="1" dirty="0" smtClean="0">
                <a:solidFill>
                  <a:srgbClr val="800000"/>
                </a:solidFill>
                <a:latin typeface="Courier New"/>
              </a:rPr>
              <a:t>"""Documentation for a method."""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</a:rPr>
              <a:t>pass</a:t>
            </a:r>
            <a:endParaRPr lang="sr-Latn-RS" sz="12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36504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Specijalni komentari</a:t>
            </a:r>
          </a:p>
          <a:p>
            <a:r>
              <a:rPr lang="sr-Latn-RS" dirty="0" smtClean="0"/>
              <a:t>Komentari koji </a:t>
            </a:r>
            <a:r>
              <a:rPr lang="en-US" dirty="0" smtClean="0"/>
              <a:t>p </a:t>
            </a:r>
            <a:r>
              <a:rPr lang="sr-Latn-RS" dirty="0" smtClean="0"/>
              <a:t>očinju dvostrukim znakom #</a:t>
            </a:r>
          </a:p>
          <a:p>
            <a:r>
              <a:rPr lang="sr-Latn-RS" dirty="0" smtClean="0"/>
              <a:t>Ovakvi komentari su više u skladu sa ostalim programskim jezicima podržanim u doxygenu</a:t>
            </a:r>
          </a:p>
          <a:p>
            <a:r>
              <a:rPr lang="sr-Latn-RS" dirty="0" smtClean="0"/>
              <a:t>Omogućavaju upotrebu doxygen specijalnih komandi</a:t>
            </a:r>
          </a:p>
          <a:p>
            <a:r>
              <a:rPr lang="sr-Latn-RS" b="1" i="1" dirty="0" smtClean="0"/>
              <a:t>Napomena</a:t>
            </a:r>
            <a:r>
              <a:rPr lang="sr-Latn-RS" dirty="0" smtClean="0"/>
              <a:t> Pošto python više liči na Javu nego na c ili c++ potrebno je u konfiguracionoj datoteci postaviti </a:t>
            </a:r>
            <a:r>
              <a:rPr lang="en-US" dirty="0" smtClean="0"/>
              <a:t>OPTIMIZE_OUTPUT_JAVA</a:t>
            </a:r>
            <a:r>
              <a:rPr lang="sr-Latn-RS" dirty="0" smtClean="0"/>
              <a:t>  na YES</a:t>
            </a:r>
            <a:endParaRPr lang="sr-Latn-R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Dokumetovanje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4056"/>
          </a:xfrm>
        </p:spPr>
        <p:txBody>
          <a:bodyPr/>
          <a:lstStyle/>
          <a:p>
            <a:pPr algn="ctr">
              <a:buNone/>
            </a:pPr>
            <a:r>
              <a:rPr lang="sr-Latn-RS" b="1" smtClean="0"/>
              <a:t>Primer</a:t>
            </a:r>
            <a:endParaRPr lang="sr-Latn-R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1340768"/>
            <a:ext cx="7154452" cy="51706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## @package </a:t>
            </a:r>
            <a:r>
              <a:rPr lang="en-US" sz="1100" dirty="0" err="1" smtClean="0">
                <a:solidFill>
                  <a:srgbClr val="008000"/>
                </a:solidFill>
                <a:latin typeface="Courier New"/>
              </a:rPr>
              <a:t>pyexample</a:t>
            </a:r>
            <a:endParaRPr lang="en-US" sz="1100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  Documentation for this module.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  More details.</a:t>
            </a:r>
          </a:p>
          <a:p>
            <a:endParaRPr lang="en-US" sz="1100" dirty="0" smtClean="0">
              <a:latin typeface="Courier New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## Documentation for a function.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  More details.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urier New"/>
              </a:rPr>
              <a:t>func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():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</a:rPr>
              <a:t>pass</a:t>
            </a:r>
          </a:p>
          <a:p>
            <a:endParaRPr lang="en-US" sz="1100" dirty="0" smtClean="0">
              <a:latin typeface="Courier New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## Documentation for a class.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  More details.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/>
              </a:rPr>
              <a:t>class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urier New"/>
              </a:rPr>
              <a:t>PyClass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## The constructor.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__init__(</a:t>
            </a:r>
            <a:r>
              <a:rPr lang="en-US" sz="1100" b="1" i="1" dirty="0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i="1" dirty="0" err="1" smtClean="0">
                <a:solidFill>
                  <a:srgbClr val="000000"/>
                </a:solidFill>
                <a:latin typeface="Courier New"/>
              </a:rPr>
              <a:t>self._memVar</a:t>
            </a:r>
            <a:r>
              <a:rPr lang="en-US" sz="1100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100" i="1" dirty="0" smtClean="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sz="11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## Documentation for a method.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  @</a:t>
            </a:r>
            <a:r>
              <a:rPr lang="en-US" sz="1100" dirty="0" err="1" smtClean="0">
                <a:solidFill>
                  <a:srgbClr val="008000"/>
                </a:solidFill>
                <a:latin typeface="Courier New"/>
              </a:rPr>
              <a:t>param</a:t>
            </a:r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 self The object pointer.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urier New"/>
              </a:rPr>
              <a:t>PyMethod</a:t>
            </a:r>
            <a:r>
              <a:rPr lang="en-US" sz="11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i="1" dirty="0" smtClean="0">
                <a:solidFill>
                  <a:srgbClr val="000000"/>
                </a:solidFill>
                <a:latin typeface="Courier New"/>
              </a:rPr>
              <a:t>self):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urier New"/>
              </a:rPr>
              <a:t>pass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## A class variable.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/>
              </a:rPr>
              <a:t>classVar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</a:rPr>
              <a:t>0</a:t>
            </a:r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sz="1100" dirty="0" smtClean="0">
              <a:latin typeface="Courier New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## @</a:t>
            </a:r>
            <a:r>
              <a:rPr lang="en-US" sz="1100" dirty="0" err="1" smtClean="0">
                <a:solidFill>
                  <a:srgbClr val="008000"/>
                </a:solidFill>
                <a:latin typeface="Courier New"/>
              </a:rPr>
              <a:t>var</a:t>
            </a:r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 _</a:t>
            </a:r>
            <a:r>
              <a:rPr lang="en-US" sz="1100" dirty="0" err="1" smtClean="0">
                <a:solidFill>
                  <a:srgbClr val="008000"/>
                </a:solidFill>
                <a:latin typeface="Courier New"/>
              </a:rPr>
              <a:t>memVar</a:t>
            </a:r>
            <a:endParaRPr lang="en-US" sz="1100" dirty="0" smtClean="0">
              <a:solidFill>
                <a:srgbClr val="008000"/>
              </a:solidFill>
              <a:latin typeface="Courier New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smtClean="0">
                <a:solidFill>
                  <a:srgbClr val="008000"/>
                </a:solidFill>
                <a:latin typeface="Courier New"/>
              </a:rPr>
              <a:t>#  a member variable</a:t>
            </a:r>
            <a:endParaRPr lang="sr-Latn-RS" sz="11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Latn-RS" b="1" dirty="0" smtClean="0"/>
              <a:t>Nivoi testiranja:</a:t>
            </a:r>
          </a:p>
          <a:p>
            <a:r>
              <a:rPr lang="sr-Latn-RS" dirty="0" smtClean="0"/>
              <a:t>Unit testing – testranje pojedinačnih modula</a:t>
            </a:r>
          </a:p>
          <a:p>
            <a:r>
              <a:rPr lang="sr-Latn-RS" dirty="0" smtClean="0"/>
              <a:t>Integration testing – testiranje integrisanih delova</a:t>
            </a:r>
          </a:p>
          <a:p>
            <a:r>
              <a:rPr lang="sr-Latn-RS" dirty="0" smtClean="0"/>
              <a:t>System testing – testiranje sistema kao celine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b="1" dirty="0" smtClean="0"/>
              <a:t>Frameworks za automatsko testiranje pojedinačnih modula</a:t>
            </a:r>
          </a:p>
          <a:p>
            <a:r>
              <a:rPr lang="en-US" dirty="0" smtClean="0"/>
              <a:t>O</a:t>
            </a:r>
            <a:r>
              <a:rPr lang="sr-Latn-RS" dirty="0" smtClean="0"/>
              <a:t>mogućavaju automatsko izvršavanje i izveštavanje.</a:t>
            </a:r>
          </a:p>
          <a:p>
            <a:r>
              <a:rPr lang="sr-Latn-RS" dirty="0" smtClean="0"/>
              <a:t>Ponovljivost</a:t>
            </a:r>
          </a:p>
          <a:p>
            <a:r>
              <a:rPr lang="sr-Latn-RS" dirty="0" smtClean="0"/>
              <a:t>Osnova za </a:t>
            </a:r>
            <a:r>
              <a:rPr lang="sr-Latn-RS" i="1" dirty="0" smtClean="0"/>
              <a:t>Test-Driven Development </a:t>
            </a:r>
            <a:r>
              <a:rPr lang="sr-Latn-RS" dirty="0" smtClean="0"/>
              <a:t>i </a:t>
            </a:r>
            <a:r>
              <a:rPr lang="sr-Latn-RS" i="1" dirty="0" smtClean="0"/>
              <a:t>Continuous Integration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Latn-RS" b="1" dirty="0" smtClean="0"/>
              <a:t>Na šta obratiti pažnju</a:t>
            </a:r>
          </a:p>
          <a:p>
            <a:r>
              <a:rPr lang="en-US" dirty="0" smtClean="0"/>
              <a:t>T</a:t>
            </a:r>
            <a:r>
              <a:rPr lang="sr-Latn-RS" dirty="0" smtClean="0"/>
              <a:t>estirati očekivane ulaze</a:t>
            </a:r>
          </a:p>
          <a:p>
            <a:r>
              <a:rPr lang="en-US" dirty="0" smtClean="0"/>
              <a:t>T</a:t>
            </a:r>
            <a:r>
              <a:rPr lang="sr-Latn-RS" dirty="0" smtClean="0"/>
              <a:t>estirati neočekivane/neispravne ulaze</a:t>
            </a:r>
          </a:p>
          <a:p>
            <a:r>
              <a:rPr lang="en-US" dirty="0" smtClean="0"/>
              <a:t>T</a:t>
            </a:r>
            <a:r>
              <a:rPr lang="sr-Latn-RS" dirty="0" smtClean="0"/>
              <a:t>estirati granične vrednosti ulaza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KURS</a:t>
            </a:r>
            <a:r>
              <a:rPr lang="sr-Latn-RS" dirty="0" smtClean="0"/>
              <a:t>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P</a:t>
            </a:r>
            <a:r>
              <a:rPr lang="sr-Latn-RS" b="1" dirty="0" smtClean="0"/>
              <a:t>ytest</a:t>
            </a:r>
          </a:p>
          <a:p>
            <a:r>
              <a:rPr lang="sr-Latn-RS" dirty="0" smtClean="0"/>
              <a:t>Jednostavan API – bez suvišnog koda</a:t>
            </a:r>
          </a:p>
          <a:p>
            <a:r>
              <a:rPr lang="en-US" dirty="0" smtClean="0"/>
              <a:t>B</a:t>
            </a:r>
            <a:r>
              <a:rPr lang="sr-Latn-RS" dirty="0" smtClean="0"/>
              <a:t>rz za učenje</a:t>
            </a:r>
          </a:p>
          <a:p>
            <a:r>
              <a:rPr lang="en-US" dirty="0" smtClean="0"/>
              <a:t>P</a:t>
            </a:r>
            <a:r>
              <a:rPr lang="sr-Latn-RS" dirty="0" smtClean="0"/>
              <a:t>arametrizovane test funkcije (</a:t>
            </a:r>
            <a:r>
              <a:rPr lang="sr-Latn-RS" i="1" dirty="0" smtClean="0"/>
              <a:t>fixtures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Mogućnost proširenja putem dodataka (</a:t>
            </a:r>
            <a:r>
              <a:rPr lang="sr-Latn-RS" i="1" dirty="0" smtClean="0"/>
              <a:t>plugins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Mogućnost integracije sa drugim alatima i bibliotekama (nose, doctest...)</a:t>
            </a:r>
          </a:p>
          <a:p>
            <a:r>
              <a:rPr lang="sr-Latn-RS" dirty="0" smtClean="0"/>
              <a:t>Velika zajednica korisnika</a:t>
            </a:r>
          </a:p>
          <a:p>
            <a:r>
              <a:rPr lang="en-US" dirty="0" smtClean="0"/>
              <a:t>D</a:t>
            </a:r>
            <a:r>
              <a:rPr lang="sr-Latn-RS" dirty="0" smtClean="0"/>
              <a:t>obro dokumentovan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stiranj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testiranje</Template>
  <TotalTime>5995</TotalTime>
  <Words>2539</Words>
  <Application>Microsoft Office PowerPoint</Application>
  <PresentationFormat>On-screen Show (4:3)</PresentationFormat>
  <Paragraphs>555</Paragraphs>
  <Slides>54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testiranje</vt:lpstr>
      <vt:lpstr>PYTHON Osnove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Testiranje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PYTHON KURS Dokumetovanje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KURS</dc:title>
  <dc:creator>Velimir Vujanovic</dc:creator>
  <cp:lastModifiedBy>Velimir Vujanovic</cp:lastModifiedBy>
  <cp:revision>266</cp:revision>
  <dcterms:created xsi:type="dcterms:W3CDTF">2014-11-23T19:48:00Z</dcterms:created>
  <dcterms:modified xsi:type="dcterms:W3CDTF">2017-06-06T14:16:25Z</dcterms:modified>
</cp:coreProperties>
</file>