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81" r:id="rId25"/>
    <p:sldId id="279" r:id="rId26"/>
    <p:sldId id="282" r:id="rId27"/>
    <p:sldId id="280" r:id="rId28"/>
    <p:sldId id="283" r:id="rId29"/>
    <p:sldId id="285" r:id="rId30"/>
    <p:sldId id="286" r:id="rId31"/>
    <p:sldId id="287" r:id="rId32"/>
    <p:sldId id="288" r:id="rId33"/>
    <p:sldId id="25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9" autoAdjust="0"/>
    <p:restoredTop sz="77008" autoAdjust="0"/>
  </p:normalViewPr>
  <p:slideViewPr>
    <p:cSldViewPr>
      <p:cViewPr varScale="1">
        <p:scale>
          <a:sx n="60" d="100"/>
          <a:sy n="60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4F216-27E2-4EA2-AFF4-C72C510AAC7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665AA-D960-43DE-969A-A43B7FB8A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Takođe</a:t>
            </a:r>
            <a:r>
              <a:rPr lang="sr-Latn-RS" baseline="0" dirty="0" smtClean="0"/>
              <a:t> je preporuka da se kod napiše ručno pa da se onda izrađuju šaboni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 kod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 kod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Dodati neku novu promenljivu u šablon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Unified Modeling Language (UML).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 zavisnosti</a:t>
            </a:r>
            <a:r>
              <a:rPr lang="sr-Latn-RS" baseline="0" dirty="0" smtClean="0"/>
              <a:t> od nivoa apstrakcije: npr, blok sa osobinama: funkcija, sledeći 0..2 ili slično.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Business Process Modeling Language (BPML)</a:t>
            </a:r>
            <a:endParaRPr lang="sr-Latn-R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BPEL (Business Process Execution Language)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Struktura</a:t>
            </a:r>
            <a:r>
              <a:rPr lang="sr-Latn-RS" baseline="0" dirty="0" smtClean="0"/>
              <a:t> (blok šema) obrađivača šablona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5EC3-C2FD-4964-8F9F-41B7271EF936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13CD-EB46-477A-AAB0-09F238B3E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C09-3FE8-459F-B477-13F123737DE5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A22C-713B-4525-AE9B-0A9803B5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8CA5-2E92-490B-94EA-0E5E62C1FE6A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75E1-106D-431B-BCF7-7CD234168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B220-5238-4D66-9F97-695984ED54F5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A855-F112-4AD0-94C6-3C168AF88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1242-8AA3-4A9D-8F7F-9A7C28B38CA3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817F-04D0-48E9-989D-34F2BF24E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67C-4B14-45C4-8205-15D26322B171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10AF-233B-49EA-A2B0-713CD4E2E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251-6EC2-47B2-8731-10156AA0AE0F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E900-F35D-429C-8AB3-0E962E5CF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441E-1671-47BB-86DD-5BB87AC8E1E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EE529-EE36-41CD-8B00-3E96A0969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0E48-4CB4-40EB-8FAC-7DF9F25388D0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BD81-90EF-47AF-B7FD-52BF4C2D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BB3A-794A-4A03-A602-176506BADAC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5AF5-F5D1-4CD3-A34D-45C34D6DC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5E79-54A1-4257-86F1-01BE3797CEF6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B5CC-AA35-4FE5-BBBD-89724BA3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5E26-9635-46B3-B183-C29D530F2557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1CA0-9488-4CCE-9E40-DD4F4EA91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1B611-3BD5-4882-9EB8-21AEA690415D}" type="datetimeFigureOut">
              <a:rPr lang="en-US"/>
              <a:pPr>
                <a:defRPr/>
              </a:pPr>
              <a:t>18.05.2017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78CFA-4094-407C-8C48-275AE479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8C474-5363-440D-88D1-F7A71EDC86AD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Python 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sr-Latn-RS" dirty="0" smtClean="0"/>
              <a:t>Generisanje koda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8012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Vežba: Koji su elementi metamodela jezika za opis blok dijagrama algoritma?</a:t>
            </a:r>
          </a:p>
        </p:txBody>
      </p:sp>
      <p:sp>
        <p:nvSpPr>
          <p:cNvPr id="1028" name="AutoShape 4" descr="https://enastava.io/courses/83/files/6603/course%20files/C.%20Generisanje%20koda/0/predavanja/Slike/uml_met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BlokDij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28" y="2324185"/>
            <a:ext cx="2857143" cy="40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Nakon izrade modela</a:t>
            </a:r>
          </a:p>
          <a:p>
            <a:r>
              <a:rPr lang="sr-Latn-RS" dirty="0" smtClean="0"/>
              <a:t>Interpretacij</a:t>
            </a:r>
            <a:r>
              <a:rPr lang="en-US" dirty="0" smtClean="0"/>
              <a:t>a </a:t>
            </a:r>
            <a:r>
              <a:rPr lang="sr-Latn-RS" dirty="0" smtClean="0"/>
              <a:t>modela</a:t>
            </a:r>
          </a:p>
          <a:p>
            <a:pPr lvl="1"/>
            <a:r>
              <a:rPr lang="sr-Latn-RS" dirty="0" smtClean="0"/>
              <a:t>Virtuelne mašine</a:t>
            </a:r>
          </a:p>
          <a:p>
            <a:pPr lvl="1"/>
            <a:r>
              <a:rPr lang="sr-Latn-RS" dirty="0" smtClean="0"/>
              <a:t>Engine</a:t>
            </a:r>
          </a:p>
          <a:p>
            <a:pPr lvl="1"/>
            <a:r>
              <a:rPr lang="sr-Latn-RS" dirty="0" smtClean="0"/>
              <a:t>Primer:</a:t>
            </a:r>
          </a:p>
          <a:p>
            <a:pPr lvl="2"/>
            <a:r>
              <a:rPr lang="sr-Latn-RS" dirty="0" smtClean="0"/>
              <a:t>BPML</a:t>
            </a:r>
          </a:p>
          <a:p>
            <a:pPr lvl="2"/>
            <a:r>
              <a:rPr lang="sr-Latn-RS" dirty="0" smtClean="0"/>
              <a:t>Izvršni UML</a:t>
            </a:r>
          </a:p>
          <a:p>
            <a:pPr lvl="2"/>
            <a:r>
              <a:rPr lang="en-US" dirty="0" smtClean="0"/>
              <a:t>P</a:t>
            </a:r>
            <a:r>
              <a:rPr lang="sr-Latn-RS" dirty="0" smtClean="0"/>
              <a:t>a čak i Java, python, .NET</a:t>
            </a:r>
          </a:p>
          <a:p>
            <a:r>
              <a:rPr lang="sr-Latn-RS" dirty="0" smtClean="0"/>
              <a:t>Generisanje koda</a:t>
            </a:r>
          </a:p>
          <a:p>
            <a:pPr lvl="1"/>
            <a:r>
              <a:rPr lang="sr-Latn-RS" dirty="0" smtClean="0"/>
              <a:t>“primitivno” generisanje (print)</a:t>
            </a:r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orišćenjem obrađivača šablona (Template Engine)</a:t>
            </a:r>
          </a:p>
          <a:p>
            <a:pPr lvl="2"/>
            <a:r>
              <a:rPr lang="sr-Latn-RS" dirty="0" smtClean="0"/>
              <a:t>FreeMarker, Velocity, Mako, Jinja...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9361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Obrađivači šablona</a:t>
            </a:r>
          </a:p>
        </p:txBody>
      </p:sp>
      <p:pic>
        <p:nvPicPr>
          <p:cNvPr id="4" name="Picture 3" descr="TemplateEngi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523" y="2778104"/>
            <a:ext cx="8380953" cy="20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Primer: Jinja2 šablon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7272808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</a:rPr>
              <a:t>{% for f in functions %}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{{f.return_type}} {{f.name}}()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}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{% endfor %} </a:t>
            </a:r>
            <a:endParaRPr lang="sr-Latn-RS" sz="1400" dirty="0" smtClean="0">
              <a:latin typeface="Courier New"/>
            </a:endParaRPr>
          </a:p>
          <a:p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int main(int argc, char *argv[])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 {% for f in functions %} </a:t>
            </a:r>
            <a:endParaRPr lang="sr-Latn-RS" sz="1400" dirty="0" smtClean="0">
              <a:latin typeface="Courier New"/>
            </a:endParaRPr>
          </a:p>
          <a:p>
            <a:r>
              <a:rPr lang="sr-Latn-RS" sz="1400" dirty="0" smtClean="0">
                <a:latin typeface="Courier New"/>
              </a:rPr>
              <a:t>   </a:t>
            </a:r>
            <a:r>
              <a:rPr lang="en-US" sz="1400" dirty="0" smtClean="0">
                <a:latin typeface="Courier New"/>
              </a:rPr>
              <a:t>{{f.name}}();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{% endfor %} </a:t>
            </a:r>
            <a:endParaRPr lang="sr-Latn-R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}</a:t>
            </a:r>
            <a:endParaRPr lang="en-US" sz="1400" dirty="0"/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4581128"/>
            <a:ext cx="3809524" cy="11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84376"/>
          </a:xfrm>
        </p:spPr>
        <p:txBody>
          <a:bodyPr/>
          <a:lstStyle/>
          <a:p>
            <a:pPr algn="ctr">
              <a:buNone/>
            </a:pPr>
            <a:r>
              <a:rPr lang="sr-Latn-RS" b="1" smtClean="0"/>
              <a:t>Podaci </a:t>
            </a:r>
            <a:r>
              <a:rPr lang="sr-Latn-RS" b="1" dirty="0" smtClean="0"/>
              <a:t>za generisanje koda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obijaju se parsiranjem datoteka (XML, ili neki drugi format)</a:t>
            </a:r>
          </a:p>
          <a:p>
            <a:r>
              <a:rPr lang="sr-Latn-RS" dirty="0" smtClean="0"/>
              <a:t>Direktnim pristupom podacima u operativnoj memoriji</a:t>
            </a:r>
          </a:p>
          <a:p>
            <a:r>
              <a:rPr lang="en-US" dirty="0" smtClean="0"/>
              <a:t>Č</a:t>
            </a:r>
            <a:r>
              <a:rPr lang="sr-Latn-RS" dirty="0" smtClean="0"/>
              <a:t>itanjem baze podataka</a:t>
            </a:r>
          </a:p>
          <a:p>
            <a:r>
              <a:rPr lang="sr-Latn-RS" dirty="0" smtClean="0"/>
              <a:t>...</a:t>
            </a:r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5803" y="4988534"/>
            <a:ext cx="3713486" cy="11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872208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Struktura generisane aplikacije</a:t>
            </a:r>
          </a:p>
          <a:p>
            <a:r>
              <a:rPr lang="sr-Latn-RS" dirty="0" smtClean="0"/>
              <a:t>U idealnom slučaju: framework + generisani kod</a:t>
            </a:r>
          </a:p>
          <a:p>
            <a:r>
              <a:rPr lang="sr-Latn-RS" dirty="0" smtClean="0"/>
              <a:t>Češće: framework + generisani kod + ručno pisani kod</a:t>
            </a:r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284984"/>
            <a:ext cx="2160240" cy="250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enerisanaAplikacija-Ces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3284984"/>
            <a:ext cx="285750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843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Generisani kod ne treba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učno menjati</a:t>
            </a:r>
          </a:p>
          <a:p>
            <a:r>
              <a:rPr lang="en-US" dirty="0" smtClean="0"/>
              <a:t>Č</a:t>
            </a:r>
            <a:r>
              <a:rPr lang="sr-Latn-RS" dirty="0" smtClean="0"/>
              <a:t>uvati na repozitorijumu za kontrolu vrezija</a:t>
            </a:r>
          </a:p>
          <a:p>
            <a:r>
              <a:rPr lang="sr-Latn-RS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752528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Preporučuje se </a:t>
            </a:r>
          </a:p>
          <a:p>
            <a:r>
              <a:rPr lang="en-US" dirty="0" smtClean="0"/>
              <a:t>G</a:t>
            </a:r>
            <a:r>
              <a:rPr lang="sr-Latn-RS" dirty="0" smtClean="0"/>
              <a:t>enerisanje komentara u generisanom kodu</a:t>
            </a:r>
          </a:p>
          <a:p>
            <a:r>
              <a:rPr lang="en-US" dirty="0" smtClean="0"/>
              <a:t>G</a:t>
            </a:r>
            <a:r>
              <a:rPr lang="sr-Latn-RS" dirty="0" smtClean="0"/>
              <a:t>enerisanje čitljivog koda</a:t>
            </a:r>
          </a:p>
          <a:p>
            <a:pPr lvl="1"/>
            <a:r>
              <a:rPr lang="en-US" dirty="0" smtClean="0"/>
              <a:t>U</a:t>
            </a:r>
            <a:r>
              <a:rPr lang="sr-Latn-RS" dirty="0" smtClean="0"/>
              <a:t>vlačenje</a:t>
            </a:r>
          </a:p>
          <a:p>
            <a:pPr lvl="1"/>
            <a:r>
              <a:rPr lang="en-US" dirty="0" smtClean="0"/>
              <a:t>S</a:t>
            </a:r>
            <a:r>
              <a:rPr lang="sr-Latn-RS" dirty="0" smtClean="0"/>
              <a:t>mislena imena promenljivih, klasa...</a:t>
            </a:r>
          </a:p>
          <a:p>
            <a:r>
              <a:rPr lang="en-US" dirty="0" smtClean="0"/>
              <a:t>G</a:t>
            </a:r>
            <a:r>
              <a:rPr lang="sr-Latn-RS" dirty="0" smtClean="0"/>
              <a:t>enerisanje dodatnih informacija (radi kasnijeg lakšeg održavanja)</a:t>
            </a:r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me šablona korišćenog za generisanje koda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atum i vreme generisanja</a:t>
            </a:r>
          </a:p>
          <a:p>
            <a:r>
              <a:rPr lang="sr-Latn-RS" dirty="0" smtClean="0"/>
              <a:t>Primer</a:t>
            </a:r>
          </a:p>
          <a:p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589240"/>
            <a:ext cx="7632848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[01.12.2010. 17:34:45]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Generisano na osnovu templejta: ejbclass.ftl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Element modela: orgsema::Odeljenje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Strategije za integraciju ručno pisanog koda</a:t>
            </a:r>
          </a:p>
          <a:p>
            <a:r>
              <a:rPr lang="sr-Latn-RS" dirty="0" smtClean="0"/>
              <a:t>Zaštićene zone</a:t>
            </a:r>
          </a:p>
          <a:p>
            <a:r>
              <a:rPr lang="sr-Latn-RS" dirty="0" smtClean="0"/>
              <a:t>Kontrolisano nasleđivanje generisanog koda</a:t>
            </a:r>
          </a:p>
          <a:p>
            <a:r>
              <a:rPr lang="sr-Latn-RS" dirty="0" smtClean="0"/>
              <a:t>Proširivanje generisanog koda (hook-ovi, pokazivači na funkcije...)</a:t>
            </a:r>
          </a:p>
          <a:p>
            <a:r>
              <a:rPr lang="sr-Latn-RS" dirty="0" smtClean="0"/>
              <a:t>Parcijalne klase</a:t>
            </a:r>
          </a:p>
          <a:p>
            <a:r>
              <a:rPr lang="sr-Latn-RS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52528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Odakle početi</a:t>
            </a:r>
          </a:p>
          <a:p>
            <a:r>
              <a:rPr lang="sr-Latn-RS" dirty="0" smtClean="0"/>
              <a:t>Referentna implementacija – ručno implementirati primer aplikacije ili uzeti gotovu ako postoji</a:t>
            </a:r>
          </a:p>
          <a:p>
            <a:r>
              <a:rPr lang="sr-Latn-RS" dirty="0" smtClean="0"/>
              <a:t>Analizirati – šta se generiše, šta se ručno implementira, šta je deo biblioteka/framework-a</a:t>
            </a:r>
          </a:p>
          <a:p>
            <a:r>
              <a:rPr lang="sr-Latn-RS" dirty="0" smtClean="0"/>
              <a:t>Skicirati jezik (metamodel, konkretna sintaksa, pravila...)</a:t>
            </a:r>
          </a:p>
          <a:p>
            <a:r>
              <a:rPr lang="sr-Latn-RS" dirty="0" smtClean="0"/>
              <a:t>Implementirati generator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efinisati strategiju za integraciju ručno pisanog i generisanog koda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Uvod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edna od tehnika je inženjerstvo upravljano modelima (MDE – Model Driven Engineering)</a:t>
            </a:r>
          </a:p>
          <a:p>
            <a:r>
              <a:rPr lang="sr-Latn-RS" dirty="0" smtClean="0"/>
              <a:t>Ciljevi MDE: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ovećanje produktivnosti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ovećanje kvaliteta</a:t>
            </a:r>
          </a:p>
          <a:p>
            <a:pPr lvl="1"/>
            <a:r>
              <a:rPr lang="en-US" dirty="0" smtClean="0"/>
              <a:t>N</a:t>
            </a:r>
            <a:r>
              <a:rPr lang="sr-Latn-RS" dirty="0" smtClean="0"/>
              <a:t>ezavisnost od tehnologija</a:t>
            </a:r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valitetna </a:t>
            </a:r>
            <a:r>
              <a:rPr lang="en-US" dirty="0" smtClean="0"/>
              <a:t>d</a:t>
            </a:r>
            <a:r>
              <a:rPr lang="sr-Latn-RS" dirty="0" smtClean="0"/>
              <a:t>okumentacija i jednostavno održavanje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45638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Dalje</a:t>
            </a:r>
          </a:p>
          <a:p>
            <a:r>
              <a:rPr lang="sr-Latn-RS" dirty="0" smtClean="0"/>
              <a:t>Analizirati generisani kod</a:t>
            </a:r>
          </a:p>
          <a:p>
            <a:r>
              <a:rPr lang="sr-Latn-RS" dirty="0" smtClean="0"/>
              <a:t>Da li nešto treba izmestiti u framework</a:t>
            </a:r>
          </a:p>
          <a:p>
            <a:r>
              <a:rPr lang="sr-Latn-RS" dirty="0" smtClean="0"/>
              <a:t>Ažurirati generator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o potrebi ažurirati jezik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45638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edan od široko prihvaćenih obrađivača šablona u python-u</a:t>
            </a:r>
          </a:p>
          <a:p>
            <a:r>
              <a:rPr lang="sr-Latn-RS" dirty="0" smtClean="0"/>
              <a:t>Dokumentacija je dostupna na: </a:t>
            </a:r>
            <a:r>
              <a:rPr lang="en-US" dirty="0" smtClean="0">
                <a:hlinkClick r:id="rId3"/>
              </a:rPr>
              <a:t>http://jinja.pocoo.org/docs/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96044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osnovne direktive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omentar se definiše sa 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 #}</a:t>
            </a:r>
          </a:p>
          <a:p>
            <a:pPr lvl="1">
              <a:buNone/>
            </a:pPr>
            <a:r>
              <a:rPr lang="en-US" dirty="0" smtClean="0"/>
              <a:t>Primer:</a:t>
            </a:r>
            <a:endParaRPr lang="sr-Latn-RS" dirty="0" smtClean="0"/>
          </a:p>
          <a:p>
            <a:pPr lvl="1">
              <a:buNone/>
            </a:pPr>
            <a:r>
              <a:rPr lang="sr-Latn-R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komentar se ne pojavljuje u generisanom kodu #}</a:t>
            </a:r>
          </a:p>
          <a:p>
            <a:pPr marL="342900" lvl="1" indent="-342900">
              <a:buClr>
                <a:srgbClr val="6F6185"/>
              </a:buClr>
            </a:pPr>
            <a:r>
              <a:rPr lang="sr-Latn-RS" sz="2600" dirty="0" smtClean="0"/>
              <a:t>Promenljiva se definiše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   }}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Primer:</a:t>
            </a:r>
            <a:endParaRPr lang="sr-Latn-RS" dirty="0" smtClean="0"/>
          </a:p>
          <a:p>
            <a:pPr marL="742950" lvl="2" indent="-342900">
              <a:buClr>
                <a:srgbClr val="6F6185"/>
              </a:buClr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{{ime}}, {{datum}}, {{ime + ‘ ‘ + prezime}}</a:t>
            </a:r>
            <a:endParaRPr lang="sr-Latn-RS" sz="1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Clr>
                <a:srgbClr val="6F6185"/>
              </a:buClr>
            </a:pPr>
            <a:r>
              <a:rPr lang="en-US" sz="2600" dirty="0" smtClean="0"/>
              <a:t>D</a:t>
            </a:r>
            <a:r>
              <a:rPr lang="sr-Latn-RS" sz="2600" dirty="0" smtClean="0"/>
              <a:t>irektive, petlje, blokovi različitih vrsta se definišu sa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 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rimer 1</a:t>
            </a:r>
          </a:p>
          <a:p>
            <a:r>
              <a:rPr lang="sr-Latn-RS" dirty="0" smtClean="0"/>
              <a:t>FileSystemLoader je klasa koja definiše template loader. Klasa obezbeđuje učitavanje šablona </a:t>
            </a:r>
            <a:r>
              <a:rPr lang="sr-Latn-RS" smtClean="0"/>
              <a:t>iz definisanog </a:t>
            </a:r>
            <a:r>
              <a:rPr lang="sr-Latn-RS" dirty="0" smtClean="0"/>
              <a:t>direktorijuma</a:t>
            </a:r>
          </a:p>
          <a:p>
            <a:r>
              <a:rPr lang="sr-Latn-RS" sz="2600" dirty="0" smtClean="0"/>
              <a:t>Klasa Environment je osnovna komponenta Jinja obrađivača šablona kojom se vrši učitavanje pojedinačnih šablona </a:t>
            </a:r>
            <a:endParaRPr lang="sr-Latn-RS" sz="2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uslovno generisanje koda</a:t>
            </a:r>
          </a:p>
          <a:p>
            <a:r>
              <a:rPr lang="sr-Latn-RS" dirty="0" smtClean="0"/>
              <a:t>Definicija</a:t>
            </a:r>
          </a:p>
          <a:p>
            <a:pPr>
              <a:buNone/>
            </a:pPr>
            <a:r>
              <a:rPr lang="sr-Latn-RS" dirty="0" smtClean="0"/>
              <a:t>		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if uslov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elif uslov2 %}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elif uslovn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else %}</a:t>
            </a:r>
          </a:p>
          <a:p>
            <a:pPr>
              <a:buNone/>
            </a:pP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{% endif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petlja</a:t>
            </a:r>
          </a:p>
          <a:p>
            <a:r>
              <a:rPr lang="sr-Latn-RS" dirty="0" smtClean="0"/>
              <a:t>Definiše se sa 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for a in colection %}</a:t>
            </a:r>
          </a:p>
          <a:p>
            <a:pPr lvl="1">
              <a:buNone/>
            </a:pPr>
            <a:r>
              <a:rPr lang="sr-Latn-RS" dirty="0" smtClean="0"/>
              <a:t>Primer:</a:t>
            </a:r>
          </a:p>
          <a:p>
            <a:pPr lvl="1">
              <a:buNone/>
            </a:pPr>
            <a: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for f in functions %}</a:t>
            </a:r>
            <a:b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{{f.return_type}} {{f.name}}();</a:t>
            </a:r>
          </a:p>
          <a:p>
            <a:pPr lvl="1">
              <a:buNone/>
            </a:pPr>
            <a:r>
              <a:rPr lang="sr-Latn-R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endfor %}</a:t>
            </a:r>
          </a:p>
          <a:p>
            <a:r>
              <a:rPr lang="sr-Latn-RS" dirty="0" smtClean="0"/>
              <a:t>U okviru petlje može se koristiti promenljiva loop koja daje informacije o izvršavanju petlje: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loop.first</a:t>
            </a:r>
            <a:r>
              <a:rPr lang="sr-Latn-RS" dirty="0" smtClean="0"/>
              <a:t> – da li je prva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loop.last</a:t>
            </a:r>
            <a:r>
              <a:rPr lang="sr-Latn-RS" dirty="0" smtClean="0"/>
              <a:t> – da li je poslednja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loop.length</a:t>
            </a:r>
            <a:r>
              <a:rPr lang="sr-Latn-RS" dirty="0" smtClean="0"/>
              <a:t> – koliko iteracija ukupno ima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loop.index</a:t>
            </a:r>
            <a:r>
              <a:rPr lang="sr-Latn-RS" dirty="0" smtClean="0"/>
              <a:t> – redni broj tekuće iteracije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Primer petlje</a:t>
            </a:r>
            <a:endParaRPr lang="sr-Latn-R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642136"/>
            <a:ext cx="7560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{% for f in functions %}</a:t>
            </a:r>
            <a:b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{{f.return_type}} {{f.name}}();</a:t>
            </a:r>
          </a:p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{% if loop.index is divisibleby 3 %}</a:t>
            </a:r>
          </a:p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 /* Komentar */</a:t>
            </a:r>
          </a:p>
          <a:p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{% endif %}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{% endfor 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304256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Uklanjanje</a:t>
            </a:r>
            <a:r>
              <a:rPr lang="en-US" b="1" dirty="0" smtClean="0"/>
              <a:t> </a:t>
            </a:r>
            <a:r>
              <a:rPr lang="en-US" b="1" dirty="0" err="1" smtClean="0"/>
              <a:t>praznih</a:t>
            </a:r>
            <a:r>
              <a:rPr lang="en-US" b="1" dirty="0" smtClean="0"/>
              <a:t> </a:t>
            </a:r>
            <a:r>
              <a:rPr lang="en-US" b="1" dirty="0" err="1" smtClean="0"/>
              <a:t>mesta</a:t>
            </a:r>
            <a:endParaRPr lang="sr-Latn-RS" b="1" dirty="0" smtClean="0"/>
          </a:p>
          <a:p>
            <a:r>
              <a:rPr lang="sr-Latn-RS" dirty="0" smtClean="0"/>
              <a:t>Postiže </a:t>
            </a:r>
            <a:r>
              <a:rPr lang="sr-Latn-RS" smtClean="0"/>
              <a:t>se dodavanjem </a:t>
            </a:r>
            <a:r>
              <a:rPr lang="sr-Latn-RS" dirty="0" smtClean="0"/>
              <a:t>znaka “-” u okviru oznaka bloka: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{%- for p in parameters -%}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Primer: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756084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 -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{{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}}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endfor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797152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sr-Latn-RS" sz="2600" dirty="0" smtClean="0">
                <a:solidFill>
                  <a:prstClr val="black"/>
                </a:solidFill>
                <a:cs typeface="Arial" pitchFamily="34" charset="0"/>
              </a:rPr>
              <a:t>Ukoliko sekvencu čine brojevi od 1 do 9, rezltat će biti niz 123456789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388843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Uključivanje drugih šablona</a:t>
            </a:r>
          </a:p>
          <a:p>
            <a:r>
              <a:rPr lang="sr-Latn-RS" dirty="0" smtClean="0"/>
              <a:t>Vrši se direktivom include i navođenjem imena šablona unutar apostrofa: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 include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‘ime.template’ 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Šabloni koji se uključuju moraju biti dostupni. Dostupnost je definisana prilikom postavljanja okruženja za generisanje koda (loader i environment)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25202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Ukoliko postoji deo koda koji se ponavlja u više šablona onda se ovakvi delovi mogu smestiti u posebne šablone i definisati kao makroi</a:t>
            </a:r>
          </a:p>
          <a:p>
            <a:r>
              <a:rPr lang="sr-Latn-RS" dirty="0" smtClean="0"/>
              <a:t>Primer: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356992"/>
            <a:ext cx="756084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{%- macro header(f) -%}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{{f.return_type}} {{f.name}}()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{%- endmacro %}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4581128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Neka se ovaj makro nalazi u šablonu utils.template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Osnovna Ideja</a:t>
            </a:r>
          </a:p>
          <a:p>
            <a:r>
              <a:rPr lang="pt-BR" dirty="0" smtClean="0"/>
              <a:t>Model razmatranog sistema na </a:t>
            </a:r>
            <a:r>
              <a:rPr lang="pt-BR" b="1" dirty="0" smtClean="0"/>
              <a:t>visokom nivou apstrakcije</a:t>
            </a:r>
            <a:r>
              <a:rPr lang="pt-BR" dirty="0" smtClean="0"/>
              <a:t> se tretira kao deo implementacije</a:t>
            </a:r>
            <a:endParaRPr lang="sr-Latn-RS" dirty="0" smtClean="0"/>
          </a:p>
          <a:p>
            <a:r>
              <a:rPr lang="en-US" b="1" dirty="0" smtClean="0"/>
              <a:t>Automatizovanim postupcima</a:t>
            </a:r>
            <a:r>
              <a:rPr lang="en-US" dirty="0" smtClean="0"/>
              <a:t>, model se prevodi na programski kod koji se izvršava na ciljnoj platformi ili se interpretira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Korišćenje prethodnog makroa iz drugog šablona predstavljano je primerom: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560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set template = "utils.template" %}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from template import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%}</a:t>
            </a:r>
            <a:endParaRPr lang="sr-Latn-R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for f in functions %}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header(f)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}};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{% endfor %}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736" y="4221088"/>
            <a:ext cx="8229600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Makrou su dostupni samo podaci koji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mu se proslede kao paramatri. Ukoliko se svi podaci trenutnog šablona žele učiniti dostupni makrou podrebno je uključiti makro sa atributom “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with context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”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Primer dinamičkog učitavanja makroa: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56084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for f in functions 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set template = </a:t>
            </a:r>
            <a:r>
              <a:rPr lang="sr-Latn-RS" sz="20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f.name + '.template' 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from template import function_prototype with context 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{{function_prototype(f)}}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from template import function </a:t>
            </a:r>
            <a:r>
              <a:rPr lang="sr-Latn-RS" sz="20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with context</a:t>
            </a: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 %}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{{function(f)}}</a:t>
            </a:r>
            <a:br>
              <a:rPr lang="sr-Latn-RS" sz="2000" dirty="0" smtClean="0"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{% endfor 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1196752"/>
            <a:ext cx="8229600" cy="460851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Zadaci</a:t>
            </a:r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generiše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include </a:t>
            </a:r>
            <a:r>
              <a:rPr lang="en-US" dirty="0" err="1" smtClean="0"/>
              <a:t>sekcija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pozivi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u okviru main-a.</a:t>
            </a:r>
            <a:endParaRPr lang="sr-Latn-RS" dirty="0" smtClean="0"/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generišu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prototip</a:t>
            </a:r>
            <a:r>
              <a:rPr lang="sr-Latn-RS" dirty="0" smtClean="0"/>
              <a:t>ovi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generišu</a:t>
            </a:r>
            <a:r>
              <a:rPr lang="en-US" dirty="0" smtClean="0"/>
              <a:t> u </a:t>
            </a:r>
            <a:r>
              <a:rPr lang="en-US" dirty="0" err="1" smtClean="0"/>
              <a:t>datoteci</a:t>
            </a:r>
            <a:r>
              <a:rPr lang="en-US" dirty="0" smtClean="0"/>
              <a:t> </a:t>
            </a:r>
            <a:r>
              <a:rPr lang="en-US" dirty="0" err="1" smtClean="0"/>
              <a:t>func.h</a:t>
            </a:r>
            <a:r>
              <a:rPr lang="en-US" dirty="0" smtClean="0"/>
              <a:t> a </a:t>
            </a:r>
            <a:r>
              <a:rPr lang="en-US" dirty="0" err="1" smtClean="0"/>
              <a:t>funkcije</a:t>
            </a:r>
            <a:r>
              <a:rPr lang="en-US" dirty="0" smtClean="0"/>
              <a:t> u </a:t>
            </a:r>
            <a:r>
              <a:rPr lang="en-US" dirty="0" err="1" smtClean="0"/>
              <a:t>datoteci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func.c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err="1" smtClean="0"/>
              <a:t>Proširiti</a:t>
            </a:r>
            <a:r>
              <a:rPr lang="en-US" dirty="0" smtClean="0"/>
              <a:t> example 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njen</a:t>
            </a:r>
            <a:r>
              <a:rPr lang="en-US" dirty="0" smtClean="0"/>
              <a:t> </a:t>
            </a:r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generišu</a:t>
            </a:r>
            <a:r>
              <a:rPr lang="en-US" dirty="0" smtClean="0"/>
              <a:t> u </a:t>
            </a:r>
            <a:r>
              <a:rPr lang="en-US" dirty="0" err="1" smtClean="0"/>
              <a:t>posebnoj</a:t>
            </a:r>
            <a:r>
              <a:rPr lang="en-US" dirty="0" smtClean="0"/>
              <a:t> </a:t>
            </a:r>
            <a:r>
              <a:rPr lang="en-US" dirty="0" err="1" smtClean="0"/>
              <a:t>datoteci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Podizanje nivoa apstrakcije</a:t>
            </a:r>
          </a:p>
          <a:p>
            <a:r>
              <a:rPr lang="sr-Latn-RS" dirty="0" smtClean="0"/>
              <a:t>Apstrakcija – proces zanemarivanja nebitnih informacija</a:t>
            </a:r>
          </a:p>
          <a:p>
            <a:r>
              <a:rPr lang="sr-Latn-RS" dirty="0" smtClean="0"/>
              <a:t>Podizanjem nivoa apstrakcije smanjuje se složenost:</a:t>
            </a:r>
          </a:p>
          <a:p>
            <a:pPr lvl="1"/>
            <a:r>
              <a:rPr lang="en-US" dirty="0" smtClean="0"/>
              <a:t>J</a:t>
            </a:r>
            <a:r>
              <a:rPr lang="sr-Latn-RS" dirty="0" smtClean="0"/>
              <a:t>ezici treće generacije su značajno povećali produktivnost u odnosu na asembler</a:t>
            </a:r>
          </a:p>
          <a:p>
            <a:pPr lvl="1"/>
            <a:r>
              <a:rPr lang="sr-Latn-RS" dirty="0" smtClean="0"/>
              <a:t>OO nisu značajno uticali na produktivnost u odnosu na BASIC</a:t>
            </a:r>
          </a:p>
          <a:p>
            <a:pPr lvl="1"/>
            <a:r>
              <a:rPr lang="sr-Latn-RS" dirty="0" smtClean="0"/>
              <a:t>Jezici specifični za domen (DSL) takođe značajno povećavaju produktivnost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Poređenje modela različitih nivoa apstrakcije</a:t>
            </a:r>
          </a:p>
          <a:p>
            <a:r>
              <a:rPr lang="sr-Latn-RS" dirty="0" smtClean="0"/>
              <a:t>Model na niskom nivou apstrakcije:</a:t>
            </a:r>
          </a:p>
          <a:p>
            <a:pPr lvl="1"/>
            <a:r>
              <a:rPr lang="sr-Latn-RS" dirty="0" smtClean="0"/>
              <a:t>Bavi se implementacionim detaljima</a:t>
            </a:r>
          </a:p>
          <a:p>
            <a:pPr lvl="1"/>
            <a:r>
              <a:rPr lang="sr-Latn-RS" dirty="0" smtClean="0"/>
              <a:t>Često se jedna klasa u modelu mapira na jednu klasu u oviru programskog koda</a:t>
            </a:r>
          </a:p>
          <a:p>
            <a:r>
              <a:rPr lang="sr-Latn-RS" dirty="0" smtClean="0"/>
              <a:t>Model na visokom nivou apstrakcije:</a:t>
            </a:r>
          </a:p>
          <a:p>
            <a:pPr lvl="1"/>
            <a:r>
              <a:rPr lang="sr-Latn-RS" dirty="0" smtClean="0"/>
              <a:t>Bavi se sp</a:t>
            </a:r>
            <a:r>
              <a:rPr lang="en-US" dirty="0" smtClean="0"/>
              <a:t>e</a:t>
            </a:r>
            <a:r>
              <a:rPr lang="sr-Latn-RS" dirty="0" smtClean="0"/>
              <a:t>cifikacijom kategorija razmatranog sistema i njihovim međusobnim odnosima na znatno višem nivou u odnosu na programski kod</a:t>
            </a:r>
          </a:p>
          <a:p>
            <a:pPr lvl="1"/>
            <a:r>
              <a:rPr lang="sr-Latn-RS" dirty="0" smtClean="0"/>
              <a:t>Poželjno je da se jedan pojam iz domena problema mapira na jedan element modela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Model u kontekstu MDE</a:t>
            </a:r>
          </a:p>
          <a:p>
            <a:r>
              <a:rPr lang="sr-Latn-RS" dirty="0" smtClean="0"/>
              <a:t>Model predstavlja opis sistema ili njegovog dela zapisan korišćenjem </a:t>
            </a:r>
            <a:r>
              <a:rPr lang="sr-Latn-RS" i="1" dirty="0" smtClean="0"/>
              <a:t>dobro definisanog jezika</a:t>
            </a:r>
            <a:r>
              <a:rPr lang="sr-Latn-RS" dirty="0" smtClean="0"/>
              <a:t> koji podržava automatsku interpretaciju od strane račnara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16835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Dobro definisan jezik</a:t>
            </a:r>
          </a:p>
          <a:p>
            <a:r>
              <a:rPr lang="sr-Latn-RS" dirty="0" smtClean="0"/>
              <a:t>Apstraktna sintaksa (metamodel)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onkretna sintaksa (notacija, prezentacija)</a:t>
            </a:r>
          </a:p>
          <a:p>
            <a:r>
              <a:rPr lang="sr-Latn-RS" dirty="0" smtClean="0"/>
              <a:t>Semantika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Apstratna sintaksa – metamodel</a:t>
            </a:r>
          </a:p>
          <a:p>
            <a:r>
              <a:rPr lang="sr-Latn-RS" dirty="0" smtClean="0"/>
              <a:t>Metamodel je apstraktna sintaksa jezika</a:t>
            </a:r>
          </a:p>
          <a:p>
            <a:r>
              <a:rPr lang="sr-Latn-RS" dirty="0" smtClean="0"/>
              <a:t>Metamodel možemo posmatrati i kao model strukture jezika (tj. model je instanca metamodela u određenom domenu)</a:t>
            </a:r>
          </a:p>
          <a:p>
            <a:r>
              <a:rPr lang="sr-Latn-RS" dirty="0" smtClean="0"/>
              <a:t>Definiše osnovne koncepte jezika i njihove međusobne relacije</a:t>
            </a:r>
          </a:p>
          <a:p>
            <a:r>
              <a:rPr lang="sr-Latn-RS" dirty="0" smtClean="0"/>
              <a:t>Model predstavlja apstrakciju realnog sistema</a:t>
            </a:r>
          </a:p>
          <a:p>
            <a:r>
              <a:rPr lang="sr-Latn-RS" dirty="0" smtClean="0"/>
              <a:t>Metamodel je eksplicitna specifikacija apstrakcije –  definiše načine na koji se apstrakcija obavlja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8012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1: Deo pojednostavljenog metamodela UML dijagrama klasa</a:t>
            </a:r>
          </a:p>
        </p:txBody>
      </p:sp>
      <p:sp>
        <p:nvSpPr>
          <p:cNvPr id="1028" name="AutoShape 4" descr="https://enastava.io/courses/83/files/6603/course%20files/C.%20Generisanje%20koda/0/predavanja/Slike/uml_met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uml_me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5968" y="2630057"/>
            <a:ext cx="6692064" cy="231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T-RK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</TotalTime>
  <Words>1099</Words>
  <Application>Microsoft Office PowerPoint</Application>
  <PresentationFormat>On-screen Show (4:3)</PresentationFormat>
  <Paragraphs>235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RT-RK_ppt_template</vt:lpstr>
      <vt:lpstr>Python Osnove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Slide 33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Kovac</dc:creator>
  <cp:lastModifiedBy>Velimir Vujanovic</cp:lastModifiedBy>
  <cp:revision>119</cp:revision>
  <dcterms:created xsi:type="dcterms:W3CDTF">2011-11-09T07:48:25Z</dcterms:created>
  <dcterms:modified xsi:type="dcterms:W3CDTF">2017-05-18T15:34:10Z</dcterms:modified>
</cp:coreProperties>
</file>