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57" r:id="rId4"/>
    <p:sldId id="259" r:id="rId5"/>
    <p:sldId id="260" r:id="rId6"/>
    <p:sldId id="291" r:id="rId7"/>
    <p:sldId id="292" r:id="rId8"/>
    <p:sldId id="261" r:id="rId9"/>
    <p:sldId id="266" r:id="rId10"/>
    <p:sldId id="269" r:id="rId11"/>
    <p:sldId id="270" r:id="rId12"/>
    <p:sldId id="277" r:id="rId13"/>
    <p:sldId id="278" r:id="rId14"/>
    <p:sldId id="284" r:id="rId15"/>
    <p:sldId id="295" r:id="rId16"/>
    <p:sldId id="281" r:id="rId17"/>
    <p:sldId id="279" r:id="rId18"/>
    <p:sldId id="282" r:id="rId19"/>
    <p:sldId id="280" r:id="rId20"/>
    <p:sldId id="283" r:id="rId21"/>
    <p:sldId id="288" r:id="rId22"/>
    <p:sldId id="290" r:id="rId23"/>
    <p:sldId id="285" r:id="rId24"/>
    <p:sldId id="286" r:id="rId25"/>
    <p:sldId id="287" r:id="rId26"/>
    <p:sldId id="293" r:id="rId27"/>
    <p:sldId id="294" r:id="rId28"/>
    <p:sldId id="25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9" autoAdjust="0"/>
    <p:restoredTop sz="77008" autoAdjust="0"/>
  </p:normalViewPr>
  <p:slideViewPr>
    <p:cSldViewPr>
      <p:cViewPr varScale="1">
        <p:scale>
          <a:sx n="60" d="100"/>
          <a:sy n="60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Manipulisanje</a:t>
            </a:r>
            <a:r>
              <a:rPr lang="sr-Latn-RS" baseline="0" dirty="0" smtClean="0"/>
              <a:t> podacima je koncenrtisano u kodu i kod sadryi minimalan deo koji se bavi manipulacijom i generisanjem forme sadržaja.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Struktura</a:t>
            </a:r>
            <a:r>
              <a:rPr lang="sr-Latn-RS" baseline="0" dirty="0" smtClean="0"/>
              <a:t> (blok šema) obrađivača šablona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 kod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Primer 1, pokazati,</a:t>
            </a:r>
            <a:r>
              <a:rPr lang="sr-Latn-RS" baseline="0" dirty="0" smtClean="0"/>
              <a:t> neka izvrše i generišu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Dodati neku novu promenljivu u šablon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Uporteba alata za obradu šablona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Primer: Jinja2 šablon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727280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err="1" smtClean="0">
                <a:solidFill>
                  <a:srgbClr val="D200D2"/>
                </a:solidFill>
                <a:latin typeface="Courier New"/>
              </a:rPr>
              <a:t>utils.template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test_header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,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test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test_header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test_body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en-US" sz="1400" dirty="0"/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077072"/>
            <a:ext cx="4802738" cy="139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Podaci za izveštaje-dokumente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obijaju se parsiranjem datoteka (XML, ili neki drugi format)</a:t>
            </a:r>
          </a:p>
          <a:p>
            <a:r>
              <a:rPr lang="sr-Latn-RS" dirty="0" smtClean="0"/>
              <a:t>Direktnim pristupom podacima u operativnoj memoriji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itanjem baze podataka</a:t>
            </a:r>
          </a:p>
          <a:p>
            <a:r>
              <a:rPr lang="sr-Latn-RS" dirty="0" smtClean="0"/>
              <a:t>...</a:t>
            </a:r>
          </a:p>
        </p:txBody>
      </p:sp>
      <p:pic>
        <p:nvPicPr>
          <p:cNvPr id="6" name="Picture 5" descr="TempalteP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1" y="4509120"/>
            <a:ext cx="5809049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edan od široko prihvaćenih obrađivača šablona u python-u</a:t>
            </a:r>
          </a:p>
          <a:p>
            <a:r>
              <a:rPr lang="sr-Latn-RS" dirty="0" smtClean="0"/>
              <a:t>Dokumentacija je dostupna na: </a:t>
            </a:r>
            <a:r>
              <a:rPr lang="en-US" dirty="0" smtClean="0">
                <a:hlinkClick r:id="rId3"/>
              </a:rPr>
              <a:t>http://jinja.pocoo.org/docs/</a:t>
            </a:r>
            <a:endParaRPr lang="sr-Latn-RS" dirty="0" smtClean="0"/>
          </a:p>
          <a:p>
            <a:r>
              <a:rPr lang="sr-Latn-RS" dirty="0" smtClean="0"/>
              <a:t>Jedan od plugina sa sintaksnim bojenjem, Link do eclipse upate repozitorijuma: </a:t>
            </a:r>
            <a:r>
              <a:rPr lang="sr-Latn-R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9604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osnovne direktive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omentar se definiše sa 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 #}</a:t>
            </a:r>
          </a:p>
          <a:p>
            <a:pPr lvl="1">
              <a:buNone/>
            </a:pPr>
            <a:r>
              <a:rPr lang="en-US" dirty="0" smtClean="0"/>
              <a:t>Primer:</a:t>
            </a:r>
            <a:endParaRPr lang="sr-Latn-RS" dirty="0" smtClean="0"/>
          </a:p>
          <a:p>
            <a:pPr lvl="1">
              <a:buNone/>
            </a:pPr>
            <a:r>
              <a:rPr lang="sr-Latn-R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{# komentar se ne pojavljuje u generisanom kodu #}</a:t>
            </a:r>
          </a:p>
          <a:p>
            <a:pPr marL="342900" lvl="1" indent="-342900">
              <a:buClr>
                <a:srgbClr val="6F6185"/>
              </a:buClr>
            </a:pPr>
            <a:r>
              <a:rPr lang="sr-Latn-RS" sz="2600" dirty="0" smtClean="0"/>
              <a:t>Promenljiva se definiše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   }}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Primer:</a:t>
            </a:r>
            <a:endParaRPr lang="sr-Latn-RS" dirty="0" smtClean="0"/>
          </a:p>
          <a:p>
            <a:pPr marL="742950" lvl="2" indent="-342900">
              <a:buClr>
                <a:srgbClr val="6F6185"/>
              </a:buClr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{{ime}}, {{datum}}, {{ime + ‘ ‘ + prezime}}</a:t>
            </a:r>
            <a:endParaRPr lang="sr-Latn-RS" sz="18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Clr>
                <a:srgbClr val="6F6185"/>
              </a:buClr>
            </a:pPr>
            <a:r>
              <a:rPr lang="en-US" sz="2600" dirty="0" smtClean="0"/>
              <a:t>D</a:t>
            </a:r>
            <a:r>
              <a:rPr lang="sr-Latn-RS" sz="2600" dirty="0" smtClean="0"/>
              <a:t>irektive, petlje, blokovi različitih vrsta se definišu sa </a:t>
            </a:r>
            <a:r>
              <a:rPr lang="sr-Latn-RS" sz="26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{%  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1</a:t>
            </a:r>
          </a:p>
          <a:p>
            <a:r>
              <a:rPr lang="sr-Latn-RS" dirty="0" smtClean="0"/>
              <a:t>FileSystemLoader je klasa koja definiše template loader. Klasa obezbeđuje učitavanje šablona iz definisanog direktorijuma</a:t>
            </a:r>
          </a:p>
          <a:p>
            <a:r>
              <a:rPr lang="sr-Latn-RS" sz="2600" dirty="0" smtClean="0"/>
              <a:t>Klasa Environment je osnovna komponenta Jinja obrađivača šablona kojom se vrši učitavanje pojedinačnih šablona </a:t>
            </a:r>
            <a:endParaRPr lang="sr-Latn-RS" sz="26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rimer 1 – Zadatak</a:t>
            </a:r>
          </a:p>
          <a:p>
            <a:r>
              <a:rPr lang="sr-Latn-RS" dirty="0" smtClean="0"/>
              <a:t>Modifikovati primer 1 tako da se u izveštaj dodaju informacije o osobi koja je generisala izveštaj</a:t>
            </a:r>
          </a:p>
          <a:p>
            <a:r>
              <a:rPr lang="sr-Latn-RS" dirty="0" smtClean="0"/>
              <a:t>U izveštaj dodati datum generisanja izveštaja i kompaniju</a:t>
            </a:r>
          </a:p>
          <a:p>
            <a:pPr lvl="1"/>
            <a:r>
              <a:rPr lang="sr-Latn-RS" dirty="0" smtClean="0"/>
              <a:t>Ime kompanije i autor treba da se nalaze u zasebnoj datoteci</a:t>
            </a:r>
          </a:p>
          <a:p>
            <a:endParaRPr lang="sr-Latn-R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uslovno generisanje sadržaja</a:t>
            </a:r>
          </a:p>
          <a:p>
            <a:r>
              <a:rPr lang="sr-Latn-RS" dirty="0" smtClean="0"/>
              <a:t>Definicija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sr-Latn-RS" sz="2400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uslov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990211"/>
                </a:solidFill>
                <a:latin typeface="Courier New"/>
              </a:rPr>
              <a:t>elif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uslov2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sr-Latn-RS" sz="2400" b="1" dirty="0" smtClean="0">
                <a:solidFill>
                  <a:srgbClr val="141496"/>
                </a:solidFill>
                <a:latin typeface="Courier New"/>
              </a:rPr>
              <a:t>     ...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990211"/>
                </a:solidFill>
                <a:latin typeface="Courier New"/>
              </a:rPr>
              <a:t>elif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uslovn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else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   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2400" b="1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Jinja – petlja</a:t>
            </a:r>
          </a:p>
          <a:p>
            <a:r>
              <a:rPr lang="sr-Latn-RS" dirty="0" smtClean="0"/>
              <a:t>Definiše se sa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a </a:t>
            </a:r>
            <a:r>
              <a:rPr lang="en-US" sz="2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141496"/>
                </a:solidFill>
                <a:latin typeface="Courier New"/>
              </a:rPr>
              <a:t>colection</a:t>
            </a:r>
            <a:r>
              <a:rPr lang="en-US" sz="2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2400" b="1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r-Latn-RS" dirty="0" smtClean="0"/>
              <a:t>Primer:</a:t>
            </a:r>
          </a:p>
          <a:p>
            <a:pPr lvl="2">
              <a:buNone/>
            </a:pPr>
            <a:r>
              <a:rPr lang="en-US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functions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 lvl="2">
              <a:buNone/>
            </a:pPr>
            <a:r>
              <a:rPr lang="en-US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return_type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pPr lvl="2">
              <a:buNone/>
            </a:pPr>
            <a:r>
              <a:rPr lang="en-US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dirty="0" smtClean="0"/>
              <a:t>U okviru petlje može se koristiti promenljiva loop koja daje informacije o izvršavanju petlje: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loop.first</a:t>
            </a:r>
            <a:r>
              <a:rPr lang="sr-Latn-RS" dirty="0" smtClean="0"/>
              <a:t> – da li je prva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loop.last</a:t>
            </a:r>
            <a:r>
              <a:rPr lang="sr-Latn-RS" dirty="0" smtClean="0"/>
              <a:t> – da li je poslednja iteracija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loop.length</a:t>
            </a:r>
            <a:r>
              <a:rPr lang="sr-Latn-RS" dirty="0" smtClean="0"/>
              <a:t> – koliko iteracija ukupno ima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loop.index</a:t>
            </a:r>
            <a:r>
              <a:rPr lang="sr-Latn-RS" dirty="0" smtClean="0"/>
              <a:t> – redni broj tekuće iteracije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Primer petlje</a:t>
            </a:r>
            <a:endParaRPr lang="sr-Latn-R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642136"/>
            <a:ext cx="756084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f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some_data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first_name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last_name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()</a:t>
            </a:r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,</a:t>
            </a:r>
            <a:endParaRPr lang="en-US" b="1" dirty="0" smtClean="0">
              <a:solidFill>
                <a:srgbClr val="141496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loop.index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is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divisibleby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3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       ---------------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  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Grupa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:</a:t>
            </a:r>
          </a:p>
          <a:p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Uklanjanje</a:t>
            </a:r>
            <a:r>
              <a:rPr lang="en-US" b="1" dirty="0" smtClean="0"/>
              <a:t> </a:t>
            </a:r>
            <a:r>
              <a:rPr lang="en-US" b="1" dirty="0" err="1" smtClean="0"/>
              <a:t>praznih</a:t>
            </a:r>
            <a:r>
              <a:rPr lang="en-US" b="1" dirty="0" smtClean="0"/>
              <a:t> </a:t>
            </a:r>
            <a:r>
              <a:rPr lang="en-US" b="1" dirty="0" err="1" smtClean="0"/>
              <a:t>mesta</a:t>
            </a:r>
            <a:endParaRPr lang="sr-Latn-RS" b="1" dirty="0" smtClean="0"/>
          </a:p>
          <a:p>
            <a:r>
              <a:rPr lang="sr-Latn-RS" dirty="0" smtClean="0"/>
              <a:t>Postiže se dodavanjem znaka “-” u okviru oznaka bloka: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{%- for p in parameters -%}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Primer: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56084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 -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{{ 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item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}}</a:t>
            </a:r>
            <a:b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</a:b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{%</a:t>
            </a:r>
            <a:r>
              <a:rPr lang="sr-Latn-R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sr-Latn-RS" sz="2000" dirty="0" smtClean="0">
                <a:solidFill>
                  <a:srgbClr val="B80000"/>
                </a:solidFill>
                <a:latin typeface="Consolas" pitchFamily="49" charset="0"/>
                <a:cs typeface="Consolas" pitchFamily="49" charset="0"/>
              </a:rPr>
              <a:t>endfor </a:t>
            </a:r>
            <a:r>
              <a:rPr lang="sr-Latn-RS" sz="2000" dirty="0" smtClean="0">
                <a:solidFill>
                  <a:srgbClr val="B01414"/>
                </a:solidFill>
                <a:latin typeface="Consolas" pitchFamily="49" charset="0"/>
                <a:cs typeface="Consolas" pitchFamily="49" charset="0"/>
              </a:rPr>
              <a:t>%}</a:t>
            </a:r>
            <a:endParaRPr 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797152"/>
            <a:ext cx="80648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sr-Latn-RS" sz="2600" dirty="0" smtClean="0">
                <a:solidFill>
                  <a:prstClr val="black"/>
                </a:solidFill>
                <a:cs typeface="Arial" pitchFamily="34" charset="0"/>
              </a:rPr>
              <a:t>Ukoliko sekvencu čine brojevi od 1 do 9, rezltat će biti niz 123456789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Sadr</a:t>
            </a:r>
            <a:r>
              <a:rPr lang="sr-Latn-RS" dirty="0" smtClean="0"/>
              <a:t>žaj</a:t>
            </a:r>
          </a:p>
          <a:p>
            <a:r>
              <a:rPr lang="sr-Latn-RS" dirty="0" smtClean="0"/>
              <a:t>Razlozi za korišćenje</a:t>
            </a:r>
          </a:p>
          <a:p>
            <a:r>
              <a:rPr lang="sr-Latn-RS" dirty="0" smtClean="0"/>
              <a:t>Opšte osobine obrađivača šablona</a:t>
            </a:r>
          </a:p>
          <a:p>
            <a:r>
              <a:rPr lang="sr-Latn-RS" dirty="0" smtClean="0"/>
              <a:t>J</a:t>
            </a:r>
            <a:r>
              <a:rPr lang="en-US" dirty="0" err="1" smtClean="0"/>
              <a:t>i</a:t>
            </a:r>
            <a:r>
              <a:rPr lang="sr-Latn-RS" dirty="0" smtClean="0"/>
              <a:t>nja 2</a:t>
            </a:r>
          </a:p>
          <a:p>
            <a:pPr lvl="1"/>
            <a:r>
              <a:rPr lang="sr-Latn-RS" dirty="0" smtClean="0"/>
              <a:t>Opšte osobine i genaralna primena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reimena u oblasti generisanja dinamičkog web sadržaja</a:t>
            </a:r>
          </a:p>
          <a:p>
            <a:pPr lvl="1">
              <a:buNone/>
            </a:pPr>
            <a:endParaRPr lang="sr-Latn-RS" dirty="0" smtClean="0"/>
          </a:p>
          <a:p>
            <a:endParaRPr lang="sr-Latn-R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88843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Uključivanje drugih šablona</a:t>
            </a:r>
          </a:p>
          <a:p>
            <a:r>
              <a:rPr lang="sr-Latn-RS" dirty="0" smtClean="0"/>
              <a:t>Vrši se direktivom include i navođenjem imena šablona unutar apostrofa: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{%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include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‘ime.template’ %}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r>
              <a:rPr lang="sr-Latn-RS" dirty="0" smtClean="0"/>
              <a:t>Šabloni koji se uključuju moraju biti dostupni. Dostupnost je definisana prilikom postavljanja okruženja za generisanje koda (loader i environment)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Proširivanje šablona</a:t>
            </a:r>
          </a:p>
          <a:p>
            <a:r>
              <a:rPr lang="sr-Latn-RS" dirty="0" smtClean="0"/>
              <a:t>Ovim mehaizmom se obezbeđuje se proširivanje osnovnih šablona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snovni šablon definiše strukturu-formu dokumenta</a:t>
            </a:r>
          </a:p>
          <a:p>
            <a:pPr lvl="1"/>
            <a:r>
              <a:rPr lang="sr-Latn-RS" dirty="0" smtClean="0"/>
              <a:t>Šablon kojim se proširuje osnovni šablon sadrži opis detalja osnovnog šablona</a:t>
            </a:r>
          </a:p>
          <a:p>
            <a:r>
              <a:rPr lang="sr-Latn-RS" dirty="0" smtClean="0"/>
              <a:t>Obezbeđuje se hijerarhija šablona</a:t>
            </a:r>
          </a:p>
          <a:p>
            <a:r>
              <a:rPr lang="sr-Latn-RS" dirty="0" smtClean="0"/>
              <a:t>Streamuje se šablon kojim se proširuje osnovni šablon</a:t>
            </a:r>
          </a:p>
          <a:p>
            <a:pPr lvl="1"/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2453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Proširivanje šablona</a:t>
            </a:r>
          </a:p>
          <a:p>
            <a:r>
              <a:rPr lang="sr-Latn-RS" sz="2400" dirty="0" smtClean="0"/>
              <a:t>Vrši se direktivom  “extends” i navođenjem imena šablona koji se proširuje</a:t>
            </a:r>
          </a:p>
          <a:p>
            <a:pPr lvl="1"/>
            <a:r>
              <a:rPr lang="sr-Latn-RS" sz="2000" dirty="0" smtClean="0"/>
              <a:t>U ovom slučaju ovo je šablon koji se prosleđuje alatu za obradu šablona</a:t>
            </a:r>
          </a:p>
          <a:p>
            <a:pPr lvl="1"/>
            <a:endParaRPr lang="sr-Latn-RS" sz="2000" dirty="0" smtClean="0"/>
          </a:p>
          <a:p>
            <a:pPr lvl="1"/>
            <a:endParaRPr lang="sr-Latn-RS" sz="2000" dirty="0" smtClean="0"/>
          </a:p>
          <a:p>
            <a:r>
              <a:rPr lang="sr-Latn-RS" sz="2400" dirty="0" smtClean="0"/>
              <a:t>Šablon koji se proširuje sadrži direktivu  “block”</a:t>
            </a:r>
          </a:p>
          <a:p>
            <a:endParaRPr lang="sr-Latn-RS" sz="2400" dirty="0" smtClean="0"/>
          </a:p>
          <a:p>
            <a:pPr algn="ctr">
              <a:buNone/>
            </a:pPr>
            <a:endParaRPr lang="sr-Latn-RS" b="1" dirty="0" smtClean="0"/>
          </a:p>
          <a:p>
            <a:pPr lvl="1">
              <a:buNone/>
            </a:pP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996952"/>
            <a:ext cx="756084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extends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“</a:t>
            </a:r>
            <a:r>
              <a:rPr lang="sr-Latn-RS" sz="1400" b="1" i="1" dirty="0" smtClean="0">
                <a:solidFill>
                  <a:srgbClr val="D200D2"/>
                </a:solidFill>
                <a:latin typeface="Courier New"/>
              </a:rPr>
              <a:t>struktura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.template"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title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&lt;title&gt;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document_title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&lt;/title&gt;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1400" b="1" dirty="0" smtClean="0">
              <a:solidFill>
                <a:srgbClr val="7B5944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221088"/>
            <a:ext cx="756084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&lt;html&gt;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&lt;head&gt;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title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%}{%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endblock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&lt;meta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i="1" dirty="0" err="1" smtClean="0">
                <a:solidFill>
                  <a:srgbClr val="FF8000"/>
                </a:solidFill>
                <a:latin typeface="Courier New"/>
              </a:rPr>
              <a:t>charset</a:t>
            </a:r>
            <a:r>
              <a:rPr lang="en-US" sz="1400" b="1" i="1" dirty="0" smtClean="0">
                <a:solidFill>
                  <a:srgbClr val="141496"/>
                </a:solidFill>
                <a:latin typeface="Courier New"/>
              </a:rPr>
              <a:t>=</a:t>
            </a:r>
            <a:r>
              <a:rPr lang="en-US" sz="1400" b="1" i="1" dirty="0" smtClean="0">
                <a:solidFill>
                  <a:srgbClr val="D200D2"/>
                </a:solidFill>
                <a:latin typeface="Courier New"/>
              </a:rPr>
              <a:t>"utf-8"</a:t>
            </a:r>
            <a:r>
              <a:rPr lang="en-US" sz="1400" b="1" i="1" dirty="0" smtClean="0">
                <a:solidFill>
                  <a:srgbClr val="0000FF"/>
                </a:solidFill>
                <a:latin typeface="Courier New"/>
              </a:rPr>
              <a:t>&gt;</a:t>
            </a:r>
            <a:endParaRPr lang="sr-Latn-RS" sz="1400" b="1" i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sr-Latn-RS" sz="1400" b="1" i="1" dirty="0" smtClean="0">
                <a:solidFill>
                  <a:srgbClr val="0000FF"/>
                </a:solidFill>
                <a:latin typeface="Courier New"/>
              </a:rPr>
              <a:t>...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52028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Ukoliko postoji deo koda koji se ponavlja u više šablona onda se ovakvi delovi mogu smestiti u posebne šablone i definisati kao makroi</a:t>
            </a:r>
          </a:p>
          <a:p>
            <a:r>
              <a:rPr lang="sr-Latn-RS" dirty="0" smtClean="0"/>
              <a:t>Primer: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56992"/>
            <a:ext cx="75608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macro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tst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 -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tst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description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endParaRPr lang="sr-Latn-RS" b="1" dirty="0" smtClean="0">
              <a:solidFill>
                <a:srgbClr val="141496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tst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procedure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  <a:endParaRPr lang="sr-Latn-RS" b="1" dirty="0" smtClean="0">
              <a:solidFill>
                <a:srgbClr val="7B5944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b="1" dirty="0" err="1" smtClean="0">
                <a:solidFill>
                  <a:srgbClr val="990211"/>
                </a:solidFill>
                <a:latin typeface="Courier New"/>
              </a:rPr>
              <a:t>endmacro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581128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Neka se ovaj makro nalazi u šablonu utils.template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Korišćenje prethodnog makroa iz drugog šablona predstavljano je primerom ispod: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132856"/>
            <a:ext cx="75608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b="1" i="1" dirty="0" err="1" smtClean="0">
                <a:solidFill>
                  <a:srgbClr val="D200D2"/>
                </a:solidFill>
                <a:latin typeface="Courier New"/>
              </a:rPr>
              <a:t>utils.template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"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import</a:t>
            </a:r>
            <a:r>
              <a:rPr lang="sr-Latn-R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test_</a:t>
            </a:r>
            <a:r>
              <a:rPr lang="sr-Latn-RS" b="1" dirty="0" smtClean="0">
                <a:solidFill>
                  <a:srgbClr val="0080C0"/>
                </a:solidFill>
                <a:latin typeface="Courier New"/>
              </a:rPr>
              <a:t>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test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3717032"/>
            <a:ext cx="8229600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Makrou su dostupni samo podaci koji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mu se proslede kao paramatri. Ukoliko se svi podaci trenutnog šablona žele učiniti dostupni makrou podrebno je uključiti makro sa atributom “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with context</a:t>
            </a:r>
            <a:r>
              <a:rPr kumimoji="0" lang="sr-Latn-R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36" y="764704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Makroi</a:t>
            </a:r>
          </a:p>
          <a:p>
            <a:r>
              <a:rPr lang="sr-Latn-RS" dirty="0" smtClean="0"/>
              <a:t>Primer dinamičkog učitavanja makroa: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2132856"/>
            <a:ext cx="756084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 </a:t>
            </a:r>
            <a:r>
              <a:rPr lang="en-US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tests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set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=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t.type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+ </a:t>
            </a:r>
            <a:r>
              <a:rPr lang="en-US" b="1" i="1" dirty="0" smtClean="0">
                <a:solidFill>
                  <a:srgbClr val="D200D2"/>
                </a:solidFill>
                <a:latin typeface="Courier New"/>
              </a:rPr>
              <a:t>'.template'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test_header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with context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990211"/>
                </a:solidFill>
                <a:latin typeface="Courier New"/>
              </a:rPr>
              <a:t>from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template import </a:t>
            </a:r>
            <a:r>
              <a:rPr lang="en-US" b="1" dirty="0" err="1" smtClean="0">
                <a:solidFill>
                  <a:srgbClr val="141496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with context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test_body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b="1" dirty="0" err="1" smtClean="0">
                <a:solidFill>
                  <a:srgbClr val="0080C0"/>
                </a:solidFill>
                <a:latin typeface="Courier New"/>
              </a:rPr>
              <a:t>test_header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0080C0"/>
                </a:solidFill>
                <a:latin typeface="Courier New"/>
              </a:rPr>
              <a:t>t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)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112568"/>
          </a:xfrm>
        </p:spPr>
        <p:txBody>
          <a:bodyPr/>
          <a:lstStyle/>
          <a:p>
            <a:r>
              <a:rPr lang="sr-Latn-RS" dirty="0" smtClean="0"/>
              <a:t>Primer 2 – zadatak</a:t>
            </a:r>
          </a:p>
          <a:p>
            <a:pPr lvl="1"/>
            <a:r>
              <a:rPr lang="sr-Latn-RS" dirty="0" smtClean="0"/>
              <a:t>Proširiti primer 2 tako da podrži različite tipove testova</a:t>
            </a:r>
          </a:p>
          <a:p>
            <a:pPr lvl="1"/>
            <a:r>
              <a:rPr lang="sr-Latn-RS" dirty="0" smtClean="0"/>
              <a:t>Novi tip testova treba da pored postojećih informacija sadrži i informacije o: </a:t>
            </a:r>
          </a:p>
          <a:p>
            <a:pPr lvl="2"/>
            <a:r>
              <a:rPr lang="en-US" dirty="0" smtClean="0"/>
              <a:t>K</a:t>
            </a:r>
            <a:r>
              <a:rPr lang="sr-Latn-RS" dirty="0" smtClean="0"/>
              <a:t>orišćenom testnom okruženju,</a:t>
            </a:r>
          </a:p>
          <a:p>
            <a:pPr lvl="2"/>
            <a:r>
              <a:rPr lang="en-US" dirty="0" smtClean="0"/>
              <a:t>V</a:t>
            </a:r>
            <a:r>
              <a:rPr lang="sr-Latn-RS" dirty="0" smtClean="0"/>
              <a:t>erziji testnog framworka.</a:t>
            </a:r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r>
              <a:rPr lang="en-US" dirty="0" smtClean="0"/>
              <a:t>Z</a:t>
            </a:r>
            <a:r>
              <a:rPr lang="sr-Latn-RS" dirty="0" smtClean="0"/>
              <a:t>a obe vrste testova dodati </a:t>
            </a:r>
            <a:r>
              <a:rPr lang="sr-Latn-RS" smtClean="0"/>
              <a:t>i </a:t>
            </a:r>
            <a:r>
              <a:rPr lang="sr-Latn-RS" smtClean="0"/>
              <a:t>kategoriju rezultata “nije izvršen” [NE] koja </a:t>
            </a:r>
            <a:r>
              <a:rPr lang="sr-Latn-RS" dirty="0" smtClean="0"/>
              <a:t>je u izveštaju predstavljena sivom bojom</a:t>
            </a:r>
          </a:p>
          <a:p>
            <a:pPr lvl="2"/>
            <a:endParaRPr lang="sr-Latn-RS" dirty="0" smtClean="0"/>
          </a:p>
          <a:p>
            <a:pPr lvl="2"/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223628" y="3645024"/>
            <a:ext cx="6696744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r-Latn-RS" b="1" dirty="0" smtClean="0"/>
              <a:t>Kriterijum: </a:t>
            </a:r>
            <a:r>
              <a:rPr lang="sr-Latn-RS" dirty="0" smtClean="0"/>
              <a:t>Test je uspesan ukoliko vracena vrednost odgovara ocekivanoj</a:t>
            </a:r>
            <a:endParaRPr lang="en-US" dirty="0" smtClean="0"/>
          </a:p>
          <a:p>
            <a:r>
              <a:rPr lang="sr-Latn-RS" b="1" dirty="0" smtClean="0"/>
              <a:t>Testno okruzenje:</a:t>
            </a:r>
            <a:r>
              <a:rPr lang="sr-Latn-RS" dirty="0" smtClean="0"/>
              <a:t> TST-POPE</a:t>
            </a:r>
            <a:endParaRPr lang="en-US" dirty="0" smtClean="0"/>
          </a:p>
          <a:p>
            <a:r>
              <a:rPr lang="sr-Latn-RS" b="1" dirty="0" smtClean="0"/>
              <a:t>Verzija test okruzenja: </a:t>
            </a:r>
            <a:r>
              <a:rPr lang="sr-Latn-RS" dirty="0" smtClean="0"/>
              <a:t>V1.15.2</a:t>
            </a:r>
            <a:endParaRPr lang="en-US" dirty="0" smtClean="0"/>
          </a:p>
          <a:p>
            <a:r>
              <a:rPr lang="sr-Latn-RS" b="1" dirty="0" smtClean="0"/>
              <a:t>Vreme izvršavanja: </a:t>
            </a:r>
            <a:r>
              <a:rPr lang="sr-Latn-RS" dirty="0" smtClean="0"/>
              <a:t>06.06.2017 10:54:15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Upotreba šablona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 2 – zadatak</a:t>
            </a:r>
          </a:p>
          <a:p>
            <a:pPr lvl="1"/>
            <a:r>
              <a:rPr lang="sr-Latn-RS" dirty="0" smtClean="0"/>
              <a:t>Pored postojećeg dokumenta kreirati novi koji sadrži pregled izvrenih testova</a:t>
            </a:r>
          </a:p>
          <a:p>
            <a:pPr lvl="2"/>
            <a:r>
              <a:rPr lang="sr-Latn-RS" dirty="0" smtClean="0"/>
              <a:t>Za potrebe generisnja inicijalnog dokumenta koristiti MS WordPad</a:t>
            </a:r>
          </a:p>
          <a:p>
            <a:pPr lvl="2"/>
            <a:r>
              <a:rPr lang="sr-Latn-RS" dirty="0" smtClean="0"/>
              <a:t>Generator treba da koristi iste podatke koji su korišceni u primeru 2</a:t>
            </a:r>
          </a:p>
          <a:p>
            <a:pPr lvl="2"/>
            <a:r>
              <a:rPr lang="sr-Latn-RS" dirty="0" smtClean="0"/>
              <a:t>Sadržaj dokumenta je dat na slici</a:t>
            </a:r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403648" y="4725144"/>
            <a:ext cx="6336704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Pregled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rezultata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izvr</a:t>
            </a:r>
            <a:r>
              <a:rPr lang="sr-Latn-RS" b="1" dirty="0" err="1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š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enih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testova</a:t>
            </a:r>
            <a:endParaRPr kumimoji="0" lang="sr-Latn-R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 1: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OK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 2: 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Validan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izlaz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OK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1575" algn="l"/>
                <a:tab pos="4959350" algn="l"/>
              </a:tabLst>
            </a:pPr>
            <a:r>
              <a:rPr kumimoji="0" lang="sr-Latn-R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...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Uvod</a:t>
            </a:r>
          </a:p>
          <a:p>
            <a:r>
              <a:rPr lang="sr-Latn-RS" dirty="0" smtClean="0"/>
              <a:t>Postojanje potrebe za alatima za obradu šablona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rezentovanje sadržaja baza podataka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enerisanje različitih tipova izveštaja</a:t>
            </a:r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eneratori koda</a:t>
            </a:r>
          </a:p>
          <a:p>
            <a:r>
              <a:rPr lang="sr-Latn-RS" dirty="0" smtClean="0"/>
              <a:t>Generisanje dinamickih Web starnica/dokumenata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r-Latn-RS" dirty="0" smtClean="0"/>
              <a:t>rednosti korišćenja šablona</a:t>
            </a:r>
          </a:p>
          <a:p>
            <a:pPr lvl="1"/>
            <a:r>
              <a:rPr lang="sr-Latn-RS" dirty="0" smtClean="0"/>
              <a:t>U odnosu na pristup potpunog generisanja sadržaja</a:t>
            </a:r>
          </a:p>
          <a:p>
            <a:pPr lvl="1"/>
            <a:r>
              <a:rPr lang="sr-Latn-RS" dirty="0" smtClean="0"/>
              <a:t>Prezentacija i obrada podataka su razdvojeni</a:t>
            </a:r>
          </a:p>
          <a:p>
            <a:pPr lvl="1"/>
            <a:r>
              <a:rPr lang="en-US" dirty="0" smtClean="0"/>
              <a:t>J</a:t>
            </a:r>
            <a:r>
              <a:rPr lang="sr-Latn-RS" dirty="0" smtClean="0"/>
              <a:t>ednostavnije manipulisanje podacima</a:t>
            </a:r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Osnovne pretpostavke</a:t>
            </a:r>
          </a:p>
          <a:p>
            <a:r>
              <a:rPr lang="sr-Latn-RS" dirty="0" smtClean="0"/>
              <a:t>Pojedini delovi izlaznog dokumenta su statički definisani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inamički delovi dokumenta generišu se na osnovu prethodno pripremljenih podataka</a:t>
            </a:r>
          </a:p>
          <a:p>
            <a:r>
              <a:rPr lang="sr-Latn-RS" dirty="0" smtClean="0"/>
              <a:t>Integrisanje podataka je deo šablona dok su podaci predstavljeni iterabilim elementima jezika	</a:t>
            </a:r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</a:p>
          <a:p>
            <a:r>
              <a:rPr lang="sr-Latn-RS" dirty="0" smtClean="0"/>
              <a:t>Mako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4621778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>
                <a:solidFill>
                  <a:srgbClr val="AA22FF"/>
                </a:solidFill>
              </a:rPr>
              <a:t>inherit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B4444"/>
                </a:solidFill>
              </a:rPr>
              <a:t>file="base.html"</a:t>
            </a:r>
            <a:r>
              <a:rPr lang="en-US" sz="1400" dirty="0" smtClean="0">
                <a:solidFill>
                  <a:srgbClr val="008800"/>
                </a:solidFill>
              </a:rPr>
              <a:t>/&gt;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</a:t>
            </a:r>
            <a:r>
              <a:rPr lang="en-US" sz="1400" dirty="0" smtClean="0"/>
              <a:t>rows </a:t>
            </a:r>
            <a:r>
              <a:rPr lang="en-US" sz="1400" dirty="0" smtClean="0">
                <a:solidFill>
                  <a:srgbClr val="666666"/>
                </a:solidFill>
              </a:rPr>
              <a:t>=</a:t>
            </a:r>
            <a:r>
              <a:rPr lang="en-US" sz="1400" dirty="0" smtClean="0"/>
              <a:t> [[v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v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AA22FF"/>
                </a:solidFill>
              </a:rPr>
              <a:t>range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666666"/>
                </a:solidFill>
              </a:rPr>
              <a:t>0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666666"/>
                </a:solidFill>
              </a:rPr>
              <a:t>10</a:t>
            </a:r>
            <a:r>
              <a:rPr lang="en-US" sz="1400" dirty="0" smtClean="0"/>
              <a:t>)]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row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AA22FF"/>
                </a:solidFill>
              </a:rPr>
              <a:t>range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666666"/>
                </a:solidFill>
              </a:rPr>
              <a:t>0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666666"/>
                </a:solidFill>
              </a:rPr>
              <a:t>10</a:t>
            </a:r>
            <a:r>
              <a:rPr lang="en-US" sz="1400" dirty="0" smtClean="0"/>
              <a:t>)]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%&gt;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&lt;table&gt;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row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rows: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     </a:t>
            </a:r>
            <a:r>
              <a:rPr lang="en-US" sz="1400" dirty="0" smtClean="0">
                <a:solidFill>
                  <a:srgbClr val="008800"/>
                </a:solidFill>
              </a:rPr>
              <a:t>${</a:t>
            </a:r>
            <a:r>
              <a:rPr lang="en-US" sz="1400" dirty="0" err="1" smtClean="0"/>
              <a:t>makerow</a:t>
            </a:r>
            <a:r>
              <a:rPr lang="en-US" sz="1400" dirty="0" smtClean="0"/>
              <a:t>(row)</a:t>
            </a:r>
            <a:r>
              <a:rPr lang="en-US" sz="1400" dirty="0" smtClean="0">
                <a:solidFill>
                  <a:srgbClr val="008800"/>
                </a:solidFill>
              </a:rPr>
              <a:t>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b="1" dirty="0" smtClean="0">
                <a:solidFill>
                  <a:srgbClr val="AA22FF"/>
                </a:solidFill>
              </a:rPr>
              <a:t> </a:t>
            </a:r>
            <a:r>
              <a:rPr lang="en-US" sz="1400" b="1" dirty="0" err="1" smtClean="0">
                <a:solidFill>
                  <a:srgbClr val="AA22FF"/>
                </a:solidFill>
              </a:rPr>
              <a:t>endfor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&lt;/table&gt; </a:t>
            </a:r>
            <a:endParaRPr lang="sr-Latn-RS" sz="1400" dirty="0" smtClean="0"/>
          </a:p>
          <a:p>
            <a:pPr marL="0" lvl="1"/>
            <a:endParaRPr lang="sr-Latn-RS" sz="1400" dirty="0" smtClean="0">
              <a:solidFill>
                <a:srgbClr val="008800"/>
              </a:solidFill>
            </a:endParaRPr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&lt;%</a:t>
            </a:r>
            <a:r>
              <a:rPr lang="en-US" sz="1400" dirty="0" smtClean="0">
                <a:solidFill>
                  <a:srgbClr val="AA22FF"/>
                </a:solidFill>
              </a:rPr>
              <a:t>def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B4444"/>
                </a:solidFill>
              </a:rPr>
              <a:t>name="</a:t>
            </a:r>
            <a:r>
              <a:rPr lang="en-US" sz="1400" dirty="0" err="1" smtClean="0">
                <a:solidFill>
                  <a:srgbClr val="BB4444"/>
                </a:solidFill>
              </a:rPr>
              <a:t>makerow</a:t>
            </a:r>
            <a:r>
              <a:rPr lang="en-US" sz="1400" dirty="0" smtClean="0">
                <a:solidFill>
                  <a:srgbClr val="BB4444"/>
                </a:solidFill>
              </a:rPr>
              <a:t>(row)"</a:t>
            </a:r>
            <a:r>
              <a:rPr lang="en-US" sz="1400" dirty="0" smtClean="0">
                <a:solidFill>
                  <a:srgbClr val="008800"/>
                </a:solidFill>
              </a:rPr>
              <a:t>&gt;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</a:t>
            </a:r>
            <a:r>
              <a:rPr lang="en-US" sz="1400" dirty="0" smtClean="0"/>
              <a:t>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    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AA22FF"/>
                </a:solidFill>
              </a:rPr>
              <a:t>for</a:t>
            </a:r>
            <a:r>
              <a:rPr lang="en-US" sz="1400" dirty="0" smtClean="0"/>
              <a:t> name </a:t>
            </a:r>
            <a:r>
              <a:rPr lang="en-US" sz="1400" b="1" dirty="0" smtClean="0">
                <a:solidFill>
                  <a:srgbClr val="AA22FF"/>
                </a:solidFill>
              </a:rPr>
              <a:t>in</a:t>
            </a:r>
            <a:r>
              <a:rPr lang="en-US" sz="1400" dirty="0" smtClean="0"/>
              <a:t> row: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     </a:t>
            </a:r>
            <a:r>
              <a:rPr lang="en-US" sz="1400" dirty="0" smtClean="0"/>
              <a:t>&lt;td&gt;</a:t>
            </a:r>
            <a:r>
              <a:rPr lang="en-US" sz="1400" dirty="0" smtClean="0">
                <a:solidFill>
                  <a:srgbClr val="008800"/>
                </a:solidFill>
              </a:rPr>
              <a:t>${</a:t>
            </a:r>
            <a:r>
              <a:rPr lang="en-US" sz="1400" dirty="0" smtClean="0"/>
              <a:t>name</a:t>
            </a:r>
            <a:r>
              <a:rPr lang="en-US" sz="1400" dirty="0" smtClean="0">
                <a:solidFill>
                  <a:srgbClr val="008800"/>
                </a:solidFill>
              </a:rPr>
              <a:t>}</a:t>
            </a:r>
            <a:r>
              <a:rPr lang="en-US" sz="1400" dirty="0" smtClean="0"/>
              <a:t>&lt;/td&gt;</a:t>
            </a:r>
            <a:r>
              <a:rPr lang="en-US" sz="1400" dirty="0" smtClean="0">
                <a:solidFill>
                  <a:srgbClr val="666666"/>
                </a:solidFill>
              </a:rPr>
              <a:t>\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008800"/>
                </a:solidFill>
              </a:rPr>
              <a:t>        </a:t>
            </a:r>
            <a:r>
              <a:rPr lang="en-US" sz="1400" dirty="0" smtClean="0">
                <a:solidFill>
                  <a:srgbClr val="008800"/>
                </a:solidFill>
              </a:rPr>
              <a:t>%</a:t>
            </a:r>
            <a:r>
              <a:rPr lang="en-US" sz="1400" b="1" dirty="0" smtClean="0">
                <a:solidFill>
                  <a:srgbClr val="AA22FF"/>
                </a:solidFill>
              </a:rPr>
              <a:t> </a:t>
            </a:r>
            <a:r>
              <a:rPr lang="en-US" sz="1400" b="1" dirty="0" err="1" smtClean="0">
                <a:solidFill>
                  <a:srgbClr val="AA22FF"/>
                </a:solidFill>
              </a:rPr>
              <a:t>endfor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</a:t>
            </a:r>
            <a:r>
              <a:rPr lang="en-US" sz="1400" dirty="0" smtClean="0"/>
              <a:t>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008800"/>
                </a:solidFill>
              </a:rPr>
              <a:t>&lt;/%</a:t>
            </a:r>
            <a:r>
              <a:rPr lang="en-US" sz="1400" dirty="0" smtClean="0">
                <a:solidFill>
                  <a:srgbClr val="AA22FF"/>
                </a:solidFill>
              </a:rPr>
              <a:t>def</a:t>
            </a:r>
            <a:r>
              <a:rPr lang="en-US" sz="1400" dirty="0" smtClean="0">
                <a:solidFill>
                  <a:srgbClr val="008800"/>
                </a:solidFill>
              </a:rPr>
              <a:t>&gt;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</a:p>
          <a:p>
            <a:r>
              <a:rPr lang="en-US" b="1" dirty="0" err="1" smtClean="0"/>
              <a:t>pyratemp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431874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/>
              <a:t>&lt;html&gt;</a:t>
            </a:r>
          </a:p>
          <a:p>
            <a:pPr marL="0" lvl="1"/>
            <a:r>
              <a:rPr lang="en-US" sz="1400" dirty="0" smtClean="0"/>
              <a:t>&lt;head&gt;</a:t>
            </a:r>
          </a:p>
          <a:p>
            <a:pPr marL="0" lvl="1"/>
            <a:r>
              <a:rPr lang="en-US" sz="1400" dirty="0" smtClean="0"/>
              <a:t>  &lt;title&gt;A simple example: @!title!@&lt;/title&gt;</a:t>
            </a:r>
          </a:p>
          <a:p>
            <a:pPr marL="0" lvl="1"/>
            <a:r>
              <a:rPr lang="en-US" sz="1400" dirty="0" smtClean="0"/>
              <a:t>&lt;/head&gt;</a:t>
            </a:r>
          </a:p>
          <a:p>
            <a:pPr marL="0" lvl="1"/>
            <a:r>
              <a:rPr lang="en-US" sz="1400" dirty="0" smtClean="0"/>
              <a:t>&lt;body&gt;</a:t>
            </a:r>
          </a:p>
          <a:p>
            <a:pPr marL="0" lvl="1"/>
            <a:r>
              <a:rPr lang="en-US" sz="1400" dirty="0" smtClean="0"/>
              <a:t>  &lt;h1&gt;@!title!@&lt;/h1&gt;</a:t>
            </a:r>
          </a:p>
          <a:p>
            <a:pPr marL="0" lvl="1"/>
            <a:r>
              <a:rPr lang="en-US" sz="1400" dirty="0" smtClean="0"/>
              <a:t>  This is a simple example, demonstrating </a:t>
            </a:r>
            <a:r>
              <a:rPr lang="en-US" sz="1400" dirty="0" err="1" smtClean="0"/>
              <a:t>pyratemp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#! Comments don't appear in the result !#</a:t>
            </a:r>
          </a:p>
          <a:p>
            <a:pPr marL="0" lvl="1"/>
            <a:r>
              <a:rPr lang="en-US" sz="1400" dirty="0" smtClean="0"/>
              <a:t>&lt;/body&gt;</a:t>
            </a:r>
          </a:p>
          <a:p>
            <a:pPr marL="0" lvl="1"/>
            <a:r>
              <a:rPr lang="en-US" sz="1400" dirty="0" smtClean="0"/>
              <a:t>&lt;/html&gt;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</a:p>
          <a:p>
            <a:r>
              <a:rPr lang="sr-Latn-RS" b="1" dirty="0" smtClean="0"/>
              <a:t>Django Templates (Web framework)</a:t>
            </a:r>
          </a:p>
          <a:p>
            <a:endParaRPr lang="sr-Latn-RS" b="1" dirty="0" smtClean="0"/>
          </a:p>
          <a:p>
            <a:endParaRPr lang="sr-Latn-RS" b="1" dirty="0" smtClean="0"/>
          </a:p>
          <a:p>
            <a:r>
              <a:rPr lang="sr-Latn-RS" b="1" dirty="0" smtClean="0"/>
              <a:t>Jinja 2</a:t>
            </a:r>
          </a:p>
          <a:p>
            <a:endParaRPr lang="sr-Latn-R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2348881"/>
            <a:ext cx="561512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My first name is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first_name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 My last name is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last_name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19177C"/>
                </a:solidFill>
              </a:rPr>
              <a:t>my_dict.key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my_object.attribute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19177C"/>
                </a:solidFill>
              </a:rPr>
              <a:t>my_list.0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endParaRPr lang="sr-Latn-RS" sz="1400" dirty="0" smtClean="0">
              <a:solidFill>
                <a:srgbClr val="BC7A00"/>
              </a:solidFill>
            </a:endParaRPr>
          </a:p>
          <a:p>
            <a:pPr marL="0" lvl="1"/>
            <a:r>
              <a:rPr lang="en-US" sz="1400" dirty="0" smtClean="0">
                <a:solidFill>
                  <a:srgbClr val="BC7A00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8000"/>
                </a:solidFill>
              </a:rPr>
              <a:t>if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user.is_authenticated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%}</a:t>
            </a:r>
            <a:r>
              <a:rPr lang="en-US" sz="1400" dirty="0" smtClean="0"/>
              <a:t>Hello, </a:t>
            </a:r>
            <a:r>
              <a:rPr lang="en-US" sz="1400" dirty="0" smtClean="0">
                <a:solidFill>
                  <a:srgbClr val="BC7A00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19177C"/>
                </a:solidFill>
              </a:rPr>
              <a:t>user.username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}}</a:t>
            </a:r>
            <a:r>
              <a:rPr lang="en-US" sz="1400" dirty="0" smtClean="0"/>
              <a:t>.</a:t>
            </a:r>
            <a:r>
              <a:rPr lang="en-US" sz="1400" dirty="0" smtClean="0">
                <a:solidFill>
                  <a:srgbClr val="BC7A00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008000"/>
                </a:solidFill>
              </a:rPr>
              <a:t>endif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C7A00"/>
                </a:solidFill>
              </a:rPr>
              <a:t>%}</a:t>
            </a:r>
            <a:endParaRPr lang="sr-Latn-RS" sz="1400" dirty="0" smtClean="0">
              <a:solidFill>
                <a:srgbClr val="BC7A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3717032"/>
            <a:ext cx="5615127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html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686868"/>
                </a:solidFill>
              </a:rPr>
              <a:t>lang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"en"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head</a:t>
            </a:r>
            <a:r>
              <a:rPr lang="en-US" sz="1400" dirty="0" smtClean="0"/>
              <a:t>&gt; &lt;</a:t>
            </a:r>
            <a:r>
              <a:rPr lang="en-US" sz="1400" b="1" dirty="0" smtClean="0">
                <a:solidFill>
                  <a:srgbClr val="686868"/>
                </a:solidFill>
              </a:rPr>
              <a:t>title</a:t>
            </a:r>
            <a:r>
              <a:rPr lang="en-US" sz="1400" dirty="0" smtClean="0"/>
              <a:t>&gt;My Webpage&lt;/</a:t>
            </a:r>
            <a:r>
              <a:rPr lang="en-US" sz="1400" b="1" dirty="0" smtClean="0">
                <a:solidFill>
                  <a:srgbClr val="686868"/>
                </a:solidFill>
              </a:rPr>
              <a:t>title</a:t>
            </a:r>
            <a:r>
              <a:rPr lang="en-US" sz="1400" dirty="0" smtClean="0"/>
              <a:t>&gt; &lt;/</a:t>
            </a:r>
            <a:r>
              <a:rPr lang="en-US" sz="1400" b="1" dirty="0" smtClean="0">
                <a:solidFill>
                  <a:srgbClr val="686868"/>
                </a:solidFill>
              </a:rPr>
              <a:t>head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body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</a:t>
            </a:r>
            <a:r>
              <a:rPr lang="en-US" sz="1400" b="1" dirty="0" err="1" smtClean="0">
                <a:solidFill>
                  <a:srgbClr val="686868"/>
                </a:solidFill>
              </a:rPr>
              <a:t>ul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686868"/>
                </a:solidFill>
              </a:rPr>
              <a:t>id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"navigation"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sr-Latn-RS" sz="1400" dirty="0" smtClean="0">
                <a:solidFill>
                  <a:srgbClr val="B11414"/>
                </a:solidFill>
              </a:rPr>
              <a:t>    </a:t>
            </a:r>
            <a:r>
              <a:rPr lang="en-US" sz="1400" dirty="0" smtClean="0">
                <a:solidFill>
                  <a:srgbClr val="B11414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B80000"/>
                </a:solidFill>
              </a:rPr>
              <a:t>for</a:t>
            </a:r>
            <a:r>
              <a:rPr lang="en-US" sz="1400" dirty="0" smtClean="0"/>
              <a:t> item </a:t>
            </a:r>
            <a:r>
              <a:rPr lang="en-US" sz="1400" b="1" dirty="0" smtClean="0">
                <a:solidFill>
                  <a:srgbClr val="B80000"/>
                </a:solidFill>
              </a:rPr>
              <a:t>in</a:t>
            </a:r>
            <a:r>
              <a:rPr lang="en-US" sz="1400" dirty="0" smtClean="0"/>
              <a:t> navigation </a:t>
            </a:r>
            <a:r>
              <a:rPr lang="en-US" sz="1400" dirty="0" smtClean="0">
                <a:solidFill>
                  <a:srgbClr val="B11414"/>
                </a:solidFill>
              </a:rPr>
              <a:t>%}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</a:t>
            </a:r>
            <a:r>
              <a:rPr lang="en-US" sz="1400" dirty="0" smtClean="0"/>
              <a:t>&lt;</a:t>
            </a:r>
            <a:r>
              <a:rPr lang="en-US" sz="1400" b="1" dirty="0" err="1" smtClean="0">
                <a:solidFill>
                  <a:srgbClr val="686868"/>
                </a:solidFill>
              </a:rPr>
              <a:t>li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     </a:t>
            </a:r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686868"/>
                </a:solidFill>
              </a:rPr>
              <a:t>a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686868"/>
                </a:solidFill>
              </a:rPr>
              <a:t>href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AA891C"/>
                </a:solidFill>
              </a:rPr>
              <a:t>"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item.href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>
                <a:solidFill>
                  <a:srgbClr val="AA891C"/>
                </a:solidFill>
              </a:rPr>
              <a:t>"</a:t>
            </a:r>
            <a:r>
              <a:rPr lang="en-US" sz="1400" dirty="0" smtClean="0"/>
              <a:t>&gt;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item.caption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/>
              <a:t>&lt;/</a:t>
            </a:r>
            <a:r>
              <a:rPr lang="en-US" sz="1400" b="1" dirty="0" smtClean="0">
                <a:solidFill>
                  <a:srgbClr val="686868"/>
                </a:solidFill>
              </a:rPr>
              <a:t>a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sr-Latn-RS" sz="1400" dirty="0" smtClean="0"/>
              <a:t>       </a:t>
            </a:r>
            <a:r>
              <a:rPr lang="en-US" sz="1400" dirty="0" smtClean="0"/>
              <a:t>&lt;/</a:t>
            </a:r>
            <a:r>
              <a:rPr lang="en-US" sz="1400" b="1" dirty="0" err="1" smtClean="0">
                <a:solidFill>
                  <a:srgbClr val="686868"/>
                </a:solidFill>
              </a:rPr>
              <a:t>li</a:t>
            </a:r>
            <a:r>
              <a:rPr lang="en-US" sz="1400" dirty="0" smtClean="0"/>
              <a:t>&gt; </a:t>
            </a:r>
            <a:endParaRPr lang="sr-Latn-RS" sz="1400" dirty="0" smtClean="0"/>
          </a:p>
          <a:p>
            <a:pPr marL="0" lvl="1"/>
            <a:r>
              <a:rPr lang="en-US" sz="1400" dirty="0" smtClean="0">
                <a:solidFill>
                  <a:srgbClr val="B11414"/>
                </a:solidFill>
              </a:rPr>
              <a:t>{%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B80000"/>
                </a:solidFill>
              </a:rPr>
              <a:t>endfor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%}</a:t>
            </a:r>
            <a:r>
              <a:rPr lang="en-US" sz="1400" dirty="0" smtClean="0"/>
              <a:t> &lt;/</a:t>
            </a:r>
            <a:r>
              <a:rPr lang="en-US" sz="1400" b="1" dirty="0" err="1" smtClean="0">
                <a:solidFill>
                  <a:srgbClr val="686868"/>
                </a:solidFill>
              </a:rPr>
              <a:t>ul</a:t>
            </a:r>
            <a:r>
              <a:rPr lang="en-US" sz="1400" dirty="0" smtClean="0"/>
              <a:t>&gt;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 &lt;</a:t>
            </a:r>
            <a:r>
              <a:rPr lang="en-US" sz="1400" b="1" dirty="0" smtClean="0">
                <a:solidFill>
                  <a:srgbClr val="686868"/>
                </a:solidFill>
              </a:rPr>
              <a:t>h1</a:t>
            </a:r>
            <a:r>
              <a:rPr lang="en-US" sz="1400" dirty="0" smtClean="0"/>
              <a:t>&gt;My Webpage&lt;/</a:t>
            </a:r>
            <a:r>
              <a:rPr lang="en-US" sz="1400" b="1" dirty="0" smtClean="0">
                <a:solidFill>
                  <a:srgbClr val="686868"/>
                </a:solidFill>
              </a:rPr>
              <a:t>h1</a:t>
            </a:r>
            <a:r>
              <a:rPr lang="en-US" sz="1400" dirty="0" smtClean="0"/>
              <a:t>&gt; </a:t>
            </a:r>
            <a:r>
              <a:rPr lang="en-US" sz="1400" dirty="0" smtClean="0">
                <a:solidFill>
                  <a:srgbClr val="B11414"/>
                </a:solidFill>
              </a:rPr>
              <a:t>{{</a:t>
            </a:r>
            <a:r>
              <a:rPr lang="en-US" sz="1400" dirty="0" smtClean="0"/>
              <a:t> </a:t>
            </a:r>
            <a:r>
              <a:rPr lang="en-US" sz="1400" dirty="0" err="1" smtClean="0"/>
              <a:t>a_variable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B11414"/>
                </a:solidFill>
              </a:rPr>
              <a:t>}}</a:t>
            </a:r>
            <a:r>
              <a:rPr lang="en-US" sz="1400" dirty="0" smtClean="0"/>
              <a:t> </a:t>
            </a:r>
            <a:r>
              <a:rPr lang="en-US" sz="1400" i="1" dirty="0" smtClean="0">
                <a:solidFill>
                  <a:srgbClr val="AAAAAA"/>
                </a:solidFill>
              </a:rPr>
              <a:t>{# a comment #}</a:t>
            </a:r>
            <a:r>
              <a:rPr lang="en-US" sz="1400" dirty="0" smtClean="0"/>
              <a:t> </a:t>
            </a:r>
            <a:endParaRPr lang="sr-Latn-RS" sz="1400" dirty="0" smtClean="0"/>
          </a:p>
          <a:p>
            <a:pPr marL="0" lvl="1"/>
            <a:r>
              <a:rPr lang="en-US" sz="1400" dirty="0" smtClean="0"/>
              <a:t>&lt;/</a:t>
            </a:r>
            <a:r>
              <a:rPr lang="en-US" sz="1400" b="1" dirty="0" smtClean="0">
                <a:solidFill>
                  <a:srgbClr val="686868"/>
                </a:solidFill>
              </a:rPr>
              <a:t>body</a:t>
            </a:r>
            <a:r>
              <a:rPr lang="en-US" sz="1400" dirty="0" smtClean="0"/>
              <a:t>&gt; &lt;/</a:t>
            </a:r>
            <a:r>
              <a:rPr lang="en-US" sz="1400" b="1" dirty="0" smtClean="0">
                <a:solidFill>
                  <a:srgbClr val="686868"/>
                </a:solidFill>
              </a:rPr>
              <a:t>html</a:t>
            </a:r>
            <a:r>
              <a:rPr lang="en-US" sz="1400" dirty="0" smtClean="0"/>
              <a:t>&gt;</a:t>
            </a:r>
            <a:endParaRPr lang="sr-Latn-RS" sz="1400" dirty="0" smtClean="0">
              <a:solidFill>
                <a:srgbClr val="BC7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Primeri alata za obradu šablona</a:t>
            </a:r>
          </a:p>
          <a:p>
            <a:r>
              <a:rPr lang="sr-Latn-RS" dirty="0" smtClean="0"/>
              <a:t>U zavisnosti od namene neki od alata su više ili manje pogodni za upotrebu</a:t>
            </a:r>
          </a:p>
          <a:p>
            <a:r>
              <a:rPr lang="sr-Latn-RS" dirty="0" smtClean="0"/>
              <a:t>Neki od alata se mogu naći kao deo većih paketa kao što su npr. </a:t>
            </a:r>
            <a:r>
              <a:rPr lang="en-US" dirty="0" err="1" smtClean="0"/>
              <a:t>okruženja</a:t>
            </a:r>
            <a:r>
              <a:rPr lang="sr-Latn-RS" dirty="0" smtClean="0"/>
              <a:t> za razvoj web aplikacija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Upotreba šablona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584176"/>
          </a:xfrm>
        </p:spPr>
        <p:txBody>
          <a:bodyPr/>
          <a:lstStyle/>
          <a:p>
            <a:pPr algn="ctr">
              <a:buNone/>
            </a:pPr>
            <a:r>
              <a:rPr lang="sr-Latn-RS" dirty="0" smtClean="0"/>
              <a:t>Struktura alata za obradu šablona</a:t>
            </a:r>
          </a:p>
          <a:p>
            <a:r>
              <a:rPr lang="en-US" dirty="0" smtClean="0"/>
              <a:t>J</a:t>
            </a:r>
            <a:r>
              <a:rPr lang="sr-Latn-RS" dirty="0" smtClean="0"/>
              <a:t>edna komponenta su šabloni</a:t>
            </a:r>
          </a:p>
          <a:p>
            <a:r>
              <a:rPr lang="sr-Latn-RS" dirty="0" smtClean="0"/>
              <a:t>Podaci – izvori podataka</a:t>
            </a:r>
          </a:p>
        </p:txBody>
      </p:sp>
      <p:pic>
        <p:nvPicPr>
          <p:cNvPr id="4" name="Picture 3" descr="TemplateEngi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573016"/>
            <a:ext cx="8380953" cy="20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1404</Words>
  <Application>Microsoft Office PowerPoint</Application>
  <PresentationFormat>On-screen Show (4:3)</PresentationFormat>
  <Paragraphs>268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RT-RK_ppt_template</vt:lpstr>
      <vt:lpstr>Python Osnove</vt:lpstr>
      <vt:lpstr>Slide 2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Upotreba šablona</vt:lpstr>
      <vt:lpstr>Slide 28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197</cp:revision>
  <dcterms:created xsi:type="dcterms:W3CDTF">2011-11-09T07:48:25Z</dcterms:created>
  <dcterms:modified xsi:type="dcterms:W3CDTF">2017-06-08T16:08:23Z</dcterms:modified>
</cp:coreProperties>
</file>