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9" r:id="rId4"/>
    <p:sldId id="262" r:id="rId5"/>
    <p:sldId id="276" r:id="rId6"/>
    <p:sldId id="275" r:id="rId7"/>
    <p:sldId id="279" r:id="rId8"/>
    <p:sldId id="278" r:id="rId9"/>
    <p:sldId id="277" r:id="rId10"/>
    <p:sldId id="283" r:id="rId11"/>
    <p:sldId id="284" r:id="rId12"/>
    <p:sldId id="288" r:id="rId13"/>
    <p:sldId id="286" r:id="rId14"/>
    <p:sldId id="295" r:id="rId15"/>
    <p:sldId id="294" r:id="rId16"/>
    <p:sldId id="293" r:id="rId17"/>
    <p:sldId id="296" r:id="rId18"/>
    <p:sldId id="292" r:id="rId19"/>
    <p:sldId id="290" r:id="rId20"/>
    <p:sldId id="291" r:id="rId21"/>
    <p:sldId id="297" r:id="rId22"/>
    <p:sldId id="285" r:id="rId23"/>
    <p:sldId id="298" r:id="rId24"/>
    <p:sldId id="299" r:id="rId25"/>
    <p:sldId id="300" r:id="rId26"/>
    <p:sldId id="301" r:id="rId27"/>
    <p:sldId id="302" r:id="rId28"/>
    <p:sldId id="303" r:id="rId29"/>
    <p:sldId id="258" r:id="rId3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393"/>
    <a:srgbClr val="7F9F7F"/>
    <a:srgbClr val="DCDCDC"/>
    <a:srgbClr val="EFEF8F"/>
    <a:srgbClr val="6F6185"/>
    <a:srgbClr val="EFB1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8" d="100"/>
          <a:sy n="88" d="100"/>
        </p:scale>
        <p:origin x="-14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38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96037-A9B5-4AF2-84A3-586FA2C4953B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47F4D-EBC2-4E16-BE11-F5ADA069E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F7FF63-2A82-4AAE-B621-2CBDCD4BB0C3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259E3F-BC0C-41DC-A3FD-EF1AEE172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Umesto</a:t>
            </a:r>
            <a:r>
              <a:rPr lang="en-US" dirty="0" smtClean="0"/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io.BytesIO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9393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"&lt;root&gt;data&lt;/root&gt;"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moze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da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ide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samo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fajla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npr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.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“input_file.xml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259E3F-BC0C-41DC-A3FD-EF1AEE17269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>
                  <a:gd name="T0" fmla="*/ 2147483647 w 502"/>
                  <a:gd name="T1" fmla="*/ 0 h 3168"/>
                  <a:gd name="T2" fmla="*/ 2147483647 w 502"/>
                  <a:gd name="T3" fmla="*/ 0 h 3168"/>
                  <a:gd name="T4" fmla="*/ 0 w 502"/>
                  <a:gd name="T5" fmla="*/ 2147483647 h 3168"/>
                  <a:gd name="T6" fmla="*/ 2147483647 w 502"/>
                  <a:gd name="T7" fmla="*/ 2147483647 h 3168"/>
                  <a:gd name="T8" fmla="*/ 2147483647 w 502"/>
                  <a:gd name="T9" fmla="*/ 0 h 3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4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>
                    <a:gd name="T0" fmla="*/ 0 w 3168"/>
                    <a:gd name="T1" fmla="*/ 0 h 627"/>
                    <a:gd name="T2" fmla="*/ 0 w 3168"/>
                    <a:gd name="T3" fmla="*/ 2147483647 h 627"/>
                    <a:gd name="T4" fmla="*/ 2147483647 w 3168"/>
                    <a:gd name="T5" fmla="*/ 2147483647 h 627"/>
                    <a:gd name="T6" fmla="*/ 2147483647 w 3168"/>
                    <a:gd name="T7" fmla="*/ 2147483647 h 627"/>
                    <a:gd name="T8" fmla="*/ 2147483647 w 3168"/>
                    <a:gd name="T9" fmla="*/ 0 h 627"/>
                    <a:gd name="T10" fmla="*/ 0 w 3168"/>
                    <a:gd name="T11" fmla="*/ 0 h 6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>
                        <a:gd name="T0" fmla="*/ 0 w 3171"/>
                        <a:gd name="T1" fmla="*/ 46544 h 423"/>
                        <a:gd name="T2" fmla="*/ 170222 w 3171"/>
                        <a:gd name="T3" fmla="*/ 6268 h 423"/>
                        <a:gd name="T4" fmla="*/ 0 60000 65536"/>
                        <a:gd name="T5" fmla="*/ 0 60000 6553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1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20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>
                          <a:gd name="T0" fmla="*/ 0 w 3171"/>
                          <a:gd name="T1" fmla="*/ 46918 h 426"/>
                          <a:gd name="T2" fmla="*/ 343764 w 3171"/>
                          <a:gd name="T3" fmla="*/ 6160 h 426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21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>
                          <a:gd name="T0" fmla="*/ 0 w 3171"/>
                          <a:gd name="T1" fmla="*/ 46544 h 423"/>
                          <a:gd name="T2" fmla="*/ 343764 w 3171"/>
                          <a:gd name="T3" fmla="*/ 6268 h 423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2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>
                          <a:gd name="T0" fmla="*/ 0 w 3171"/>
                          <a:gd name="T1" fmla="*/ 47043 h 427"/>
                          <a:gd name="T2" fmla="*/ 343764 w 3171"/>
                          <a:gd name="T3" fmla="*/ 5724 h 427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</p:grpSp>
              </p:grp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>
                      <a:gd name="T0" fmla="*/ 0 w 3171"/>
                      <a:gd name="T1" fmla="*/ 48579 h 441"/>
                      <a:gd name="T2" fmla="*/ 343764 w 3171"/>
                      <a:gd name="T3" fmla="*/ 4065 h 44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>
                  <a:gd name="T0" fmla="*/ 11110 w 387"/>
                  <a:gd name="T1" fmla="*/ 0 h 3172"/>
                  <a:gd name="T2" fmla="*/ 0 w 387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>
                  <a:gd name="T0" fmla="*/ 0 w 334"/>
                  <a:gd name="T1" fmla="*/ 0 h 3172"/>
                  <a:gd name="T2" fmla="*/ 1769 w 334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>
                  <a:gd name="T0" fmla="*/ 2320 w 339"/>
                  <a:gd name="T1" fmla="*/ 0 h 3172"/>
                  <a:gd name="T2" fmla="*/ 0 w 339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>
                  <a:gd name="T0" fmla="*/ 3069 w 343"/>
                  <a:gd name="T1" fmla="*/ 0 h 3172"/>
                  <a:gd name="T2" fmla="*/ 0 w 343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>
                  <a:gd name="T0" fmla="*/ 2205 w 338"/>
                  <a:gd name="T1" fmla="*/ 0 h 3172"/>
                  <a:gd name="T2" fmla="*/ 0 w 338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pic>
        <p:nvPicPr>
          <p:cNvPr id="23" name="Picture 4" descr="logo RT-RK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080125" y="1643063"/>
            <a:ext cx="19208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28625" y="3124200"/>
            <a:ext cx="54864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</p:spPr>
        <p:txBody>
          <a:bodyPr/>
          <a:lstStyle>
            <a:lvl1pPr algn="r">
              <a:defRPr sz="3600" cap="all" baseline="0">
                <a:solidFill>
                  <a:srgbClr val="EFB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F6185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0FCD2-A768-40D4-9B65-4A9B0740B6AB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42F71-607C-47C3-9753-1DE382C6E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4B58A-70F8-4099-933E-4D4BC0E71E9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AE775-7A7E-48EA-84CD-CCDB806D5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A5D03-2462-4AC6-BD95-2BF4C7F7A5D1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D0155-6EA3-4157-8DB2-480588189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RT-R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85875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>
                  <a:gd name="T0" fmla="*/ 2147483647 w 502"/>
                  <a:gd name="T1" fmla="*/ 0 h 3168"/>
                  <a:gd name="T2" fmla="*/ 2147483647 w 502"/>
                  <a:gd name="T3" fmla="*/ 0 h 3168"/>
                  <a:gd name="T4" fmla="*/ 0 w 502"/>
                  <a:gd name="T5" fmla="*/ 2147483647 h 3168"/>
                  <a:gd name="T6" fmla="*/ 2147483647 w 502"/>
                  <a:gd name="T7" fmla="*/ 2147483647 h 3168"/>
                  <a:gd name="T8" fmla="*/ 2147483647 w 502"/>
                  <a:gd name="T9" fmla="*/ 0 h 3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3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>
                    <a:gd name="T0" fmla="*/ 0 w 3168"/>
                    <a:gd name="T1" fmla="*/ 0 h 627"/>
                    <a:gd name="T2" fmla="*/ 0 w 3168"/>
                    <a:gd name="T3" fmla="*/ 2147483647 h 627"/>
                    <a:gd name="T4" fmla="*/ 2147483647 w 3168"/>
                    <a:gd name="T5" fmla="*/ 2147483647 h 627"/>
                    <a:gd name="T6" fmla="*/ 2147483647 w 3168"/>
                    <a:gd name="T7" fmla="*/ 2147483647 h 627"/>
                    <a:gd name="T8" fmla="*/ 2147483647 w 3168"/>
                    <a:gd name="T9" fmla="*/ 0 h 627"/>
                    <a:gd name="T10" fmla="*/ 0 w 3168"/>
                    <a:gd name="T11" fmla="*/ 0 h 6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>
                        <a:gd name="T0" fmla="*/ 0 w 3171"/>
                        <a:gd name="T1" fmla="*/ 46544 h 423"/>
                        <a:gd name="T2" fmla="*/ 170222 w 3171"/>
                        <a:gd name="T3" fmla="*/ 6268 h 423"/>
                        <a:gd name="T4" fmla="*/ 0 60000 65536"/>
                        <a:gd name="T5" fmla="*/ 0 60000 6553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18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19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>
                          <a:gd name="T0" fmla="*/ 0 w 3171"/>
                          <a:gd name="T1" fmla="*/ 46918 h 426"/>
                          <a:gd name="T2" fmla="*/ 343764 w 3171"/>
                          <a:gd name="T3" fmla="*/ 6160 h 426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20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>
                          <a:gd name="T0" fmla="*/ 0 w 3171"/>
                          <a:gd name="T1" fmla="*/ 46544 h 423"/>
                          <a:gd name="T2" fmla="*/ 343764 w 3171"/>
                          <a:gd name="T3" fmla="*/ 6268 h 423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21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>
                          <a:gd name="T0" fmla="*/ 0 w 3171"/>
                          <a:gd name="T1" fmla="*/ 47043 h 427"/>
                          <a:gd name="T2" fmla="*/ 343764 w 3171"/>
                          <a:gd name="T3" fmla="*/ 5724 h 427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</p:grpSp>
              </p:grpSp>
              <p:sp>
                <p:nvSpPr>
                  <p:cNvPr id="16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>
                      <a:gd name="T0" fmla="*/ 0 w 3171"/>
                      <a:gd name="T1" fmla="*/ 48579 h 441"/>
                      <a:gd name="T2" fmla="*/ 343764 w 3171"/>
                      <a:gd name="T3" fmla="*/ 4065 h 44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>
                  <a:gd name="T0" fmla="*/ 11110 w 387"/>
                  <a:gd name="T1" fmla="*/ 0 h 3172"/>
                  <a:gd name="T2" fmla="*/ 0 w 387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>
                  <a:gd name="T0" fmla="*/ 0 w 334"/>
                  <a:gd name="T1" fmla="*/ 0 h 3172"/>
                  <a:gd name="T2" fmla="*/ 1769 w 334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>
                  <a:gd name="T0" fmla="*/ 2320 w 339"/>
                  <a:gd name="T1" fmla="*/ 0 h 3172"/>
                  <a:gd name="T2" fmla="*/ 0 w 339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>
                  <a:gd name="T0" fmla="*/ 3069 w 343"/>
                  <a:gd name="T1" fmla="*/ 0 h 3172"/>
                  <a:gd name="T2" fmla="*/ 0 w 343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>
                  <a:gd name="T0" fmla="*/ 2205 w 338"/>
                  <a:gd name="T1" fmla="*/ 0 h 3172"/>
                  <a:gd name="T2" fmla="*/ 0 w 338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0975" y="1952625"/>
            <a:ext cx="48196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89562" tIns="44781" rIns="89562" bIns="44781">
            <a:spAutoFit/>
          </a:bodyPr>
          <a:lstStyle>
            <a:lvl1pPr defTabSz="8953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2400" smtClean="0">
                <a:solidFill>
                  <a:srgbClr val="6F6185"/>
                </a:solidFill>
                <a:cs typeface="Arial" charset="0"/>
              </a:rPr>
              <a:t>Contact us</a:t>
            </a:r>
          </a:p>
          <a:p>
            <a:pPr algn="ctr" eaLnBrk="1" hangingPunct="1">
              <a:defRPr/>
            </a:pP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sr-Latn-CS" smtClean="0">
                <a:solidFill>
                  <a:srgbClr val="6F6185"/>
                </a:solidFill>
                <a:cs typeface="Arial" charset="0"/>
              </a:rPr>
              <a:t>RT-RK Institute for Computer Based Systems</a:t>
            </a: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sr-Latn-CS" smtClean="0">
                <a:solidFill>
                  <a:srgbClr val="6F6185"/>
                </a:solidFill>
                <a:cs typeface="Arial" charset="0"/>
              </a:rPr>
              <a:t>Narodnog fronta </a:t>
            </a:r>
            <a:r>
              <a:rPr lang="en-GB" smtClean="0">
                <a:solidFill>
                  <a:srgbClr val="6F6185"/>
                </a:solidFill>
                <a:cs typeface="Arial" charset="0"/>
              </a:rPr>
              <a:t>2</a:t>
            </a:r>
            <a:r>
              <a:rPr lang="sr-Latn-CS" smtClean="0">
                <a:solidFill>
                  <a:srgbClr val="6F6185"/>
                </a:solidFill>
                <a:cs typeface="Arial" charset="0"/>
              </a:rPr>
              <a:t>3a</a:t>
            </a: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sr-Latn-CS" smtClean="0">
                <a:solidFill>
                  <a:srgbClr val="6F6185"/>
                </a:solidFill>
                <a:cs typeface="Arial" charset="0"/>
              </a:rPr>
              <a:t>21000 Novi Sad</a:t>
            </a:r>
            <a:r>
              <a:rPr lang="en-GB" smtClean="0">
                <a:solidFill>
                  <a:srgbClr val="6F6185"/>
                </a:solidFill>
                <a:cs typeface="Arial" charset="0"/>
              </a:rPr>
              <a:t/>
            </a:r>
            <a:br>
              <a:rPr lang="en-GB" smtClean="0">
                <a:solidFill>
                  <a:srgbClr val="6F6185"/>
                </a:solidFill>
                <a:cs typeface="Arial" charset="0"/>
              </a:rPr>
            </a:br>
            <a:r>
              <a:rPr lang="sr-Latn-CS" smtClean="0">
                <a:solidFill>
                  <a:srgbClr val="6F6185"/>
                </a:solidFill>
                <a:cs typeface="Arial" charset="0"/>
              </a:rPr>
              <a:t>Serbia</a:t>
            </a: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en-GB" smtClean="0">
                <a:solidFill>
                  <a:srgbClr val="6F6185"/>
                </a:solidFill>
                <a:cs typeface="Arial" charset="0"/>
              </a:rPr>
              <a:t>www.</a:t>
            </a:r>
            <a:r>
              <a:rPr lang="sr-Latn-CS" smtClean="0">
                <a:solidFill>
                  <a:srgbClr val="6F6185"/>
                </a:solidFill>
                <a:cs typeface="Arial" charset="0"/>
              </a:rPr>
              <a:t>rt-rk</a:t>
            </a:r>
            <a:r>
              <a:rPr lang="en-GB" smtClean="0">
                <a:solidFill>
                  <a:srgbClr val="6F6185"/>
                </a:solidFill>
                <a:cs typeface="Arial" charset="0"/>
              </a:rPr>
              <a:t>.com</a:t>
            </a:r>
          </a:p>
          <a:p>
            <a:pPr algn="ctr" eaLnBrk="1" hangingPunct="1">
              <a:defRPr/>
            </a:pPr>
            <a:r>
              <a:rPr lang="en-GB" smtClean="0">
                <a:solidFill>
                  <a:srgbClr val="6F6185"/>
                </a:solidFill>
                <a:cs typeface="Arial" charset="0"/>
              </a:rPr>
              <a:t>info@</a:t>
            </a:r>
            <a:r>
              <a:rPr lang="sr-Latn-CS" smtClean="0">
                <a:solidFill>
                  <a:srgbClr val="6F6185"/>
                </a:solidFill>
                <a:cs typeface="Arial" charset="0"/>
              </a:rPr>
              <a:t>rt-rk</a:t>
            </a:r>
            <a:r>
              <a:rPr lang="en-GB" smtClean="0">
                <a:solidFill>
                  <a:srgbClr val="6F6185"/>
                </a:solidFill>
                <a:cs typeface="Arial" charset="0"/>
              </a:rPr>
              <a:t>.com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8C553-BAB3-431F-A41D-03FFA081BB5B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B66AA-D377-4063-8BD8-3595C15B6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</p:spPr>
        <p:txBody>
          <a:bodyPr tIns="72000"/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765E5-897D-4803-8344-7E68A0541B11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7BB90-FA83-418E-9DF8-72F741DD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01BA4-DB4C-45E2-9352-F041E7157573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19CB1-569E-4AFC-9804-80E873436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40CB9-98D3-4FE1-A913-1F3A604F23BF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491E7-7908-48EF-BA41-C0A1C4395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3822F-0331-4EDD-B6F0-A575C69280C9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D5840-8EE9-475C-A717-D0C8BD0EB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70B66-C373-4209-95DA-53C0C04E5067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9F6F-26AE-4DDD-B718-63B03CAC9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AA50B-96D1-4936-81EA-1C2496F43131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0D44B-580A-46DB-87C9-B3373C7CC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395E2-CA8F-4393-8BC0-684EA478DA77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DABA1-C66A-4817-9BBC-6E411A8A4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8C41F-EE61-469F-A340-909595C40985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BE3DA-9EB0-45FF-815E-1AAA691C8A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C4F02B4-BE04-464A-B55E-FB3311DC9FFB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872BEA-F98E-4926-A72F-6CDB8B4FC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1008063"/>
          </a:xfrm>
          <a:custGeom>
            <a:avLst/>
            <a:gdLst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1000132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571480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714332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 rot="326911">
            <a:off x="7938" y="485775"/>
            <a:ext cx="9145587" cy="1233488"/>
            <a:chOff x="-16" y="779"/>
            <a:chExt cx="15123" cy="2317"/>
          </a:xfrm>
        </p:grpSpPr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-16" y="779"/>
              <a:ext cx="15123" cy="2317"/>
              <a:chOff x="-16" y="779"/>
              <a:chExt cx="15123" cy="2317"/>
            </a:xfrm>
          </p:grpSpPr>
          <p:sp>
            <p:nvSpPr>
              <p:cNvPr id="1038" name="Freeform 5"/>
              <p:cNvSpPr>
                <a:spLocks/>
              </p:cNvSpPr>
              <p:nvPr/>
            </p:nvSpPr>
            <p:spPr bwMode="auto">
              <a:xfrm>
                <a:off x="-20" y="893"/>
                <a:ext cx="11962" cy="2028"/>
              </a:xfrm>
              <a:custGeom>
                <a:avLst/>
                <a:gdLst>
                  <a:gd name="T0" fmla="*/ 0 w 3171"/>
                  <a:gd name="T1" fmla="*/ 1070367 h 423"/>
                  <a:gd name="T2" fmla="*/ 2422314 w 3171"/>
                  <a:gd name="T3" fmla="*/ 144256 h 423"/>
                  <a:gd name="T4" fmla="*/ 0 60000 65536"/>
                  <a:gd name="T5" fmla="*/ 0 60000 65536"/>
                  <a:gd name="T6" fmla="*/ 0 w 3171"/>
                  <a:gd name="T7" fmla="*/ 0 h 423"/>
                  <a:gd name="T8" fmla="*/ 3171 w 3171"/>
                  <a:gd name="T9" fmla="*/ 423 h 4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1" h="423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6376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39" name="Group 13"/>
              <p:cNvGrpSpPr>
                <a:grpSpLocks/>
              </p:cNvGrpSpPr>
              <p:nvPr/>
            </p:nvGrpSpPr>
            <p:grpSpPr bwMode="auto">
              <a:xfrm>
                <a:off x="-16" y="779"/>
                <a:ext cx="15123" cy="2317"/>
                <a:chOff x="357" y="1151"/>
                <a:chExt cx="15123" cy="2317"/>
              </a:xfrm>
            </p:grpSpPr>
            <p:sp>
              <p:nvSpPr>
                <p:cNvPr id="1040" name="Freeform 7"/>
                <p:cNvSpPr>
                  <a:spLocks/>
                </p:cNvSpPr>
                <p:nvPr/>
              </p:nvSpPr>
              <p:spPr bwMode="auto">
                <a:xfrm>
                  <a:off x="356" y="1151"/>
                  <a:ext cx="15118" cy="2040"/>
                </a:xfrm>
                <a:custGeom>
                  <a:avLst/>
                  <a:gdLst>
                    <a:gd name="T0" fmla="*/ 0 w 3171"/>
                    <a:gd name="T1" fmla="*/ 1073332 h 426"/>
                    <a:gd name="T2" fmla="*/ 7811696 w 3171"/>
                    <a:gd name="T3" fmla="*/ 140894 h 426"/>
                    <a:gd name="T4" fmla="*/ 0 60000 65536"/>
                    <a:gd name="T5" fmla="*/ 0 60000 65536"/>
                    <a:gd name="T6" fmla="*/ 0 w 3171"/>
                    <a:gd name="T7" fmla="*/ 0 h 426"/>
                    <a:gd name="T8" fmla="*/ 3171 w 3171"/>
                    <a:gd name="T9" fmla="*/ 426 h 4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6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1" name="Freeform 8"/>
                <p:cNvSpPr>
                  <a:spLocks/>
                </p:cNvSpPr>
                <p:nvPr/>
              </p:nvSpPr>
              <p:spPr bwMode="auto">
                <a:xfrm>
                  <a:off x="347" y="1268"/>
                  <a:ext cx="15120" cy="2028"/>
                </a:xfrm>
                <a:custGeom>
                  <a:avLst/>
                  <a:gdLst>
                    <a:gd name="T0" fmla="*/ 0 w 3171"/>
                    <a:gd name="T1" fmla="*/ 1070367 h 423"/>
                    <a:gd name="T2" fmla="*/ 7811696 w 3171"/>
                    <a:gd name="T3" fmla="*/ 144256 h 423"/>
                    <a:gd name="T4" fmla="*/ 0 60000 65536"/>
                    <a:gd name="T5" fmla="*/ 0 60000 65536"/>
                    <a:gd name="T6" fmla="*/ 0 w 3171"/>
                    <a:gd name="T7" fmla="*/ 0 h 423"/>
                    <a:gd name="T8" fmla="*/ 3171 w 3171"/>
                    <a:gd name="T9" fmla="*/ 423 h 42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3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6376">
                  <a:solidFill>
                    <a:srgbClr val="62567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2" name="Freeform 9"/>
                <p:cNvSpPr>
                  <a:spLocks/>
                </p:cNvSpPr>
                <p:nvPr/>
              </p:nvSpPr>
              <p:spPr bwMode="auto">
                <a:xfrm>
                  <a:off x="342" y="1419"/>
                  <a:ext cx="15120" cy="2046"/>
                </a:xfrm>
                <a:custGeom>
                  <a:avLst/>
                  <a:gdLst>
                    <a:gd name="T0" fmla="*/ 0 w 3171"/>
                    <a:gd name="T1" fmla="*/ 1078553 h 427"/>
                    <a:gd name="T2" fmla="*/ 7815767 w 3171"/>
                    <a:gd name="T3" fmla="*/ 131236 h 427"/>
                    <a:gd name="T4" fmla="*/ 0 60000 65536"/>
                    <a:gd name="T5" fmla="*/ 0 60000 65536"/>
                    <a:gd name="T6" fmla="*/ 0 w 3171"/>
                    <a:gd name="T7" fmla="*/ 0 h 427"/>
                    <a:gd name="T8" fmla="*/ 3171 w 3171"/>
                    <a:gd name="T9" fmla="*/ 427 h 42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7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37" name="Freeform 10"/>
            <p:cNvSpPr>
              <a:spLocks/>
            </p:cNvSpPr>
            <p:nvPr/>
          </p:nvSpPr>
          <p:spPr bwMode="auto">
            <a:xfrm>
              <a:off x="-17" y="929"/>
              <a:ext cx="15118" cy="2114"/>
            </a:xfrm>
            <a:custGeom>
              <a:avLst/>
              <a:gdLst>
                <a:gd name="T0" fmla="*/ 0 w 3171"/>
                <a:gd name="T1" fmla="*/ 1116302 h 441"/>
                <a:gd name="T2" fmla="*/ 7815767 w 3171"/>
                <a:gd name="T3" fmla="*/ 93409 h 441"/>
                <a:gd name="T4" fmla="*/ 0 60000 65536"/>
                <a:gd name="T5" fmla="*/ 0 60000 65536"/>
                <a:gd name="T6" fmla="*/ 0 w 3171"/>
                <a:gd name="T7" fmla="*/ 0 h 441"/>
                <a:gd name="T8" fmla="*/ 3171 w 3171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44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6376">
              <a:solidFill>
                <a:srgbClr val="62567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032" name="Picture 15" descr="RT-RK_za_ppt_template.png"/>
          <p:cNvPicPr>
            <a:picLocks noChangeAspect="1"/>
          </p:cNvPicPr>
          <p:nvPr/>
        </p:nvPicPr>
        <p:blipFill>
          <a:blip r:embed="rId14" cstate="print"/>
          <a:srcRect b="42508"/>
          <a:stretch>
            <a:fillRect/>
          </a:stretch>
        </p:blipFill>
        <p:spPr bwMode="auto">
          <a:xfrm>
            <a:off x="8064500" y="0"/>
            <a:ext cx="1079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</p:spPr>
        <p:txBody>
          <a:bodyPr vert="horz" lIns="91440" tIns="108000" rIns="91440" bIns="7200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34" name="TextBox 16"/>
          <p:cNvSpPr txBox="1">
            <a:spLocks noChangeArrowheads="1"/>
          </p:cNvSpPr>
          <p:nvPr/>
        </p:nvSpPr>
        <p:spPr bwMode="auto">
          <a:xfrm>
            <a:off x="1854200" y="6643688"/>
            <a:ext cx="543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solidFill>
                  <a:srgbClr val="72706F"/>
                </a:solidFill>
                <a:latin typeface="Calibri" pitchFamily="34" charset="0"/>
              </a:rPr>
              <a:t>CONFIDENTIAL – Reproduction prohibited without the prior permission of </a:t>
            </a:r>
            <a:r>
              <a:rPr lang="sr-Latn-CS" sz="1200" smtClean="0">
                <a:solidFill>
                  <a:srgbClr val="72706F"/>
                </a:solidFill>
                <a:latin typeface="Calibri" pitchFamily="34" charset="0"/>
              </a:rPr>
              <a:t>RT-RK</a:t>
            </a:r>
            <a:endParaRPr lang="en-US" sz="1200" smtClean="0">
              <a:solidFill>
                <a:srgbClr val="72706F"/>
              </a:solidFill>
              <a:latin typeface="Calibri" pitchFamily="34" charset="0"/>
            </a:endParaRPr>
          </a:p>
          <a:p>
            <a:pPr algn="ctr" eaLnBrk="1" hangingPunct="1">
              <a:defRPr/>
            </a:pPr>
            <a:endParaRPr lang="en-US" sz="1200" smtClean="0">
              <a:solidFill>
                <a:srgbClr val="72706F"/>
              </a:solidFill>
              <a:latin typeface="Calibri" pitchFamily="34" charset="0"/>
            </a:endParaRPr>
          </a:p>
        </p:txBody>
      </p:sp>
      <p:sp>
        <p:nvSpPr>
          <p:cNvPr id="18" name="Rectangle 10"/>
          <p:cNvSpPr txBox="1">
            <a:spLocks noChangeArrowheads="1"/>
          </p:cNvSpPr>
          <p:nvPr/>
        </p:nvSpPr>
        <p:spPr bwMode="auto">
          <a:xfrm>
            <a:off x="8070850" y="6524625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2" tIns="44781" rIns="89562" bIns="44781"/>
          <a:lstStyle>
            <a:lvl1pPr>
              <a:defRPr sz="1300">
                <a:latin typeface="Arial Black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CA5A43E-D3C5-4A92-96D0-2AAC2CFE5CF7}" type="slidenum">
              <a:rPr lang="en-US" smtClean="0">
                <a:solidFill>
                  <a:srgbClr val="6F61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6F6185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800" r:id="rId12"/>
  </p:sldLayoutIdLst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 kern="1200">
          <a:solidFill>
            <a:srgbClr val="EFB1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F6185"/>
        </a:buClr>
        <a:buSzPct val="80000"/>
        <a:buFont typeface="Wingdings" pitchFamily="2" charset="2"/>
        <a:buChar char="l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FB100"/>
        </a:buClr>
        <a:buSzPct val="80000"/>
        <a:buFont typeface="Wingdings" pitchFamily="2" charset="2"/>
        <a:buChar char="l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2706F"/>
        </a:buClr>
        <a:buSzPct val="80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F6185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FB100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json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json.org/exampl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 bwMode="auto">
          <a:xfrm>
            <a:off x="457200" y="1425575"/>
            <a:ext cx="5399088" cy="14700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b="1" cap="none" smtClean="0">
                <a:effectLst/>
              </a:rPr>
              <a:t>Python kurs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200" y="3351213"/>
            <a:ext cx="6480175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cap="all" dirty="0"/>
              <a:t>PARSIRANJE </a:t>
            </a:r>
            <a:r>
              <a:rPr lang="en-US" sz="3200" b="1" cap="all" dirty="0" smtClean="0"/>
              <a:t>I GENERISANJE- </a:t>
            </a:r>
            <a:r>
              <a:rPr lang="en-US" sz="3200" b="1" cap="all"/>
              <a:t>SPECIJALIZOVANI </a:t>
            </a:r>
            <a:r>
              <a:rPr lang="en-US" sz="3200" b="1" cap="all" smtClean="0"/>
              <a:t>MODULI</a:t>
            </a:r>
            <a:endParaRPr lang="en-US" sz="3200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parse()</a:t>
            </a:r>
            <a:r>
              <a:rPr lang="en-US" dirty="0" smtClean="0"/>
              <a:t> </a:t>
            </a:r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dirty="0" err="1" smtClean="0"/>
              <a:t>prihvata</a:t>
            </a:r>
            <a:r>
              <a:rPr lang="en-US" dirty="0" smtClean="0"/>
              <a:t> </a:t>
            </a:r>
            <a:r>
              <a:rPr lang="en-US" dirty="0" err="1" smtClean="0"/>
              <a:t>sledeće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otvoreni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(</a:t>
            </a:r>
            <a:r>
              <a:rPr lang="en-US" dirty="0" err="1" smtClean="0"/>
              <a:t>mora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u </a:t>
            </a:r>
            <a:r>
              <a:rPr lang="en-US" dirty="0" err="1" smtClean="0"/>
              <a:t>binarnom</a:t>
            </a:r>
            <a:r>
              <a:rPr lang="en-US" dirty="0" smtClean="0"/>
              <a:t> </a:t>
            </a:r>
            <a:r>
              <a:rPr lang="en-US" dirty="0" err="1" smtClean="0"/>
              <a:t>modu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objekat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podržava</a:t>
            </a:r>
            <a:r>
              <a:rPr lang="en-US" dirty="0" smtClean="0"/>
              <a:t> </a:t>
            </a:r>
            <a:r>
              <a:rPr lang="en-US" i="1" dirty="0" smtClean="0"/>
              <a:t>file-like</a:t>
            </a:r>
            <a:r>
              <a:rPr lang="en-US" dirty="0" smtClean="0"/>
              <a:t> 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tj</a:t>
            </a:r>
            <a:r>
              <a:rPr lang="en-US" dirty="0" smtClean="0"/>
              <a:t>. </a:t>
            </a:r>
            <a:r>
              <a:rPr lang="en-US" dirty="0" err="1" smtClean="0"/>
              <a:t>ima</a:t>
            </a:r>
            <a:r>
              <a:rPr lang="en-US" dirty="0" smtClean="0"/>
              <a:t> read(</a:t>
            </a:r>
            <a:r>
              <a:rPr lang="en-US" dirty="0" err="1" smtClean="0"/>
              <a:t>byte_count</a:t>
            </a:r>
            <a:r>
              <a:rPr lang="en-US" dirty="0" smtClean="0"/>
              <a:t>) </a:t>
            </a:r>
            <a:r>
              <a:rPr lang="en-US" dirty="0" err="1" smtClean="0"/>
              <a:t>metodu</a:t>
            </a:r>
            <a:r>
              <a:rPr lang="en-US" dirty="0" smtClean="0"/>
              <a:t> </a:t>
            </a:r>
            <a:r>
              <a:rPr lang="en-US" dirty="0" err="1" smtClean="0"/>
              <a:t>vraća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r>
              <a:rPr lang="en-US" dirty="0" smtClean="0"/>
              <a:t> </a:t>
            </a:r>
            <a:r>
              <a:rPr lang="en-US" dirty="0" err="1" smtClean="0"/>
              <a:t>narednih</a:t>
            </a:r>
            <a:r>
              <a:rPr lang="en-US" dirty="0" smtClean="0"/>
              <a:t> </a:t>
            </a:r>
            <a:r>
              <a:rPr lang="en-US" dirty="0" err="1" smtClean="0"/>
              <a:t>bajtova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god se </a:t>
            </a:r>
            <a:r>
              <a:rPr lang="en-US" dirty="0" err="1" smtClean="0"/>
              <a:t>pozove</a:t>
            </a:r>
            <a:endParaRPr lang="en-US" dirty="0" smtClean="0"/>
          </a:p>
          <a:p>
            <a:pPr lvl="1"/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 err="1" smtClean="0"/>
              <a:t>fajla</a:t>
            </a:r>
            <a:endParaRPr lang="en-US" dirty="0" smtClean="0"/>
          </a:p>
          <a:p>
            <a:pPr lvl="1"/>
            <a:r>
              <a:rPr lang="en-US" dirty="0" smtClean="0"/>
              <a:t>String HTTP </a:t>
            </a:r>
            <a:r>
              <a:rPr lang="en-US" dirty="0" err="1" smtClean="0"/>
              <a:t>ili</a:t>
            </a:r>
            <a:r>
              <a:rPr lang="en-US" dirty="0" smtClean="0"/>
              <a:t> FTP URL-a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17475"/>
            <a:ext cx="7920037" cy="719138"/>
          </a:xfrm>
        </p:spPr>
        <p:txBody>
          <a:bodyPr/>
          <a:lstStyle/>
          <a:p>
            <a:pPr>
              <a:defRPr/>
            </a:pPr>
            <a:r>
              <a:rPr lang="sr-Latn-RS" dirty="0" smtClean="0">
                <a:effectLst/>
              </a:rPr>
              <a:t>Rekurzivni ispis stabla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656184"/>
          </a:xfrm>
        </p:spPr>
        <p:txBody>
          <a:bodyPr/>
          <a:lstStyle/>
          <a:p>
            <a:r>
              <a:rPr lang="pl-PL" sz="2200" dirty="0" smtClean="0"/>
              <a:t>Ukoliko želimo da vidimo tipove podataka koje koristimo u xml fajlu, možemo iskoristiti funkciju </a:t>
            </a:r>
            <a:r>
              <a:rPr lang="pl-PL" sz="2200" i="1" dirty="0" smtClean="0"/>
              <a:t>dump () </a:t>
            </a:r>
            <a:r>
              <a:rPr lang="pl-PL" sz="2200" dirty="0" smtClean="0"/>
              <a:t>koja nam vraća rekurzivni ispis elemenata. Umesto </a:t>
            </a:r>
            <a:r>
              <a:rPr lang="pl-PL" sz="2200" i="1" dirty="0" smtClean="0"/>
              <a:t>dump ()</a:t>
            </a:r>
            <a:r>
              <a:rPr lang="pl-PL" sz="2200" dirty="0" smtClean="0"/>
              <a:t>, možemo koristiti i funkciju </a:t>
            </a:r>
            <a:r>
              <a:rPr lang="pl-PL" sz="2200" i="1" dirty="0" smtClean="0"/>
              <a:t>enable_recursive_str ()</a:t>
            </a:r>
            <a:r>
              <a:rPr lang="pl-PL" sz="2200" dirty="0" smtClean="0"/>
              <a:t>, takođe iz modula </a:t>
            </a:r>
            <a:r>
              <a:rPr lang="pl-PL" sz="2200" i="1" dirty="0" smtClean="0"/>
              <a:t>objectify</a:t>
            </a:r>
            <a:r>
              <a:rPr lang="pl-PL" sz="2200" dirty="0" smtClean="0"/>
              <a:t>.</a:t>
            </a:r>
            <a:endParaRPr lang="en-US" sz="2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4213" y="2564904"/>
            <a:ext cx="7920037" cy="3888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smtClean="0">
                <a:solidFill>
                  <a:srgbClr val="EFEF8F"/>
                </a:solidFill>
                <a:latin typeface="Courier New"/>
              </a:rPr>
              <a:t>&gt;&gt;&gt;</a:t>
            </a:r>
            <a:r>
              <a:rPr lang="sr-Latn-RS" sz="1600" dirty="0" smtClean="0">
                <a:solidFill>
                  <a:srgbClr val="EFEF8F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print </a:t>
            </a:r>
            <a:r>
              <a:rPr lang="sr-Latn-RS" sz="1600" dirty="0" smtClean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objectify.dump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(root)</a:t>
            </a:r>
            <a:r>
              <a:rPr lang="sr-Latn-RS" sz="1600" dirty="0" smtClean="0">
                <a:solidFill>
                  <a:srgbClr val="DCDCDC"/>
                </a:solidFill>
                <a:latin typeface="Courier New"/>
              </a:rPr>
              <a:t>)</a:t>
            </a:r>
          </a:p>
          <a:p>
            <a:pPr>
              <a:defRPr/>
            </a:pPr>
            <a:r>
              <a:rPr lang="sr-Latn-RS" sz="1600" dirty="0" smtClean="0">
                <a:solidFill>
                  <a:srgbClr val="7F9F7F"/>
                </a:solidFill>
                <a:latin typeface="Courier New"/>
              </a:rPr>
              <a:t># ili </a:t>
            </a:r>
            <a:r>
              <a:rPr lang="en-US" sz="1600" dirty="0" err="1" smtClean="0">
                <a:solidFill>
                  <a:srgbClr val="7F9F7F"/>
                </a:solidFill>
                <a:latin typeface="Courier New"/>
              </a:rPr>
              <a:t>objectify.enable_recursive_str</a:t>
            </a:r>
            <a:r>
              <a:rPr lang="en-US" sz="1600" dirty="0" smtClean="0">
                <a:solidFill>
                  <a:srgbClr val="7F9F7F"/>
                </a:solidFill>
                <a:latin typeface="Courier New"/>
              </a:rPr>
              <a:t>()</a:t>
            </a:r>
            <a:endParaRPr lang="sr-Latn-RS" sz="1600" dirty="0" smtClean="0">
              <a:solidFill>
                <a:srgbClr val="7F9F7F"/>
              </a:solidFill>
              <a:latin typeface="Courier New"/>
            </a:endParaRPr>
          </a:p>
          <a:p>
            <a:pPr>
              <a:defRPr/>
            </a:pPr>
            <a:r>
              <a:rPr lang="sr-Latn-RS" sz="1600" dirty="0" smtClean="0">
                <a:solidFill>
                  <a:srgbClr val="7F9F7F"/>
                </a:solidFill>
                <a:latin typeface="Courier New"/>
              </a:rPr>
              <a:t># print (</a:t>
            </a:r>
            <a:r>
              <a:rPr lang="en-US" sz="1600" dirty="0" err="1" smtClean="0">
                <a:solidFill>
                  <a:srgbClr val="7F9F7F"/>
                </a:solidFill>
                <a:latin typeface="Courier New"/>
              </a:rPr>
              <a:t>str</a:t>
            </a:r>
            <a:r>
              <a:rPr lang="en-US" sz="1600" dirty="0" smtClean="0">
                <a:solidFill>
                  <a:srgbClr val="7F9F7F"/>
                </a:solidFill>
                <a:latin typeface="Courier New"/>
              </a:rPr>
              <a:t>(root)</a:t>
            </a:r>
            <a:r>
              <a:rPr lang="sr-Latn-RS" sz="1600" dirty="0" smtClean="0">
                <a:solidFill>
                  <a:srgbClr val="7F9F7F"/>
                </a:solidFill>
                <a:latin typeface="Courier New"/>
              </a:rPr>
              <a:t>)</a:t>
            </a:r>
          </a:p>
          <a:p>
            <a:pPr>
              <a:defRPr/>
            </a:pP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countries = None [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ObjectifiedElement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]</a:t>
            </a:r>
          </a:p>
          <a:p>
            <a:pPr>
              <a:defRPr/>
            </a:pP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    country = None [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ObjectifiedElement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]</a:t>
            </a:r>
          </a:p>
          <a:p>
            <a:pPr>
              <a:defRPr/>
            </a:pP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      * name = 'Liechtenstein'</a:t>
            </a:r>
          </a:p>
          <a:p>
            <a:pPr>
              <a:defRPr/>
            </a:pP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        rank = 1 [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IntElement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]</a:t>
            </a:r>
          </a:p>
          <a:p>
            <a:pPr>
              <a:defRPr/>
            </a:pP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        year = 2008 [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IntElement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]</a:t>
            </a:r>
          </a:p>
          <a:p>
            <a:pPr>
              <a:defRPr/>
            </a:pP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        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gdppc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 = 141100 [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IntElement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]</a:t>
            </a:r>
          </a:p>
          <a:p>
            <a:pPr>
              <a:defRPr/>
            </a:pP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        neighbor = u'' [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StringElement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]</a:t>
            </a:r>
          </a:p>
          <a:p>
            <a:pPr>
              <a:defRPr/>
            </a:pP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          * direction = 'E'</a:t>
            </a:r>
          </a:p>
          <a:p>
            <a:pPr>
              <a:defRPr/>
            </a:pP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          * name = 'Austria'</a:t>
            </a:r>
          </a:p>
          <a:p>
            <a:pPr>
              <a:defRPr/>
            </a:pP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        neighbor = u'' [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StringElement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]</a:t>
            </a:r>
          </a:p>
          <a:p>
            <a:pPr>
              <a:defRPr/>
            </a:pP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          * direction = 'W'</a:t>
            </a:r>
          </a:p>
          <a:p>
            <a:pPr>
              <a:defRPr/>
            </a:pP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          * name = 'Switzerland‘</a:t>
            </a:r>
            <a:endParaRPr lang="sr-Latn-RS" sz="1600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sr-Latn-RS" sz="1600" dirty="0" smtClean="0">
                <a:solidFill>
                  <a:srgbClr val="DCDCDC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country =</a:t>
            </a:r>
            <a:r>
              <a:rPr lang="sr-Latn-RS" sz="1600" dirty="0" smtClean="0">
                <a:solidFill>
                  <a:srgbClr val="DCDCDC"/>
                </a:solidFill>
                <a:latin typeface="Courier New"/>
              </a:rPr>
              <a:t>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138" y="117475"/>
            <a:ext cx="7920037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/>
              </a:rPr>
              <a:t>Element</a:t>
            </a:r>
            <a:r>
              <a:rPr lang="sr-Latn-R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klasa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9750" y="2060575"/>
            <a:ext cx="8064500" cy="3671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root =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objectify.Element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"root"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print(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root.tag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root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child</a:t>
            </a:r>
            <a:r>
              <a:rPr lang="sr-Latn-RS" dirty="0" smtClean="0">
                <a:solidFill>
                  <a:srgbClr val="DCDCDC"/>
                </a:solidFill>
                <a:latin typeface="Courier New"/>
              </a:rPr>
              <a:t>1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objectify.SubElement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(root, 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"child</a:t>
            </a:r>
            <a:r>
              <a:rPr lang="sr-Latn-RS" dirty="0" smtClean="0">
                <a:solidFill>
                  <a:srgbClr val="CC9393"/>
                </a:solidFill>
                <a:latin typeface="Courier New"/>
              </a:rPr>
              <a:t>1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)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child2 =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objectify.SubElement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(root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"child2"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child3 =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objectify.SubElement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(root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"child3"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print(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(root,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pretty_print</a:t>
            </a:r>
            <a:r>
              <a:rPr lang="sr-Latn-RS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=</a:t>
            </a:r>
            <a:r>
              <a:rPr lang="sr-Latn-RS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True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&lt;root&gt;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&lt;child1/&gt;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&lt;child2/&gt;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&lt;child3/&gt;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&lt;/root&gt;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750" y="1700808"/>
            <a:ext cx="8064500" cy="3672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700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children = </a:t>
            </a:r>
            <a:r>
              <a:rPr lang="sr-Latn-RS" sz="1700" dirty="0" smtClean="0">
                <a:solidFill>
                  <a:srgbClr val="DCDCDC"/>
                </a:solidFill>
                <a:latin typeface="Courier New"/>
              </a:rPr>
              <a:t>root.iterchildren ()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for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child 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in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1700" dirty="0" smtClean="0">
                <a:solidFill>
                  <a:srgbClr val="DCDCDC"/>
                </a:solidFill>
                <a:latin typeface="Courier New"/>
              </a:rPr>
              <a:t>children :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EFEF8F"/>
                </a:solidFill>
                <a:latin typeface="Courier New"/>
              </a:rPr>
              <a:t>... </a:t>
            </a:r>
            <a:r>
              <a:rPr lang="sr-Latn-RS" sz="1700" dirty="0">
                <a:solidFill>
                  <a:srgbClr val="EFEF8F"/>
                </a:solidFill>
                <a:latin typeface="Courier New"/>
              </a:rPr>
              <a:t>	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child.tag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child1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child2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sr-Latn-RS" sz="1700" dirty="0" smtClean="0">
                <a:solidFill>
                  <a:srgbClr val="DCDCDC"/>
                </a:solidFill>
                <a:latin typeface="Courier New"/>
              </a:rPr>
              <a:t>c</a:t>
            </a:r>
            <a:r>
              <a:rPr lang="en-US" sz="1700" dirty="0" smtClean="0">
                <a:solidFill>
                  <a:srgbClr val="DCDCDC"/>
                </a:solidFill>
                <a:latin typeface="Courier New"/>
              </a:rPr>
              <a:t>hild3</a:t>
            </a:r>
            <a:endParaRPr lang="sr-Latn-RS" sz="1700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sz="1700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 smtClean="0">
                <a:solidFill>
                  <a:srgbClr val="EFEF8F"/>
                </a:solidFill>
                <a:latin typeface="Courier New"/>
              </a:rPr>
              <a:t>&gt;&gt;&gt;</a:t>
            </a:r>
            <a:r>
              <a:rPr lang="sr-Latn-RS" sz="1700" dirty="0" smtClean="0">
                <a:solidFill>
                  <a:srgbClr val="EFEF8F"/>
                </a:solidFill>
                <a:latin typeface="Courier New"/>
              </a:rPr>
              <a:t> </a:t>
            </a:r>
            <a:r>
              <a:rPr lang="sr-Latn-RS" sz="1700" dirty="0" smtClean="0">
                <a:solidFill>
                  <a:srgbClr val="DCDCDC"/>
                </a:solidFill>
                <a:latin typeface="Courier New"/>
              </a:rPr>
              <a:t>print (root.index(child1))</a:t>
            </a:r>
          </a:p>
          <a:p>
            <a:pPr>
              <a:defRPr/>
            </a:pPr>
            <a:r>
              <a:rPr lang="sr-Latn-RS" sz="1700" dirty="0" smtClean="0">
                <a:solidFill>
                  <a:srgbClr val="DCDCDC"/>
                </a:solidFill>
                <a:latin typeface="Courier New"/>
              </a:rPr>
              <a:t>0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root.insert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sz="1700" dirty="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sr-Latn-RS" sz="1700" dirty="0" smtClean="0">
                <a:solidFill>
                  <a:srgbClr val="DCDCDC"/>
                </a:solidFill>
                <a:latin typeface="Courier New"/>
              </a:rPr>
              <a:t>objectify</a:t>
            </a:r>
            <a:r>
              <a:rPr lang="en-US" sz="1700" dirty="0" smtClean="0">
                <a:solidFill>
                  <a:srgbClr val="DCDCDC"/>
                </a:solidFill>
                <a:latin typeface="Courier New"/>
              </a:rPr>
              <a:t>.Element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"child0</a:t>
            </a:r>
            <a:r>
              <a:rPr lang="en-US" sz="1700" dirty="0" smtClean="0">
                <a:solidFill>
                  <a:srgbClr val="CC9393"/>
                </a:solidFill>
                <a:latin typeface="Courier New"/>
              </a:rPr>
              <a:t>"</a:t>
            </a:r>
            <a:r>
              <a:rPr lang="en-US" sz="1700" dirty="0" smtClean="0">
                <a:solidFill>
                  <a:srgbClr val="DCDCDC"/>
                </a:solidFill>
                <a:latin typeface="Courier New"/>
              </a:rPr>
              <a:t>))</a:t>
            </a:r>
            <a:r>
              <a:rPr lang="sr-Latn-RS" sz="1700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sr-Latn-RS" sz="1700" dirty="0" smtClean="0">
                <a:solidFill>
                  <a:srgbClr val="7F9F7F"/>
                </a:solidFill>
                <a:latin typeface="Courier New"/>
              </a:rPr>
              <a:t># ubacivanje elementa</a:t>
            </a:r>
          </a:p>
          <a:p>
            <a:pPr>
              <a:defRPr/>
            </a:pPr>
            <a:r>
              <a:rPr lang="en-US" sz="1700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sr-Latn-RS" sz="1700" dirty="0" smtClean="0">
                <a:solidFill>
                  <a:srgbClr val="DCDCDC"/>
                </a:solidFill>
                <a:latin typeface="Courier New"/>
              </a:rPr>
              <a:t>print (root.index(child1))</a:t>
            </a:r>
            <a:r>
              <a:rPr lang="en-US" sz="1700" dirty="0" smtClean="0">
                <a:solidFill>
                  <a:srgbClr val="DCDCDC"/>
                </a:solidFill>
                <a:latin typeface="Courier New"/>
              </a:rPr>
              <a:t> </a:t>
            </a:r>
            <a:endParaRPr lang="sr-Latn-RS" sz="1700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sr-Latn-RS" sz="1700" dirty="0" smtClean="0">
                <a:solidFill>
                  <a:srgbClr val="DCDCDC"/>
                </a:solidFill>
                <a:latin typeface="Courier New"/>
              </a:rPr>
              <a:t>1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 bwMode="auto">
          <a:xfrm>
            <a:off x="84138" y="117475"/>
            <a:ext cx="7920037" cy="7191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sr-Latn-RS" dirty="0" smtClean="0">
                <a:effectLst/>
              </a:rPr>
              <a:t>Pristup elementima</a:t>
            </a:r>
            <a:endParaRPr lang="en-US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734" y="1484313"/>
            <a:ext cx="8352730" cy="4248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root = </a:t>
            </a:r>
            <a:r>
              <a:rPr lang="sr-Latn-RS" dirty="0" smtClean="0">
                <a:solidFill>
                  <a:srgbClr val="DCDCDC"/>
                </a:solidFill>
                <a:latin typeface="Courier New"/>
              </a:rPr>
              <a:t>objectify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.Element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"root"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interesting=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"totally"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(root)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CC9393"/>
                </a:solidFill>
                <a:latin typeface="Courier New"/>
              </a:rPr>
              <a:t>b'&lt;root interesting="totally"/&gt;'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root.get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"interesting"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totally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root.get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"hello"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AF"/>
                </a:solidFill>
                <a:latin typeface="Courier New"/>
              </a:rPr>
              <a:t>None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root.set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"hello"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Huhu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root.get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"hello"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err="1">
                <a:solidFill>
                  <a:srgbClr val="DCDCDC"/>
                </a:solidFill>
                <a:latin typeface="Courier New"/>
              </a:rPr>
              <a:t>Huhu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(root)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CC9393"/>
                </a:solidFill>
                <a:latin typeface="Courier New"/>
              </a:rPr>
              <a:t>b'&lt;root interesting="totally" hello="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Huhu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"/&gt;'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sorted(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root.keys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[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'hello'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'interesting'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]</a:t>
            </a: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 bwMode="auto">
          <a:xfrm>
            <a:off x="84138" y="117475"/>
            <a:ext cx="7920037" cy="7191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it-IT" smtClean="0">
                <a:effectLst/>
              </a:rPr>
              <a:t>Atributi elementa su rečnici (dict)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750" y="1412875"/>
            <a:ext cx="8064500" cy="4679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name, value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sorted(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root.items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()):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... </a:t>
            </a:r>
            <a:r>
              <a:rPr lang="sr-Latn-RS" dirty="0">
                <a:solidFill>
                  <a:srgbClr val="EFEF8F"/>
                </a:solidFill>
                <a:latin typeface="Courier New"/>
              </a:rPr>
              <a:t>	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'%s = %r'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% (name, value))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hello =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Huhu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interesting =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'totally'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attributes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root.attrib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print(attributes[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"interesting"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])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totally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attributes.get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"no-such-attribute"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AF"/>
                </a:solidFill>
                <a:latin typeface="Courier New"/>
              </a:rPr>
              <a:t>None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attributes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[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</a:t>
            </a:r>
            <a:r>
              <a:rPr lang="sr-Latn-RS" dirty="0" smtClean="0">
                <a:solidFill>
                  <a:srgbClr val="CC9393"/>
                </a:solidFill>
                <a:latin typeface="Courier New"/>
              </a:rPr>
              <a:t>Richard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]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= 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</a:t>
            </a:r>
            <a:r>
              <a:rPr lang="sr-Latn-RS" dirty="0" smtClean="0">
                <a:solidFill>
                  <a:srgbClr val="CC9393"/>
                </a:solidFill>
                <a:latin typeface="Courier New"/>
              </a:rPr>
              <a:t>F</a:t>
            </a:r>
            <a:r>
              <a:rPr lang="en-US" dirty="0" err="1" smtClean="0">
                <a:solidFill>
                  <a:srgbClr val="CC9393"/>
                </a:solidFill>
                <a:latin typeface="Courier New"/>
              </a:rPr>
              <a:t>woosh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print(attributes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</a:t>
            </a:r>
            <a:r>
              <a:rPr lang="sr-Latn-RS" dirty="0" smtClean="0">
                <a:solidFill>
                  <a:srgbClr val="CC9393"/>
                </a:solidFill>
                <a:latin typeface="Courier New"/>
              </a:rPr>
              <a:t>Richard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])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Fwoosh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root.get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</a:t>
            </a:r>
            <a:r>
              <a:rPr lang="sr-Latn-RS" dirty="0" smtClean="0">
                <a:solidFill>
                  <a:srgbClr val="CC9393"/>
                </a:solidFill>
                <a:latin typeface="Courier New"/>
              </a:rPr>
              <a:t>Richard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)) </a:t>
            </a:r>
            <a:endParaRPr lang="sr-Latn-RS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Fwoosh</a:t>
            </a:r>
            <a:endParaRPr lang="en-US" dirty="0">
              <a:solidFill>
                <a:srgbClr val="DCDCDC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750" y="1412776"/>
            <a:ext cx="8064500" cy="4680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root = </a:t>
            </a:r>
            <a:r>
              <a:rPr lang="sr-Latn-RS" dirty="0" smtClean="0">
                <a:solidFill>
                  <a:srgbClr val="DCDCDC"/>
                </a:solidFill>
                <a:latin typeface="Courier New"/>
              </a:rPr>
              <a:t>objectify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.Element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"root"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sr-Latn-RS" dirty="0" smtClean="0">
                <a:solidFill>
                  <a:srgbClr val="DCDCDC"/>
                </a:solidFill>
                <a:latin typeface="Courier New"/>
              </a:rPr>
              <a:t>child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1</a:t>
            </a:r>
            <a:r>
              <a:rPr lang="sr-Latn-RS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=</a:t>
            </a:r>
            <a:r>
              <a:rPr lang="sr-Latn-RS" dirty="0" smtClean="0">
                <a:solidFill>
                  <a:srgbClr val="DCDCDC"/>
                </a:solidFill>
                <a:latin typeface="Courier New"/>
              </a:rPr>
              <a:t> objectify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SubElement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(root,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 "child1"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)</a:t>
            </a:r>
          </a:p>
          <a:p>
            <a:pPr>
              <a:defRPr/>
            </a:pPr>
            <a:r>
              <a:rPr lang="en-US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sr-Latn-RS" dirty="0" smtClean="0">
                <a:solidFill>
                  <a:srgbClr val="DCDCDC"/>
                </a:solidFill>
                <a:latin typeface="Courier New"/>
              </a:rPr>
              <a:t>child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2</a:t>
            </a:r>
            <a:r>
              <a:rPr lang="sr-Latn-RS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=</a:t>
            </a:r>
            <a:r>
              <a:rPr lang="sr-Latn-RS" dirty="0" smtClean="0">
                <a:solidFill>
                  <a:srgbClr val="DCDCDC"/>
                </a:solidFill>
                <a:latin typeface="Courier New"/>
              </a:rPr>
              <a:t> objectify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SubElement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(root,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 "child2"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)</a:t>
            </a:r>
            <a:endParaRPr lang="sr-Latn-RS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root[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"child1"]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= 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"TEXT" </a:t>
            </a:r>
            <a:endParaRPr lang="sr-Latn-RS" dirty="0">
              <a:solidFill>
                <a:srgbClr val="CC9393"/>
              </a:solidFill>
              <a:latin typeface="Courier New"/>
            </a:endParaRPr>
          </a:p>
          <a:p>
            <a:pPr>
              <a:defRPr/>
            </a:pPr>
            <a:r>
              <a:rPr lang="en-US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child2._setText(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"TEXT2"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)</a:t>
            </a:r>
          </a:p>
          <a:p>
            <a:pPr>
              <a:defRPr/>
            </a:pPr>
            <a:r>
              <a:rPr lang="en-US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print (root.child1.text)</a:t>
            </a:r>
          </a:p>
          <a:p>
            <a:pPr>
              <a:defRPr/>
            </a:pPr>
            <a:r>
              <a:rPr lang="en-US" dirty="0" smtClean="0">
                <a:solidFill>
                  <a:srgbClr val="DCDCDC"/>
                </a:solidFill>
                <a:latin typeface="Courier New"/>
              </a:rPr>
              <a:t>TEXT</a:t>
            </a:r>
          </a:p>
          <a:p>
            <a:pPr>
              <a:defRPr/>
            </a:pPr>
            <a:r>
              <a:rPr lang="en-US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print (root.child2.text)</a:t>
            </a:r>
          </a:p>
          <a:p>
            <a:pPr>
              <a:defRPr/>
            </a:pPr>
            <a:r>
              <a:rPr lang="en-US" dirty="0" smtClean="0">
                <a:solidFill>
                  <a:srgbClr val="DCDCDC"/>
                </a:solidFill>
                <a:latin typeface="Courier New"/>
              </a:rPr>
              <a:t>TEXT2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(root)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 smtClean="0">
                <a:solidFill>
                  <a:srgbClr val="CC9393"/>
                </a:solidFill>
                <a:latin typeface="Courier New"/>
              </a:rPr>
              <a:t>b'&lt;root&gt;&lt;child1&gt;TEXT&lt;/child1&gt;&lt;child2&gt;TEXT2&lt;/child2&gt;&lt;/root&gt;'</a:t>
            </a:r>
          </a:p>
          <a:p>
            <a:pPr>
              <a:defRPr/>
            </a:pPr>
            <a:endParaRPr lang="en-US" sz="1600" dirty="0" smtClean="0">
              <a:solidFill>
                <a:srgbClr val="CC9393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 smtClean="0">
                <a:solidFill>
                  <a:srgbClr val="7F9F7F"/>
                </a:solidFill>
                <a:latin typeface="Courier New"/>
              </a:rPr>
              <a:t># U </a:t>
            </a:r>
            <a:r>
              <a:rPr lang="en-US" sz="1600" dirty="0" err="1" smtClean="0">
                <a:solidFill>
                  <a:srgbClr val="7F9F7F"/>
                </a:solidFill>
                <a:latin typeface="Courier New"/>
              </a:rPr>
              <a:t>slucaju</a:t>
            </a:r>
            <a:r>
              <a:rPr lang="en-US" sz="1600" dirty="0" smtClean="0">
                <a:solidFill>
                  <a:srgbClr val="7F9F7F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7F9F7F"/>
                </a:solidFill>
                <a:latin typeface="Courier New"/>
              </a:rPr>
              <a:t>da</a:t>
            </a:r>
            <a:r>
              <a:rPr lang="en-US" sz="1600" dirty="0" smtClean="0">
                <a:solidFill>
                  <a:srgbClr val="7F9F7F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7F9F7F"/>
                </a:solidFill>
                <a:latin typeface="Courier New"/>
              </a:rPr>
              <a:t>pravimo</a:t>
            </a:r>
            <a:r>
              <a:rPr lang="en-US" sz="1600" dirty="0" smtClean="0">
                <a:solidFill>
                  <a:srgbClr val="7F9F7F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7F9F7F"/>
                </a:solidFill>
                <a:latin typeface="Courier New"/>
              </a:rPr>
              <a:t>potpuno</a:t>
            </a:r>
            <a:r>
              <a:rPr lang="en-US" sz="1600" dirty="0" smtClean="0">
                <a:solidFill>
                  <a:srgbClr val="7F9F7F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7F9F7F"/>
                </a:solidFill>
                <a:latin typeface="Courier New"/>
              </a:rPr>
              <a:t>novi</a:t>
            </a:r>
            <a:r>
              <a:rPr lang="en-US" sz="1600" dirty="0" smtClean="0">
                <a:solidFill>
                  <a:srgbClr val="7F9F7F"/>
                </a:solidFill>
                <a:latin typeface="Courier New"/>
              </a:rPr>
              <a:t> element</a:t>
            </a:r>
          </a:p>
          <a:p>
            <a:pPr>
              <a:defRPr/>
            </a:pPr>
            <a:r>
              <a:rPr lang="en-US" sz="1600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E = 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objectify.E</a:t>
            </a:r>
            <a:endParaRPr lang="en-US" sz="1600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root = 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E.root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 (E.child1(</a:t>
            </a:r>
            <a:r>
              <a:rPr lang="en-US" sz="1600" dirty="0" smtClean="0">
                <a:solidFill>
                  <a:srgbClr val="CC9393"/>
                </a:solidFill>
                <a:latin typeface="Courier New"/>
              </a:rPr>
              <a:t>"TEXT"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))</a:t>
            </a:r>
          </a:p>
          <a:p>
            <a:pPr>
              <a:defRPr/>
            </a:pPr>
            <a:r>
              <a:rPr lang="en-US" sz="1600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(root)</a:t>
            </a:r>
          </a:p>
          <a:p>
            <a:pPr>
              <a:defRPr/>
            </a:pPr>
            <a:r>
              <a:rPr lang="en-US" sz="1600" dirty="0" smtClean="0">
                <a:solidFill>
                  <a:srgbClr val="CC9393"/>
                </a:solidFill>
                <a:latin typeface="Courier New"/>
              </a:rPr>
              <a:t>b'&lt;root&gt;&lt;child1&gt;TEXT&lt;/child1&gt;&lt;/root&gt;’</a:t>
            </a:r>
            <a:endParaRPr lang="en-US" sz="1600" dirty="0">
              <a:solidFill>
                <a:srgbClr val="DCDCDC"/>
              </a:solidFill>
              <a:latin typeface="Courier New"/>
            </a:endParaRP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 bwMode="auto">
          <a:xfrm>
            <a:off x="84138" y="188913"/>
            <a:ext cx="7920037" cy="71913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Text</a:t>
            </a:r>
            <a:endParaRPr lang="it-IT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750" y="1268761"/>
            <a:ext cx="8064500" cy="51125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rgbClr val="7F9F7F"/>
                </a:solidFill>
                <a:latin typeface="Courier New"/>
              </a:rPr>
              <a:t># U </a:t>
            </a:r>
            <a:r>
              <a:rPr lang="en-US" dirty="0" err="1" smtClean="0">
                <a:solidFill>
                  <a:srgbClr val="7F9F7F"/>
                </a:solidFill>
                <a:latin typeface="Courier New"/>
              </a:rPr>
              <a:t>slucaju</a:t>
            </a:r>
            <a:r>
              <a:rPr lang="en-US" dirty="0" smtClean="0">
                <a:solidFill>
                  <a:srgbClr val="7F9F7F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7F9F7F"/>
                </a:solidFill>
                <a:latin typeface="Courier New"/>
              </a:rPr>
              <a:t>da</a:t>
            </a:r>
            <a:r>
              <a:rPr lang="en-US" dirty="0" smtClean="0">
                <a:solidFill>
                  <a:srgbClr val="7F9F7F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7F9F7F"/>
                </a:solidFill>
                <a:latin typeface="Courier New"/>
              </a:rPr>
              <a:t>pravimo</a:t>
            </a:r>
            <a:r>
              <a:rPr lang="en-US" dirty="0" smtClean="0">
                <a:solidFill>
                  <a:srgbClr val="7F9F7F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7F9F7F"/>
                </a:solidFill>
                <a:latin typeface="Courier New"/>
              </a:rPr>
              <a:t>potpuno</a:t>
            </a:r>
            <a:r>
              <a:rPr lang="en-US" dirty="0" smtClean="0">
                <a:solidFill>
                  <a:srgbClr val="7F9F7F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7F9F7F"/>
                </a:solidFill>
                <a:latin typeface="Courier New"/>
              </a:rPr>
              <a:t>novi</a:t>
            </a:r>
            <a:r>
              <a:rPr lang="en-US" dirty="0" smtClean="0">
                <a:solidFill>
                  <a:srgbClr val="7F9F7F"/>
                </a:solidFill>
                <a:latin typeface="Courier New"/>
              </a:rPr>
              <a:t> element</a:t>
            </a:r>
          </a:p>
          <a:p>
            <a:pPr>
              <a:defRPr/>
            </a:pPr>
            <a:endParaRPr lang="en-US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E =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objectify.E</a:t>
            </a:r>
            <a:endParaRPr lang="en-US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root =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E.root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(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E.child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"Child 1"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),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E.child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"Child 2"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),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E.another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"Child 3"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))</a:t>
            </a:r>
          </a:p>
          <a:p>
            <a:pPr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print(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(root,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pretty_print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=True))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&lt;root&gt;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&lt;child&gt;Child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&lt;/child&gt;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&lt;child&gt;Child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&lt;/child&gt;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&lt;another&gt;Child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3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&lt;/another&gt;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&lt;/root&gt;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for element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root.iterchildren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():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... </a:t>
            </a:r>
            <a:r>
              <a:rPr lang="sr-Latn-RS" dirty="0">
                <a:solidFill>
                  <a:srgbClr val="DCDCDC"/>
                </a:solidFill>
                <a:latin typeface="Courier New"/>
              </a:rPr>
              <a:t>	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"%s - %s"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% 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element.tag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element.text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smtClean="0">
                <a:solidFill>
                  <a:srgbClr val="DCDCDC"/>
                </a:solidFill>
                <a:latin typeface="Courier New"/>
              </a:rPr>
              <a:t>child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- 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child - 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another - 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3</a:t>
            </a:r>
            <a:endParaRPr lang="en-US" dirty="0">
              <a:solidFill>
                <a:srgbClr val="DCDCDC"/>
              </a:solidFill>
              <a:latin typeface="Courier New"/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 bwMode="auto">
          <a:xfrm>
            <a:off x="84138" y="115888"/>
            <a:ext cx="7920037" cy="7207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Iteracija kroz stablo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750" y="1484313"/>
            <a:ext cx="8064500" cy="4032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rgbClr val="EFEF8F"/>
                </a:solidFill>
                <a:latin typeface="Courier New"/>
              </a:rPr>
              <a:t>&gt;&gt;&gt;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E3CEAB"/>
                </a:solidFill>
                <a:latin typeface="Courier New"/>
              </a:rPr>
              <a:t>for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element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root.iterchildren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child"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):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...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sr-Latn-RS" dirty="0">
                <a:solidFill>
                  <a:srgbClr val="DCDCDC"/>
                </a:solidFill>
                <a:latin typeface="Courier New"/>
              </a:rPr>
              <a:t>	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"%s - %s"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% 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element.tag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element.text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child - 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child - 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element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root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.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iterchildren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another"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"child"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):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...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sr-Latn-RS" dirty="0">
                <a:solidFill>
                  <a:srgbClr val="DCDCDC"/>
                </a:solidFill>
                <a:latin typeface="Courier New"/>
              </a:rPr>
              <a:t>	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"%s - %s"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% 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element.tag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element.text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child - 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child - 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another - Child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3</a:t>
            </a:r>
            <a:endParaRPr lang="en-US" dirty="0">
              <a:solidFill>
                <a:srgbClr val="DCDCDC"/>
              </a:solidFill>
              <a:latin typeface="Courier New"/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 bwMode="auto">
          <a:xfrm>
            <a:off x="84138" y="115888"/>
            <a:ext cx="7920037" cy="7207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Iteracija kroz određene tag-ove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750" y="1340768"/>
            <a:ext cx="8064500" cy="3960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700" dirty="0">
                <a:solidFill>
                  <a:srgbClr val="EFEF8F"/>
                </a:solidFill>
                <a:latin typeface="Courier New"/>
              </a:rPr>
              <a:t>&gt;&gt;&gt;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 root = 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objectify</a:t>
            </a:r>
            <a:r>
              <a:rPr lang="en-US" sz="1700" dirty="0" smtClean="0">
                <a:solidFill>
                  <a:srgbClr val="DCDCDC"/>
                </a:solidFill>
                <a:latin typeface="Courier New"/>
              </a:rPr>
              <a:t>.XML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'&lt;</a:t>
            </a:r>
            <a:r>
              <a:rPr lang="en-US" sz="1700" dirty="0">
                <a:solidFill>
                  <a:srgbClr val="CC9393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&gt;&lt;</a:t>
            </a:r>
            <a:r>
              <a:rPr lang="en-US" sz="1700" dirty="0">
                <a:solidFill>
                  <a:srgbClr val="CC9393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&gt;&lt;</a:t>
            </a:r>
            <a:r>
              <a:rPr lang="en-US" sz="1700" dirty="0">
                <a:solidFill>
                  <a:srgbClr val="CC9393"/>
                </a:solidFill>
                <a:latin typeface="inherit"/>
              </a:rPr>
              <a:t>b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/&gt;&lt;/</a:t>
            </a:r>
            <a:r>
              <a:rPr lang="en-US" sz="1700" dirty="0">
                <a:solidFill>
                  <a:srgbClr val="CC9393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&gt;&lt;/</a:t>
            </a:r>
            <a:r>
              <a:rPr lang="en-US" sz="1700" dirty="0">
                <a:solidFill>
                  <a:srgbClr val="CC9393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E3CEAB"/>
                </a:solidFill>
                <a:latin typeface="Courier New"/>
              </a:rPr>
              <a:t>&gt;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 smtClean="0">
                <a:solidFill>
                  <a:srgbClr val="EFEF8F"/>
                </a:solidFill>
                <a:latin typeface="Courier New"/>
              </a:rPr>
              <a:t>&gt;&gt;&gt;</a:t>
            </a:r>
            <a:r>
              <a:rPr lang="en-US" sz="1700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(root)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CC9393"/>
                </a:solidFill>
                <a:latin typeface="Courier New"/>
              </a:rPr>
              <a:t>b'&lt;</a:t>
            </a:r>
            <a:r>
              <a:rPr lang="en-US" sz="1700" dirty="0">
                <a:solidFill>
                  <a:srgbClr val="CC9393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&gt;&lt;</a:t>
            </a:r>
            <a:r>
              <a:rPr lang="en-US" sz="1700" dirty="0">
                <a:solidFill>
                  <a:srgbClr val="CC9393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&gt;&lt;</a:t>
            </a:r>
            <a:r>
              <a:rPr lang="en-US" sz="1700" dirty="0">
                <a:solidFill>
                  <a:srgbClr val="CC9393"/>
                </a:solidFill>
                <a:latin typeface="inherit"/>
              </a:rPr>
              <a:t>b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/&gt;&lt;/</a:t>
            </a:r>
            <a:r>
              <a:rPr lang="en-US" sz="1700" dirty="0">
                <a:solidFill>
                  <a:srgbClr val="CC9393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&gt;&lt;/</a:t>
            </a:r>
            <a:r>
              <a:rPr lang="en-US" sz="1700" dirty="0">
                <a:solidFill>
                  <a:srgbClr val="CC9393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&gt;' </a:t>
            </a:r>
            <a:endParaRPr lang="sr-Latn-RS" sz="1700" dirty="0">
              <a:solidFill>
                <a:srgbClr val="CC9393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 smtClean="0">
                <a:solidFill>
                  <a:srgbClr val="EFEF8F"/>
                </a:solidFill>
                <a:latin typeface="Courier New"/>
              </a:rPr>
              <a:t>&gt;&gt;&gt;</a:t>
            </a:r>
            <a:r>
              <a:rPr lang="en-US" sz="1700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(root, 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xml_declaration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=True))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CC9393"/>
                </a:solidFill>
                <a:latin typeface="Courier New"/>
              </a:rPr>
              <a:t>&lt;?xml version='1.0' encoding='ASCII'?&gt; </a:t>
            </a:r>
            <a:endParaRPr lang="sr-Latn-RS" sz="1700" dirty="0">
              <a:solidFill>
                <a:srgbClr val="CC9393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CC9393"/>
                </a:solidFill>
                <a:latin typeface="Courier New"/>
              </a:rPr>
              <a:t>&lt;</a:t>
            </a:r>
            <a:r>
              <a:rPr lang="en-US" sz="1700" dirty="0">
                <a:solidFill>
                  <a:srgbClr val="CC9393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&gt;&lt;</a:t>
            </a:r>
            <a:r>
              <a:rPr lang="en-US" sz="1700" dirty="0">
                <a:solidFill>
                  <a:srgbClr val="CC9393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&gt;&lt;</a:t>
            </a:r>
            <a:r>
              <a:rPr lang="en-US" sz="1700" dirty="0">
                <a:solidFill>
                  <a:srgbClr val="CC9393"/>
                </a:solidFill>
                <a:latin typeface="inherit"/>
              </a:rPr>
              <a:t>b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/&gt;&lt;/</a:t>
            </a:r>
            <a:r>
              <a:rPr lang="en-US" sz="1700" dirty="0">
                <a:solidFill>
                  <a:srgbClr val="CC9393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&gt;&lt;/</a:t>
            </a:r>
            <a:r>
              <a:rPr lang="en-US" sz="1700" dirty="0">
                <a:solidFill>
                  <a:srgbClr val="CC9393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CC9393"/>
                </a:solidFill>
                <a:latin typeface="Courier New"/>
              </a:rPr>
              <a:t>&gt; </a:t>
            </a:r>
            <a:endParaRPr lang="sr-Latn-RS" sz="1700" dirty="0">
              <a:solidFill>
                <a:srgbClr val="CC9393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 smtClean="0">
                <a:solidFill>
                  <a:srgbClr val="EFEF8F"/>
                </a:solidFill>
                <a:latin typeface="Courier New"/>
              </a:rPr>
              <a:t>&gt;&gt;&gt;</a:t>
            </a:r>
            <a:r>
              <a:rPr lang="en-US" sz="1700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(root, encoding='iso-8859-1'))</a:t>
            </a:r>
          </a:p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&lt;?xml version='1.0' encoding='iso-8859-1'?&gt; &lt;</a:t>
            </a:r>
            <a:r>
              <a:rPr lang="en-US" sz="1700" dirty="0">
                <a:solidFill>
                  <a:srgbClr val="DCDCDC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&gt;&lt;</a:t>
            </a:r>
            <a:r>
              <a:rPr lang="en-US" sz="1700" dirty="0">
                <a:solidFill>
                  <a:srgbClr val="DCDCDC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&gt;&lt;</a:t>
            </a:r>
            <a:r>
              <a:rPr lang="en-US" sz="1700" dirty="0">
                <a:solidFill>
                  <a:srgbClr val="DCDCDC"/>
                </a:solidFill>
                <a:latin typeface="inherit"/>
              </a:rPr>
              <a:t>b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/&gt;&lt;/</a:t>
            </a:r>
            <a:r>
              <a:rPr lang="en-US" sz="1700" dirty="0">
                <a:solidFill>
                  <a:srgbClr val="DCDCDC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&gt;&lt;/</a:t>
            </a:r>
            <a:r>
              <a:rPr lang="en-US" sz="1700" dirty="0">
                <a:solidFill>
                  <a:srgbClr val="DCDCDC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&gt;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 smtClean="0">
                <a:solidFill>
                  <a:srgbClr val="EFEF8F"/>
                </a:solidFill>
                <a:latin typeface="Courier New"/>
              </a:rPr>
              <a:t>&gt;&gt;&gt;</a:t>
            </a:r>
            <a:r>
              <a:rPr lang="en-US" sz="1700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(root, </a:t>
            </a:r>
            <a:r>
              <a:rPr lang="en-US" sz="1700" dirty="0" err="1">
                <a:solidFill>
                  <a:srgbClr val="DCDCDC"/>
                </a:solidFill>
                <a:latin typeface="Courier New"/>
              </a:rPr>
              <a:t>pretty_print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=True))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&lt;</a:t>
            </a:r>
            <a:r>
              <a:rPr lang="en-US" sz="1700" dirty="0">
                <a:solidFill>
                  <a:srgbClr val="DCDCDC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&gt;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&lt;</a:t>
            </a:r>
            <a:r>
              <a:rPr lang="en-US" sz="1700" dirty="0">
                <a:solidFill>
                  <a:srgbClr val="DCDCDC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&gt;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 lvl="2"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&lt;</a:t>
            </a:r>
            <a:r>
              <a:rPr lang="en-US" sz="1700" dirty="0">
                <a:solidFill>
                  <a:srgbClr val="DCDCDC"/>
                </a:solidFill>
                <a:latin typeface="inherit"/>
              </a:rPr>
              <a:t>b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/&gt;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&lt;/</a:t>
            </a:r>
            <a:r>
              <a:rPr lang="en-US" sz="1700" dirty="0">
                <a:solidFill>
                  <a:srgbClr val="DCDCDC"/>
                </a:solidFill>
                <a:latin typeface="inherit"/>
              </a:rPr>
              <a:t>a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&gt; </a:t>
            </a:r>
            <a:endParaRPr lang="sr-Latn-RS" sz="17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700" dirty="0">
                <a:solidFill>
                  <a:srgbClr val="DCDCDC"/>
                </a:solidFill>
                <a:latin typeface="Courier New"/>
              </a:rPr>
              <a:t>&lt;/</a:t>
            </a:r>
            <a:r>
              <a:rPr lang="en-US" sz="1700" dirty="0">
                <a:solidFill>
                  <a:srgbClr val="DCDCDC"/>
                </a:solidFill>
                <a:latin typeface="inherit"/>
              </a:rPr>
              <a:t>root</a:t>
            </a:r>
            <a:r>
              <a:rPr lang="en-US" sz="1700" dirty="0">
                <a:solidFill>
                  <a:srgbClr val="DCDCDC"/>
                </a:solidFill>
                <a:latin typeface="Courier New"/>
              </a:rPr>
              <a:t>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138" y="117475"/>
            <a:ext cx="7920037" cy="719138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Serijalizacija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xfrm>
            <a:off x="84138" y="115888"/>
            <a:ext cx="7920037" cy="7207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Sadržaj</a:t>
            </a:r>
          </a:p>
        </p:txBody>
      </p:sp>
      <p:sp>
        <p:nvSpPr>
          <p:cNvPr id="5123" name="Rectangle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err="1" smtClean="0"/>
              <a:t>Uvod</a:t>
            </a:r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 err="1" smtClean="0"/>
              <a:t>fajlovi</a:t>
            </a:r>
            <a:endParaRPr lang="en-US" dirty="0" smtClean="0"/>
          </a:p>
          <a:p>
            <a:pPr lvl="1"/>
            <a:r>
              <a:rPr lang="en-US" dirty="0" err="1" smtClean="0"/>
              <a:t>lxml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endParaRPr lang="en-US" dirty="0" smtClean="0"/>
          </a:p>
          <a:p>
            <a:pPr lvl="2"/>
            <a:r>
              <a:rPr lang="en-US" dirty="0" err="1" smtClean="0"/>
              <a:t>Parsiranje</a:t>
            </a:r>
            <a:endParaRPr lang="en-US" dirty="0" smtClean="0"/>
          </a:p>
          <a:p>
            <a:pPr lvl="2"/>
            <a:r>
              <a:rPr lang="en-US" dirty="0" err="1" smtClean="0"/>
              <a:t>Generisanje</a:t>
            </a:r>
            <a:endParaRPr lang="en-US" dirty="0" smtClean="0"/>
          </a:p>
          <a:p>
            <a:r>
              <a:rPr lang="en-US" dirty="0" smtClean="0"/>
              <a:t>JSON </a:t>
            </a:r>
            <a:r>
              <a:rPr lang="en-US" dirty="0" err="1" smtClean="0"/>
              <a:t>fajlovi</a:t>
            </a:r>
            <a:endParaRPr lang="en-US" dirty="0" smtClean="0"/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17475"/>
            <a:ext cx="7920037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/>
              </a:rPr>
              <a:t>Pretty printing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3932460"/>
            <a:ext cx="8229600" cy="1728788"/>
          </a:xfrm>
        </p:spPr>
        <p:txBody>
          <a:bodyPr/>
          <a:lstStyle/>
          <a:p>
            <a:r>
              <a:rPr lang="en-US" b="1" dirty="0" err="1" smtClean="0"/>
              <a:t>Napomena</a:t>
            </a:r>
            <a:r>
              <a:rPr lang="en-US" b="1" dirty="0" smtClean="0"/>
              <a:t>:</a:t>
            </a:r>
            <a:r>
              <a:rPr lang="en-US" dirty="0" smtClean="0"/>
              <a:t> </a:t>
            </a:r>
            <a:r>
              <a:rPr lang="en-US" dirty="0" err="1" smtClean="0"/>
              <a:t>lxml</a:t>
            </a:r>
            <a:r>
              <a:rPr lang="en-US" dirty="0" smtClean="0"/>
              <a:t> "</a:t>
            </a:r>
            <a:r>
              <a:rPr lang="en-US" dirty="0" err="1" smtClean="0"/>
              <a:t>pamti</a:t>
            </a:r>
            <a:r>
              <a:rPr lang="en-US" dirty="0" smtClean="0"/>
              <a:t>" </a:t>
            </a:r>
            <a:r>
              <a:rPr lang="en-US" dirty="0" err="1" smtClean="0"/>
              <a:t>indentaciju</a:t>
            </a:r>
            <a:r>
              <a:rPr lang="en-US" dirty="0" smtClean="0"/>
              <a:t> </a:t>
            </a:r>
            <a:r>
              <a:rPr lang="en-US" dirty="0" err="1" smtClean="0"/>
              <a:t>učitanu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fajla</a:t>
            </a:r>
            <a:r>
              <a:rPr lang="en-US" dirty="0" smtClean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pretty_print</a:t>
            </a:r>
            <a:r>
              <a:rPr lang="en-US" dirty="0" smtClean="0"/>
              <a:t> ne </a:t>
            </a:r>
            <a:r>
              <a:rPr lang="en-US" dirty="0" err="1" smtClean="0"/>
              <a:t>menja</a:t>
            </a:r>
            <a:r>
              <a:rPr lang="en-US" dirty="0" smtClean="0"/>
              <a:t> 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. </a:t>
            </a:r>
            <a:r>
              <a:rPr lang="en-US" dirty="0" err="1" smtClean="0"/>
              <a:t>Da</a:t>
            </a:r>
            <a:r>
              <a:rPr lang="en-US" dirty="0" smtClean="0"/>
              <a:t> bi </a:t>
            </a:r>
            <a:r>
              <a:rPr lang="en-US" dirty="0" err="1" smtClean="0"/>
              <a:t>ste</a:t>
            </a:r>
            <a:r>
              <a:rPr lang="en-US" dirty="0" smtClean="0"/>
              <a:t> </a:t>
            </a:r>
            <a:r>
              <a:rPr lang="en-US" dirty="0" err="1" smtClean="0"/>
              <a:t>resetovali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</a:t>
            </a:r>
            <a:r>
              <a:rPr lang="en-US" dirty="0" err="1" smtClean="0"/>
              <a:t>učitane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fajla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nanovo</a:t>
            </a:r>
            <a:r>
              <a:rPr lang="en-US" dirty="0" smtClean="0"/>
              <a:t> </a:t>
            </a:r>
            <a:r>
              <a:rPr lang="en-US" dirty="0" err="1" smtClean="0"/>
              <a:t>formatirali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zameniti</a:t>
            </a:r>
            <a:r>
              <a:rPr lang="en-US" dirty="0" smtClean="0"/>
              <a:t> parser: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750" y="5805264"/>
            <a:ext cx="8064500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parser =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objectify.makeparser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remove_blank_text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=True)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7544" y="1052736"/>
            <a:ext cx="82296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ili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upis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u file-like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objekat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- 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file.write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(...)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44" y="1556792"/>
            <a:ext cx="8064500" cy="24482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tree =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objectify.parse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(file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) #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za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kreiranje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stabla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iz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postojeceg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fajla</a:t>
            </a:r>
            <a:endParaRPr lang="en-US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tree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=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etree.ElementTree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xml_objekat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)#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za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kreiranje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stabla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od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smtClean="0"/>
              <a:t>"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nule</a:t>
            </a:r>
            <a:r>
              <a:rPr lang="en-US" smtClean="0"/>
              <a:t> "</a:t>
            </a:r>
            <a:r>
              <a:rPr lang="en-US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mora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preko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etree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)</a:t>
            </a:r>
            <a:endParaRPr lang="en-US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smtClean="0">
                <a:solidFill>
                  <a:srgbClr val="EFEF8F"/>
                </a:solidFill>
                <a:latin typeface="Courier New"/>
              </a:rPr>
              <a:t>…</a:t>
            </a:r>
            <a:endParaRPr lang="en-US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with open ('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test.xml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', '</a:t>
            </a:r>
            <a:r>
              <a:rPr lang="en-US" dirty="0" err="1" smtClean="0">
                <a:solidFill>
                  <a:srgbClr val="CC9393"/>
                </a:solidFill>
                <a:latin typeface="Courier New"/>
              </a:rPr>
              <a:t>wb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') as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o_file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:</a:t>
            </a:r>
          </a:p>
          <a:p>
            <a:pPr>
              <a:defRPr/>
            </a:pPr>
            <a:r>
              <a:rPr lang="en-US" dirty="0" smtClean="0">
                <a:solidFill>
                  <a:srgbClr val="EFEF8F"/>
                </a:solidFill>
                <a:latin typeface="Courier New"/>
              </a:rPr>
              <a:t>...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sr-Latn-RS" dirty="0" smtClean="0">
                <a:solidFill>
                  <a:srgbClr val="DCDCDC"/>
                </a:solidFill>
                <a:latin typeface="Courier New"/>
              </a:rPr>
              <a:t>	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tree.write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o_file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pretty_print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=True)</a:t>
            </a:r>
            <a:endParaRPr lang="en-US" dirty="0">
              <a:solidFill>
                <a:srgbClr val="DCDCDC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17475"/>
            <a:ext cx="7920037" cy="719138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effectLst/>
              </a:rPr>
              <a:t>Validacija</a:t>
            </a:r>
            <a:r>
              <a:rPr lang="en-US" dirty="0" smtClean="0">
                <a:effectLst/>
              </a:rPr>
              <a:t> xml-a </a:t>
            </a:r>
            <a:r>
              <a:rPr lang="en-US" dirty="0" err="1" smtClean="0">
                <a:effectLst/>
              </a:rPr>
              <a:t>pomocu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sheme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850" y="1557585"/>
            <a:ext cx="8569325" cy="36716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smtClean="0">
                <a:solidFill>
                  <a:srgbClr val="7F9F7F"/>
                </a:solidFill>
                <a:latin typeface="Courier New"/>
              </a:rPr>
              <a:t># </a:t>
            </a:r>
            <a:r>
              <a:rPr lang="en-US" sz="1600" dirty="0" err="1" smtClean="0">
                <a:solidFill>
                  <a:srgbClr val="7F9F7F"/>
                </a:solidFill>
                <a:latin typeface="Courier New"/>
              </a:rPr>
              <a:t>Ucitavanje</a:t>
            </a:r>
            <a:r>
              <a:rPr lang="en-US" sz="1600" dirty="0" smtClean="0">
                <a:solidFill>
                  <a:srgbClr val="7F9F7F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7F9F7F"/>
                </a:solidFill>
                <a:latin typeface="Courier New"/>
              </a:rPr>
              <a:t>sheme</a:t>
            </a:r>
            <a:endParaRPr lang="en-US" sz="1600" dirty="0" smtClean="0">
              <a:solidFill>
                <a:srgbClr val="7F9F7F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schema_file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 = open(</a:t>
            </a:r>
            <a:r>
              <a:rPr lang="en-US" sz="1600" dirty="0" smtClean="0">
                <a:solidFill>
                  <a:srgbClr val="CC9393"/>
                </a:solidFill>
                <a:latin typeface="Courier New"/>
              </a:rPr>
              <a:t>'countries.xsd'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CC9393"/>
                </a:solidFill>
                <a:latin typeface="Courier New"/>
              </a:rPr>
              <a:t>'r'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)</a:t>
            </a:r>
          </a:p>
          <a:p>
            <a:pPr>
              <a:defRPr/>
            </a:pPr>
            <a:r>
              <a:rPr lang="en-US" sz="1600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schema = 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etree.XMLSchema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(file=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schema_file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)</a:t>
            </a:r>
          </a:p>
          <a:p>
            <a:pPr>
              <a:defRPr/>
            </a:pPr>
            <a:r>
              <a:rPr lang="en-US" sz="1600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schema_file.close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() </a:t>
            </a:r>
          </a:p>
          <a:p>
            <a:pPr>
              <a:defRPr/>
            </a:pPr>
            <a:endParaRPr lang="en-US" sz="1700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 smtClean="0">
                <a:solidFill>
                  <a:srgbClr val="7F9F7F"/>
                </a:solidFill>
                <a:latin typeface="Courier New"/>
              </a:rPr>
              <a:t># </a:t>
            </a:r>
            <a:r>
              <a:rPr lang="en-US" sz="1600" dirty="0" err="1" smtClean="0">
                <a:solidFill>
                  <a:srgbClr val="7F9F7F"/>
                </a:solidFill>
                <a:latin typeface="Courier New"/>
              </a:rPr>
              <a:t>Ubacivanje</a:t>
            </a:r>
            <a:r>
              <a:rPr lang="en-US" sz="1600" dirty="0" smtClean="0">
                <a:solidFill>
                  <a:srgbClr val="7F9F7F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7F9F7F"/>
                </a:solidFill>
                <a:latin typeface="Courier New"/>
              </a:rPr>
              <a:t>sheme</a:t>
            </a:r>
            <a:r>
              <a:rPr lang="en-US" sz="1600" dirty="0" smtClean="0">
                <a:solidFill>
                  <a:srgbClr val="7F9F7F"/>
                </a:solidFill>
                <a:latin typeface="Courier New"/>
              </a:rPr>
              <a:t> u parser</a:t>
            </a:r>
          </a:p>
          <a:p>
            <a:pPr>
              <a:defRPr/>
            </a:pPr>
            <a:r>
              <a:rPr lang="en-US" sz="1600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parser = 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objectify.makeparser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(schema = schema)</a:t>
            </a:r>
          </a:p>
          <a:p>
            <a:pPr>
              <a:defRPr/>
            </a:pPr>
            <a:endParaRPr lang="en-US" sz="1600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 smtClean="0">
                <a:solidFill>
                  <a:srgbClr val="7F9F7F"/>
                </a:solidFill>
                <a:latin typeface="Courier New"/>
              </a:rPr>
              <a:t># </a:t>
            </a:r>
            <a:r>
              <a:rPr lang="en-US" sz="1600" dirty="0" err="1" smtClean="0">
                <a:solidFill>
                  <a:srgbClr val="7F9F7F"/>
                </a:solidFill>
                <a:latin typeface="Courier New"/>
              </a:rPr>
              <a:t>Upotreba</a:t>
            </a:r>
            <a:r>
              <a:rPr lang="en-US" sz="1600" dirty="0" smtClean="0">
                <a:solidFill>
                  <a:srgbClr val="7F9F7F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7F9F7F"/>
                </a:solidFill>
                <a:latin typeface="Courier New"/>
              </a:rPr>
              <a:t>parsera</a:t>
            </a:r>
            <a:r>
              <a:rPr lang="en-US" sz="1600" dirty="0" smtClean="0">
                <a:solidFill>
                  <a:srgbClr val="7F9F7F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7F9F7F"/>
                </a:solidFill>
                <a:latin typeface="Courier New"/>
              </a:rPr>
              <a:t>pri</a:t>
            </a:r>
            <a:r>
              <a:rPr lang="en-US" sz="1600" dirty="0" smtClean="0">
                <a:solidFill>
                  <a:srgbClr val="7F9F7F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7F9F7F"/>
                </a:solidFill>
                <a:latin typeface="Courier New"/>
              </a:rPr>
              <a:t>parsiranju</a:t>
            </a:r>
            <a:r>
              <a:rPr lang="en-US" sz="1600" dirty="0" smtClean="0">
                <a:solidFill>
                  <a:srgbClr val="7F9F7F"/>
                </a:solidFill>
                <a:latin typeface="Courier New"/>
              </a:rPr>
              <a:t> xml </a:t>
            </a:r>
            <a:r>
              <a:rPr lang="en-US" sz="1600" dirty="0" err="1" smtClean="0">
                <a:solidFill>
                  <a:srgbClr val="7F9F7F"/>
                </a:solidFill>
                <a:latin typeface="Courier New"/>
              </a:rPr>
              <a:t>fajla</a:t>
            </a:r>
            <a:endParaRPr lang="en-US" sz="1600" dirty="0" smtClean="0">
              <a:solidFill>
                <a:srgbClr val="7F9F7F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i_file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 = open(</a:t>
            </a:r>
            <a:r>
              <a:rPr lang="en-US" sz="1600" dirty="0" smtClean="0">
                <a:solidFill>
                  <a:srgbClr val="CC9393"/>
                </a:solidFill>
                <a:latin typeface="Courier New"/>
              </a:rPr>
              <a:t>'countries.xml'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sz="1600" dirty="0" err="1" smtClean="0">
                <a:solidFill>
                  <a:srgbClr val="CC9393"/>
                </a:solidFill>
                <a:latin typeface="Courier New"/>
              </a:rPr>
              <a:t>rb</a:t>
            </a:r>
            <a:r>
              <a:rPr lang="en-US" sz="1600" dirty="0" smtClean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)</a:t>
            </a:r>
          </a:p>
          <a:p>
            <a:pPr>
              <a:defRPr/>
            </a:pPr>
            <a:r>
              <a:rPr lang="en-US" sz="1600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tree = 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objectify.parse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 (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i_file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, parser)</a:t>
            </a:r>
          </a:p>
          <a:p>
            <a:pPr>
              <a:defRPr/>
            </a:pPr>
            <a:r>
              <a:rPr lang="en-US" sz="1600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1600" dirty="0" err="1" smtClean="0">
                <a:solidFill>
                  <a:srgbClr val="DCDCDC"/>
                </a:solidFill>
                <a:latin typeface="Courier New"/>
              </a:rPr>
              <a:t>i_file.close</a:t>
            </a:r>
            <a:r>
              <a:rPr lang="en-US" sz="1600" dirty="0" smtClean="0">
                <a:solidFill>
                  <a:srgbClr val="DCDCDC"/>
                </a:solidFill>
                <a:latin typeface="Courier New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88913"/>
            <a:ext cx="7920037" cy="719137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effectLst/>
              </a:rPr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8"/>
          </a:xfrm>
        </p:spPr>
        <p:txBody>
          <a:bodyPr/>
          <a:lstStyle/>
          <a:p>
            <a:r>
              <a:rPr lang="en-US" dirty="0" err="1" smtClean="0"/>
              <a:t>Iz</a:t>
            </a:r>
            <a:r>
              <a:rPr lang="en-US" dirty="0" smtClean="0"/>
              <a:t> XML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izlistati</a:t>
            </a:r>
            <a:r>
              <a:rPr lang="en-US" dirty="0" smtClean="0"/>
              <a:t> </a:t>
            </a:r>
            <a:r>
              <a:rPr lang="en-US" dirty="0" err="1" smtClean="0"/>
              <a:t>države</a:t>
            </a:r>
            <a:endParaRPr lang="en-US" dirty="0" smtClean="0"/>
          </a:p>
          <a:p>
            <a:r>
              <a:rPr lang="en-US" dirty="0" err="1" smtClean="0"/>
              <a:t>Izračunati</a:t>
            </a:r>
            <a:r>
              <a:rPr lang="en-US" dirty="0" smtClean="0"/>
              <a:t> </a:t>
            </a:r>
            <a:r>
              <a:rPr lang="en-US" dirty="0" err="1" smtClean="0"/>
              <a:t>ukupan</a:t>
            </a:r>
            <a:r>
              <a:rPr lang="en-US" dirty="0" smtClean="0"/>
              <a:t> </a:t>
            </a:r>
            <a:r>
              <a:rPr lang="en-US" dirty="0" err="1" smtClean="0"/>
              <a:t>gdppc</a:t>
            </a:r>
            <a:endParaRPr lang="en-US" dirty="0" smtClean="0"/>
          </a:p>
          <a:p>
            <a:r>
              <a:rPr lang="en-US" dirty="0" err="1" smtClean="0"/>
              <a:t>Modifikovati</a:t>
            </a:r>
            <a:r>
              <a:rPr lang="en-US" dirty="0" smtClean="0"/>
              <a:t> XML </a:t>
            </a:r>
            <a:r>
              <a:rPr lang="en-US" dirty="0" err="1" smtClean="0"/>
              <a:t>dodavanjem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države</a:t>
            </a:r>
            <a:endParaRPr lang="sr-Latn-RS" dirty="0" smtClean="0"/>
          </a:p>
          <a:p>
            <a:r>
              <a:rPr lang="sr-Latn-RS" dirty="0" smtClean="0"/>
              <a:t>Upisati modifikovani xml u </a:t>
            </a:r>
            <a:r>
              <a:rPr lang="en-US" dirty="0" err="1" smtClean="0"/>
              <a:t>novi</a:t>
            </a:r>
            <a:r>
              <a:rPr lang="en-US" dirty="0" smtClean="0"/>
              <a:t> </a:t>
            </a:r>
            <a:r>
              <a:rPr lang="sr-Latn-RS" dirty="0" smtClean="0"/>
              <a:t>fajl</a:t>
            </a: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 bwMode="auto">
          <a:xfrm>
            <a:off x="84138" y="117475"/>
            <a:ext cx="7920037" cy="7191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JSON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JavaScript Object Notation (JSON)</a:t>
            </a:r>
            <a:r>
              <a:rPr lang="en-US" smtClean="0"/>
              <a:t> - jednostavan format za razmenu podataka</a:t>
            </a:r>
          </a:p>
          <a:p>
            <a:r>
              <a:rPr lang="en-US" smtClean="0"/>
              <a:t>Nastao u JavaScript jeziku</a:t>
            </a:r>
          </a:p>
          <a:p>
            <a:r>
              <a:rPr lang="en-US" smtClean="0"/>
              <a:t>Prvo se koristio za Web aplikacije, ali se danas koristi i u raznim drugim scenarijima</a:t>
            </a:r>
          </a:p>
          <a:p>
            <a:r>
              <a:rPr lang="en-US" smtClean="0"/>
              <a:t>Serijalizacija/deserijalizacija u python-u je podržana standardnim json modulom.</a:t>
            </a:r>
          </a:p>
          <a:p>
            <a:r>
              <a:rPr lang="en-US" smtClean="0"/>
              <a:t>Json podržava dobro mapiranje na Python tipove (liste, mape ...)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604838"/>
          </a:xfrm>
        </p:spPr>
        <p:txBody>
          <a:bodyPr/>
          <a:lstStyle/>
          <a:p>
            <a:r>
              <a:rPr lang="en-US" smtClean="0"/>
              <a:t>Primer JSON fajla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1484784"/>
            <a:ext cx="8136904" cy="47525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{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"glossary": {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"title":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"example glossary"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GlossDiv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": {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"title":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"S"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GlossList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": {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GlossEntry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": {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"ID":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"SGML"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SortAs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"SGML"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GlossTerm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"Standard Generalized Markup Language"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"Acronym":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"SGML"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"Abbrev":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"ISO 8879:1986"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GlossDef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": {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6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"A meta-markup language."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6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GlossSeeAlso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": [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"GML"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"XML"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]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400" dirty="0" err="1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GlossSee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4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"markup"</a:t>
            </a: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sr-Latn-RS" sz="14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9940" name="Rectangle 8"/>
          <p:cNvSpPr>
            <a:spLocks noChangeArrowheads="1"/>
          </p:cNvSpPr>
          <p:nvPr/>
        </p:nvSpPr>
        <p:spPr bwMode="auto">
          <a:xfrm>
            <a:off x="3132138" y="6237288"/>
            <a:ext cx="2517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http://json.org/example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93713" y="836712"/>
            <a:ext cx="8229600" cy="503238"/>
          </a:xfrm>
        </p:spPr>
        <p:txBody>
          <a:bodyPr/>
          <a:lstStyle/>
          <a:p>
            <a:r>
              <a:rPr lang="en-US" dirty="0" err="1" smtClean="0"/>
              <a:t>Prethodnom</a:t>
            </a:r>
            <a:r>
              <a:rPr lang="en-US" dirty="0" smtClean="0"/>
              <a:t> JSON </a:t>
            </a:r>
            <a:r>
              <a:rPr lang="en-US" dirty="0" err="1" smtClean="0"/>
              <a:t>fajlu</a:t>
            </a:r>
            <a:r>
              <a:rPr lang="en-US" dirty="0" smtClean="0"/>
              <a:t> </a:t>
            </a:r>
            <a:r>
              <a:rPr lang="en-US" dirty="0" err="1" smtClean="0"/>
              <a:t>odgovara</a:t>
            </a:r>
            <a:r>
              <a:rPr lang="en-US" dirty="0" smtClean="0"/>
              <a:t> </a:t>
            </a:r>
            <a:r>
              <a:rPr lang="en-US" dirty="0" err="1" smtClean="0"/>
              <a:t>sledeći</a:t>
            </a:r>
            <a:r>
              <a:rPr lang="en-US" dirty="0" smtClean="0"/>
              <a:t> XML </a:t>
            </a:r>
            <a:r>
              <a:rPr lang="en-US" dirty="0" err="1" smtClean="0"/>
              <a:t>fajl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5536" y="1268760"/>
            <a:ext cx="8424936" cy="5328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7F9F7F"/>
                </a:solidFill>
                <a:latin typeface="Courier New" pitchFamily="49" charset="0"/>
                <a:cs typeface="Courier New" pitchFamily="49" charset="0"/>
              </a:rPr>
              <a:t>&lt;!DOCTYPE glossary PUBLIC "-//OASIS//DTD </a:t>
            </a:r>
            <a:r>
              <a:rPr lang="en-US" dirty="0" err="1">
                <a:solidFill>
                  <a:srgbClr val="7F9F7F"/>
                </a:solidFill>
                <a:latin typeface="Courier New" pitchFamily="49" charset="0"/>
                <a:cs typeface="Courier New" pitchFamily="49" charset="0"/>
              </a:rPr>
              <a:t>DocBook</a:t>
            </a:r>
            <a:r>
              <a:rPr lang="en-US" dirty="0">
                <a:solidFill>
                  <a:srgbClr val="7F9F7F"/>
                </a:solidFill>
                <a:latin typeface="Courier New" pitchFamily="49" charset="0"/>
                <a:cs typeface="Courier New" pitchFamily="49" charset="0"/>
              </a:rPr>
              <a:t> V3.1//EN"&gt;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glossary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r-Latn-RS" dirty="0">
              <a:solidFill>
                <a:srgbClr val="E3CEAB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example glossary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GlossDiv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GlossList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GlossEntry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ID=</a:t>
            </a:r>
            <a:r>
              <a:rPr lang="en-US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"SGML"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SortAs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"SGML"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GlossTerm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Standard Generalized Markup Language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GlossTerm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defRPr/>
            </a:pPr>
            <a:r>
              <a:rPr lang="en-US" dirty="0" smtClean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Acronym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SGML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Acronym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Abbrev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ISO 8879:1986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Abbrev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GlossDef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6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A meta-markup language.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GlossSeeAlso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OtherTerm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"GML"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GlossSeeAlso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OtherTerm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"XML"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GlossDef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GlossSee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OtherTerm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"markup"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GlossEntry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GlossList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GlossDiv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glossary</a:t>
            </a:r>
            <a:r>
              <a:rPr lang="en-US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88913"/>
            <a:ext cx="7920037" cy="4587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cap="all" dirty="0" err="1" smtClean="0">
                <a:effectLst/>
              </a:rPr>
              <a:t>U</a:t>
            </a:r>
            <a:r>
              <a:rPr lang="en-US" dirty="0" err="1" smtClean="0">
                <a:effectLst/>
              </a:rPr>
              <a:t>čitavanje</a:t>
            </a:r>
            <a:r>
              <a:rPr lang="en-US" cap="all" dirty="0" smtClean="0">
                <a:effectLst/>
              </a:rPr>
              <a:t> </a:t>
            </a:r>
            <a:r>
              <a:rPr lang="en-US" cap="all" dirty="0">
                <a:effectLst/>
              </a:rPr>
              <a:t>- </a:t>
            </a:r>
            <a:r>
              <a:rPr lang="en-US" dirty="0" err="1" smtClean="0">
                <a:effectLst/>
              </a:rPr>
              <a:t>parsiranje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31800"/>
          </a:xfrm>
        </p:spPr>
        <p:txBody>
          <a:bodyPr/>
          <a:lstStyle/>
          <a:p>
            <a:r>
              <a:rPr lang="en-US" smtClean="0"/>
              <a:t>Iz fajla</a:t>
            </a:r>
          </a:p>
        </p:txBody>
      </p:sp>
      <p:sp>
        <p:nvSpPr>
          <p:cNvPr id="41988" name="Content Placeholder 2"/>
          <p:cNvSpPr txBox="1">
            <a:spLocks/>
          </p:cNvSpPr>
          <p:nvPr/>
        </p:nvSpPr>
        <p:spPr bwMode="auto">
          <a:xfrm>
            <a:off x="609600" y="2801938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Char char="l"/>
            </a:pPr>
            <a:r>
              <a:rPr lang="en-US" sz="2600">
                <a:cs typeface="Arial" pitchFamily="34" charset="0"/>
              </a:rPr>
              <a:t>Iz stringa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628775"/>
            <a:ext cx="8229600" cy="1152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3CEAB"/>
                </a:solidFill>
                <a:latin typeface="inherit"/>
              </a:rPr>
              <a:t>import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json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with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open('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json_example.json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',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 'r'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as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f: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dirty="0" err="1">
                <a:solidFill>
                  <a:srgbClr val="DCDCDC"/>
                </a:solidFill>
                <a:latin typeface="Courier New"/>
              </a:rPr>
              <a:t>json_obj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json.load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(f) </a:t>
            </a:r>
          </a:p>
          <a:p>
            <a:pPr lvl="1"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json_obj</a:t>
            </a:r>
            <a:endParaRPr lang="en-US" dirty="0">
              <a:solidFill>
                <a:srgbClr val="DCDCDC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3284538"/>
            <a:ext cx="8229600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>
                <a:solidFill>
                  <a:srgbClr val="EFEF8F"/>
                </a:solidFill>
                <a:latin typeface="Courier New"/>
              </a:rPr>
              <a:t>json_obj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=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json.loads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('[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"foo"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,{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"bar"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:[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"baz"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,null,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1.0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8CD0D3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]}]')</a:t>
            </a:r>
          </a:p>
        </p:txBody>
      </p:sp>
      <p:sp>
        <p:nvSpPr>
          <p:cNvPr id="41991" name="Content Placeholder 2"/>
          <p:cNvSpPr txBox="1">
            <a:spLocks/>
          </p:cNvSpPr>
          <p:nvPr/>
        </p:nvSpPr>
        <p:spPr bwMode="auto">
          <a:xfrm>
            <a:off x="601663" y="3933825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EFB100"/>
              </a:buClr>
              <a:buSzPct val="80000"/>
              <a:buFont typeface="Wingdings" pitchFamily="2" charset="2"/>
              <a:buChar char="l"/>
            </a:pPr>
            <a:r>
              <a:rPr lang="nn-NO" sz="2200">
                <a:cs typeface="Arial" pitchFamily="34" charset="0"/>
              </a:rPr>
              <a:t>Iz stringa preko StringIO biblioteke</a:t>
            </a:r>
            <a:endParaRPr lang="en-US" sz="2200"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8175" y="4508500"/>
            <a:ext cx="8229600" cy="9366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EFEF8F"/>
                </a:solidFill>
                <a:latin typeface="Courier New"/>
              </a:rPr>
              <a:t>StringIO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E3CEAB"/>
                </a:solidFill>
                <a:latin typeface="inherit"/>
              </a:rPr>
              <a:t>import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StringIO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err="1">
                <a:solidFill>
                  <a:srgbClr val="EFEF8F"/>
                </a:solidFill>
                <a:latin typeface="Courier New"/>
              </a:rPr>
              <a:t>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EFEF8F"/>
                </a:solidFill>
                <a:latin typeface="Courier New"/>
              </a:rPr>
              <a:t>StringIO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('[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"streaming API"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]')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err="1">
                <a:solidFill>
                  <a:srgbClr val="EFEF8F"/>
                </a:solidFill>
                <a:latin typeface="Courier New"/>
              </a:rPr>
              <a:t>json_obj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json.load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88913"/>
            <a:ext cx="7920037" cy="4587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err="1" smtClean="0">
                <a:effectLst/>
              </a:rPr>
              <a:t>Serijalizacija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023938"/>
            <a:ext cx="8229600" cy="388937"/>
          </a:xfrm>
        </p:spPr>
        <p:txBody>
          <a:bodyPr/>
          <a:lstStyle/>
          <a:p>
            <a:r>
              <a:rPr lang="en-US" dirty="0" smtClean="0"/>
              <a:t>U 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188" y="1484313"/>
            <a:ext cx="8229600" cy="649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3CEAB"/>
                </a:solidFill>
                <a:latin typeface="inherit"/>
              </a:rPr>
              <a:t>import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json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err="1">
                <a:solidFill>
                  <a:srgbClr val="EFEF8F"/>
                </a:solidFill>
                <a:latin typeface="Courier New"/>
              </a:rPr>
              <a:t>json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.dumps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(['foo', {'bar': ('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baz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', </a:t>
            </a:r>
            <a:r>
              <a:rPr lang="en-US" dirty="0">
                <a:solidFill>
                  <a:srgbClr val="EFEF8F"/>
                </a:solidFill>
                <a:latin typeface="Courier New"/>
              </a:rPr>
              <a:t>None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1.0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)}])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205038"/>
            <a:ext cx="8229600" cy="503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>
                <a:solidFill>
                  <a:srgbClr val="EFEF8F"/>
                </a:solidFill>
                <a:latin typeface="Courier New"/>
              </a:rPr>
              <a:t>json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.dumps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({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"c"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: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"b":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"a":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}, 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sort_keys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=True)</a:t>
            </a:r>
            <a:endParaRPr lang="en-US" dirty="0">
              <a:solidFill>
                <a:srgbClr val="DCDCDC"/>
              </a:solidFill>
              <a:latin typeface="Courier New"/>
            </a:endParaRPr>
          </a:p>
        </p:txBody>
      </p:sp>
      <p:sp>
        <p:nvSpPr>
          <p:cNvPr id="43014" name="Content Placeholder 2"/>
          <p:cNvSpPr txBox="1">
            <a:spLocks/>
          </p:cNvSpPr>
          <p:nvPr/>
        </p:nvSpPr>
        <p:spPr bwMode="auto">
          <a:xfrm>
            <a:off x="446088" y="2708275"/>
            <a:ext cx="82296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Char char="l"/>
            </a:pPr>
            <a:r>
              <a:rPr lang="en-US" sz="2600">
                <a:cs typeface="Arial" pitchFamily="34" charset="0"/>
              </a:rPr>
              <a:t>U fajl</a:t>
            </a:r>
          </a:p>
        </p:txBody>
      </p:sp>
      <p:sp>
        <p:nvSpPr>
          <p:cNvPr id="7" name="Rectangle 6"/>
          <p:cNvSpPr/>
          <p:nvPr/>
        </p:nvSpPr>
        <p:spPr>
          <a:xfrm>
            <a:off x="590550" y="3141663"/>
            <a:ext cx="8229600" cy="9350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>
                <a:solidFill>
                  <a:srgbClr val="DCDCDC"/>
                </a:solidFill>
                <a:latin typeface="Courier New"/>
              </a:rPr>
              <a:t>obj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[{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"c"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: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"b"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: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"a"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: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}]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3CEAB"/>
                </a:solidFill>
                <a:latin typeface="Courier New"/>
              </a:rPr>
              <a:t>with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open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dirty="0" err="1">
                <a:solidFill>
                  <a:srgbClr val="CC9393"/>
                </a:solidFill>
                <a:latin typeface="Courier New"/>
              </a:rPr>
              <a:t>dumpfile.json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'w'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r>
              <a:rPr lang="en-US" dirty="0">
                <a:solidFill>
                  <a:srgbClr val="E3CEAB"/>
                </a:solidFill>
                <a:latin typeface="Courier New"/>
              </a:rPr>
              <a:t>as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f: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dirty="0" err="1">
                <a:solidFill>
                  <a:srgbClr val="DCDCDC"/>
                </a:solidFill>
                <a:latin typeface="Courier New"/>
              </a:rPr>
              <a:t>json.dump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obj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f)</a:t>
            </a:r>
          </a:p>
        </p:txBody>
      </p:sp>
      <p:sp>
        <p:nvSpPr>
          <p:cNvPr id="8" name="Rectangle 7"/>
          <p:cNvSpPr/>
          <p:nvPr/>
        </p:nvSpPr>
        <p:spPr>
          <a:xfrm>
            <a:off x="590550" y="4149725"/>
            <a:ext cx="8229600" cy="115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EFEF8F"/>
                </a:solidFill>
                <a:latin typeface="Courier New"/>
              </a:rPr>
              <a:t>StringIO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E3CEAB"/>
                </a:solidFill>
                <a:latin typeface="inherit"/>
              </a:rPr>
              <a:t>import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StringIO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err="1">
                <a:solidFill>
                  <a:srgbClr val="EFEF8F"/>
                </a:solidFill>
                <a:latin typeface="Courier New"/>
              </a:rPr>
              <a:t>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EFEF8F"/>
                </a:solidFill>
                <a:latin typeface="Courier New"/>
              </a:rPr>
              <a:t>StringIO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err="1">
                <a:solidFill>
                  <a:srgbClr val="EFEF8F"/>
                </a:solidFill>
                <a:latin typeface="Courier New"/>
              </a:rPr>
              <a:t>json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.dump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(['streaming </a:t>
            </a:r>
            <a:r>
              <a:rPr lang="en-US" dirty="0">
                <a:solidFill>
                  <a:srgbClr val="EFEF8F"/>
                </a:solidFill>
                <a:latin typeface="Courier New"/>
              </a:rPr>
              <a:t>API'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],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io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err="1">
                <a:solidFill>
                  <a:srgbClr val="EFEF8F"/>
                </a:solidFill>
                <a:latin typeface="Courier New"/>
              </a:rPr>
              <a:t>io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.getvalue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()</a:t>
            </a:r>
          </a:p>
        </p:txBody>
      </p:sp>
      <p:sp>
        <p:nvSpPr>
          <p:cNvPr id="43017" name="Content Placeholder 2"/>
          <p:cNvSpPr txBox="1">
            <a:spLocks/>
          </p:cNvSpPr>
          <p:nvPr/>
        </p:nvSpPr>
        <p:spPr bwMode="auto">
          <a:xfrm>
            <a:off x="395288" y="5229225"/>
            <a:ext cx="82296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Char char="l"/>
            </a:pPr>
            <a:r>
              <a:rPr lang="en-US" sz="2600">
                <a:cs typeface="Arial" pitchFamily="34" charset="0"/>
              </a:rPr>
              <a:t>U fajl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50" y="5732463"/>
            <a:ext cx="8229600" cy="649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json.dump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({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'4'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: 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5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'6'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: 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7</a:t>
            </a:r>
            <a:r>
              <a:rPr lang="en-US" smtClean="0">
                <a:solidFill>
                  <a:srgbClr val="DCDCDC"/>
                </a:solidFill>
                <a:latin typeface="Courier New"/>
              </a:rPr>
              <a:t>}, f,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sort_keys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=True, indent=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4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sr-Latn-RS" dirty="0">
                <a:solidFill>
                  <a:srgbClr val="DCDCDC"/>
                </a:solidFill>
                <a:latin typeface="Courier New"/>
              </a:rPr>
              <a:t>		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separators=(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','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CC9393"/>
                </a:solidFill>
                <a:latin typeface="Courier New"/>
              </a:rPr>
              <a:t>': </a:t>
            </a:r>
            <a:r>
              <a:rPr lang="en-US" dirty="0" smtClean="0">
                <a:solidFill>
                  <a:srgbClr val="CC9393"/>
                </a:solidFill>
                <a:latin typeface="Courier New"/>
              </a:rPr>
              <a:t>'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))</a:t>
            </a:r>
            <a:endParaRPr lang="en-US" dirty="0">
              <a:solidFill>
                <a:srgbClr val="DCDCDC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 bwMode="auto">
          <a:xfrm>
            <a:off x="107950" y="115888"/>
            <a:ext cx="7920038" cy="7207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effectLst/>
              </a:rPr>
              <a:t>Zadatak</a:t>
            </a:r>
            <a:endParaRPr lang="en-US" dirty="0" smtClean="0">
              <a:effectLst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Prvi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Napraviti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fajla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sadržajem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primera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Učitati</a:t>
            </a:r>
            <a:r>
              <a:rPr lang="en-US" dirty="0" smtClean="0"/>
              <a:t> </a:t>
            </a:r>
            <a:r>
              <a:rPr lang="en-US" dirty="0" err="1" smtClean="0"/>
              <a:t>sadržaj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Izvršiti</a:t>
            </a:r>
            <a:r>
              <a:rPr lang="en-US" dirty="0" smtClean="0"/>
              <a:t> </a:t>
            </a:r>
            <a:r>
              <a:rPr lang="en-US" dirty="0" err="1" smtClean="0"/>
              <a:t>proizvoljnu</a:t>
            </a:r>
            <a:r>
              <a:rPr lang="en-US" dirty="0" smtClean="0"/>
              <a:t> </a:t>
            </a:r>
            <a:r>
              <a:rPr lang="en-US" dirty="0" err="1" smtClean="0"/>
              <a:t>izmenu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učitanom</a:t>
            </a:r>
            <a:r>
              <a:rPr lang="en-US" dirty="0" smtClean="0"/>
              <a:t> </a:t>
            </a:r>
            <a:r>
              <a:rPr lang="en-US" dirty="0" err="1" smtClean="0"/>
              <a:t>strukturom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Kreirati</a:t>
            </a:r>
            <a:r>
              <a:rPr lang="en-US" dirty="0" smtClean="0"/>
              <a:t> </a:t>
            </a:r>
            <a:r>
              <a:rPr lang="en-US" dirty="0" err="1" smtClean="0"/>
              <a:t>novi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upisati</a:t>
            </a:r>
            <a:r>
              <a:rPr lang="en-US" dirty="0" smtClean="0"/>
              <a:t> </a:t>
            </a:r>
            <a:r>
              <a:rPr lang="en-US" dirty="0" err="1" smtClean="0"/>
              <a:t>sadržaj</a:t>
            </a:r>
            <a:r>
              <a:rPr lang="en-US" dirty="0" smtClean="0"/>
              <a:t> </a:t>
            </a:r>
            <a:r>
              <a:rPr lang="en-US" dirty="0" err="1" smtClean="0"/>
              <a:t>strukture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Drugi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Napraviti</a:t>
            </a:r>
            <a:r>
              <a:rPr lang="en-US" dirty="0" smtClean="0"/>
              <a:t> </a:t>
            </a:r>
            <a:r>
              <a:rPr lang="en-US" dirty="0" err="1" smtClean="0"/>
              <a:t>generi</a:t>
            </a:r>
            <a:r>
              <a:rPr lang="sr-Latn-RS" dirty="0" smtClean="0"/>
              <a:t>čki </a:t>
            </a:r>
            <a:r>
              <a:rPr lang="en-US" dirty="0" err="1" smtClean="0"/>
              <a:t>konvertor</a:t>
            </a:r>
            <a:r>
              <a:rPr lang="en-US" dirty="0" smtClean="0"/>
              <a:t> (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) JSON u XML </a:t>
            </a:r>
            <a:r>
              <a:rPr lang="en-US" dirty="0" err="1" smtClean="0"/>
              <a:t>fajlove</a:t>
            </a:r>
            <a:r>
              <a:rPr lang="en-US" dirty="0" smtClean="0"/>
              <a:t> </a:t>
            </a:r>
            <a:r>
              <a:rPr lang="en-US" dirty="0" err="1" smtClean="0"/>
              <a:t>upotrebom</a:t>
            </a:r>
            <a:r>
              <a:rPr lang="en-US" dirty="0" smtClean="0"/>
              <a:t> </a:t>
            </a:r>
            <a:r>
              <a:rPr lang="en-US" i="1" dirty="0" err="1" smtClean="0"/>
              <a:t>json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 </a:t>
            </a:r>
            <a:r>
              <a:rPr lang="en-US" i="1" dirty="0" err="1" smtClean="0"/>
              <a:t>lxml</a:t>
            </a:r>
            <a:r>
              <a:rPr lang="en-US" i="1" dirty="0" smtClean="0"/>
              <a:t> </a:t>
            </a:r>
            <a:r>
              <a:rPr lang="en-US" dirty="0" err="1" smtClean="0"/>
              <a:t>biblioteka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err="1" smtClean="0"/>
              <a:t>Zadatak</a:t>
            </a:r>
            <a:r>
              <a:rPr lang="en-US" dirty="0" smtClean="0"/>
              <a:t> se mo</a:t>
            </a:r>
            <a:r>
              <a:rPr lang="sr-Latn-RS" smtClean="0"/>
              <a:t>ž</a:t>
            </a:r>
            <a:r>
              <a:rPr lang="en-US" smtClean="0"/>
              <a:t>e </a:t>
            </a:r>
            <a:r>
              <a:rPr lang="en-US" dirty="0" err="1" smtClean="0"/>
              <a:t>uraditi</a:t>
            </a:r>
            <a:r>
              <a:rPr lang="en-US" dirty="0" smtClean="0"/>
              <a:t> u </a:t>
            </a:r>
            <a:r>
              <a:rPr lang="en-US" dirty="0" err="1" smtClean="0"/>
              <a:t>zasebnim</a:t>
            </a:r>
            <a:r>
              <a:rPr lang="en-US" dirty="0" smtClean="0"/>
              <a:t> </a:t>
            </a:r>
            <a:r>
              <a:rPr lang="en-US" dirty="0" err="1" smtClean="0"/>
              <a:t>skriptama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84138" y="115888"/>
            <a:ext cx="7920037" cy="7207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Uvod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/>
              <a:t>Sintaksna</a:t>
            </a:r>
            <a:r>
              <a:rPr lang="en-US" sz="2400" dirty="0" smtClean="0"/>
              <a:t> </a:t>
            </a:r>
            <a:r>
              <a:rPr lang="en-US" sz="2400" dirty="0" err="1" smtClean="0"/>
              <a:t>analiza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en-US" sz="2000" dirty="0" err="1" smtClean="0"/>
              <a:t>Analiza</a:t>
            </a:r>
            <a:r>
              <a:rPr lang="en-US" sz="2000" dirty="0" smtClean="0"/>
              <a:t> </a:t>
            </a:r>
            <a:r>
              <a:rPr lang="en-US" sz="2000" dirty="0" err="1" smtClean="0"/>
              <a:t>linearnog</a:t>
            </a:r>
            <a:r>
              <a:rPr lang="en-US" sz="2000" dirty="0" smtClean="0"/>
              <a:t> </a:t>
            </a:r>
            <a:r>
              <a:rPr lang="en-US" sz="2000" dirty="0" err="1" smtClean="0"/>
              <a:t>zapisa</a:t>
            </a:r>
            <a:r>
              <a:rPr lang="en-US" sz="2000" dirty="0" smtClean="0"/>
              <a:t> </a:t>
            </a:r>
            <a:r>
              <a:rPr lang="en-US" sz="2000" dirty="0" err="1" smtClean="0"/>
              <a:t>niza</a:t>
            </a:r>
            <a:r>
              <a:rPr lang="en-US" sz="2000" dirty="0" smtClean="0"/>
              <a:t> </a:t>
            </a:r>
            <a:r>
              <a:rPr lang="en-US" sz="2000" dirty="0" err="1" smtClean="0"/>
              <a:t>simbola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osnovu</a:t>
            </a:r>
            <a:r>
              <a:rPr lang="en-US" sz="2000" dirty="0" smtClean="0"/>
              <a:t> </a:t>
            </a:r>
            <a:r>
              <a:rPr lang="en-US" sz="2000" dirty="0" err="1" smtClean="0"/>
              <a:t>pravila</a:t>
            </a:r>
            <a:r>
              <a:rPr lang="en-US" sz="2000" dirty="0" smtClean="0"/>
              <a:t> </a:t>
            </a:r>
            <a:r>
              <a:rPr lang="en-US" sz="2000" dirty="0" err="1" smtClean="0"/>
              <a:t>neke</a:t>
            </a:r>
            <a:r>
              <a:rPr lang="en-US" sz="2000" dirty="0" smtClean="0"/>
              <a:t> </a:t>
            </a:r>
            <a:r>
              <a:rPr lang="en-US" sz="2000" dirty="0" err="1" smtClean="0"/>
              <a:t>formalne</a:t>
            </a:r>
            <a:r>
              <a:rPr lang="en-US" sz="2000" dirty="0" smtClean="0"/>
              <a:t> </a:t>
            </a:r>
            <a:r>
              <a:rPr lang="en-US" sz="2000" dirty="0" err="1" smtClean="0"/>
              <a:t>gramatike</a:t>
            </a:r>
            <a:r>
              <a:rPr lang="en-US" sz="2000" dirty="0" smtClean="0"/>
              <a:t> </a:t>
            </a:r>
            <a:r>
              <a:rPr lang="en-US" sz="2000" dirty="0" err="1" smtClean="0"/>
              <a:t>jezika</a:t>
            </a:r>
            <a:r>
              <a:rPr lang="en-US" sz="2000" dirty="0" smtClean="0"/>
              <a:t>.</a:t>
            </a:r>
          </a:p>
          <a:p>
            <a:pPr lvl="1" eaLnBrk="1" hangingPunct="1"/>
            <a:r>
              <a:rPr lang="en-US" sz="2000" dirty="0" err="1" smtClean="0"/>
              <a:t>Transformacija</a:t>
            </a:r>
            <a:r>
              <a:rPr lang="en-US" sz="2000" dirty="0" smtClean="0"/>
              <a:t> </a:t>
            </a:r>
            <a:r>
              <a:rPr lang="en-US" sz="2000" dirty="0" err="1" smtClean="0"/>
              <a:t>ulaznog</a:t>
            </a:r>
            <a:r>
              <a:rPr lang="en-US" sz="2000" dirty="0" smtClean="0"/>
              <a:t> </a:t>
            </a:r>
            <a:r>
              <a:rPr lang="en-US" sz="2000" dirty="0" err="1" smtClean="0"/>
              <a:t>stringa</a:t>
            </a:r>
            <a:r>
              <a:rPr lang="en-US" sz="2000" dirty="0" smtClean="0"/>
              <a:t> u </a:t>
            </a:r>
            <a:r>
              <a:rPr lang="en-US" sz="2000" dirty="0" err="1" smtClean="0"/>
              <a:t>stablo</a:t>
            </a:r>
            <a:r>
              <a:rPr lang="en-US" sz="2000" dirty="0" smtClean="0"/>
              <a:t> </a:t>
            </a:r>
            <a:r>
              <a:rPr lang="en-US" sz="2000" dirty="0" err="1" smtClean="0"/>
              <a:t>parsiranja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400" dirty="0" err="1" smtClean="0"/>
              <a:t>Stablo</a:t>
            </a:r>
            <a:r>
              <a:rPr lang="en-US" sz="2400" dirty="0" smtClean="0"/>
              <a:t> </a:t>
            </a:r>
            <a:r>
              <a:rPr lang="en-US" sz="2400" dirty="0" err="1" smtClean="0"/>
              <a:t>parsiranja</a:t>
            </a:r>
            <a:r>
              <a:rPr lang="en-US" sz="2400" dirty="0" smtClean="0"/>
              <a:t>: </a:t>
            </a:r>
          </a:p>
          <a:p>
            <a:pPr lvl="1" eaLnBrk="1" hangingPunct="1"/>
            <a:r>
              <a:rPr lang="en-US" sz="2000" dirty="0" err="1" smtClean="0"/>
              <a:t>Nastaje</a:t>
            </a:r>
            <a:r>
              <a:rPr lang="en-US" sz="2000" dirty="0" smtClean="0"/>
              <a:t> </a:t>
            </a:r>
            <a:r>
              <a:rPr lang="en-US" sz="2000" dirty="0" err="1" smtClean="0"/>
              <a:t>iz</a:t>
            </a:r>
            <a:r>
              <a:rPr lang="en-US" sz="2000" dirty="0" smtClean="0"/>
              <a:t> </a:t>
            </a:r>
            <a:r>
              <a:rPr lang="en-US" sz="2000" dirty="0" err="1" smtClean="0"/>
              <a:t>niske</a:t>
            </a:r>
            <a:r>
              <a:rPr lang="en-US" sz="2000" dirty="0" smtClean="0"/>
              <a:t> </a:t>
            </a:r>
            <a:r>
              <a:rPr lang="en-US" sz="2000" dirty="0" err="1" smtClean="0"/>
              <a:t>simbola</a:t>
            </a:r>
            <a:r>
              <a:rPr lang="en-US" sz="2000" dirty="0" smtClean="0"/>
              <a:t> (</a:t>
            </a:r>
            <a:r>
              <a:rPr lang="en-US" sz="2000" dirty="0" err="1" smtClean="0"/>
              <a:t>ulaznog</a:t>
            </a:r>
            <a:r>
              <a:rPr lang="en-US" sz="2000" dirty="0" smtClean="0"/>
              <a:t> </a:t>
            </a:r>
            <a:r>
              <a:rPr lang="en-US" sz="2000" dirty="0" err="1" smtClean="0"/>
              <a:t>stringa</a:t>
            </a:r>
            <a:r>
              <a:rPr lang="en-US" sz="2000" dirty="0" smtClean="0"/>
              <a:t>) </a:t>
            </a:r>
            <a:r>
              <a:rPr lang="en-US" sz="2000" dirty="0" err="1" smtClean="0"/>
              <a:t>procesom</a:t>
            </a:r>
            <a:r>
              <a:rPr lang="en-US" sz="2000" dirty="0" smtClean="0"/>
              <a:t> </a:t>
            </a:r>
            <a:r>
              <a:rPr lang="en-US" sz="2000" dirty="0" err="1" smtClean="0"/>
              <a:t>skeniranja</a:t>
            </a:r>
            <a:r>
              <a:rPr lang="en-US" sz="2000" dirty="0" smtClean="0"/>
              <a:t> (</a:t>
            </a:r>
            <a:r>
              <a:rPr lang="en-US" sz="2000" dirty="0" err="1" smtClean="0"/>
              <a:t>tokenizacije</a:t>
            </a:r>
            <a:r>
              <a:rPr lang="en-US" sz="2000" dirty="0" smtClean="0"/>
              <a:t> </a:t>
            </a:r>
            <a:r>
              <a:rPr lang="en-US" sz="2000" dirty="0" err="1" smtClean="0"/>
              <a:t>ili</a:t>
            </a:r>
            <a:r>
              <a:rPr lang="en-US" sz="2000" dirty="0" smtClean="0"/>
              <a:t> </a:t>
            </a:r>
            <a:r>
              <a:rPr lang="en-US" sz="2000" dirty="0" err="1" smtClean="0"/>
              <a:t>leksičke</a:t>
            </a:r>
            <a:r>
              <a:rPr lang="en-US" sz="2000" dirty="0" smtClean="0"/>
              <a:t> </a:t>
            </a:r>
            <a:r>
              <a:rPr lang="en-US" sz="2000" dirty="0" err="1" smtClean="0"/>
              <a:t>analize</a:t>
            </a:r>
            <a:r>
              <a:rPr lang="en-US" sz="2000" dirty="0" smtClean="0"/>
              <a:t>)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parsiranja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Listovi</a:t>
            </a:r>
            <a:r>
              <a:rPr lang="en-US" sz="2000" dirty="0" smtClean="0"/>
              <a:t> </a:t>
            </a:r>
            <a:r>
              <a:rPr lang="en-US" sz="2000" dirty="0" err="1" smtClean="0"/>
              <a:t>stabla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tokeni</a:t>
            </a:r>
            <a:r>
              <a:rPr lang="en-US" sz="2000" dirty="0" smtClean="0"/>
              <a:t> </a:t>
            </a:r>
            <a:r>
              <a:rPr lang="en-US" sz="2000" dirty="0" err="1" smtClean="0"/>
              <a:t>prepoznati</a:t>
            </a:r>
            <a:r>
              <a:rPr lang="en-US" sz="2000" dirty="0" smtClean="0"/>
              <a:t> </a:t>
            </a:r>
            <a:r>
              <a:rPr lang="en-US" sz="2000" dirty="0" err="1" smtClean="0"/>
              <a:t>od</a:t>
            </a:r>
            <a:r>
              <a:rPr lang="en-US" sz="2000" dirty="0" smtClean="0"/>
              <a:t> </a:t>
            </a:r>
            <a:r>
              <a:rPr lang="en-US" sz="2000" dirty="0" err="1" smtClean="0"/>
              <a:t>strane</a:t>
            </a:r>
            <a:r>
              <a:rPr lang="en-US" sz="2000" dirty="0" smtClean="0"/>
              <a:t> </a:t>
            </a:r>
            <a:r>
              <a:rPr lang="en-US" sz="2000" dirty="0" err="1" smtClean="0"/>
              <a:t>skenera</a:t>
            </a:r>
            <a:r>
              <a:rPr lang="en-US" sz="2000" dirty="0" smtClean="0"/>
              <a:t> (</a:t>
            </a:r>
            <a:r>
              <a:rPr lang="en-US" sz="2000" b="1" dirty="0" err="1" smtClean="0"/>
              <a:t>terminali</a:t>
            </a:r>
            <a:r>
              <a:rPr lang="en-US" sz="2000" dirty="0" smtClean="0"/>
              <a:t>) </a:t>
            </a:r>
            <a:r>
              <a:rPr lang="en-US" sz="2000" dirty="0" err="1" smtClean="0"/>
              <a:t>dok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čvorovi</a:t>
            </a:r>
            <a:r>
              <a:rPr lang="en-US" sz="2000" dirty="0" smtClean="0"/>
              <a:t> </a:t>
            </a:r>
            <a:r>
              <a:rPr lang="en-US" sz="2000" dirty="0" err="1" smtClean="0"/>
              <a:t>grananja</a:t>
            </a:r>
            <a:r>
              <a:rPr lang="en-US" sz="2000" dirty="0" smtClean="0"/>
              <a:t> (</a:t>
            </a:r>
            <a:r>
              <a:rPr lang="en-US" sz="2000" b="1" dirty="0" err="1" smtClean="0"/>
              <a:t>neterminali</a:t>
            </a:r>
            <a:r>
              <a:rPr lang="en-US" sz="2000" dirty="0" smtClean="0"/>
              <a:t>) </a:t>
            </a:r>
            <a:r>
              <a:rPr lang="en-US" sz="2000" dirty="0" err="1" smtClean="0"/>
              <a:t>definisani</a:t>
            </a:r>
            <a:r>
              <a:rPr lang="en-US" sz="2000" dirty="0" smtClean="0"/>
              <a:t> </a:t>
            </a:r>
            <a:r>
              <a:rPr lang="en-US" sz="2000" dirty="0" err="1" smtClean="0"/>
              <a:t>gramatikom</a:t>
            </a:r>
            <a:r>
              <a:rPr lang="en-US" sz="2000" dirty="0" smtClean="0"/>
              <a:t> </a:t>
            </a:r>
            <a:r>
              <a:rPr lang="en-US" sz="2000" dirty="0" err="1" smtClean="0"/>
              <a:t>jezika</a:t>
            </a:r>
            <a:r>
              <a:rPr lang="en-US" sz="2000" dirty="0" smtClean="0"/>
              <a:t>.</a:t>
            </a:r>
          </a:p>
          <a:p>
            <a:pPr lvl="1" eaLnBrk="1" hangingPunct="1"/>
            <a:r>
              <a:rPr lang="en-US" sz="2000" dirty="0" err="1" smtClean="0"/>
              <a:t>Stablo</a:t>
            </a:r>
            <a:r>
              <a:rPr lang="en-US" sz="2000" dirty="0" smtClean="0"/>
              <a:t> </a:t>
            </a:r>
            <a:r>
              <a:rPr lang="en-US" sz="2000" dirty="0" err="1" smtClean="0"/>
              <a:t>parsiranja</a:t>
            </a:r>
            <a:r>
              <a:rPr lang="en-US" sz="2000" dirty="0" smtClean="0"/>
              <a:t> </a:t>
            </a:r>
            <a:r>
              <a:rPr lang="en-US" sz="2000" dirty="0" err="1" smtClean="0"/>
              <a:t>reflektuje</a:t>
            </a:r>
            <a:r>
              <a:rPr lang="en-US" sz="2000" dirty="0" smtClean="0"/>
              <a:t> </a:t>
            </a:r>
            <a:r>
              <a:rPr lang="en-US" sz="2000" dirty="0" err="1" smtClean="0"/>
              <a:t>sintaksnu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strukturu</a:t>
            </a:r>
            <a:r>
              <a:rPr lang="en-US" sz="2000" dirty="0" smtClean="0"/>
              <a:t> </a:t>
            </a:r>
            <a:r>
              <a:rPr lang="en-US" sz="2000" dirty="0" err="1" smtClean="0"/>
              <a:t>ulaznog</a:t>
            </a:r>
            <a:r>
              <a:rPr lang="en-US" sz="2000" dirty="0" smtClean="0"/>
              <a:t> </a:t>
            </a:r>
            <a:r>
              <a:rPr lang="en-US" sz="2000" dirty="0" err="1" smtClean="0"/>
              <a:t>stringa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bazi</a:t>
            </a:r>
            <a:r>
              <a:rPr lang="en-US" sz="2000" dirty="0" smtClean="0"/>
              <a:t> </a:t>
            </a:r>
            <a:r>
              <a:rPr lang="en-US" sz="2000" dirty="0" err="1" smtClean="0"/>
              <a:t>unapred</a:t>
            </a:r>
            <a:r>
              <a:rPr lang="en-US" sz="2000" dirty="0" smtClean="0"/>
              <a:t> </a:t>
            </a:r>
            <a:r>
              <a:rPr lang="en-US" sz="2000" dirty="0" err="1" smtClean="0"/>
              <a:t>definisane</a:t>
            </a:r>
            <a:r>
              <a:rPr lang="en-US" sz="2000" dirty="0" smtClean="0"/>
              <a:t> </a:t>
            </a:r>
            <a:r>
              <a:rPr lang="en-US" sz="2000" dirty="0" err="1" smtClean="0"/>
              <a:t>formalne</a:t>
            </a:r>
            <a:r>
              <a:rPr lang="en-US" sz="2000" dirty="0" smtClean="0"/>
              <a:t> </a:t>
            </a:r>
            <a:r>
              <a:rPr lang="en-US" sz="2000" dirty="0" err="1" smtClean="0"/>
              <a:t>gramatike</a:t>
            </a:r>
            <a:r>
              <a:rPr lang="en-US" sz="2000" dirty="0" smtClean="0"/>
              <a:t>.</a:t>
            </a:r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r-Latn-RS" dirty="0" smtClean="0"/>
              <a:t>Stablo apstraktne sintakse:</a:t>
            </a:r>
          </a:p>
          <a:p>
            <a:pPr lvl="1">
              <a:defRPr/>
            </a:pPr>
            <a:r>
              <a:rPr lang="sr-Latn-RS" dirty="0" smtClean="0"/>
              <a:t>S</a:t>
            </a:r>
            <a:r>
              <a:rPr lang="en-US" dirty="0" err="1" smtClean="0"/>
              <a:t>vaki</a:t>
            </a:r>
            <a:r>
              <a:rPr lang="en-US" dirty="0" smtClean="0"/>
              <a:t> </a:t>
            </a:r>
            <a:r>
              <a:rPr lang="en-US" dirty="0" err="1" smtClean="0"/>
              <a:t>iskaz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datom</a:t>
            </a:r>
            <a:r>
              <a:rPr lang="en-US" dirty="0" smtClean="0"/>
              <a:t> </a:t>
            </a:r>
            <a:r>
              <a:rPr lang="en-US" dirty="0" err="1" smtClean="0"/>
              <a:t>jeziku</a:t>
            </a:r>
            <a:r>
              <a:rPr lang="en-US" dirty="0" smtClean="0"/>
              <a:t> se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apstraktan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opisati</a:t>
            </a:r>
            <a:r>
              <a:rPr lang="en-US" dirty="0" smtClean="0"/>
              <a:t> </a:t>
            </a:r>
            <a:r>
              <a:rPr lang="en-US" dirty="0" err="1" smtClean="0"/>
              <a:t>stablom</a:t>
            </a:r>
            <a:r>
              <a:rPr lang="en-US" dirty="0" smtClean="0"/>
              <a:t> </a:t>
            </a:r>
            <a:r>
              <a:rPr lang="en-US" dirty="0" err="1" smtClean="0"/>
              <a:t>apstraktne</a:t>
            </a:r>
            <a:r>
              <a:rPr lang="en-US" dirty="0" smtClean="0"/>
              <a:t> </a:t>
            </a:r>
            <a:r>
              <a:rPr lang="en-US" dirty="0" err="1" smtClean="0"/>
              <a:t>sintakse</a:t>
            </a:r>
            <a:r>
              <a:rPr lang="en-US" dirty="0" smtClean="0"/>
              <a:t> (</a:t>
            </a:r>
            <a:r>
              <a:rPr lang="en-US" i="1" dirty="0"/>
              <a:t>Abstract Syntax Tree</a:t>
            </a:r>
            <a:r>
              <a:rPr lang="en-US" dirty="0" smtClean="0"/>
              <a:t>).</a:t>
            </a:r>
            <a:endParaRPr lang="sr-Latn-RS" dirty="0" smtClean="0"/>
          </a:p>
          <a:p>
            <a:pPr lvl="1">
              <a:defRPr/>
            </a:pPr>
            <a:r>
              <a:rPr lang="en-US" dirty="0" smtClean="0"/>
              <a:t>AST je </a:t>
            </a:r>
            <a:r>
              <a:rPr lang="en-US" dirty="0" err="1" smtClean="0"/>
              <a:t>usmereno</a:t>
            </a:r>
            <a:r>
              <a:rPr lang="en-US" dirty="0" smtClean="0"/>
              <a:t> </a:t>
            </a:r>
            <a:r>
              <a:rPr lang="en-US" dirty="0" err="1" smtClean="0"/>
              <a:t>labelirano</a:t>
            </a:r>
            <a:r>
              <a:rPr lang="en-US" dirty="0" smtClean="0"/>
              <a:t> </a:t>
            </a:r>
            <a:r>
              <a:rPr lang="en-US" dirty="0" err="1" smtClean="0"/>
              <a:t>stablo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dirty="0" err="1" smtClean="0"/>
              <a:t>čvorovi</a:t>
            </a:r>
            <a:r>
              <a:rPr lang="en-US" dirty="0" smtClean="0"/>
              <a:t> </a:t>
            </a:r>
            <a:r>
              <a:rPr lang="en-US" dirty="0" err="1" smtClean="0"/>
              <a:t>stabla</a:t>
            </a:r>
            <a:r>
              <a:rPr lang="en-US" dirty="0" smtClean="0"/>
              <a:t> </a:t>
            </a:r>
            <a:r>
              <a:rPr lang="en-US" dirty="0" err="1" smtClean="0"/>
              <a:t>predstavljaju</a:t>
            </a:r>
            <a:r>
              <a:rPr lang="en-US" dirty="0" smtClean="0"/>
              <a:t> instance </a:t>
            </a:r>
            <a:r>
              <a:rPr lang="en-US" dirty="0" err="1" smtClean="0"/>
              <a:t>koncepata</a:t>
            </a:r>
            <a:r>
              <a:rPr lang="en-US" dirty="0" smtClean="0"/>
              <a:t> </a:t>
            </a:r>
            <a:r>
              <a:rPr lang="en-US" dirty="0" err="1" smtClean="0"/>
              <a:t>apstraktne</a:t>
            </a:r>
            <a:r>
              <a:rPr lang="en-US" dirty="0" smtClean="0"/>
              <a:t> </a:t>
            </a:r>
            <a:r>
              <a:rPr lang="en-US" dirty="0" err="1" smtClean="0"/>
              <a:t>sintakse</a:t>
            </a:r>
            <a:r>
              <a:rPr lang="en-US" dirty="0" smtClean="0"/>
              <a:t>.</a:t>
            </a:r>
            <a:endParaRPr lang="sr-Latn-RS" dirty="0" smtClean="0"/>
          </a:p>
          <a:p>
            <a:pPr lvl="1">
              <a:defRPr/>
            </a:pP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apstraktne</a:t>
            </a:r>
            <a:r>
              <a:rPr lang="en-US" dirty="0"/>
              <a:t> </a:t>
            </a:r>
            <a:r>
              <a:rPr lang="en-US" dirty="0" err="1"/>
              <a:t>sintakse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suštinu</a:t>
            </a:r>
            <a:r>
              <a:rPr lang="en-US" dirty="0"/>
              <a:t> </a:t>
            </a:r>
            <a:r>
              <a:rPr lang="en-US" dirty="0" err="1"/>
              <a:t>jezičkog</a:t>
            </a:r>
            <a:r>
              <a:rPr lang="en-US" dirty="0"/>
              <a:t> </a:t>
            </a:r>
            <a:r>
              <a:rPr lang="en-US" dirty="0" err="1"/>
              <a:t>iskaza</a:t>
            </a:r>
            <a:r>
              <a:rPr lang="en-US" dirty="0" smtClean="0"/>
              <a:t>.</a:t>
            </a:r>
            <a:endParaRPr lang="sr-Latn-RS" dirty="0" smtClean="0"/>
          </a:p>
          <a:p>
            <a:pPr lvl="1">
              <a:defRPr/>
            </a:pP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imati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gramatika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jedno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apstraktne</a:t>
            </a:r>
            <a:r>
              <a:rPr lang="en-US" dirty="0"/>
              <a:t> </a:t>
            </a:r>
            <a:r>
              <a:rPr lang="en-US" dirty="0" err="1"/>
              <a:t>sintakse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zapisati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rezultuje</a:t>
            </a:r>
            <a:r>
              <a:rPr lang="en-US" dirty="0"/>
              <a:t>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stablima</a:t>
            </a:r>
            <a:r>
              <a:rPr lang="en-US" dirty="0"/>
              <a:t> </a:t>
            </a:r>
            <a:r>
              <a:rPr lang="en-US" dirty="0" err="1"/>
              <a:t>konkretne</a:t>
            </a:r>
            <a:r>
              <a:rPr lang="en-US" dirty="0"/>
              <a:t> </a:t>
            </a:r>
            <a:r>
              <a:rPr lang="en-US" dirty="0" err="1"/>
              <a:t>sintakse</a:t>
            </a:r>
            <a:r>
              <a:rPr lang="en-US" dirty="0"/>
              <a:t>.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xfrm>
            <a:off x="84138" y="117475"/>
            <a:ext cx="7920037" cy="7191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XML fajlovi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Pristupi</a:t>
            </a:r>
            <a:r>
              <a:rPr lang="sr-Latn-RS" dirty="0" smtClean="0"/>
              <a:t>:</a:t>
            </a:r>
          </a:p>
          <a:p>
            <a:pPr lvl="1">
              <a:defRPr/>
            </a:pPr>
            <a:r>
              <a:rPr lang="vi-VN" dirty="0" smtClean="0"/>
              <a:t>DOM - Document Object Model</a:t>
            </a:r>
            <a:endParaRPr lang="sr-Latn-RS" dirty="0" smtClean="0"/>
          </a:p>
          <a:p>
            <a:pPr lvl="2">
              <a:defRPr/>
            </a:pPr>
            <a:r>
              <a:rPr lang="vi-VN" dirty="0" smtClean="0"/>
              <a:t>Gradi </a:t>
            </a:r>
            <a:r>
              <a:rPr lang="vi-VN" dirty="0"/>
              <a:t>objektno stablo u memoriji</a:t>
            </a:r>
          </a:p>
          <a:p>
            <a:pPr lvl="2">
              <a:defRPr/>
            </a:pPr>
            <a:r>
              <a:rPr lang="vi-VN" dirty="0"/>
              <a:t>Moguća konstrukcija programski</a:t>
            </a:r>
          </a:p>
          <a:p>
            <a:pPr lvl="1">
              <a:defRPr/>
            </a:pPr>
            <a:r>
              <a:rPr lang="vi-VN" dirty="0" smtClean="0"/>
              <a:t>SAX - Simple API for XML</a:t>
            </a:r>
            <a:endParaRPr lang="sr-Latn-RS" dirty="0" smtClean="0"/>
          </a:p>
          <a:p>
            <a:pPr lvl="2">
              <a:defRPr/>
            </a:pPr>
            <a:r>
              <a:rPr lang="vi-VN" dirty="0" smtClean="0"/>
              <a:t>Baziran </a:t>
            </a:r>
            <a:r>
              <a:rPr lang="vi-VN" dirty="0"/>
              <a:t>na događajima (Event-Oriented)</a:t>
            </a:r>
          </a:p>
          <a:p>
            <a:pPr lvl="2">
              <a:defRPr/>
            </a:pPr>
            <a:r>
              <a:rPr lang="vi-VN" dirty="0"/>
              <a:t>Bolji za procesiranje velikih dokumenata gde je samo deo dokumenta značajan za </a:t>
            </a:r>
            <a:r>
              <a:rPr lang="vi-VN" dirty="0" smtClean="0"/>
              <a:t>obradu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>
                <a:solidFill>
                  <a:prstClr val="black"/>
                </a:solidFill>
              </a:rPr>
              <a:t>Za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parsiranje</a:t>
            </a:r>
            <a:r>
              <a:rPr lang="en-US" dirty="0" smtClean="0">
                <a:solidFill>
                  <a:prstClr val="black"/>
                </a:solidFill>
              </a:rPr>
              <a:t> se </a:t>
            </a:r>
            <a:r>
              <a:rPr lang="en-US" dirty="0" err="1" smtClean="0">
                <a:solidFill>
                  <a:prstClr val="black"/>
                </a:solidFill>
              </a:rPr>
              <a:t>koriste</a:t>
            </a:r>
            <a:r>
              <a:rPr lang="en-US" dirty="0" smtClean="0">
                <a:solidFill>
                  <a:prstClr val="black"/>
                </a:solidFill>
              </a:rPr>
              <a:t> xml, </a:t>
            </a:r>
            <a:r>
              <a:rPr lang="en-US" dirty="0" err="1" smtClean="0">
                <a:solidFill>
                  <a:prstClr val="black"/>
                </a:solidFill>
              </a:rPr>
              <a:t>lxml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PyXB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sr-Latn-RS" smtClean="0">
                <a:solidFill>
                  <a:prstClr val="black"/>
                </a:solidFill>
              </a:rPr>
              <a:t>paketi</a:t>
            </a:r>
            <a:endParaRPr lang="en-US" dirty="0" smtClean="0">
              <a:solidFill>
                <a:prstClr val="black"/>
              </a:solidFill>
            </a:endParaRPr>
          </a:p>
          <a:p>
            <a:pPr lvl="2">
              <a:defRPr/>
            </a:pPr>
            <a:r>
              <a:rPr lang="en-US" dirty="0" smtClean="0">
                <a:solidFill>
                  <a:prstClr val="black"/>
                </a:solidFill>
              </a:rPr>
              <a:t>U </a:t>
            </a:r>
            <a:r>
              <a:rPr lang="en-US" dirty="0" err="1" smtClean="0">
                <a:solidFill>
                  <a:prstClr val="black"/>
                </a:solidFill>
              </a:rPr>
              <a:t>ovom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kursu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sr-Latn-RS" dirty="0" smtClean="0">
                <a:solidFill>
                  <a:prstClr val="black"/>
                </a:solidFill>
              </a:rPr>
              <a:t>je dat uvid u lxml paket</a:t>
            </a:r>
          </a:p>
          <a:p>
            <a:pPr lvl="2">
              <a:buNone/>
              <a:defRPr/>
            </a:pPr>
            <a:endParaRPr lang="vi-VN" dirty="0"/>
          </a:p>
          <a:p>
            <a:pPr>
              <a:defRPr/>
            </a:pPr>
            <a:endParaRPr lang="en-US" cap="all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981075"/>
            <a:ext cx="8229600" cy="431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Primer</a:t>
            </a:r>
            <a:endParaRPr lang="en-US" cap="all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0550" y="1412875"/>
            <a:ext cx="8229600" cy="51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500" dirty="0">
                <a:solidFill>
                  <a:srgbClr val="7F9F7F"/>
                </a:solidFill>
                <a:latin typeface="Courier New" pitchFamily="49" charset="0"/>
                <a:cs typeface="Courier New" pitchFamily="49" charset="0"/>
              </a:rPr>
              <a:t>&lt;?xml version="1.0"?&gt;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"Liechtenstein"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2008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gdppc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141100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gdppc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neighbor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"Austria"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direction=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"E"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neighbor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"Switzerland"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direction=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"W"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"Singapore"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2011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gdppc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59900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gdppc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neighbor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"Malaysia"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direction=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"N"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"Panama"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68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2011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gdppc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13600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 err="1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gdppc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neighbor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"Costa Rica"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direction=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"W"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neighbor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"Colombia"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 direction=</a:t>
            </a:r>
            <a:r>
              <a:rPr lang="en-US" sz="1500" dirty="0">
                <a:solidFill>
                  <a:srgbClr val="CC9393"/>
                </a:solidFill>
                <a:latin typeface="Courier New" pitchFamily="49" charset="0"/>
                <a:cs typeface="Courier New" pitchFamily="49" charset="0"/>
              </a:rPr>
              <a:t>"E"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solidFill>
                  <a:srgbClr val="DCDCD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solidFill>
                  <a:srgbClr val="EFEF8F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500" dirty="0">
                <a:solidFill>
                  <a:srgbClr val="E3CEAB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5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17475"/>
            <a:ext cx="7920037" cy="719138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LXML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i="1" dirty="0" err="1" smtClean="0"/>
              <a:t>Pythonic</a:t>
            </a:r>
            <a:r>
              <a:rPr lang="en-US" dirty="0" smtClean="0"/>
              <a:t> binding </a:t>
            </a:r>
            <a:r>
              <a:rPr lang="en-US" dirty="0" err="1" smtClean="0"/>
              <a:t>za</a:t>
            </a:r>
            <a:r>
              <a:rPr lang="en-US" dirty="0" smtClean="0"/>
              <a:t> C </a:t>
            </a:r>
            <a:r>
              <a:rPr lang="en-US" dirty="0" err="1" smtClean="0"/>
              <a:t>biblioteke</a:t>
            </a:r>
            <a:r>
              <a:rPr lang="en-US" dirty="0" smtClean="0"/>
              <a:t> </a:t>
            </a:r>
            <a:r>
              <a:rPr lang="en-US" i="1" dirty="0" smtClean="0"/>
              <a:t>libxml2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 </a:t>
            </a:r>
            <a:r>
              <a:rPr lang="en-US" i="1" dirty="0" err="1" smtClean="0"/>
              <a:t>libxslt</a:t>
            </a:r>
            <a:endParaRPr lang="en-US" i="1" dirty="0" smtClean="0"/>
          </a:p>
          <a:p>
            <a:r>
              <a:rPr lang="en-US" dirty="0" err="1" smtClean="0"/>
              <a:t>Uglavnom</a:t>
            </a:r>
            <a:r>
              <a:rPr lang="en-US" dirty="0" smtClean="0"/>
              <a:t> </a:t>
            </a:r>
            <a:r>
              <a:rPr lang="en-US" dirty="0" err="1" smtClean="0"/>
              <a:t>kompatibilna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 </a:t>
            </a:r>
            <a:r>
              <a:rPr lang="en-US" i="1" dirty="0" err="1" smtClean="0"/>
              <a:t>ElementTree</a:t>
            </a:r>
            <a:r>
              <a:rPr lang="en-US" dirty="0" smtClean="0"/>
              <a:t> 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dodatne</a:t>
            </a:r>
            <a:r>
              <a:rPr lang="en-US" dirty="0" smtClean="0"/>
              <a:t> </a:t>
            </a:r>
            <a:r>
              <a:rPr lang="en-US" dirty="0" err="1" smtClean="0"/>
              <a:t>mogućnosti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bolje</a:t>
            </a:r>
            <a:r>
              <a:rPr lang="en-US" dirty="0" smtClean="0"/>
              <a:t> </a:t>
            </a:r>
            <a:r>
              <a:rPr lang="en-US" dirty="0" err="1" smtClean="0"/>
              <a:t>performanse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Razvija</a:t>
            </a:r>
            <a:r>
              <a:rPr lang="en-US" dirty="0" smtClean="0"/>
              <a:t> se </a:t>
            </a:r>
            <a:r>
              <a:rPr lang="en-US" dirty="0" err="1" smtClean="0"/>
              <a:t>nezavisno</a:t>
            </a:r>
            <a:r>
              <a:rPr lang="en-US" dirty="0" smtClean="0"/>
              <a:t> -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r>
              <a:rPr lang="en-US" dirty="0" smtClean="0"/>
              <a:t> </a:t>
            </a:r>
            <a:r>
              <a:rPr lang="en-US" dirty="0" err="1" smtClean="0"/>
              <a:t>standardne</a:t>
            </a:r>
            <a:r>
              <a:rPr lang="en-US" dirty="0" smtClean="0"/>
              <a:t> </a:t>
            </a:r>
            <a:r>
              <a:rPr lang="en-US" dirty="0" err="1" smtClean="0"/>
              <a:t>biblioteke</a:t>
            </a:r>
            <a:endParaRPr lang="en-US" dirty="0" smtClean="0"/>
          </a:p>
          <a:p>
            <a:r>
              <a:rPr lang="en-US" dirty="0" err="1" smtClean="0"/>
              <a:t>Instalacija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ovaj</a:t>
            </a:r>
            <a:r>
              <a:rPr lang="en-US" dirty="0" smtClean="0"/>
              <a:t> </a:t>
            </a:r>
            <a:r>
              <a:rPr lang="en-US" dirty="0" err="1" smtClean="0"/>
              <a:t>kurs</a:t>
            </a:r>
            <a:r>
              <a:rPr lang="en-US" dirty="0" smtClean="0"/>
              <a:t> </a:t>
            </a:r>
            <a:r>
              <a:rPr lang="sr-Latn-RS" dirty="0" smtClean="0"/>
              <a:t>ćemo koristiti modul </a:t>
            </a:r>
            <a:r>
              <a:rPr lang="en-US" i="1" dirty="0" smtClean="0"/>
              <a:t>objectify</a:t>
            </a:r>
            <a:r>
              <a:rPr lang="sr-Latn-RS" dirty="0" smtClean="0"/>
              <a:t> iz paketa </a:t>
            </a:r>
            <a:r>
              <a:rPr lang="sr-Latn-RS" i="1" dirty="0" smtClean="0"/>
              <a:t>lxml</a:t>
            </a:r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1188" y="4365625"/>
            <a:ext cx="8064500" cy="43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DCDCDC"/>
                </a:solidFill>
                <a:latin typeface="Courier New"/>
              </a:rPr>
              <a:t>pip </a:t>
            </a:r>
            <a:r>
              <a:rPr lang="en-US" sz="2000" dirty="0">
                <a:solidFill>
                  <a:srgbClr val="E3CEAB"/>
                </a:solidFill>
                <a:latin typeface="Courier New"/>
              </a:rPr>
              <a:t>install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DCDCDC"/>
                </a:solidFill>
                <a:latin typeface="Courier New"/>
              </a:rPr>
              <a:t>lxml</a:t>
            </a:r>
            <a:endParaRPr lang="en-US" sz="2000" dirty="0">
              <a:solidFill>
                <a:srgbClr val="DCDCDC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60375"/>
          </a:xfrm>
        </p:spPr>
        <p:txBody>
          <a:bodyPr/>
          <a:lstStyle/>
          <a:p>
            <a:r>
              <a:rPr lang="en-US" smtClean="0"/>
              <a:t>Primer - parsiranje stringa</a:t>
            </a:r>
          </a:p>
          <a:p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611188" y="1916112"/>
            <a:ext cx="8064500" cy="3601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2000" dirty="0">
                <a:solidFill>
                  <a:srgbClr val="E3CEAB"/>
                </a:solidFill>
                <a:latin typeface="Courier New"/>
              </a:rPr>
              <a:t>from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DCDCDC"/>
                </a:solidFill>
                <a:latin typeface="Courier New"/>
              </a:rPr>
              <a:t>lxml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E3CEA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DCDCDC"/>
                </a:solidFill>
                <a:latin typeface="Courier New"/>
              </a:rPr>
              <a:t>etree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 </a:t>
            </a:r>
            <a:endParaRPr lang="en-US" sz="2000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2000" dirty="0" smtClean="0">
                <a:solidFill>
                  <a:srgbClr val="E3CEAB"/>
                </a:solidFill>
                <a:latin typeface="Courier New"/>
              </a:rPr>
              <a:t>from</a:t>
            </a:r>
            <a:r>
              <a:rPr lang="en-US" sz="2000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2000" dirty="0" err="1" smtClean="0">
                <a:solidFill>
                  <a:srgbClr val="DCDCDC"/>
                </a:solidFill>
                <a:latin typeface="Courier New"/>
              </a:rPr>
              <a:t>lxml</a:t>
            </a:r>
            <a:r>
              <a:rPr lang="en-US" sz="2000" dirty="0" smtClean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2000" dirty="0" smtClean="0">
                <a:solidFill>
                  <a:srgbClr val="E3CEAB"/>
                </a:solidFill>
                <a:latin typeface="Courier New"/>
              </a:rPr>
              <a:t>import</a:t>
            </a:r>
            <a:r>
              <a:rPr lang="en-US" sz="2000" dirty="0" smtClean="0">
                <a:solidFill>
                  <a:srgbClr val="DCDCDC"/>
                </a:solidFill>
                <a:latin typeface="Courier New"/>
              </a:rPr>
              <a:t> objectify</a:t>
            </a:r>
          </a:p>
          <a:p>
            <a:pPr>
              <a:defRPr/>
            </a:pPr>
            <a:endParaRPr lang="sr-Latn-RS" sz="2000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2000" dirty="0" err="1" smtClean="0">
                <a:solidFill>
                  <a:srgbClr val="DCDCDC"/>
                </a:solidFill>
                <a:latin typeface="Courier New"/>
              </a:rPr>
              <a:t>some_xml_data</a:t>
            </a:r>
            <a:r>
              <a:rPr lang="en-US" sz="2000" dirty="0" smtClean="0">
                <a:solidFill>
                  <a:srgbClr val="DCDCDC"/>
                </a:solidFill>
                <a:latin typeface="Courier New"/>
              </a:rPr>
              <a:t> = </a:t>
            </a:r>
            <a:r>
              <a:rPr lang="en-US" sz="2000" dirty="0" smtClean="0">
                <a:solidFill>
                  <a:srgbClr val="CC9393"/>
                </a:solidFill>
                <a:latin typeface="Courier New"/>
              </a:rPr>
              <a:t>"&lt;root&gt;data&lt;/root&gt;"</a:t>
            </a:r>
            <a:r>
              <a:rPr lang="en-US" sz="2000" dirty="0" smtClean="0">
                <a:solidFill>
                  <a:srgbClr val="DCDCDC"/>
                </a:solidFill>
                <a:latin typeface="Courier New"/>
              </a:rPr>
              <a:t> </a:t>
            </a:r>
            <a:endParaRPr lang="sr-Latn-RS" sz="2000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sz="2000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root = </a:t>
            </a:r>
            <a:r>
              <a:rPr lang="en-US" sz="2000" dirty="0" err="1" smtClean="0">
                <a:solidFill>
                  <a:srgbClr val="DCDCDC"/>
                </a:solidFill>
                <a:latin typeface="Courier New"/>
              </a:rPr>
              <a:t>objectify.fromstring</a:t>
            </a:r>
            <a:r>
              <a:rPr lang="en-US" sz="2000" dirty="0" smtClean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sz="2000" dirty="0" err="1" smtClean="0">
                <a:solidFill>
                  <a:srgbClr val="DCDCDC"/>
                </a:solidFill>
                <a:latin typeface="Courier New"/>
              </a:rPr>
              <a:t>some_xml_data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) </a:t>
            </a:r>
            <a:r>
              <a:rPr lang="en-US" sz="2000" dirty="0">
                <a:solidFill>
                  <a:srgbClr val="7F9F7F"/>
                </a:solidFill>
                <a:latin typeface="Courier New"/>
              </a:rPr>
              <a:t># </a:t>
            </a:r>
            <a:r>
              <a:rPr lang="en-US" sz="2000" dirty="0" err="1">
                <a:solidFill>
                  <a:srgbClr val="7F9F7F"/>
                </a:solidFill>
                <a:latin typeface="Courier New"/>
              </a:rPr>
              <a:t>ili</a:t>
            </a:r>
            <a:r>
              <a:rPr lang="en-US" sz="2000" dirty="0">
                <a:solidFill>
                  <a:srgbClr val="7F9F7F"/>
                </a:solidFill>
                <a:latin typeface="Courier New"/>
              </a:rPr>
              <a:t> </a:t>
            </a:r>
            <a:r>
              <a:rPr lang="en-US" sz="2000" dirty="0" smtClean="0">
                <a:solidFill>
                  <a:srgbClr val="7F9F7F"/>
                </a:solidFill>
                <a:latin typeface="Courier New"/>
              </a:rPr>
              <a:t>objectify.XML</a:t>
            </a:r>
            <a:r>
              <a:rPr lang="en-US" sz="2000" dirty="0">
                <a:solidFill>
                  <a:srgbClr val="7F9F7F"/>
                </a:solidFill>
                <a:latin typeface="Courier New"/>
              </a:rPr>
              <a:t>(...)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20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20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sz="2000" dirty="0" err="1">
                <a:solidFill>
                  <a:srgbClr val="DCDCDC"/>
                </a:solidFill>
                <a:latin typeface="Courier New"/>
              </a:rPr>
              <a:t>root.tag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sz="20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2000" dirty="0">
                <a:solidFill>
                  <a:srgbClr val="DCDCDC"/>
                </a:solidFill>
                <a:latin typeface="Courier New"/>
              </a:rPr>
              <a:t>root </a:t>
            </a:r>
            <a:endParaRPr lang="sr-Latn-RS" sz="20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2000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sz="2000" dirty="0" err="1" smtClean="0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sz="2000" dirty="0" smtClean="0">
                <a:solidFill>
                  <a:srgbClr val="DCDCDC"/>
                </a:solidFill>
                <a:latin typeface="Courier New"/>
              </a:rPr>
              <a:t>(root</a:t>
            </a:r>
            <a:r>
              <a:rPr lang="en-US" sz="2000" dirty="0">
                <a:solidFill>
                  <a:srgbClr val="DCDCDC"/>
                </a:solidFill>
                <a:latin typeface="Courier New"/>
              </a:rPr>
              <a:t>) </a:t>
            </a:r>
            <a:endParaRPr lang="sr-Latn-RS" sz="20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2000" dirty="0">
                <a:solidFill>
                  <a:srgbClr val="CC9393"/>
                </a:solidFill>
                <a:latin typeface="Courier New"/>
              </a:rPr>
              <a:t>b'&lt;root&gt;data&lt;/root&gt;'</a:t>
            </a:r>
            <a:endParaRPr lang="en-US" sz="2000" dirty="0">
              <a:solidFill>
                <a:srgbClr val="DCDCDC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1023938"/>
            <a:ext cx="8229600" cy="388937"/>
          </a:xfrm>
        </p:spPr>
        <p:txBody>
          <a:bodyPr/>
          <a:lstStyle/>
          <a:p>
            <a:r>
              <a:rPr lang="en-US" smtClean="0"/>
              <a:t>Primer - parsiranje fajla</a:t>
            </a:r>
          </a:p>
          <a:p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539750" y="1628775"/>
            <a:ext cx="8280400" cy="410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sr-Latn-RS" dirty="0" smtClean="0">
                <a:solidFill>
                  <a:srgbClr val="DCDCDC"/>
                </a:solidFill>
                <a:latin typeface="Courier New"/>
              </a:rPr>
              <a:t>file 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= open('countries.xml', '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rb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')</a:t>
            </a:r>
          </a:p>
          <a:p>
            <a:pPr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tree =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objectify.parse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(file)</a:t>
            </a:r>
          </a:p>
          <a:p>
            <a:pPr>
              <a:defRPr/>
            </a:pPr>
            <a:endParaRPr lang="en-US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smtClean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err="1" smtClean="0">
                <a:solidFill>
                  <a:srgbClr val="DCDCDC"/>
                </a:solidFill>
                <a:latin typeface="Courier New"/>
              </a:rPr>
              <a:t>file.close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() #</a:t>
            </a:r>
            <a:r>
              <a:rPr lang="en-US" dirty="0" smtClean="0">
                <a:solidFill>
                  <a:srgbClr val="7F9F7F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7F9F7F"/>
                </a:solidFill>
                <a:latin typeface="Courier New"/>
              </a:rPr>
              <a:t>obavezno</a:t>
            </a:r>
            <a:r>
              <a:rPr lang="en-US" dirty="0" smtClean="0">
                <a:solidFill>
                  <a:srgbClr val="7F9F7F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7F9F7F"/>
                </a:solidFill>
                <a:latin typeface="Courier New"/>
              </a:rPr>
              <a:t>posle</a:t>
            </a:r>
            <a:r>
              <a:rPr lang="en-US" dirty="0" smtClean="0">
                <a:solidFill>
                  <a:srgbClr val="7F9F7F"/>
                </a:solidFill>
                <a:latin typeface="Courier New"/>
              </a:rPr>
              <a:t> open()</a:t>
            </a:r>
            <a:r>
              <a:rPr lang="en-US" dirty="0" smtClean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 smtClean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 smtClean="0">
                <a:solidFill>
                  <a:srgbClr val="DCDCDC"/>
                </a:solidFill>
                <a:latin typeface="Courier New"/>
              </a:rPr>
              <a:t> 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etree.tostring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(tree)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CC9393"/>
                </a:solidFill>
                <a:latin typeface="Courier New"/>
              </a:rPr>
              <a:t>b'&lt;root&gt;data&lt;/root&gt;'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root = 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tree.getroot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()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EFEF8F"/>
                </a:solidFill>
                <a:latin typeface="Courier New"/>
              </a:rPr>
              <a:t>&gt;&gt;&gt; 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print(</a:t>
            </a:r>
            <a:r>
              <a:rPr lang="en-US" dirty="0" err="1">
                <a:solidFill>
                  <a:srgbClr val="DCDCDC"/>
                </a:solidFill>
                <a:latin typeface="Courier New"/>
              </a:rPr>
              <a:t>root.tag</a:t>
            </a:r>
            <a:r>
              <a:rPr lang="en-US" dirty="0">
                <a:solidFill>
                  <a:srgbClr val="DCDCDC"/>
                </a:solidFill>
                <a:latin typeface="Courier New"/>
              </a:rPr>
              <a:t>)</a:t>
            </a:r>
            <a:endParaRPr lang="sr-Latn-RS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dirty="0">
                <a:solidFill>
                  <a:srgbClr val="DCDCDC"/>
                </a:solidFill>
                <a:latin typeface="Courier New"/>
              </a:rPr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RT-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>
          <a:defRPr b="0" i="0" dirty="0" smtClean="0">
            <a:solidFill>
              <a:srgbClr val="DCDCDC"/>
            </a:solidFill>
            <a:effectLst/>
            <a:latin typeface="Courier New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ppt_RT-RK</Template>
  <TotalTime>2928</TotalTime>
  <Words>1665</Words>
  <Application>Microsoft Office PowerPoint</Application>
  <PresentationFormat>On-screen Show (4:3)</PresentationFormat>
  <Paragraphs>346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ppt_RT-RK</vt:lpstr>
      <vt:lpstr>Python kurs</vt:lpstr>
      <vt:lpstr>Sadržaj</vt:lpstr>
      <vt:lpstr>Uvod</vt:lpstr>
      <vt:lpstr>Slide 4</vt:lpstr>
      <vt:lpstr>XML fajlovi</vt:lpstr>
      <vt:lpstr>Slide 6</vt:lpstr>
      <vt:lpstr>LXML</vt:lpstr>
      <vt:lpstr>Slide 8</vt:lpstr>
      <vt:lpstr>Slide 9</vt:lpstr>
      <vt:lpstr>Slide 10</vt:lpstr>
      <vt:lpstr>Rekurzivni ispis stabla</vt:lpstr>
      <vt:lpstr>Element klasa</vt:lpstr>
      <vt:lpstr>Pristup elementima</vt:lpstr>
      <vt:lpstr>Atributi elementa su rečnici (dict)</vt:lpstr>
      <vt:lpstr>Slide 15</vt:lpstr>
      <vt:lpstr>Text</vt:lpstr>
      <vt:lpstr>Iteracija kroz stablo</vt:lpstr>
      <vt:lpstr>Iteracija kroz određene tag-ove</vt:lpstr>
      <vt:lpstr>Serijalizacija</vt:lpstr>
      <vt:lpstr>Pretty printing</vt:lpstr>
      <vt:lpstr>Validacija xml-a pomocu sheme</vt:lpstr>
      <vt:lpstr>Zadatak</vt:lpstr>
      <vt:lpstr>JSON</vt:lpstr>
      <vt:lpstr>Slide 24</vt:lpstr>
      <vt:lpstr>Slide 25</vt:lpstr>
      <vt:lpstr>Učitavanje - parsiranje</vt:lpstr>
      <vt:lpstr>Serijalizacija</vt:lpstr>
      <vt:lpstr>Zadatak</vt:lpstr>
      <vt:lpstr>Slide 29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Linux Training</dc:title>
  <dc:creator>benarik</dc:creator>
  <cp:lastModifiedBy>Radovan Prodanovic</cp:lastModifiedBy>
  <cp:revision>279</cp:revision>
  <dcterms:created xsi:type="dcterms:W3CDTF">2012-01-05T09:11:59Z</dcterms:created>
  <dcterms:modified xsi:type="dcterms:W3CDTF">2017-06-13T12:21:42Z</dcterms:modified>
</cp:coreProperties>
</file>