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4" r:id="rId24"/>
    <p:sldId id="281" r:id="rId25"/>
    <p:sldId id="279" r:id="rId26"/>
    <p:sldId id="282" r:id="rId27"/>
    <p:sldId id="280" r:id="rId28"/>
    <p:sldId id="283" r:id="rId29"/>
    <p:sldId id="285" r:id="rId30"/>
    <p:sldId id="286" r:id="rId31"/>
    <p:sldId id="287" r:id="rId32"/>
    <p:sldId id="288" r:id="rId33"/>
    <p:sldId id="25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6F6185"/>
    <a:srgbClr val="EFB1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9" autoAdjust="0"/>
    <p:restoredTop sz="77008" autoAdjust="0"/>
  </p:normalViewPr>
  <p:slideViewPr>
    <p:cSldViewPr>
      <p:cViewPr varScale="1">
        <p:scale>
          <a:sx n="60" d="100"/>
          <a:sy n="60" d="100"/>
        </p:scale>
        <p:origin x="-12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7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F4F216-27E2-4EA2-AFF4-C72C510AAC77}" type="datetimeFigureOut">
              <a:rPr lang="en-US"/>
              <a:pPr>
                <a:defRPr/>
              </a:pPr>
              <a:t>03.08.2015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E8665AA-D960-43DE-969A-A43B7FB8A1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Takođe</a:t>
            </a:r>
            <a:r>
              <a:rPr lang="sr-Latn-RS" baseline="0" dirty="0" smtClean="0"/>
              <a:t> je preporuka da se kod napiše ručno pa da se onda izrađuju šaboni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Primer 1, pokazati,</a:t>
            </a:r>
            <a:r>
              <a:rPr lang="sr-Latn-RS" baseline="0" dirty="0" smtClean="0"/>
              <a:t> neka izvrše i generišu kod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Primer 1, pokazati,</a:t>
            </a:r>
            <a:r>
              <a:rPr lang="sr-Latn-RS" baseline="0" dirty="0" smtClean="0"/>
              <a:t> neka izvrše i generišu kod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baseline="0" dirty="0" smtClean="0"/>
              <a:t>Dodati neku novu promenljivu u šablon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Unified Modeling Language (UML).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U zavisnosti</a:t>
            </a:r>
            <a:r>
              <a:rPr lang="sr-Latn-RS" baseline="0" dirty="0" smtClean="0"/>
              <a:t> od nivoa apstrakcije: npr, blok sa osobinama: funkcija, sledeći 0..2 ili slično.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Business Process Modeling Language (BPML)</a:t>
            </a:r>
            <a:endParaRPr lang="sr-Latn-R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BPEL (Business Process Execution Language)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Struktura</a:t>
            </a:r>
            <a:r>
              <a:rPr lang="sr-Latn-RS" baseline="0" dirty="0" smtClean="0"/>
              <a:t> (blok šema) obrađivača šablona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4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latin typeface="+mn-lt"/>
                      </a:endParaRPr>
                    </a:p>
                  </p:txBody>
                </p:sp>
                <p:grpSp>
                  <p:nvGrpSpPr>
                    <p:cNvPr id="19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20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2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pic>
        <p:nvPicPr>
          <p:cNvPr id="23" name="Picture 4" descr="logo RT-RK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080125" y="1643063"/>
            <a:ext cx="19208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28625" y="3124200"/>
            <a:ext cx="54864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60" y="1425600"/>
            <a:ext cx="5400000" cy="1470025"/>
          </a:xfrm>
        </p:spPr>
        <p:txBody>
          <a:bodyPr/>
          <a:lstStyle>
            <a:lvl1pPr algn="r">
              <a:defRPr sz="3600" cap="all" baseline="0">
                <a:solidFill>
                  <a:srgbClr val="EFB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16" y="3351600"/>
            <a:ext cx="6480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F6185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35EC3-C2FD-4964-8F9F-41B7271EF936}" type="datetimeFigureOut">
              <a:rPr lang="en-US"/>
              <a:pPr>
                <a:defRPr/>
              </a:pPr>
              <a:t>03.08.2015</a:t>
            </a:fld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F13CD-EB46-477A-AAB0-09F238B3EC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E4C09-3FE8-459F-B477-13F123737DE5}" type="datetimeFigureOut">
              <a:rPr lang="en-US"/>
              <a:pPr>
                <a:defRPr/>
              </a:pPr>
              <a:t>03.08.2015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4A22C-713B-4525-AE9B-0A9803B5A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18CA5-2E92-490B-94EA-0E5E62C1FE6A}" type="datetimeFigureOut">
              <a:rPr lang="en-US"/>
              <a:pPr>
                <a:defRPr/>
              </a:pPr>
              <a:t>03.08.2015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B75E1-106D-431B-BCF7-7CD2341682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RT-R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85875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3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14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5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latin typeface="+mn-lt"/>
                      </a:endParaRPr>
                    </a:p>
                  </p:txBody>
                </p:sp>
                <p:grpSp>
                  <p:nvGrpSpPr>
                    <p:cNvPr id="18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19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0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6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80975" y="1952625"/>
            <a:ext cx="4819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562" tIns="44781" rIns="89562" bIns="44781">
            <a:spAutoFit/>
          </a:bodyPr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6F6185"/>
                </a:solidFill>
                <a:cs typeface="Arial" pitchFamily="34" charset="0"/>
              </a:rPr>
              <a:t>Contact us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 Institute for Computer Based Systems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Narodnog fronta 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2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3a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21000 Novi Sad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/>
            </a:r>
            <a:br>
              <a:rPr lang="en-GB" dirty="0">
                <a:solidFill>
                  <a:srgbClr val="6F6185"/>
                </a:solidFill>
                <a:cs typeface="Arial" pitchFamily="34" charset="0"/>
              </a:rPr>
            </a:b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Serbia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www.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.com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info@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.com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7B220-5238-4D66-9F97-695984ED54F5}" type="datetimeFigureOut">
              <a:rPr lang="en-US"/>
              <a:pPr>
                <a:defRPr/>
              </a:pPr>
              <a:t>03.08.2015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6A855-F112-4AD0-94C6-3C168AF880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24"/>
            <a:ext cx="7920037" cy="720000"/>
          </a:xfrm>
        </p:spPr>
        <p:txBody>
          <a:bodyPr tIns="72000"/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21242-8AA3-4A9D-8F7F-9A7C28B38CA3}" type="datetimeFigureOut">
              <a:rPr lang="en-US"/>
              <a:pPr>
                <a:defRPr/>
              </a:pPr>
              <a:t>03.08.2015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3817F-04D0-48E9-989D-34F2BF24EA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C967C-4B14-45C4-8205-15D26322B171}" type="datetimeFigureOut">
              <a:rPr lang="en-US"/>
              <a:pPr>
                <a:defRPr/>
              </a:pPr>
              <a:t>03.08.2015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C10AF-233B-49EA-A2B0-713CD4E2E7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6C251-6EC2-47B2-8731-10156AA0AE0F}" type="datetimeFigureOut">
              <a:rPr lang="en-US"/>
              <a:pPr>
                <a:defRPr/>
              </a:pPr>
              <a:t>03.08.2015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5E900-F35D-429C-8AB3-0E962E5CF5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2441E-1671-47BB-86DD-5BB87AC8E1E7}" type="datetimeFigureOut">
              <a:rPr lang="en-US"/>
              <a:pPr>
                <a:defRPr/>
              </a:pPr>
              <a:t>03.08.2015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EE529-EE36-41CD-8B00-3E96A09692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60E48-4CB4-40EB-8FAC-7DF9F25388D0}" type="datetimeFigureOut">
              <a:rPr lang="en-US"/>
              <a:pPr>
                <a:defRPr/>
              </a:pPr>
              <a:t>03.08.2015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CBD81-90EF-47AF-B7FD-52BF4C2DBF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ABB3A-794A-4A03-A602-176506BADAC7}" type="datetimeFigureOut">
              <a:rPr lang="en-US"/>
              <a:pPr>
                <a:defRPr/>
              </a:pPr>
              <a:t>03.08.2015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A5AF5-F5D1-4CD3-A34D-45C34D6DCA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A5E79-54A1-4257-86F1-01BE3797CEF6}" type="datetimeFigureOut">
              <a:rPr lang="en-US"/>
              <a:pPr>
                <a:defRPr/>
              </a:pPr>
              <a:t>03.08.2015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BB5CC-AA35-4FE5-BBBD-89724BA3C7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85E26-9635-46B3-B183-C29D530F2557}" type="datetimeFigureOut">
              <a:rPr lang="en-US"/>
              <a:pPr>
                <a:defRPr/>
              </a:pPr>
              <a:t>03.08.2015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41CA0-9488-4CCE-9E40-DD4F4EA91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9B1B611-3BD5-4882-9EB8-21AEA690415D}" type="datetimeFigureOut">
              <a:rPr lang="en-US"/>
              <a:pPr>
                <a:defRPr/>
              </a:pPr>
              <a:t>03.08.2015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578CFA-4094-407C-8C48-275AE4792D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1008063"/>
          </a:xfrm>
          <a:custGeom>
            <a:avLst/>
            <a:gdLst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1000132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571480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714332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 rot="326911">
            <a:off x="7938" y="485775"/>
            <a:ext cx="9145587" cy="1233488"/>
            <a:chOff x="-16" y="779"/>
            <a:chExt cx="15123" cy="2317"/>
          </a:xfrm>
        </p:grpSpPr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-16" y="779"/>
              <a:ext cx="15123" cy="2317"/>
              <a:chOff x="-16" y="779"/>
              <a:chExt cx="15123" cy="2317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-14" y="901"/>
                <a:ext cx="11962" cy="2028"/>
              </a:xfrm>
              <a:custGeom>
                <a:avLst/>
                <a:gdLst>
                  <a:gd name="T0" fmla="*/ 0 w 3171"/>
                  <a:gd name="T1" fmla="*/ 2026 h 423"/>
                  <a:gd name="T2" fmla="*/ 11962 w 3171"/>
                  <a:gd name="T3" fmla="*/ 273 h 423"/>
                  <a:gd name="T4" fmla="*/ 0 60000 65536"/>
                  <a:gd name="T5" fmla="*/ 0 60000 65536"/>
                  <a:gd name="T6" fmla="*/ 0 w 3171"/>
                  <a:gd name="T7" fmla="*/ 0 h 423"/>
                  <a:gd name="T8" fmla="*/ 3171 w 3171"/>
                  <a:gd name="T9" fmla="*/ 423 h 4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1" h="423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w="6376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" pitchFamily="34" charset="0"/>
                </a:endParaRPr>
              </a:p>
            </p:txBody>
          </p:sp>
          <p:grpSp>
            <p:nvGrpSpPr>
              <p:cNvPr id="1039" name="Group 13"/>
              <p:cNvGrpSpPr>
                <a:grpSpLocks/>
              </p:cNvGrpSpPr>
              <p:nvPr/>
            </p:nvGrpSpPr>
            <p:grpSpPr bwMode="auto">
              <a:xfrm>
                <a:off x="-16" y="779"/>
                <a:ext cx="15123" cy="2317"/>
                <a:chOff x="357" y="1151"/>
                <a:chExt cx="15123" cy="2317"/>
              </a:xfrm>
            </p:grpSpPr>
            <p:sp>
              <p:nvSpPr>
                <p:cNvPr id="13" name="Freeform 7"/>
                <p:cNvSpPr>
                  <a:spLocks/>
                </p:cNvSpPr>
                <p:nvPr/>
              </p:nvSpPr>
              <p:spPr bwMode="auto">
                <a:xfrm>
                  <a:off x="356" y="1151"/>
                  <a:ext cx="15118" cy="2040"/>
                </a:xfrm>
                <a:custGeom>
                  <a:avLst/>
                  <a:gdLst>
                    <a:gd name="T0" fmla="*/ 0 w 3171"/>
                    <a:gd name="T1" fmla="*/ 2041 h 426"/>
                    <a:gd name="T2" fmla="*/ 15120 w 3171"/>
                    <a:gd name="T3" fmla="*/ 268 h 426"/>
                    <a:gd name="T4" fmla="*/ 0 60000 65536"/>
                    <a:gd name="T5" fmla="*/ 0 60000 65536"/>
                    <a:gd name="T6" fmla="*/ 0 w 3171"/>
                    <a:gd name="T7" fmla="*/ 0 h 426"/>
                    <a:gd name="T8" fmla="*/ 3171 w 3171"/>
                    <a:gd name="T9" fmla="*/ 426 h 4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6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355" y="1277"/>
                  <a:ext cx="15118" cy="2028"/>
                </a:xfrm>
                <a:custGeom>
                  <a:avLst/>
                  <a:gdLst>
                    <a:gd name="T0" fmla="*/ 0 w 3171"/>
                    <a:gd name="T1" fmla="*/ 2026 h 423"/>
                    <a:gd name="T2" fmla="*/ 15120 w 3171"/>
                    <a:gd name="T3" fmla="*/ 273 h 423"/>
                    <a:gd name="T4" fmla="*/ 0 60000 65536"/>
                    <a:gd name="T5" fmla="*/ 0 60000 65536"/>
                    <a:gd name="T6" fmla="*/ 0 w 3171"/>
                    <a:gd name="T7" fmla="*/ 0 h 423"/>
                    <a:gd name="T8" fmla="*/ 3171 w 3171"/>
                    <a:gd name="T9" fmla="*/ 423 h 42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3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w="6376">
                  <a:solidFill>
                    <a:srgbClr val="62567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15" name="Freeform 9"/>
                <p:cNvSpPr>
                  <a:spLocks/>
                </p:cNvSpPr>
                <p:nvPr/>
              </p:nvSpPr>
              <p:spPr bwMode="auto">
                <a:xfrm>
                  <a:off x="350" y="1418"/>
                  <a:ext cx="15120" cy="2046"/>
                </a:xfrm>
                <a:custGeom>
                  <a:avLst/>
                  <a:gdLst>
                    <a:gd name="T0" fmla="*/ 0 w 3171"/>
                    <a:gd name="T1" fmla="*/ 2046 h 427"/>
                    <a:gd name="T2" fmla="*/ 15120 w 3171"/>
                    <a:gd name="T3" fmla="*/ 249 h 427"/>
                    <a:gd name="T4" fmla="*/ 0 60000 65536"/>
                    <a:gd name="T5" fmla="*/ 0 60000 65536"/>
                    <a:gd name="T6" fmla="*/ 0 w 3171"/>
                    <a:gd name="T7" fmla="*/ 0 h 427"/>
                    <a:gd name="T8" fmla="*/ 3171 w 3171"/>
                    <a:gd name="T9" fmla="*/ 427 h 42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7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-16" y="937"/>
              <a:ext cx="15120" cy="2114"/>
            </a:xfrm>
            <a:custGeom>
              <a:avLst/>
              <a:gdLst>
                <a:gd name="T0" fmla="*/ 0 w 3171"/>
                <a:gd name="T1" fmla="*/ 2114 h 441"/>
                <a:gd name="T2" fmla="*/ 15120 w 3171"/>
                <a:gd name="T3" fmla="*/ 177 h 441"/>
                <a:gd name="T4" fmla="*/ 0 60000 65536"/>
                <a:gd name="T5" fmla="*/ 0 60000 65536"/>
                <a:gd name="T6" fmla="*/ 0 w 3171"/>
                <a:gd name="T7" fmla="*/ 0 h 441"/>
                <a:gd name="T8" fmla="*/ 3171 w 3171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1" h="44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w="6376">
              <a:solidFill>
                <a:srgbClr val="625676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" pitchFamily="34" charset="0"/>
              </a:endParaRPr>
            </a:p>
          </p:txBody>
        </p:sp>
      </p:grpSp>
      <p:pic>
        <p:nvPicPr>
          <p:cNvPr id="1032" name="Picture 15" descr="RT-RK_za_ppt_template.png"/>
          <p:cNvPicPr>
            <a:picLocks noChangeAspect="1"/>
          </p:cNvPicPr>
          <p:nvPr/>
        </p:nvPicPr>
        <p:blipFill>
          <a:blip r:embed="rId14" cstate="print"/>
          <a:srcRect b="42508"/>
          <a:stretch>
            <a:fillRect/>
          </a:stretch>
        </p:blipFill>
        <p:spPr bwMode="auto">
          <a:xfrm>
            <a:off x="8064500" y="0"/>
            <a:ext cx="1079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</p:spPr>
        <p:txBody>
          <a:bodyPr vert="horz" lIns="91440" tIns="108000" rIns="91440" bIns="7200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</p:spPr>
        <p:txBody>
          <a:bodyPr t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72706F"/>
                </a:solidFill>
                <a:latin typeface="+mn-lt"/>
              </a:rPr>
              <a:t>CONFIDENTIAL – Reproduction prohibited without the prior permission of </a:t>
            </a:r>
            <a:r>
              <a:rPr lang="sr-Latn-CS" sz="1200" dirty="0">
                <a:solidFill>
                  <a:srgbClr val="72706F"/>
                </a:solidFill>
                <a:latin typeface="+mn-lt"/>
              </a:rPr>
              <a:t>RT-RK</a:t>
            </a:r>
            <a:endParaRPr lang="en-US" sz="1200" dirty="0">
              <a:solidFill>
                <a:srgbClr val="72706F"/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72706F"/>
              </a:solidFill>
              <a:latin typeface="+mn-lt"/>
            </a:endParaRPr>
          </a:p>
        </p:txBody>
      </p:sp>
      <p:sp>
        <p:nvSpPr>
          <p:cNvPr id="18" name="Rectangle 10"/>
          <p:cNvSpPr txBox="1">
            <a:spLocks noChangeArrowheads="1"/>
          </p:cNvSpPr>
          <p:nvPr/>
        </p:nvSpPr>
        <p:spPr bwMode="auto">
          <a:xfrm>
            <a:off x="8070850" y="6524625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2" tIns="44781" rIns="89562" bIns="44781"/>
          <a:lstStyle>
            <a:lvl1pPr>
              <a:defRPr sz="1300">
                <a:latin typeface="Arial Black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3C8C474-5363-440D-88D1-F7A71EDC86AD}" type="slidenum">
              <a:rPr lang="en-US" smtClean="0">
                <a:solidFill>
                  <a:srgbClr val="6F61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6F6185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2" r:id="rId12"/>
  </p:sldLayoutIdLst>
  <p:txStyles>
    <p:titleStyle>
      <a:lvl1pPr algn="l" rtl="0" fontAlgn="base">
        <a:lnSpc>
          <a:spcPts val="3000"/>
        </a:lnSpc>
        <a:spcBef>
          <a:spcPct val="0"/>
        </a:spcBef>
        <a:spcAft>
          <a:spcPct val="0"/>
        </a:spcAft>
        <a:defRPr sz="3600" kern="1200">
          <a:solidFill>
            <a:srgbClr val="EFB1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2pPr>
      <a:lvl3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3pPr>
      <a:lvl4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4pPr>
      <a:lvl5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F6185"/>
        </a:buClr>
        <a:buSzPct val="80000"/>
        <a:buFont typeface="Wingdings" pitchFamily="2" charset="2"/>
        <a:buChar char="l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EFB100"/>
        </a:buClr>
        <a:buSzPct val="80000"/>
        <a:buFont typeface="Wingdings" pitchFamily="2" charset="2"/>
        <a:buChar char="l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2706F"/>
        </a:buClr>
        <a:buSzPct val="80000"/>
        <a:buFont typeface="Wingdings" pitchFamily="2" charset="2"/>
        <a:buChar char="l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F6185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EFB100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jinja.pocoo.org/doc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5575"/>
            <a:ext cx="5399088" cy="14700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Python Osnove</a:t>
            </a: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457200" y="3351213"/>
            <a:ext cx="6480175" cy="1752600"/>
          </a:xfrm>
        </p:spPr>
        <p:txBody>
          <a:bodyPr/>
          <a:lstStyle/>
          <a:p>
            <a:r>
              <a:rPr lang="sr-Latn-RS" dirty="0" smtClean="0"/>
              <a:t>Generisanje koda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08012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Vežba: Koji su elementi metamodela jezika za opis blok dijagrama algoritma?</a:t>
            </a:r>
          </a:p>
        </p:txBody>
      </p:sp>
      <p:sp>
        <p:nvSpPr>
          <p:cNvPr id="1028" name="AutoShape 4" descr="https://enastava.io/courses/83/files/6603/course%20files/C.%20Generisanje%20koda/0/predavanja/Slike/uml_met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BlokDij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428" y="2324185"/>
            <a:ext cx="2857143" cy="405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328592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Nakon izrade modela</a:t>
            </a:r>
          </a:p>
          <a:p>
            <a:r>
              <a:rPr lang="sr-Latn-RS" dirty="0" smtClean="0"/>
              <a:t>Interpretacij</a:t>
            </a:r>
            <a:r>
              <a:rPr lang="en-US" dirty="0" smtClean="0"/>
              <a:t>a </a:t>
            </a:r>
            <a:r>
              <a:rPr lang="sr-Latn-RS" dirty="0" smtClean="0"/>
              <a:t>modela</a:t>
            </a:r>
          </a:p>
          <a:p>
            <a:pPr lvl="1"/>
            <a:r>
              <a:rPr lang="sr-Latn-RS" dirty="0" smtClean="0"/>
              <a:t>Virtuelne mašine</a:t>
            </a:r>
          </a:p>
          <a:p>
            <a:pPr lvl="1"/>
            <a:r>
              <a:rPr lang="sr-Latn-RS" dirty="0" smtClean="0"/>
              <a:t>Engine</a:t>
            </a:r>
          </a:p>
          <a:p>
            <a:pPr lvl="1"/>
            <a:r>
              <a:rPr lang="sr-Latn-RS" dirty="0" smtClean="0"/>
              <a:t>Primer:</a:t>
            </a:r>
          </a:p>
          <a:p>
            <a:pPr lvl="2"/>
            <a:r>
              <a:rPr lang="sr-Latn-RS" dirty="0" smtClean="0"/>
              <a:t>BPML</a:t>
            </a:r>
          </a:p>
          <a:p>
            <a:pPr lvl="2"/>
            <a:r>
              <a:rPr lang="sr-Latn-RS" dirty="0" smtClean="0"/>
              <a:t>Izvršni UML</a:t>
            </a:r>
          </a:p>
          <a:p>
            <a:pPr lvl="2"/>
            <a:r>
              <a:rPr lang="en-US" dirty="0" smtClean="0"/>
              <a:t>P</a:t>
            </a:r>
            <a:r>
              <a:rPr lang="sr-Latn-RS" dirty="0" smtClean="0"/>
              <a:t>a čak i Java, python, .NET</a:t>
            </a:r>
          </a:p>
          <a:p>
            <a:r>
              <a:rPr lang="sr-Latn-RS" dirty="0" smtClean="0"/>
              <a:t>Generisanje koda</a:t>
            </a:r>
          </a:p>
          <a:p>
            <a:pPr lvl="1"/>
            <a:r>
              <a:rPr lang="sr-Latn-RS" dirty="0" smtClean="0"/>
              <a:t>“primitivno” generisanje (print)</a:t>
            </a:r>
          </a:p>
          <a:p>
            <a:pPr lvl="1"/>
            <a:r>
              <a:rPr lang="en-US" dirty="0" smtClean="0"/>
              <a:t>K</a:t>
            </a:r>
            <a:r>
              <a:rPr lang="sr-Latn-RS" dirty="0" smtClean="0"/>
              <a:t>orišćenjem obrađivača šablona (Template Engine)</a:t>
            </a:r>
          </a:p>
          <a:p>
            <a:pPr lvl="2"/>
            <a:r>
              <a:rPr lang="sr-Latn-RS" dirty="0" smtClean="0"/>
              <a:t>FreeMarker, Velocity, Mako, Jinja...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93610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Obrađivači šablona</a:t>
            </a:r>
          </a:p>
        </p:txBody>
      </p:sp>
      <p:pic>
        <p:nvPicPr>
          <p:cNvPr id="4" name="Picture 3" descr="TemplateEngi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523" y="2778104"/>
            <a:ext cx="8380953" cy="2019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72008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Primer: Jinja2 šablon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1844824"/>
            <a:ext cx="7272808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/>
              </a:rPr>
              <a:t>{% for f in functions %} </a:t>
            </a:r>
            <a:endParaRPr lang="sr-Latn-R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{{f.return_type}} {{f.name}}() </a:t>
            </a:r>
            <a:endParaRPr lang="sr-Latn-R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{</a:t>
            </a:r>
            <a:endParaRPr lang="sr-Latn-R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} </a:t>
            </a:r>
            <a:endParaRPr lang="sr-Latn-R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{% endfor %} </a:t>
            </a:r>
            <a:endParaRPr lang="sr-Latn-RS" sz="1400" dirty="0" smtClean="0">
              <a:latin typeface="Courier New"/>
            </a:endParaRPr>
          </a:p>
          <a:p>
            <a:endParaRPr lang="sr-Latn-R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int main(int argc, char *argv[]) </a:t>
            </a:r>
            <a:endParaRPr lang="sr-Latn-R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{ {% for f in functions %} </a:t>
            </a:r>
            <a:endParaRPr lang="sr-Latn-RS" sz="1400" dirty="0" smtClean="0">
              <a:latin typeface="Courier New"/>
            </a:endParaRPr>
          </a:p>
          <a:p>
            <a:r>
              <a:rPr lang="sr-Latn-RS" sz="1400" dirty="0" smtClean="0">
                <a:latin typeface="Courier New"/>
              </a:rPr>
              <a:t>   </a:t>
            </a:r>
            <a:r>
              <a:rPr lang="en-US" sz="1400" dirty="0" smtClean="0">
                <a:latin typeface="Courier New"/>
              </a:rPr>
              <a:t>{{f.name}}(); </a:t>
            </a:r>
            <a:endParaRPr lang="sr-Latn-R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{% endfor %} </a:t>
            </a:r>
            <a:endParaRPr lang="sr-Latn-R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}</a:t>
            </a:r>
            <a:endParaRPr lang="en-US" sz="1400" dirty="0"/>
          </a:p>
        </p:txBody>
      </p:sp>
      <p:pic>
        <p:nvPicPr>
          <p:cNvPr id="6" name="Picture 5" descr="TempalteP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4581128"/>
            <a:ext cx="3809524" cy="1104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384376"/>
          </a:xfrm>
        </p:spPr>
        <p:txBody>
          <a:bodyPr/>
          <a:lstStyle/>
          <a:p>
            <a:pPr algn="ctr">
              <a:buNone/>
            </a:pPr>
            <a:r>
              <a:rPr lang="sr-Latn-RS" b="1" smtClean="0"/>
              <a:t>Podaci </a:t>
            </a:r>
            <a:r>
              <a:rPr lang="sr-Latn-RS" b="1" dirty="0" smtClean="0"/>
              <a:t>za generisanje koda</a:t>
            </a:r>
          </a:p>
          <a:p>
            <a:r>
              <a:rPr lang="en-US" dirty="0" smtClean="0"/>
              <a:t>D</a:t>
            </a:r>
            <a:r>
              <a:rPr lang="sr-Latn-RS" dirty="0" smtClean="0"/>
              <a:t>obijaju se parsiranjem datoteka (XML, ili neki drugi format)</a:t>
            </a:r>
          </a:p>
          <a:p>
            <a:r>
              <a:rPr lang="sr-Latn-RS" dirty="0" smtClean="0"/>
              <a:t>Direktnim pristupom podacima u operativnoj memoriji</a:t>
            </a:r>
          </a:p>
          <a:p>
            <a:r>
              <a:rPr lang="en-US" dirty="0" smtClean="0"/>
              <a:t>Č</a:t>
            </a:r>
            <a:r>
              <a:rPr lang="sr-Latn-RS" dirty="0" smtClean="0"/>
              <a:t>itanjem baze podataka</a:t>
            </a:r>
          </a:p>
          <a:p>
            <a:r>
              <a:rPr lang="sr-Latn-RS" dirty="0" smtClean="0"/>
              <a:t>...</a:t>
            </a:r>
          </a:p>
        </p:txBody>
      </p:sp>
      <p:pic>
        <p:nvPicPr>
          <p:cNvPr id="6" name="Picture 5" descr="TempalteP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5803" y="4988534"/>
            <a:ext cx="3713486" cy="1104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872208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Struktura generisane aplikacije</a:t>
            </a:r>
          </a:p>
          <a:p>
            <a:r>
              <a:rPr lang="sr-Latn-RS" dirty="0" smtClean="0"/>
              <a:t>U idealnom slučaju: framework + generisani kod</a:t>
            </a:r>
          </a:p>
          <a:p>
            <a:r>
              <a:rPr lang="sr-Latn-RS" dirty="0" smtClean="0"/>
              <a:t>Češće: framework + generisani kod + ručno pisani kod</a:t>
            </a:r>
          </a:p>
        </p:txBody>
      </p:sp>
      <p:pic>
        <p:nvPicPr>
          <p:cNvPr id="6" name="Picture 5" descr="TempalteP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284984"/>
            <a:ext cx="2160240" cy="2500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enerisanaAplikacija-Cest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3284984"/>
            <a:ext cx="2857500" cy="2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38437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Generisani kod ne treba</a:t>
            </a:r>
          </a:p>
          <a:p>
            <a:r>
              <a:rPr lang="en-US" dirty="0" smtClean="0"/>
              <a:t>R</a:t>
            </a:r>
            <a:r>
              <a:rPr lang="sr-Latn-RS" dirty="0" smtClean="0"/>
              <a:t>učno menjati</a:t>
            </a:r>
          </a:p>
          <a:p>
            <a:r>
              <a:rPr lang="en-US" dirty="0" smtClean="0"/>
              <a:t>Č</a:t>
            </a:r>
            <a:r>
              <a:rPr lang="sr-Latn-RS" dirty="0" smtClean="0"/>
              <a:t>uvati na repozitorijumu za kontrolu vrezija</a:t>
            </a:r>
          </a:p>
          <a:p>
            <a:r>
              <a:rPr lang="sr-Latn-RS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752528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Preporučuje se </a:t>
            </a:r>
          </a:p>
          <a:p>
            <a:r>
              <a:rPr lang="en-US" dirty="0" smtClean="0"/>
              <a:t>G</a:t>
            </a:r>
            <a:r>
              <a:rPr lang="sr-Latn-RS" dirty="0" smtClean="0"/>
              <a:t>enerisanje komentara u generisanom kodu</a:t>
            </a:r>
          </a:p>
          <a:p>
            <a:r>
              <a:rPr lang="en-US" dirty="0" smtClean="0"/>
              <a:t>G</a:t>
            </a:r>
            <a:r>
              <a:rPr lang="sr-Latn-RS" dirty="0" smtClean="0"/>
              <a:t>enerisanje čitljivog koda</a:t>
            </a:r>
          </a:p>
          <a:p>
            <a:pPr lvl="1"/>
            <a:r>
              <a:rPr lang="en-US" dirty="0" smtClean="0"/>
              <a:t>U</a:t>
            </a:r>
            <a:r>
              <a:rPr lang="sr-Latn-RS" dirty="0" smtClean="0"/>
              <a:t>vlačenje</a:t>
            </a:r>
          </a:p>
          <a:p>
            <a:pPr lvl="1"/>
            <a:r>
              <a:rPr lang="en-US" dirty="0" smtClean="0"/>
              <a:t>S</a:t>
            </a:r>
            <a:r>
              <a:rPr lang="sr-Latn-RS" dirty="0" smtClean="0"/>
              <a:t>mislena imena promenljivih, klasa...</a:t>
            </a:r>
          </a:p>
          <a:p>
            <a:r>
              <a:rPr lang="en-US" dirty="0" smtClean="0"/>
              <a:t>G</a:t>
            </a:r>
            <a:r>
              <a:rPr lang="sr-Latn-RS" dirty="0" smtClean="0"/>
              <a:t>enerisanje dodatnih informacija (radi kasnijeg lakšeg održavanja)</a:t>
            </a:r>
          </a:p>
          <a:p>
            <a:pPr lvl="1"/>
            <a:r>
              <a:rPr lang="en-US" dirty="0" smtClean="0"/>
              <a:t>I</a:t>
            </a:r>
            <a:r>
              <a:rPr lang="sr-Latn-RS" dirty="0" smtClean="0"/>
              <a:t>me šablona korišćenog za generisanje koda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atum i vreme generisanja</a:t>
            </a:r>
          </a:p>
          <a:p>
            <a:r>
              <a:rPr lang="sr-Latn-RS" dirty="0" smtClean="0"/>
              <a:t>Primer</a:t>
            </a:r>
            <a:endParaRPr lang="sr-Latn-RS" dirty="0" smtClean="0"/>
          </a:p>
          <a:p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589240"/>
            <a:ext cx="7632848" cy="1089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[01.12.2010. 17:34:45] 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Generisano na osnovu templejta: ejbclass.ftl 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Element modela: orgsema::Odeljenje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10445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Strategije za integraciju ručno pisanog koda</a:t>
            </a:r>
          </a:p>
          <a:p>
            <a:r>
              <a:rPr lang="sr-Latn-RS" dirty="0" smtClean="0"/>
              <a:t>Zaštićene zone</a:t>
            </a:r>
          </a:p>
          <a:p>
            <a:r>
              <a:rPr lang="sr-Latn-RS" dirty="0" smtClean="0"/>
              <a:t>Kontrolisano nasleđivanje generisanog koda</a:t>
            </a:r>
          </a:p>
          <a:p>
            <a:r>
              <a:rPr lang="sr-Latn-RS" dirty="0" smtClean="0"/>
              <a:t>Proširivanje generisanog koda (hook-ovi, pokazivači na funkcije...)</a:t>
            </a:r>
          </a:p>
          <a:p>
            <a:r>
              <a:rPr lang="sr-Latn-RS" dirty="0" smtClean="0"/>
              <a:t>Parcijalne klase</a:t>
            </a:r>
          </a:p>
          <a:p>
            <a:r>
              <a:rPr lang="sr-Latn-RS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752528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Odakle početi</a:t>
            </a:r>
          </a:p>
          <a:p>
            <a:r>
              <a:rPr lang="sr-Latn-RS" dirty="0" smtClean="0"/>
              <a:t>Referentna implementacija – ručno implementirati primer aplikacije ili uzeti gotovu ako postoji</a:t>
            </a:r>
          </a:p>
          <a:p>
            <a:r>
              <a:rPr lang="sr-Latn-RS" dirty="0" smtClean="0"/>
              <a:t>Analizirati – šta se generiše, šta se ručno implementira, šta je deo biblioteka/framework-a</a:t>
            </a:r>
          </a:p>
          <a:p>
            <a:r>
              <a:rPr lang="sr-Latn-RS" dirty="0" smtClean="0"/>
              <a:t>Skicirati jezik (metamodel, konkretna sintaksa, pravila...)</a:t>
            </a:r>
          </a:p>
          <a:p>
            <a:r>
              <a:rPr lang="sr-Latn-RS" dirty="0" smtClean="0"/>
              <a:t>Implementirati generator</a:t>
            </a:r>
          </a:p>
          <a:p>
            <a:r>
              <a:rPr lang="en-US" dirty="0" smtClean="0"/>
              <a:t>D</a:t>
            </a:r>
            <a:r>
              <a:rPr lang="sr-Latn-RS" dirty="0" smtClean="0"/>
              <a:t>efinisati strategiju za integraciju ručno pisanog i generisanog koda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Uvod</a:t>
            </a:r>
          </a:p>
          <a:p>
            <a:r>
              <a:rPr lang="en-US" dirty="0" smtClean="0"/>
              <a:t>J</a:t>
            </a:r>
            <a:r>
              <a:rPr lang="sr-Latn-RS" dirty="0" smtClean="0"/>
              <a:t>edna od tehnika je inženjerstvo upravljano modelima (MDE – Model Driven Engineering)</a:t>
            </a:r>
          </a:p>
          <a:p>
            <a:r>
              <a:rPr lang="sr-Latn-RS" dirty="0" smtClean="0"/>
              <a:t>Ciljevi MDE: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ovećanje produktivnosti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ovećanje kvaliteta</a:t>
            </a:r>
          </a:p>
          <a:p>
            <a:pPr lvl="1"/>
            <a:r>
              <a:rPr lang="en-US" dirty="0" smtClean="0"/>
              <a:t>N</a:t>
            </a:r>
            <a:r>
              <a:rPr lang="sr-Latn-RS" dirty="0" smtClean="0"/>
              <a:t>ezavisnost od tehnologija</a:t>
            </a:r>
          </a:p>
          <a:p>
            <a:pPr lvl="1"/>
            <a:r>
              <a:rPr lang="en-US" dirty="0" smtClean="0"/>
              <a:t>K</a:t>
            </a:r>
            <a:r>
              <a:rPr lang="sr-Latn-RS" dirty="0" smtClean="0"/>
              <a:t>valitetna </a:t>
            </a:r>
            <a:r>
              <a:rPr lang="en-US" dirty="0" smtClean="0"/>
              <a:t>d</a:t>
            </a:r>
            <a:r>
              <a:rPr lang="sr-Latn-RS" dirty="0" smtClean="0"/>
              <a:t>okumentacija i jednostavno održavanje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45638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Dalje</a:t>
            </a:r>
          </a:p>
          <a:p>
            <a:r>
              <a:rPr lang="sr-Latn-RS" dirty="0" smtClean="0"/>
              <a:t>Analizirati generisani kod</a:t>
            </a:r>
          </a:p>
          <a:p>
            <a:r>
              <a:rPr lang="sr-Latn-RS" dirty="0" smtClean="0"/>
              <a:t>Da li nešto treba izmestiti u framework</a:t>
            </a:r>
          </a:p>
          <a:p>
            <a:r>
              <a:rPr lang="sr-Latn-RS" dirty="0" smtClean="0"/>
              <a:t>Ažurirati generator</a:t>
            </a:r>
          </a:p>
          <a:p>
            <a:r>
              <a:rPr lang="en-US" dirty="0" smtClean="0"/>
              <a:t>P</a:t>
            </a:r>
            <a:r>
              <a:rPr lang="sr-Latn-RS" dirty="0" smtClean="0"/>
              <a:t>o potrebi ažurirati jezik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45638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Jinja</a:t>
            </a:r>
          </a:p>
          <a:p>
            <a:r>
              <a:rPr lang="en-US" dirty="0" smtClean="0"/>
              <a:t>J</a:t>
            </a:r>
            <a:r>
              <a:rPr lang="sr-Latn-RS" dirty="0" smtClean="0"/>
              <a:t>edan od široko prihvaćenih obrađivača šablona u python-u</a:t>
            </a:r>
          </a:p>
          <a:p>
            <a:r>
              <a:rPr lang="sr-Latn-RS" dirty="0" smtClean="0"/>
              <a:t>Dokumentacija je dostupna na: </a:t>
            </a:r>
            <a:r>
              <a:rPr lang="en-US" dirty="0" smtClean="0">
                <a:hlinkClick r:id="rId3"/>
              </a:rPr>
              <a:t>http://jinja.pocoo.org/docs/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96044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Jinja – osnovne direktive</a:t>
            </a:r>
          </a:p>
          <a:p>
            <a:r>
              <a:rPr lang="en-US" dirty="0" smtClean="0"/>
              <a:t>K</a:t>
            </a:r>
            <a:r>
              <a:rPr lang="sr-Latn-RS" dirty="0" smtClean="0"/>
              <a:t>omentar se definiše sa  </a:t>
            </a: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{#  #}</a:t>
            </a:r>
          </a:p>
          <a:p>
            <a:pPr lvl="1">
              <a:buNone/>
            </a:pPr>
            <a:r>
              <a:rPr lang="en-US" dirty="0" smtClean="0"/>
              <a:t>Primer:</a:t>
            </a:r>
            <a:endParaRPr lang="sr-Latn-RS" dirty="0" smtClean="0"/>
          </a:p>
          <a:p>
            <a:pPr lvl="1">
              <a:buNone/>
            </a:pPr>
            <a:r>
              <a:rPr lang="sr-Latn-RS" sz="1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{# komentar se ne pojavljuje u generisanom kodu #}</a:t>
            </a:r>
          </a:p>
          <a:p>
            <a:pPr marL="342900" lvl="1" indent="-342900">
              <a:buClr>
                <a:srgbClr val="6F6185"/>
              </a:buClr>
            </a:pPr>
            <a:r>
              <a:rPr lang="sr-Latn-RS" sz="2600" dirty="0" smtClean="0"/>
              <a:t>Promenljiva se definiše </a:t>
            </a:r>
            <a:r>
              <a:rPr lang="sr-Latn-RS" sz="26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{{   }}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Primer:</a:t>
            </a:r>
            <a:endParaRPr lang="sr-Latn-RS" dirty="0" smtClean="0"/>
          </a:p>
          <a:p>
            <a:pPr marL="742950" lvl="2" indent="-342900">
              <a:buClr>
                <a:srgbClr val="6F6185"/>
              </a:buClr>
              <a:buNone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{{ime}}, {{datum}}, {{ime + ‘ ‘ + prezime}}</a:t>
            </a:r>
            <a:endParaRPr lang="sr-Latn-RS" sz="18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Clr>
                <a:srgbClr val="6F6185"/>
              </a:buClr>
            </a:pPr>
            <a:r>
              <a:rPr lang="en-US" sz="2600" dirty="0" smtClean="0"/>
              <a:t>D</a:t>
            </a:r>
            <a:r>
              <a:rPr lang="sr-Latn-RS" sz="2600" dirty="0" smtClean="0"/>
              <a:t>irektive, petlje, blokovi različitih vrsta se definišu sa </a:t>
            </a:r>
            <a:r>
              <a:rPr lang="sr-Latn-RS" sz="26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{%   %}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528392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P</a:t>
            </a:r>
            <a:r>
              <a:rPr lang="sr-Latn-RS" b="1" dirty="0" smtClean="0"/>
              <a:t>rimer 1</a:t>
            </a:r>
          </a:p>
          <a:p>
            <a:r>
              <a:rPr lang="sr-Latn-RS" dirty="0" smtClean="0"/>
              <a:t>FileSystemLoader je klasa koja definiše template loader. Klasa obezbeđuje učitavanje šablona </a:t>
            </a:r>
            <a:r>
              <a:rPr lang="sr-Latn-RS" smtClean="0"/>
              <a:t>iz </a:t>
            </a:r>
            <a:r>
              <a:rPr lang="sr-Latn-RS" smtClean="0"/>
              <a:t>definisanog </a:t>
            </a:r>
            <a:r>
              <a:rPr lang="sr-Latn-RS" dirty="0" smtClean="0"/>
              <a:t>direktorijuma</a:t>
            </a:r>
          </a:p>
          <a:p>
            <a:r>
              <a:rPr lang="sr-Latn-RS" sz="2600" dirty="0" smtClean="0"/>
              <a:t>Klasa Environment je osnovna komponenta Jinja obrađivača šablona kojom se vrši učitavanje pojedinačnih šablona </a:t>
            </a:r>
            <a:endParaRPr lang="sr-Latn-RS" sz="26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Jinja – uslovno generisanje koda</a:t>
            </a:r>
          </a:p>
          <a:p>
            <a:r>
              <a:rPr lang="sr-Latn-RS" dirty="0" smtClean="0"/>
              <a:t>Definicija</a:t>
            </a:r>
          </a:p>
          <a:p>
            <a:pPr>
              <a:buNone/>
            </a:pPr>
            <a:r>
              <a:rPr lang="sr-Latn-RS" dirty="0" smtClean="0"/>
              <a:t>		</a:t>
            </a: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{% if uslov %}</a:t>
            </a:r>
          </a:p>
          <a:p>
            <a:pPr>
              <a:buNone/>
            </a:pP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{% elif uslov2 %}</a:t>
            </a:r>
          </a:p>
          <a:p>
            <a:pPr>
              <a:buNone/>
            </a:pP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>
              <a:buNone/>
            </a:pP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{% elif uslovn %}</a:t>
            </a:r>
          </a:p>
          <a:p>
            <a:pPr>
              <a:buNone/>
            </a:pP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{% else %}</a:t>
            </a:r>
          </a:p>
          <a:p>
            <a:pPr>
              <a:buNone/>
            </a:pP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{% endif %}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Jinja – petlja</a:t>
            </a:r>
          </a:p>
          <a:p>
            <a:r>
              <a:rPr lang="sr-Latn-RS" dirty="0" smtClean="0"/>
              <a:t>Definiše se sa  </a:t>
            </a: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{% for a in colection %}</a:t>
            </a:r>
          </a:p>
          <a:p>
            <a:pPr lvl="1">
              <a:buNone/>
            </a:pPr>
            <a:r>
              <a:rPr lang="sr-Latn-RS" dirty="0" smtClean="0"/>
              <a:t>Primer:</a:t>
            </a:r>
          </a:p>
          <a:p>
            <a:pPr lvl="1">
              <a:buNone/>
            </a:pPr>
            <a:r>
              <a:rPr lang="sr-Latn-R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{% for f in functions %}</a:t>
            </a:r>
            <a:br>
              <a:rPr lang="sr-Latn-R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sr-Latn-R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{{f.return_type}} {{f.name}}();</a:t>
            </a:r>
          </a:p>
          <a:p>
            <a:pPr lvl="1">
              <a:buNone/>
            </a:pPr>
            <a:r>
              <a:rPr lang="sr-Latn-R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{% endfor %}</a:t>
            </a:r>
          </a:p>
          <a:p>
            <a:r>
              <a:rPr lang="sr-Latn-RS" dirty="0" smtClean="0"/>
              <a:t>U okviru petlje može se koristiti promenljiva loop koja daje informacije o izvršavanju petlje: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loop.first</a:t>
            </a:r>
            <a:r>
              <a:rPr lang="sr-Latn-RS" dirty="0" smtClean="0"/>
              <a:t> – da li je prva iteracija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loop.last</a:t>
            </a:r>
            <a:r>
              <a:rPr lang="sr-Latn-RS" dirty="0" smtClean="0"/>
              <a:t> – da li je poslednja iteracija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loop.length</a:t>
            </a:r>
            <a:r>
              <a:rPr lang="sr-Latn-RS" dirty="0" smtClean="0"/>
              <a:t> – koliko iteracija ukupno ima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loop.index</a:t>
            </a:r>
            <a:r>
              <a:rPr lang="sr-Latn-RS" dirty="0" smtClean="0"/>
              <a:t> – redni broj tekuće iteracije</a:t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72008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Primer petlje</a:t>
            </a:r>
            <a:endParaRPr lang="sr-Latn-RS" b="1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2642136"/>
            <a:ext cx="7560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{% for f in functions %}</a:t>
            </a:r>
            <a:br>
              <a:rPr lang="sr-Latn-R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 {{f.return_type}} {{f.name}}();</a:t>
            </a:r>
          </a:p>
          <a:p>
            <a:r>
              <a:rPr lang="sr-Latn-R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 {% if loop.index is divisibleby 3 %}</a:t>
            </a:r>
          </a:p>
          <a:p>
            <a:r>
              <a:rPr lang="sr-Latn-R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    /* Komentar */</a:t>
            </a:r>
          </a:p>
          <a:p>
            <a:r>
              <a:rPr lang="sr-Latn-R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 {% endif %}</a:t>
            </a: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{% endfor %}</a:t>
            </a:r>
            <a:endParaRPr lang="sr-Latn-R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2304256"/>
          </a:xfrm>
        </p:spPr>
        <p:txBody>
          <a:bodyPr/>
          <a:lstStyle/>
          <a:p>
            <a:pPr algn="ctr">
              <a:buNone/>
            </a:pPr>
            <a:r>
              <a:rPr lang="en-US" b="1" dirty="0" err="1" smtClean="0"/>
              <a:t>Uklanjanje</a:t>
            </a:r>
            <a:r>
              <a:rPr lang="en-US" b="1" dirty="0" smtClean="0"/>
              <a:t> </a:t>
            </a:r>
            <a:r>
              <a:rPr lang="en-US" b="1" dirty="0" err="1" smtClean="0"/>
              <a:t>praznih</a:t>
            </a:r>
            <a:r>
              <a:rPr lang="en-US" b="1" dirty="0" smtClean="0"/>
              <a:t> </a:t>
            </a:r>
            <a:r>
              <a:rPr lang="en-US" b="1" dirty="0" err="1" smtClean="0"/>
              <a:t>mesta</a:t>
            </a:r>
            <a:endParaRPr lang="sr-Latn-RS" b="1" dirty="0" smtClean="0"/>
          </a:p>
          <a:p>
            <a:r>
              <a:rPr lang="sr-Latn-RS" dirty="0" smtClean="0"/>
              <a:t>Postiže </a:t>
            </a:r>
            <a:r>
              <a:rPr lang="sr-Latn-RS" smtClean="0"/>
              <a:t>se dodavanjem </a:t>
            </a:r>
            <a:r>
              <a:rPr lang="sr-Latn-RS" dirty="0" smtClean="0"/>
              <a:t>znaka “-” u okviru oznaka bloka: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{%- for p in parameters -%}</a:t>
            </a:r>
            <a:endParaRPr lang="sr-Latn-RS" dirty="0" smtClean="0">
              <a:latin typeface="Consolas" pitchFamily="49" charset="0"/>
              <a:cs typeface="Consolas" pitchFamily="49" charset="0"/>
            </a:endParaRPr>
          </a:p>
          <a:p>
            <a:r>
              <a:rPr lang="sr-Latn-RS" dirty="0" smtClean="0"/>
              <a:t>Primer: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501008"/>
            <a:ext cx="756084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{% </a:t>
            </a:r>
            <a:r>
              <a:rPr lang="sr-Latn-RS" sz="2000" dirty="0" smtClean="0">
                <a:solidFill>
                  <a:srgbClr val="B80000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sr-Latn-R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item </a:t>
            </a:r>
            <a:r>
              <a:rPr lang="sr-Latn-RS" sz="2000" dirty="0" smtClean="0">
                <a:solidFill>
                  <a:srgbClr val="B80000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sr-Latn-R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 -</a:t>
            </a: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%}</a:t>
            </a:r>
            <a:b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{{ </a:t>
            </a:r>
            <a:r>
              <a:rPr lang="sr-Latn-R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item </a:t>
            </a: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}}</a:t>
            </a:r>
            <a:b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{%</a:t>
            </a:r>
            <a:r>
              <a:rPr lang="sr-Latn-R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sr-Latn-RS" sz="2000" dirty="0" smtClean="0">
                <a:solidFill>
                  <a:srgbClr val="B80000"/>
                </a:solidFill>
                <a:latin typeface="Consolas" pitchFamily="49" charset="0"/>
                <a:cs typeface="Consolas" pitchFamily="49" charset="0"/>
              </a:rPr>
              <a:t>endfor </a:t>
            </a: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%}</a:t>
            </a:r>
            <a:endParaRPr lang="sr-Latn-R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4797152"/>
            <a:ext cx="80648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Char char="l"/>
            </a:pPr>
            <a:r>
              <a:rPr lang="sr-Latn-RS" sz="2600" dirty="0" smtClean="0">
                <a:solidFill>
                  <a:prstClr val="black"/>
                </a:solidFill>
                <a:cs typeface="Arial" pitchFamily="34" charset="0"/>
              </a:rPr>
              <a:t>Ukoliko sekvencu čine brojevi od 1 do 9, rezltat će biti niz 123456789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3888432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Uključivanje drugih šablona</a:t>
            </a:r>
          </a:p>
          <a:p>
            <a:r>
              <a:rPr lang="sr-Latn-RS" dirty="0" smtClean="0"/>
              <a:t>Vrši se direktivom include i navođenjem imena šablona unutar apostrofa: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{%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 include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‘ime.template’ %}</a:t>
            </a:r>
            <a:endParaRPr lang="sr-Latn-RS" dirty="0" smtClean="0">
              <a:latin typeface="Consolas" pitchFamily="49" charset="0"/>
              <a:cs typeface="Consolas" pitchFamily="49" charset="0"/>
            </a:endParaRPr>
          </a:p>
          <a:p>
            <a:r>
              <a:rPr lang="sr-Latn-RS" dirty="0" smtClean="0"/>
              <a:t>Šabloni koji se uključuju moraju biti dostupni. Dostupnost je definisana prilikom postavljanja okruženja za generisanje koda (loader i environment)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252028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Makroi</a:t>
            </a:r>
          </a:p>
          <a:p>
            <a:r>
              <a:rPr lang="sr-Latn-RS" dirty="0" smtClean="0"/>
              <a:t>Ukoliko postoji deo koda koji se ponavlja u više šablona onda se ovakvi delovi mogu smestiti u posebne šablone i definisati kao makroi</a:t>
            </a:r>
          </a:p>
          <a:p>
            <a:r>
              <a:rPr lang="sr-Latn-RS" dirty="0" smtClean="0"/>
              <a:t>Primer: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356992"/>
            <a:ext cx="756084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{%- macro header(f) -%}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{{f.return_type}} {{f.name}}()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{%- endmacro %}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536" y="4581128"/>
            <a:ext cx="82296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sr-Latn-R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Neka se ovaj makro nalazi u šablonu utils.template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Osnovna Ideja</a:t>
            </a:r>
          </a:p>
          <a:p>
            <a:r>
              <a:rPr lang="pt-BR" dirty="0" smtClean="0"/>
              <a:t>Model razmatranog sistema na </a:t>
            </a:r>
            <a:r>
              <a:rPr lang="pt-BR" b="1" dirty="0" smtClean="0"/>
              <a:t>visokom nivou apstrakcije</a:t>
            </a:r>
            <a:r>
              <a:rPr lang="pt-BR" dirty="0" smtClean="0"/>
              <a:t> se tretira kao deo implementacije</a:t>
            </a:r>
            <a:endParaRPr lang="sr-Latn-RS" dirty="0" smtClean="0"/>
          </a:p>
          <a:p>
            <a:r>
              <a:rPr lang="en-US" b="1" dirty="0" smtClean="0"/>
              <a:t>Automatizovanim postupcima</a:t>
            </a:r>
            <a:r>
              <a:rPr lang="en-US" dirty="0" smtClean="0"/>
              <a:t>, model se prevodi na programski kod koji se izvršava na ciljnoj platformi ili se interpretira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36" y="764704"/>
            <a:ext cx="8229600" cy="144016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Makroi</a:t>
            </a:r>
          </a:p>
          <a:p>
            <a:r>
              <a:rPr lang="sr-Latn-RS" dirty="0" smtClean="0"/>
              <a:t>Korišćenje prethodnog makroa iz drugog šablona predstavljano je primerom: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132856"/>
            <a:ext cx="7560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{% set template = "utils.template" %}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{% from template import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%}</a:t>
            </a:r>
            <a:endParaRPr lang="sr-Latn-R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{% for f in functions %}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{{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header(f)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}};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{% endfor %}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1736" y="4221088"/>
            <a:ext cx="8229600" cy="21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sr-Latn-R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Makrou su dostupni samo podaci koji</a:t>
            </a:r>
            <a:r>
              <a:rPr kumimoji="0" lang="sr-Latn-R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mu se proslede kao paramatri. Ukoliko se svi podaci trenutnog šablona žele učiniti dostupni makrou podrebno je uključiti makro sa atributom “</a:t>
            </a:r>
            <a:r>
              <a:rPr kumimoji="0" lang="sr-Latn-R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with context</a:t>
            </a:r>
            <a:r>
              <a:rPr kumimoji="0" lang="sr-Latn-R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”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36" y="764704"/>
            <a:ext cx="8229600" cy="144016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Makroi</a:t>
            </a:r>
          </a:p>
          <a:p>
            <a:r>
              <a:rPr lang="sr-Latn-RS" dirty="0" smtClean="0"/>
              <a:t>Primer dinamičkog učitavanja makroa: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132856"/>
            <a:ext cx="756084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{% for f in functions %}</a:t>
            </a:r>
            <a:br>
              <a:rPr lang="sr-Latn-RS" sz="2000" dirty="0" smtClean="0"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{% set template = </a:t>
            </a:r>
            <a:r>
              <a:rPr lang="sr-Latn-RS" sz="20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f.name + '.template' </a:t>
            </a: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%}</a:t>
            </a:r>
            <a:br>
              <a:rPr lang="sr-Latn-RS" sz="2000" dirty="0" smtClean="0"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{% from template import function_prototype with context %}</a:t>
            </a:r>
            <a:br>
              <a:rPr lang="sr-Latn-RS" sz="2000" dirty="0" smtClean="0"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{{function_prototype(f)}}</a:t>
            </a:r>
            <a:br>
              <a:rPr lang="sr-Latn-RS" sz="2000" dirty="0" smtClean="0"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{% from template import function </a:t>
            </a:r>
            <a:r>
              <a:rPr lang="sr-Latn-RS" sz="20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with context</a:t>
            </a: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 %}</a:t>
            </a:r>
            <a:br>
              <a:rPr lang="sr-Latn-RS" sz="2000" dirty="0" smtClean="0"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{{function(f)}}</a:t>
            </a:r>
            <a:br>
              <a:rPr lang="sr-Latn-RS" sz="2000" dirty="0" smtClean="0"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{% endfor %}</a:t>
            </a:r>
            <a:endParaRPr lang="sr-Latn-R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36" y="1196752"/>
            <a:ext cx="8229600" cy="4608512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Zadaci</a:t>
            </a:r>
          </a:p>
          <a:p>
            <a:r>
              <a:rPr lang="en-US" dirty="0" err="1" smtClean="0"/>
              <a:t>Proširiti</a:t>
            </a:r>
            <a:r>
              <a:rPr lang="en-US" dirty="0" smtClean="0"/>
              <a:t> example 2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generiše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include </a:t>
            </a:r>
            <a:r>
              <a:rPr lang="en-US" dirty="0" err="1" smtClean="0"/>
              <a:t>sekcija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pozivi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en-US" dirty="0" smtClean="0"/>
              <a:t> u okviru main-a.</a:t>
            </a:r>
            <a:endParaRPr lang="sr-Latn-RS" dirty="0" smtClean="0"/>
          </a:p>
          <a:p>
            <a:r>
              <a:rPr lang="en-US" dirty="0" err="1" smtClean="0"/>
              <a:t>Proširiti</a:t>
            </a:r>
            <a:r>
              <a:rPr lang="en-US" dirty="0" smtClean="0"/>
              <a:t> example 2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generišu</a:t>
            </a:r>
            <a:r>
              <a:rPr lang="en-US" dirty="0" smtClean="0"/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err="1" smtClean="0"/>
              <a:t>Proširiti</a:t>
            </a:r>
            <a:r>
              <a:rPr lang="en-US" dirty="0" smtClean="0"/>
              <a:t> example 2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prototip</a:t>
            </a:r>
            <a:r>
              <a:rPr lang="sr-Latn-RS" dirty="0" smtClean="0"/>
              <a:t>ovi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dirty="0" err="1" smtClean="0"/>
              <a:t>generišu</a:t>
            </a:r>
            <a:r>
              <a:rPr lang="en-US" dirty="0" smtClean="0"/>
              <a:t> u </a:t>
            </a:r>
            <a:r>
              <a:rPr lang="en-US" dirty="0" err="1" smtClean="0"/>
              <a:t>datoteci</a:t>
            </a:r>
            <a:r>
              <a:rPr lang="en-US" dirty="0" smtClean="0"/>
              <a:t> </a:t>
            </a:r>
            <a:r>
              <a:rPr lang="en-US" dirty="0" err="1" smtClean="0"/>
              <a:t>func.h</a:t>
            </a:r>
            <a:r>
              <a:rPr lang="en-US" dirty="0" smtClean="0"/>
              <a:t> a </a:t>
            </a:r>
            <a:r>
              <a:rPr lang="en-US" dirty="0" err="1" smtClean="0"/>
              <a:t>funkcije</a:t>
            </a:r>
            <a:r>
              <a:rPr lang="en-US" dirty="0" smtClean="0"/>
              <a:t> u </a:t>
            </a:r>
            <a:r>
              <a:rPr lang="en-US" dirty="0" err="1" smtClean="0"/>
              <a:t>datoteci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func.c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err="1" smtClean="0"/>
              <a:t>Proširiti</a:t>
            </a:r>
            <a:r>
              <a:rPr lang="en-US" dirty="0" smtClean="0"/>
              <a:t> example 2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svaka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njen</a:t>
            </a:r>
            <a:r>
              <a:rPr lang="en-US" dirty="0" smtClean="0"/>
              <a:t> </a:t>
            </a:r>
            <a:r>
              <a:rPr lang="en-US" dirty="0" err="1" smtClean="0"/>
              <a:t>prototip</a:t>
            </a:r>
            <a:r>
              <a:rPr lang="en-US" dirty="0" smtClean="0"/>
              <a:t> </a:t>
            </a:r>
            <a:r>
              <a:rPr lang="en-US" dirty="0" err="1" smtClean="0"/>
              <a:t>generišu</a:t>
            </a:r>
            <a:r>
              <a:rPr lang="en-US" dirty="0" smtClean="0"/>
              <a:t> u </a:t>
            </a:r>
            <a:r>
              <a:rPr lang="en-US" dirty="0" err="1" smtClean="0"/>
              <a:t>posebnoj</a:t>
            </a:r>
            <a:r>
              <a:rPr lang="en-US" dirty="0" smtClean="0"/>
              <a:t> </a:t>
            </a:r>
            <a:r>
              <a:rPr lang="en-US" dirty="0" err="1" smtClean="0"/>
              <a:t>datoteci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Podizanje nivoa apstrakcije</a:t>
            </a:r>
          </a:p>
          <a:p>
            <a:r>
              <a:rPr lang="sr-Latn-RS" dirty="0" smtClean="0"/>
              <a:t>Apstrakcija – proces zanemarivanja nebitnih informacija</a:t>
            </a:r>
          </a:p>
          <a:p>
            <a:r>
              <a:rPr lang="sr-Latn-RS" dirty="0" smtClean="0"/>
              <a:t>Podizanjem nivoa apstrakcije smanjuje se složenost:</a:t>
            </a:r>
          </a:p>
          <a:p>
            <a:pPr lvl="1"/>
            <a:r>
              <a:rPr lang="en-US" dirty="0" smtClean="0"/>
              <a:t>J</a:t>
            </a:r>
            <a:r>
              <a:rPr lang="sr-Latn-RS" dirty="0" smtClean="0"/>
              <a:t>ezici treće generacije su značajno povećali produktivnost u odnosu na asembler</a:t>
            </a:r>
          </a:p>
          <a:p>
            <a:pPr lvl="1"/>
            <a:r>
              <a:rPr lang="sr-Latn-RS" dirty="0" smtClean="0"/>
              <a:t>OO nisu značajno uticali na produktivnost u odnosu na BASIC</a:t>
            </a:r>
          </a:p>
          <a:p>
            <a:pPr lvl="1"/>
            <a:r>
              <a:rPr lang="sr-Latn-RS" dirty="0" smtClean="0"/>
              <a:t>Jezici specifični za domen (DSL) takođe značajno povećavaju produktivnost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Poređenje modela različitih nivoa apstrakcije</a:t>
            </a:r>
          </a:p>
          <a:p>
            <a:r>
              <a:rPr lang="sr-Latn-RS" dirty="0" smtClean="0"/>
              <a:t>Model na niskom nivou apstrakcije:</a:t>
            </a:r>
          </a:p>
          <a:p>
            <a:pPr lvl="1"/>
            <a:r>
              <a:rPr lang="sr-Latn-RS" dirty="0" smtClean="0"/>
              <a:t>Bavi se implementacionim detaljima</a:t>
            </a:r>
          </a:p>
          <a:p>
            <a:pPr lvl="1"/>
            <a:r>
              <a:rPr lang="sr-Latn-RS" dirty="0" smtClean="0"/>
              <a:t>Često se jedna klasa u modelu mapira na jednu klasu u oviru programskog koda</a:t>
            </a:r>
          </a:p>
          <a:p>
            <a:r>
              <a:rPr lang="sr-Latn-RS" dirty="0" smtClean="0"/>
              <a:t>Model na visokom nivou apstrakcije:</a:t>
            </a:r>
          </a:p>
          <a:p>
            <a:pPr lvl="1"/>
            <a:r>
              <a:rPr lang="sr-Latn-RS" dirty="0" smtClean="0"/>
              <a:t>Bavi se spacifikacijom kategorija razmatranog sistema i njihovim međusobnim odnosima na znatno višem nivou u odnosu na programski kod</a:t>
            </a:r>
          </a:p>
          <a:p>
            <a:pPr lvl="1"/>
            <a:r>
              <a:rPr lang="sr-Latn-RS" dirty="0" smtClean="0"/>
              <a:t>Poželjno je da se jedan pojam iz domena problema mapira na jedan element modela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528392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Model u kontekstu MDE</a:t>
            </a:r>
          </a:p>
          <a:p>
            <a:r>
              <a:rPr lang="sr-Latn-RS" dirty="0" smtClean="0"/>
              <a:t>Model predstavlja opis sistema ili njegovog dela zapisan korišćenjem </a:t>
            </a:r>
            <a:r>
              <a:rPr lang="sr-Latn-RS" i="1" dirty="0" smtClean="0"/>
              <a:t>dobro definisanog jezika</a:t>
            </a:r>
            <a:r>
              <a:rPr lang="sr-Latn-RS" dirty="0" smtClean="0"/>
              <a:t> koji podržava automatsku interpretaciju od strane račnara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168352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Dobro definisan jezik</a:t>
            </a:r>
          </a:p>
          <a:p>
            <a:r>
              <a:rPr lang="sr-Latn-RS" dirty="0" smtClean="0"/>
              <a:t>Apstraktna sintaksa (metamodel)</a:t>
            </a:r>
          </a:p>
          <a:p>
            <a:r>
              <a:rPr lang="en-US" dirty="0" smtClean="0"/>
              <a:t>K</a:t>
            </a:r>
            <a:r>
              <a:rPr lang="sr-Latn-RS" dirty="0" smtClean="0"/>
              <a:t>onkretna sintaksa (notacija, prezentacija)</a:t>
            </a:r>
          </a:p>
          <a:p>
            <a:r>
              <a:rPr lang="sr-Latn-RS" dirty="0" smtClean="0"/>
              <a:t>Semantika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453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Apstratna sintaksa – metamodel</a:t>
            </a:r>
          </a:p>
          <a:p>
            <a:r>
              <a:rPr lang="sr-Latn-RS" dirty="0" smtClean="0"/>
              <a:t>Metamodel je apstraktna sintaksa jezika</a:t>
            </a:r>
          </a:p>
          <a:p>
            <a:r>
              <a:rPr lang="sr-Latn-RS" dirty="0" smtClean="0"/>
              <a:t>Metamodel možemo posmatrati i kao model strukture jezika (tj. model je instanca metamodela u određenom domenu)</a:t>
            </a:r>
          </a:p>
          <a:p>
            <a:r>
              <a:rPr lang="sr-Latn-RS" dirty="0" smtClean="0"/>
              <a:t>Definiše osnovne koncepte jezika i njihove međusobne relacije</a:t>
            </a:r>
          </a:p>
          <a:p>
            <a:r>
              <a:rPr lang="sr-Latn-RS" dirty="0" smtClean="0"/>
              <a:t>Model predstavlja apstrakciju realnog sistema</a:t>
            </a:r>
          </a:p>
          <a:p>
            <a:r>
              <a:rPr lang="sr-Latn-RS" dirty="0" smtClean="0"/>
              <a:t>Metamodel je eksplicitna specifikacija apstrakcije –  definiše načine na koji se apstrakcija obavlja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08012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 1: Deo pojednostavljenog metamodela UML dijagrama klasa</a:t>
            </a:r>
          </a:p>
        </p:txBody>
      </p:sp>
      <p:sp>
        <p:nvSpPr>
          <p:cNvPr id="1028" name="AutoShape 4" descr="https://enastava.io/courses/83/files/6603/course%20files/C.%20Generisanje%20koda/0/predavanja/Slike/uml_met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 descr="uml_me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5968" y="2630057"/>
            <a:ext cx="6692064" cy="231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T-RK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3080</TotalTime>
  <Words>1097</Words>
  <Application>Microsoft Office PowerPoint</Application>
  <PresentationFormat>On-screen Show (4:3)</PresentationFormat>
  <Paragraphs>235</Paragraphs>
  <Slides>33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RT-RK_ppt_template</vt:lpstr>
      <vt:lpstr>Python Osnove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Slide 33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Jelena Kovac</dc:creator>
  <cp:lastModifiedBy>Velimir Vujanovic</cp:lastModifiedBy>
  <cp:revision>107</cp:revision>
  <dcterms:created xsi:type="dcterms:W3CDTF">2011-11-09T07:48:25Z</dcterms:created>
  <dcterms:modified xsi:type="dcterms:W3CDTF">2015-08-03T08:25:20Z</dcterms:modified>
</cp:coreProperties>
</file>