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6F6185"/>
    <a:srgbClr val="EFB1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2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0722C72-192E-4D5D-BD69-D7C26B1AAC8D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E214A7-9CC4-436B-85B8-84CD30520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smtClean="0"/>
              <a:t>Dropins instaliranje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E214A7-9CC4-436B-85B8-84CD3052007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2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3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4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5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8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20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2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7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pic>
        <p:nvPicPr>
          <p:cNvPr id="23" name="Picture 4" descr="logo RT-RK"/>
          <p:cNvPicPr>
            <a:picLocks noChangeAspect="1" noChangeArrowheads="1"/>
          </p:cNvPicPr>
          <p:nvPr/>
        </p:nvPicPr>
        <p:blipFill>
          <a:blip r:embed="rId2" cstate="print">
            <a:lum bright="10000"/>
          </a:blip>
          <a:srcRect/>
          <a:stretch>
            <a:fillRect/>
          </a:stretch>
        </p:blipFill>
        <p:spPr bwMode="auto">
          <a:xfrm>
            <a:off x="6080125" y="1643063"/>
            <a:ext cx="1920875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40"/>
          <p:cNvSpPr>
            <a:spLocks noChangeShapeType="1"/>
          </p:cNvSpPr>
          <p:nvPr/>
        </p:nvSpPr>
        <p:spPr bwMode="auto">
          <a:xfrm>
            <a:off x="428625" y="3124200"/>
            <a:ext cx="54864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760" y="1425600"/>
            <a:ext cx="5400000" cy="1470025"/>
          </a:xfrm>
        </p:spPr>
        <p:txBody>
          <a:bodyPr/>
          <a:lstStyle>
            <a:lvl1pPr algn="r">
              <a:defRPr sz="3600" cap="all" baseline="0">
                <a:solidFill>
                  <a:srgbClr val="EFB1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16" y="3351600"/>
            <a:ext cx="6480000" cy="175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6F6185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9E6BF-F5C2-4066-BDA6-A1CFB3CBDE70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6E9A5-087C-4163-A402-BABC03DA9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9EB06-8EF2-4817-83E7-0BF43E83144A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3C7FE-D65A-491D-829C-B9697DC1BD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1DE4B-1C89-4E9A-A839-C8D8E683E9F2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E809D-6978-44FA-9A11-1BE62A96A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7" descr="RT-RK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85875"/>
            <a:ext cx="3048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0" y="0"/>
              <a:ext cx="9144000" cy="6858000"/>
              <a:chOff x="0" y="0"/>
              <a:chExt cx="9144000" cy="6858000"/>
            </a:xfrm>
          </p:grpSpPr>
          <p:sp>
            <p:nvSpPr>
              <p:cNvPr id="11" name="Freeform 17"/>
              <p:cNvSpPr>
                <a:spLocks/>
              </p:cNvSpPr>
              <p:nvPr/>
            </p:nvSpPr>
            <p:spPr bwMode="auto">
              <a:xfrm>
                <a:off x="7540625" y="0"/>
                <a:ext cx="1603375" cy="6858000"/>
              </a:xfrm>
              <a:custGeom>
                <a:avLst/>
                <a:gdLst/>
                <a:ahLst/>
                <a:cxnLst>
                  <a:cxn ang="0">
                    <a:pos x="502" y="0"/>
                  </a:cxn>
                  <a:cxn ang="0">
                    <a:pos x="93" y="0"/>
                  </a:cxn>
                  <a:cxn ang="0">
                    <a:pos x="0" y="3168"/>
                  </a:cxn>
                  <a:cxn ang="0">
                    <a:pos x="502" y="3168"/>
                  </a:cxn>
                  <a:cxn ang="0">
                    <a:pos x="502" y="0"/>
                  </a:cxn>
                </a:cxnLst>
                <a:rect l="0" t="0" r="r" b="b"/>
                <a:pathLst>
                  <a:path w="502" h="3168">
                    <a:moveTo>
                      <a:pt x="502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46" y="383"/>
                      <a:pt x="323" y="1900"/>
                      <a:pt x="0" y="3168"/>
                    </a:cubicBezTo>
                    <a:cubicBezTo>
                      <a:pt x="502" y="3168"/>
                      <a:pt x="502" y="3168"/>
                      <a:pt x="502" y="3168"/>
                    </a:cubicBezTo>
                    <a:lnTo>
                      <a:pt x="50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FB32F"/>
                  </a:gs>
                  <a:gs pos="100000">
                    <a:srgbClr val="EF792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9144000" cy="1958975"/>
                <a:chOff x="0" y="0"/>
                <a:chExt cx="9144000" cy="1958975"/>
              </a:xfrm>
            </p:grpSpPr>
            <p:sp>
              <p:nvSpPr>
                <p:cNvPr id="13" name="Freeform 2"/>
                <p:cNvSpPr>
                  <a:spLocks/>
                </p:cNvSpPr>
                <p:nvPr/>
              </p:nvSpPr>
              <p:spPr bwMode="auto">
                <a:xfrm flipH="1">
                  <a:off x="0" y="0"/>
                  <a:ext cx="9144000" cy="1908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627"/>
                    </a:cxn>
                    <a:cxn ang="0">
                      <a:pos x="2168" y="276"/>
                    </a:cxn>
                    <a:cxn ang="0">
                      <a:pos x="3168" y="242"/>
                    </a:cxn>
                    <a:cxn ang="0">
                      <a:pos x="316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68" h="627">
                      <a:moveTo>
                        <a:pt x="0" y="0"/>
                      </a:moveTo>
                      <a:cubicBezTo>
                        <a:pt x="0" y="627"/>
                        <a:pt x="0" y="627"/>
                        <a:pt x="0" y="627"/>
                      </a:cubicBezTo>
                      <a:cubicBezTo>
                        <a:pt x="731" y="409"/>
                        <a:pt x="1853" y="296"/>
                        <a:pt x="2168" y="276"/>
                      </a:cubicBezTo>
                      <a:cubicBezTo>
                        <a:pt x="2610" y="249"/>
                        <a:pt x="2951" y="243"/>
                        <a:pt x="3168" y="242"/>
                      </a:cubicBezTo>
                      <a:cubicBezTo>
                        <a:pt x="3168" y="0"/>
                        <a:pt x="3168" y="0"/>
                        <a:pt x="3168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F6185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lt"/>
                  </a:endParaRPr>
                </a:p>
              </p:txBody>
            </p:sp>
            <p:grpSp>
              <p:nvGrpSpPr>
                <p:cNvPr id="14" name="Group 9"/>
                <p:cNvGrpSpPr>
                  <a:grpSpLocks/>
                </p:cNvGrpSpPr>
                <p:nvPr/>
              </p:nvGrpSpPr>
              <p:grpSpPr bwMode="auto">
                <a:xfrm flipH="1">
                  <a:off x="0" y="457200"/>
                  <a:ext cx="9144000" cy="1501775"/>
                  <a:chOff x="-13" y="149"/>
                  <a:chExt cx="15120" cy="2367"/>
                </a:xfrm>
              </p:grpSpPr>
              <p:grpSp>
                <p:nvGrpSpPr>
                  <p:cNvPr id="15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-13" y="149"/>
                    <a:ext cx="15120" cy="2367"/>
                    <a:chOff x="-13" y="779"/>
                    <a:chExt cx="15120" cy="2367"/>
                  </a:xfrm>
                </p:grpSpPr>
                <p:sp>
                  <p:nvSpPr>
                    <p:cNvPr id="1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-13" y="942"/>
                      <a:ext cx="11962" cy="2027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23"/>
                        </a:cxn>
                        <a:cxn ang="0">
                          <a:pos x="3171" y="57"/>
                        </a:cxn>
                      </a:cxnLst>
                      <a:rect l="0" t="0" r="r" b="b"/>
                      <a:pathLst>
                        <a:path w="3171" h="423">
                          <a:moveTo>
                            <a:pt x="0" y="423"/>
                          </a:moveTo>
                          <a:cubicBezTo>
                            <a:pt x="1374" y="0"/>
                            <a:pt x="2711" y="30"/>
                            <a:pt x="3171" y="57"/>
                          </a:cubicBezTo>
                        </a:path>
                      </a:pathLst>
                    </a:custGeom>
                    <a:noFill/>
                    <a:ln w="6376">
                      <a:solidFill>
                        <a:srgbClr val="FFFFFE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>
                        <a:latin typeface="+mn-lt"/>
                      </a:endParaRPr>
                    </a:p>
                  </p:txBody>
                </p:sp>
                <p:grpSp>
                  <p:nvGrpSpPr>
                    <p:cNvPr id="18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3" y="779"/>
                      <a:ext cx="15120" cy="2367"/>
                      <a:chOff x="360" y="1151"/>
                      <a:chExt cx="15120" cy="2367"/>
                    </a:xfrm>
                  </p:grpSpPr>
                  <p:sp>
                    <p:nvSpPr>
                      <p:cNvPr id="19" name="Freeform 1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151"/>
                        <a:ext cx="15120" cy="2042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6"/>
                          </a:cxn>
                          <a:cxn ang="0">
                            <a:pos x="3171" y="56"/>
                          </a:cxn>
                        </a:cxnLst>
                        <a:rect l="0" t="0" r="r" b="b"/>
                        <a:pathLst>
                          <a:path w="3171" h="426">
                            <a:moveTo>
                              <a:pt x="0" y="426"/>
                            </a:moveTo>
                            <a:cubicBezTo>
                              <a:pt x="1377" y="0"/>
                              <a:pt x="2716" y="29"/>
                              <a:pt x="3171" y="56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0" name="Freeform 1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314"/>
                        <a:ext cx="15120" cy="202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3"/>
                          </a:cxn>
                          <a:cxn ang="0">
                            <a:pos x="3171" y="57"/>
                          </a:cxn>
                        </a:cxnLst>
                        <a:rect l="0" t="0" r="r" b="b"/>
                        <a:pathLst>
                          <a:path w="3171" h="423">
                            <a:moveTo>
                              <a:pt x="0" y="423"/>
                            </a:moveTo>
                            <a:cubicBezTo>
                              <a:pt x="1374" y="0"/>
                              <a:pt x="2711" y="30"/>
                              <a:pt x="3171" y="57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FFFFFE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  <p:sp>
                    <p:nvSpPr>
                      <p:cNvPr id="21" name="Freeform 1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0" y="1471"/>
                        <a:ext cx="15120" cy="204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0" y="427"/>
                          </a:cxn>
                          <a:cxn ang="0">
                            <a:pos x="3171" y="52"/>
                          </a:cxn>
                        </a:cxnLst>
                        <a:rect l="0" t="0" r="r" b="b"/>
                        <a:pathLst>
                          <a:path w="3171" h="427">
                            <a:moveTo>
                              <a:pt x="0" y="427"/>
                            </a:moveTo>
                            <a:cubicBezTo>
                              <a:pt x="1369" y="0"/>
                              <a:pt x="2702" y="25"/>
                              <a:pt x="3171" y="52"/>
                            </a:cubicBezTo>
                          </a:path>
                        </a:pathLst>
                      </a:custGeom>
                      <a:noFill/>
                      <a:ln w="6376">
                        <a:solidFill>
                          <a:srgbClr val="EFB32F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>
                          <a:latin typeface="+mn-lt"/>
                        </a:endParaRPr>
                      </a:p>
                    </p:txBody>
                  </p:sp>
                </p:grpSp>
              </p:grpSp>
              <p:sp>
                <p:nvSpPr>
                  <p:cNvPr id="16" name="Freeform 16"/>
                  <p:cNvSpPr>
                    <a:spLocks/>
                  </p:cNvSpPr>
                  <p:nvPr/>
                </p:nvSpPr>
                <p:spPr bwMode="auto">
                  <a:xfrm>
                    <a:off x="-13" y="317"/>
                    <a:ext cx="15120" cy="2114"/>
                  </a:xfrm>
                  <a:custGeom>
                    <a:avLst/>
                    <a:gdLst/>
                    <a:ahLst/>
                    <a:cxnLst>
                      <a:cxn ang="0">
                        <a:pos x="0" y="441"/>
                      </a:cxn>
                      <a:cxn ang="0">
                        <a:pos x="3171" y="37"/>
                      </a:cxn>
                    </a:cxnLst>
                    <a:rect l="0" t="0" r="r" b="b"/>
                    <a:pathLst>
                      <a:path w="3171" h="441">
                        <a:moveTo>
                          <a:pt x="0" y="441"/>
                        </a:moveTo>
                        <a:cubicBezTo>
                          <a:pt x="1372" y="0"/>
                          <a:pt x="2713" y="16"/>
                          <a:pt x="3171" y="37"/>
                        </a:cubicBezTo>
                      </a:path>
                    </a:pathLst>
                  </a:custGeom>
                  <a:noFill/>
                  <a:ln w="6376">
                    <a:solidFill>
                      <a:srgbClr val="FFFFFE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>
                      <a:latin typeface="+mn-lt"/>
                    </a:endParaRPr>
                  </a:p>
                </p:txBody>
              </p:sp>
            </p:grpSp>
          </p:grp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7512060" y="9525"/>
              <a:ext cx="1403350" cy="6858000"/>
              <a:chOff x="21532" y="360"/>
              <a:chExt cx="2157" cy="15120"/>
            </a:xfrm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21532" y="360"/>
                <a:ext cx="1854" cy="15120"/>
              </a:xfrm>
              <a:custGeom>
                <a:avLst/>
                <a:gdLst/>
                <a:ahLst/>
                <a:cxnLst>
                  <a:cxn ang="0">
                    <a:pos x="101" y="0"/>
                  </a:cxn>
                  <a:cxn ang="0">
                    <a:pos x="0" y="3172"/>
                  </a:cxn>
                </a:cxnLst>
                <a:rect l="0" t="0" r="r" b="b"/>
                <a:pathLst>
                  <a:path w="387" h="3172">
                    <a:moveTo>
                      <a:pt x="101" y="0"/>
                    </a:moveTo>
                    <a:cubicBezTo>
                      <a:pt x="387" y="1404"/>
                      <a:pt x="122" y="2697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1886" y="360"/>
                <a:ext cx="1601" cy="15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" y="3172"/>
                  </a:cxn>
                </a:cxnLst>
                <a:rect l="0" t="0" r="r" b="b"/>
                <a:pathLst>
                  <a:path w="334" h="3172">
                    <a:moveTo>
                      <a:pt x="0" y="0"/>
                    </a:moveTo>
                    <a:cubicBezTo>
                      <a:pt x="334" y="1375"/>
                      <a:pt x="126" y="2664"/>
                      <a:pt x="16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22064" y="360"/>
                <a:ext cx="1625" cy="15120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3172"/>
                  </a:cxn>
                </a:cxnLst>
                <a:rect l="0" t="0" r="r" b="b"/>
                <a:pathLst>
                  <a:path w="339" h="3172">
                    <a:moveTo>
                      <a:pt x="21" y="0"/>
                    </a:moveTo>
                    <a:cubicBezTo>
                      <a:pt x="339" y="1377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21864" y="360"/>
                <a:ext cx="1642" cy="15120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0" y="3172"/>
                  </a:cxn>
                </a:cxnLst>
                <a:rect l="0" t="0" r="r" b="b"/>
                <a:pathLst>
                  <a:path w="343" h="3172">
                    <a:moveTo>
                      <a:pt x="28" y="0"/>
                    </a:moveTo>
                    <a:cubicBezTo>
                      <a:pt x="343" y="1379"/>
                      <a:pt x="117" y="2666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FFFFFE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21703" y="360"/>
                <a:ext cx="1620" cy="15120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0" y="3172"/>
                  </a:cxn>
                </a:cxnLst>
                <a:rect l="0" t="0" r="r" b="b"/>
                <a:pathLst>
                  <a:path w="338" h="3172">
                    <a:moveTo>
                      <a:pt x="20" y="0"/>
                    </a:moveTo>
                    <a:cubicBezTo>
                      <a:pt x="338" y="1378"/>
                      <a:pt x="116" y="2664"/>
                      <a:pt x="0" y="3172"/>
                    </a:cubicBezTo>
                  </a:path>
                </a:pathLst>
              </a:custGeom>
              <a:noFill/>
              <a:ln w="6350">
                <a:solidFill>
                  <a:srgbClr val="EFB32F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180975" y="1952625"/>
            <a:ext cx="4819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9562" tIns="44781" rIns="89562" bIns="44781">
            <a:spAutoFit/>
          </a:bodyPr>
          <a:lstStyle/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>
                <a:solidFill>
                  <a:srgbClr val="6F6185"/>
                </a:solidFill>
                <a:cs typeface="Arial" pitchFamily="34" charset="0"/>
              </a:rPr>
              <a:t>Contact us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 Institute for Computer Based Systems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Narodnog fronta 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2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3a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21000 Novi Sad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/>
            </a:r>
            <a:br>
              <a:rPr lang="en-GB" dirty="0">
                <a:solidFill>
                  <a:srgbClr val="6F6185"/>
                </a:solidFill>
                <a:cs typeface="Arial" pitchFamily="34" charset="0"/>
              </a:rPr>
            </a:b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Serbia</a:t>
            </a: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6F6185"/>
              </a:solidFill>
              <a:cs typeface="Arial" pitchFamily="34" charset="0"/>
            </a:endParaRP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www.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  <a:p>
            <a:pPr algn="ctr" defTabSz="895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info@</a:t>
            </a:r>
            <a:r>
              <a:rPr lang="sr-Latn-CS" dirty="0">
                <a:solidFill>
                  <a:srgbClr val="6F6185"/>
                </a:solidFill>
                <a:cs typeface="Arial" pitchFamily="34" charset="0"/>
              </a:rPr>
              <a:t>rt-rk</a:t>
            </a:r>
            <a:r>
              <a:rPr lang="en-GB" dirty="0">
                <a:solidFill>
                  <a:srgbClr val="6F6185"/>
                </a:solidFill>
                <a:cs typeface="Arial" pitchFamily="34" charset="0"/>
              </a:rPr>
              <a:t>.com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177CB-BF4A-44C7-B536-AF5DAC1052A6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0F622-4F52-485F-9DC0-EFC4B6713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-24"/>
            <a:ext cx="7920037" cy="720000"/>
          </a:xfrm>
        </p:spPr>
        <p:txBody>
          <a:bodyPr tIns="72000"/>
          <a:lstStyle>
            <a:lvl1pPr>
              <a:lnSpc>
                <a:spcPts val="3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EC4C1-20B8-43CA-8C72-09E0A70A2162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DF852-EA77-4C88-A09B-6A99113DD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8C14B-69AD-4552-AC75-1E3B2BB8540E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A561D-0A83-4230-BFAF-65EC973B5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1C60-51CA-4679-A034-8AACF12E086E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120B9-C6B0-4B26-BBE4-63438419B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9E6C9-EBC0-473D-AFEF-AF16CF5FE6FC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16420-F1FD-452E-A9D1-544A855681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D322-DF70-4C74-939E-2C61EFBB9FFE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30A2-993B-4ED0-A87A-0DC3F95ED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E7C21-D4A2-48AF-9780-BC443C6880EF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09DE6-8BB7-4B19-BA36-186027775E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5F293-5F86-419C-9608-54E6A85BF894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03A5F-B39B-4208-B785-05991703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6C586-E6F3-4016-BC8E-968714069513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DED5A-8711-4770-9974-43978BFCF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C194A4F-E985-419D-BA0C-7E6B4E073010}" type="datetimeFigureOut">
              <a:rPr lang="en-US"/>
              <a:pPr>
                <a:defRPr/>
              </a:pPr>
              <a:t>17.12.2014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33A0A52-B2FD-4C1E-86B6-DE3057C2A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9144000" cy="1008063"/>
          </a:xfrm>
          <a:custGeom>
            <a:avLst/>
            <a:gdLst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1000132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1000132"/>
              <a:gd name="connsiteX1" fmla="*/ 6286544 w 6286544"/>
              <a:gd name="connsiteY1" fmla="*/ 0 h 1000132"/>
              <a:gd name="connsiteX2" fmla="*/ 6286544 w 6286544"/>
              <a:gd name="connsiteY2" fmla="*/ 571480 h 1000132"/>
              <a:gd name="connsiteX3" fmla="*/ 0 w 6286544"/>
              <a:gd name="connsiteY3" fmla="*/ 1000132 h 1000132"/>
              <a:gd name="connsiteX4" fmla="*/ 0 w 6286544"/>
              <a:gd name="connsiteY4" fmla="*/ 0 h 10001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571480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857232"/>
              <a:gd name="connsiteX1" fmla="*/ 6286544 w 6286544"/>
              <a:gd name="connsiteY1" fmla="*/ 0 h 857232"/>
              <a:gd name="connsiteX2" fmla="*/ 6286544 w 6286544"/>
              <a:gd name="connsiteY2" fmla="*/ 714332 h 857232"/>
              <a:gd name="connsiteX3" fmla="*/ 0 w 6286544"/>
              <a:gd name="connsiteY3" fmla="*/ 857232 h 857232"/>
              <a:gd name="connsiteX4" fmla="*/ 0 w 6286544"/>
              <a:gd name="connsiteY4" fmla="*/ 0 h 857232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  <a:gd name="connsiteX0" fmla="*/ 0 w 6286544"/>
              <a:gd name="connsiteY0" fmla="*/ 0 h 1000084"/>
              <a:gd name="connsiteX1" fmla="*/ 6286544 w 6286544"/>
              <a:gd name="connsiteY1" fmla="*/ 0 h 1000084"/>
              <a:gd name="connsiteX2" fmla="*/ 6286544 w 6286544"/>
              <a:gd name="connsiteY2" fmla="*/ 714332 h 1000084"/>
              <a:gd name="connsiteX3" fmla="*/ 0 w 6286544"/>
              <a:gd name="connsiteY3" fmla="*/ 1000084 h 1000084"/>
              <a:gd name="connsiteX4" fmla="*/ 0 w 6286544"/>
              <a:gd name="connsiteY4" fmla="*/ 0 h 1000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6544" h="1000084">
                <a:moveTo>
                  <a:pt x="0" y="0"/>
                </a:moveTo>
                <a:lnTo>
                  <a:pt x="6286544" y="0"/>
                </a:lnTo>
                <a:lnTo>
                  <a:pt x="6286544" y="714332"/>
                </a:lnTo>
                <a:cubicBezTo>
                  <a:pt x="3583966" y="665822"/>
                  <a:pt x="2081588" y="751890"/>
                  <a:pt x="0" y="1000084"/>
                </a:cubicBezTo>
                <a:lnTo>
                  <a:pt x="0" y="0"/>
                </a:lnTo>
                <a:close/>
              </a:path>
            </a:pathLst>
          </a:custGeom>
          <a:solidFill>
            <a:srgbClr val="6F6185"/>
          </a:solidFill>
          <a:ln>
            <a:solidFill>
              <a:srgbClr val="6F61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 rot="326911">
            <a:off x="7938" y="485775"/>
            <a:ext cx="9145587" cy="1233488"/>
            <a:chOff x="-16" y="779"/>
            <a:chExt cx="15123" cy="2317"/>
          </a:xfrm>
        </p:grpSpPr>
        <p:grpSp>
          <p:nvGrpSpPr>
            <p:cNvPr id="1036" name="Group 4"/>
            <p:cNvGrpSpPr>
              <a:grpSpLocks/>
            </p:cNvGrpSpPr>
            <p:nvPr/>
          </p:nvGrpSpPr>
          <p:grpSpPr bwMode="auto">
            <a:xfrm>
              <a:off x="-16" y="779"/>
              <a:ext cx="15123" cy="2317"/>
              <a:chOff x="-16" y="779"/>
              <a:chExt cx="15123" cy="2317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-14" y="901"/>
                <a:ext cx="11962" cy="2028"/>
              </a:xfrm>
              <a:custGeom>
                <a:avLst/>
                <a:gdLst>
                  <a:gd name="T0" fmla="*/ 0 w 3171"/>
                  <a:gd name="T1" fmla="*/ 2026 h 423"/>
                  <a:gd name="T2" fmla="*/ 11962 w 3171"/>
                  <a:gd name="T3" fmla="*/ 273 h 423"/>
                  <a:gd name="T4" fmla="*/ 0 60000 65536"/>
                  <a:gd name="T5" fmla="*/ 0 60000 65536"/>
                  <a:gd name="T6" fmla="*/ 0 w 3171"/>
                  <a:gd name="T7" fmla="*/ 0 h 423"/>
                  <a:gd name="T8" fmla="*/ 3171 w 3171"/>
                  <a:gd name="T9" fmla="*/ 423 h 42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171" h="423">
                    <a:moveTo>
                      <a:pt x="0" y="423"/>
                    </a:moveTo>
                    <a:cubicBezTo>
                      <a:pt x="1374" y="0"/>
                      <a:pt x="2711" y="30"/>
                      <a:pt x="3171" y="57"/>
                    </a:cubicBezTo>
                  </a:path>
                </a:pathLst>
              </a:custGeom>
              <a:noFill/>
              <a:ln w="6376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Calibri" pitchFamily="34" charset="0"/>
                </a:endParaRPr>
              </a:p>
            </p:txBody>
          </p:sp>
          <p:grpSp>
            <p:nvGrpSpPr>
              <p:cNvPr id="1039" name="Group 13"/>
              <p:cNvGrpSpPr>
                <a:grpSpLocks/>
              </p:cNvGrpSpPr>
              <p:nvPr/>
            </p:nvGrpSpPr>
            <p:grpSpPr bwMode="auto">
              <a:xfrm>
                <a:off x="-16" y="779"/>
                <a:ext cx="15123" cy="2317"/>
                <a:chOff x="357" y="1151"/>
                <a:chExt cx="15123" cy="2317"/>
              </a:xfrm>
            </p:grpSpPr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56" y="1151"/>
                  <a:ext cx="15118" cy="2040"/>
                </a:xfrm>
                <a:custGeom>
                  <a:avLst/>
                  <a:gdLst>
                    <a:gd name="T0" fmla="*/ 0 w 3171"/>
                    <a:gd name="T1" fmla="*/ 2041 h 426"/>
                    <a:gd name="T2" fmla="*/ 15120 w 3171"/>
                    <a:gd name="T3" fmla="*/ 268 h 426"/>
                    <a:gd name="T4" fmla="*/ 0 60000 65536"/>
                    <a:gd name="T5" fmla="*/ 0 60000 65536"/>
                    <a:gd name="T6" fmla="*/ 0 w 3171"/>
                    <a:gd name="T7" fmla="*/ 0 h 426"/>
                    <a:gd name="T8" fmla="*/ 3171 w 3171"/>
                    <a:gd name="T9" fmla="*/ 426 h 4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6">
                      <a:moveTo>
                        <a:pt x="0" y="426"/>
                      </a:moveTo>
                      <a:cubicBezTo>
                        <a:pt x="1377" y="0"/>
                        <a:pt x="2716" y="29"/>
                        <a:pt x="3171" y="56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55" y="1277"/>
                  <a:ext cx="15118" cy="2028"/>
                </a:xfrm>
                <a:custGeom>
                  <a:avLst/>
                  <a:gdLst>
                    <a:gd name="T0" fmla="*/ 0 w 3171"/>
                    <a:gd name="T1" fmla="*/ 2026 h 423"/>
                    <a:gd name="T2" fmla="*/ 15120 w 3171"/>
                    <a:gd name="T3" fmla="*/ 273 h 423"/>
                    <a:gd name="T4" fmla="*/ 0 60000 65536"/>
                    <a:gd name="T5" fmla="*/ 0 60000 65536"/>
                    <a:gd name="T6" fmla="*/ 0 w 3171"/>
                    <a:gd name="T7" fmla="*/ 0 h 423"/>
                    <a:gd name="T8" fmla="*/ 3171 w 3171"/>
                    <a:gd name="T9" fmla="*/ 423 h 42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3">
                      <a:moveTo>
                        <a:pt x="0" y="423"/>
                      </a:moveTo>
                      <a:cubicBezTo>
                        <a:pt x="1374" y="0"/>
                        <a:pt x="2711" y="30"/>
                        <a:pt x="3171" y="57"/>
                      </a:cubicBezTo>
                    </a:path>
                  </a:pathLst>
                </a:custGeom>
                <a:noFill/>
                <a:ln w="6376">
                  <a:solidFill>
                    <a:srgbClr val="625676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auto">
                <a:xfrm>
                  <a:off x="350" y="1418"/>
                  <a:ext cx="15120" cy="2046"/>
                </a:xfrm>
                <a:custGeom>
                  <a:avLst/>
                  <a:gdLst>
                    <a:gd name="T0" fmla="*/ 0 w 3171"/>
                    <a:gd name="T1" fmla="*/ 2046 h 427"/>
                    <a:gd name="T2" fmla="*/ 15120 w 3171"/>
                    <a:gd name="T3" fmla="*/ 249 h 427"/>
                    <a:gd name="T4" fmla="*/ 0 60000 65536"/>
                    <a:gd name="T5" fmla="*/ 0 60000 65536"/>
                    <a:gd name="T6" fmla="*/ 0 w 3171"/>
                    <a:gd name="T7" fmla="*/ 0 h 427"/>
                    <a:gd name="T8" fmla="*/ 3171 w 3171"/>
                    <a:gd name="T9" fmla="*/ 427 h 42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171" h="427">
                      <a:moveTo>
                        <a:pt x="0" y="427"/>
                      </a:moveTo>
                      <a:cubicBezTo>
                        <a:pt x="1369" y="0"/>
                        <a:pt x="2702" y="25"/>
                        <a:pt x="3171" y="52"/>
                      </a:cubicBezTo>
                    </a:path>
                  </a:pathLst>
                </a:custGeom>
                <a:noFill/>
                <a:ln w="6376">
                  <a:solidFill>
                    <a:srgbClr val="EFB32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-16" y="937"/>
              <a:ext cx="15120" cy="2114"/>
            </a:xfrm>
            <a:custGeom>
              <a:avLst/>
              <a:gdLst>
                <a:gd name="T0" fmla="*/ 0 w 3171"/>
                <a:gd name="T1" fmla="*/ 2114 h 441"/>
                <a:gd name="T2" fmla="*/ 15120 w 3171"/>
                <a:gd name="T3" fmla="*/ 177 h 441"/>
                <a:gd name="T4" fmla="*/ 0 60000 65536"/>
                <a:gd name="T5" fmla="*/ 0 60000 65536"/>
                <a:gd name="T6" fmla="*/ 0 w 3171"/>
                <a:gd name="T7" fmla="*/ 0 h 441"/>
                <a:gd name="T8" fmla="*/ 3171 w 3171"/>
                <a:gd name="T9" fmla="*/ 441 h 4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71" h="441">
                  <a:moveTo>
                    <a:pt x="0" y="441"/>
                  </a:moveTo>
                  <a:cubicBezTo>
                    <a:pt x="1372" y="0"/>
                    <a:pt x="2713" y="16"/>
                    <a:pt x="3171" y="37"/>
                  </a:cubicBezTo>
                </a:path>
              </a:pathLst>
            </a:custGeom>
            <a:noFill/>
            <a:ln w="6376">
              <a:solidFill>
                <a:srgbClr val="625676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Calibri" pitchFamily="34" charset="0"/>
              </a:endParaRPr>
            </a:p>
          </p:txBody>
        </p:sp>
      </p:grpSp>
      <p:pic>
        <p:nvPicPr>
          <p:cNvPr id="1032" name="Picture 15" descr="RT-RK_za_ppt_template.png"/>
          <p:cNvPicPr>
            <a:picLocks noChangeAspect="1"/>
          </p:cNvPicPr>
          <p:nvPr/>
        </p:nvPicPr>
        <p:blipFill>
          <a:blip r:embed="rId14" cstate="print"/>
          <a:srcRect b="42508"/>
          <a:stretch>
            <a:fillRect/>
          </a:stretch>
        </p:blipFill>
        <p:spPr bwMode="auto">
          <a:xfrm>
            <a:off x="8064500" y="0"/>
            <a:ext cx="10795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  <a:prstGeom prst="rect">
            <a:avLst/>
          </a:prstGeom>
        </p:spPr>
        <p:txBody>
          <a:bodyPr vert="horz" lIns="91440" tIns="108000" rIns="91440" bIns="72000" rtlCol="0" anchor="ctr">
            <a:normAutofit/>
          </a:bodyPr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4200" y="6643688"/>
            <a:ext cx="5435600" cy="214312"/>
          </a:xfrm>
          <a:prstGeom prst="rect">
            <a:avLst/>
          </a:prstGeom>
          <a:noFill/>
        </p:spPr>
        <p:txBody>
          <a:bodyPr tIns="0" bIns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72706F"/>
                </a:solidFill>
                <a:latin typeface="+mn-lt"/>
              </a:rPr>
              <a:t>CONFIDENTIAL – Reproduction prohibited without the prior permission of </a:t>
            </a:r>
            <a:r>
              <a:rPr lang="sr-Latn-CS" sz="1200" dirty="0">
                <a:solidFill>
                  <a:srgbClr val="72706F"/>
                </a:solidFill>
                <a:latin typeface="+mn-lt"/>
              </a:rPr>
              <a:t>RT-RK</a:t>
            </a:r>
            <a:endParaRPr lang="en-US" sz="1200" dirty="0">
              <a:solidFill>
                <a:srgbClr val="72706F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72706F"/>
              </a:solidFill>
              <a:latin typeface="+mn-lt"/>
            </a:endParaRPr>
          </a:p>
        </p:txBody>
      </p:sp>
      <p:sp>
        <p:nvSpPr>
          <p:cNvPr id="18" name="Rectangle 10"/>
          <p:cNvSpPr txBox="1">
            <a:spLocks noChangeArrowheads="1"/>
          </p:cNvSpPr>
          <p:nvPr/>
        </p:nvSpPr>
        <p:spPr bwMode="auto">
          <a:xfrm>
            <a:off x="8070850" y="6524625"/>
            <a:ext cx="1073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9562" tIns="44781" rIns="89562" bIns="44781"/>
          <a:lstStyle>
            <a:lvl1pPr>
              <a:defRPr sz="1300">
                <a:latin typeface="Arial Black" pitchFamily="34" charset="0"/>
              </a:defRPr>
            </a:lvl1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EF950CA-A22B-44DF-9B84-2B63606369DF}" type="slidenum">
              <a:rPr lang="en-US" smtClean="0">
                <a:solidFill>
                  <a:srgbClr val="6F6185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6F6185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2" r:id="rId12"/>
  </p:sldLayoutIdLst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 kern="1200">
          <a:solidFill>
            <a:srgbClr val="EFB1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EFB10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SzPct val="80000"/>
        <a:buFont typeface="Wingdings" pitchFamily="2" charset="2"/>
        <a:buChar char="l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SzPct val="80000"/>
        <a:buFont typeface="Wingdings" pitchFamily="2" charset="2"/>
        <a:buChar char="l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2706F"/>
        </a:buClr>
        <a:buSzPct val="80000"/>
        <a:buFont typeface="Wingdings" pitchFamily="2" charset="2"/>
        <a:buChar char="l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F6185"/>
        </a:buClr>
        <a:buFont typeface="Courier New" pitchFamily="49" charset="0"/>
        <a:buChar char="o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FB100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rainwy.github.io/liclip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ydev.org/updat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forbeginners.com/systems-programming/os-walk-and-fnmatch-in-pyth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5575"/>
            <a:ext cx="5399088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Python </a:t>
            </a:r>
            <a:r>
              <a:rPr lang="en-US" smtClean="0"/>
              <a:t>osnove</a:t>
            </a:r>
            <a:endParaRPr lang="sr-Latn-R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457200" y="3351213"/>
            <a:ext cx="6480175" cy="1752600"/>
          </a:xfrm>
        </p:spPr>
        <p:txBody>
          <a:bodyPr/>
          <a:lstStyle/>
          <a:p>
            <a:r>
              <a:rPr lang="en-US" dirty="0" smtClean="0"/>
              <a:t>Eclipse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PyDev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Alati</a:t>
            </a:r>
            <a:r>
              <a:rPr lang="en-US" dirty="0" smtClean="0"/>
              <a:t> – Eclipse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PyDev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>
              <a:buNone/>
              <a:defRPr/>
            </a:pPr>
            <a:r>
              <a:rPr lang="en-US" b="1" dirty="0" smtClean="0"/>
              <a:t>O</a:t>
            </a:r>
            <a:r>
              <a:rPr lang="sr-Latn-RS" b="1" dirty="0" smtClean="0"/>
              <a:t>snovne o</a:t>
            </a:r>
            <a:r>
              <a:rPr lang="en-US" b="1" dirty="0" err="1" smtClean="0"/>
              <a:t>sobine</a:t>
            </a:r>
            <a:endParaRPr lang="en-US" b="1" cap="all" dirty="0" smtClean="0"/>
          </a:p>
          <a:p>
            <a:pPr>
              <a:defRPr/>
            </a:pPr>
            <a:r>
              <a:rPr lang="en-US" dirty="0" smtClean="0"/>
              <a:t>Slobodan </a:t>
            </a:r>
            <a:r>
              <a:rPr lang="en-US" dirty="0" err="1" smtClean="0"/>
              <a:t>softver</a:t>
            </a:r>
            <a:r>
              <a:rPr lang="en-US" dirty="0" smtClean="0"/>
              <a:t> </a:t>
            </a:r>
            <a:r>
              <a:rPr lang="en-US" dirty="0" err="1" smtClean="0"/>
              <a:t>otvorenog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Dostupan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skup</a:t>
            </a:r>
            <a:r>
              <a:rPr lang="en-US" dirty="0" smtClean="0"/>
              <a:t> </a:t>
            </a:r>
            <a:r>
              <a:rPr lang="en-US" dirty="0" err="1" smtClean="0"/>
              <a:t>plugin</a:t>
            </a:r>
            <a:r>
              <a:rPr lang="en-US" dirty="0" smtClean="0"/>
              <a:t>-a </a:t>
            </a:r>
            <a:r>
              <a:rPr lang="en-US" dirty="0" err="1" smtClean="0"/>
              <a:t>za</a:t>
            </a:r>
            <a:r>
              <a:rPr lang="en-US" dirty="0" smtClean="0"/>
              <a:t> Eclipse</a:t>
            </a:r>
          </a:p>
          <a:p>
            <a:pPr>
              <a:defRPr/>
            </a:pPr>
            <a:r>
              <a:rPr lang="en-US" dirty="0" err="1" smtClean="0"/>
              <a:t>Osnovne</a:t>
            </a:r>
            <a:r>
              <a:rPr lang="en-US" dirty="0" smtClean="0"/>
              <a:t> </a:t>
            </a:r>
            <a:r>
              <a:rPr lang="en-US" dirty="0" err="1" smtClean="0"/>
              <a:t>operacije</a:t>
            </a:r>
            <a:r>
              <a:rPr lang="en-US" dirty="0" smtClean="0"/>
              <a:t>: </a:t>
            </a:r>
            <a:r>
              <a:rPr lang="en-US" dirty="0" err="1" smtClean="0"/>
              <a:t>navigacija</a:t>
            </a:r>
            <a:r>
              <a:rPr lang="en-US" dirty="0" smtClean="0"/>
              <a:t>, </a:t>
            </a:r>
            <a:r>
              <a:rPr lang="en-US" dirty="0" err="1" smtClean="0"/>
              <a:t>strukturni</a:t>
            </a:r>
            <a:r>
              <a:rPr lang="en-US" dirty="0" smtClean="0"/>
              <a:t> </a:t>
            </a:r>
            <a:r>
              <a:rPr lang="en-US" dirty="0" err="1" smtClean="0"/>
              <a:t>prikaz</a:t>
            </a:r>
            <a:r>
              <a:rPr lang="en-US" dirty="0" smtClean="0"/>
              <a:t>, </a:t>
            </a:r>
            <a:r>
              <a:rPr lang="en-US" dirty="0" err="1" smtClean="0"/>
              <a:t>bojenje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dopuna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...</a:t>
            </a:r>
          </a:p>
          <a:p>
            <a:pPr>
              <a:defRPr/>
            </a:pPr>
            <a:r>
              <a:rPr lang="en-US" dirty="0" err="1" smtClean="0"/>
              <a:t>Podrška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refaktorisanje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Integrisani</a:t>
            </a:r>
            <a:r>
              <a:rPr lang="en-US" dirty="0" smtClean="0"/>
              <a:t> </a:t>
            </a:r>
            <a:r>
              <a:rPr lang="en-US" dirty="0" err="1" smtClean="0"/>
              <a:t>debager</a:t>
            </a:r>
            <a:r>
              <a:rPr lang="en-US" dirty="0" smtClean="0"/>
              <a:t>, </a:t>
            </a:r>
            <a:r>
              <a:rPr lang="en-US" dirty="0" err="1" smtClean="0"/>
              <a:t>interaktivna</a:t>
            </a:r>
            <a:r>
              <a:rPr lang="en-US" dirty="0" smtClean="0"/>
              <a:t> </a:t>
            </a:r>
            <a:r>
              <a:rPr lang="en-US" dirty="0" err="1" smtClean="0"/>
              <a:t>konzola</a:t>
            </a:r>
            <a:r>
              <a:rPr lang="en-US" dirty="0" smtClean="0"/>
              <a:t>, </a:t>
            </a:r>
            <a:r>
              <a:rPr lang="en-US" dirty="0" err="1" smtClean="0"/>
              <a:t>podrška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testiranje</a:t>
            </a:r>
            <a:endParaRPr lang="en-US" dirty="0" smtClean="0"/>
          </a:p>
          <a:p>
            <a:pPr>
              <a:defRPr/>
            </a:pPr>
            <a:r>
              <a:rPr lang="en-US" dirty="0" err="1" smtClean="0"/>
              <a:t>Podrška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Django</a:t>
            </a:r>
            <a:r>
              <a:rPr lang="en-US" dirty="0" smtClean="0"/>
              <a:t> template</a:t>
            </a:r>
          </a:p>
          <a:p>
            <a:pPr>
              <a:defRPr/>
            </a:pPr>
            <a:r>
              <a:rPr lang="en-US" dirty="0" err="1" smtClean="0"/>
              <a:t>Pisan</a:t>
            </a:r>
            <a:r>
              <a:rPr lang="en-US" dirty="0" smtClean="0"/>
              <a:t> u </a:t>
            </a:r>
            <a:r>
              <a:rPr lang="en-US" dirty="0" err="1" smtClean="0"/>
              <a:t>Javi</a:t>
            </a:r>
            <a:r>
              <a:rPr lang="en-US" dirty="0" smtClean="0"/>
              <a:t>,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svim</a:t>
            </a:r>
            <a:r>
              <a:rPr lang="en-US" dirty="0" smtClean="0"/>
              <a:t> </a:t>
            </a:r>
            <a:r>
              <a:rPr lang="en-US" dirty="0" err="1" smtClean="0"/>
              <a:t>vodećim</a:t>
            </a:r>
            <a:r>
              <a:rPr lang="en-US" dirty="0" smtClean="0"/>
              <a:t> OS</a:t>
            </a:r>
          </a:p>
          <a:p>
            <a:pPr>
              <a:defRPr/>
            </a:pP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Alati</a:t>
            </a:r>
            <a:r>
              <a:rPr lang="en-US" dirty="0" smtClean="0"/>
              <a:t> – Eclipse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PyDev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>
              <a:buNone/>
              <a:defRPr/>
            </a:pPr>
            <a:r>
              <a:rPr lang="sr-Latn-RS" b="1" dirty="0" smtClean="0"/>
              <a:t>Načini za instalaciju:</a:t>
            </a:r>
          </a:p>
          <a:p>
            <a:r>
              <a:rPr lang="sr-Latn-RS" dirty="0" smtClean="0"/>
              <a:t>Eclipse distribucija sa već ugrađenim PyDev-om (npr. </a:t>
            </a:r>
            <a:r>
              <a:rPr lang="sr-Latn-RS" dirty="0" smtClean="0">
                <a:hlinkClick r:id="rId3"/>
              </a:rPr>
              <a:t>LiClipse</a:t>
            </a:r>
            <a:r>
              <a:rPr lang="sr-Latn-RS" dirty="0" smtClean="0"/>
              <a:t>)</a:t>
            </a:r>
          </a:p>
          <a:p>
            <a:r>
              <a:rPr lang="sr-Latn-RS" dirty="0" smtClean="0"/>
              <a:t>Dropins zip arhiva</a:t>
            </a:r>
          </a:p>
          <a:p>
            <a:r>
              <a:rPr lang="sr-Latn-RS" dirty="0" smtClean="0"/>
              <a:t>Update site: </a:t>
            </a:r>
            <a:r>
              <a:rPr lang="sr-Latn-RS" dirty="0" smtClean="0">
                <a:hlinkClick r:id="rId4"/>
              </a:rPr>
              <a:t>http://pydev.org/update</a:t>
            </a:r>
            <a:endParaRPr lang="sr-Latn-RS" dirty="0" smtClean="0"/>
          </a:p>
          <a:p>
            <a:pPr>
              <a:defRPr/>
            </a:pPr>
            <a:endParaRPr lang="sr-Latn-RS" dirty="0" smtClean="0"/>
          </a:p>
          <a:p>
            <a:pPr>
              <a:defRPr/>
            </a:pPr>
            <a:endParaRPr lang="sr-Latn-RS" dirty="0" smtClean="0">
              <a:latin typeface="Arial" charset="0"/>
              <a:cs typeface="Arial" charset="0"/>
            </a:endParaRPr>
          </a:p>
          <a:p>
            <a:endParaRPr lang="sr-Latn-R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Alati</a:t>
            </a:r>
            <a:r>
              <a:rPr lang="en-US" dirty="0" smtClean="0"/>
              <a:t> – Eclipse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PyDev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pPr>
              <a:buNone/>
              <a:defRPr/>
            </a:pPr>
            <a:r>
              <a:rPr lang="sr-Latn-RS" b="1" dirty="0" smtClean="0"/>
              <a:t>Konfiguracija</a:t>
            </a:r>
          </a:p>
          <a:p>
            <a:r>
              <a:rPr lang="sr-Latn-RS" dirty="0" smtClean="0"/>
              <a:t>Podešavanje interpretera</a:t>
            </a:r>
          </a:p>
          <a:p>
            <a:pPr lvl="1"/>
            <a:r>
              <a:rPr lang="vi-VN" dirty="0" smtClean="0"/>
              <a:t>Moguće je podesiti više interpretera (npr python 2 i 3).</a:t>
            </a:r>
          </a:p>
          <a:p>
            <a:pPr lvl="1"/>
            <a:r>
              <a:rPr lang="vi-VN" dirty="0" smtClean="0"/>
              <a:t>Moguće je podesiti poseban interpreter za svaki projekat.</a:t>
            </a:r>
          </a:p>
          <a:p>
            <a:pPr lvl="1"/>
            <a:r>
              <a:rPr lang="vi-VN" dirty="0" smtClean="0"/>
              <a:t>Obavlja se kroz standardni dijalog za konfigurisanje (</a:t>
            </a:r>
            <a:r>
              <a:rPr lang="vi-VN" i="1" dirty="0" smtClean="0"/>
              <a:t>Window &gt; Preferences</a:t>
            </a:r>
            <a:r>
              <a:rPr lang="vi-VN" dirty="0" smtClean="0"/>
              <a:t>).</a:t>
            </a:r>
          </a:p>
          <a:p>
            <a:pPr lvl="1"/>
            <a:r>
              <a:rPr lang="vi-VN" dirty="0" smtClean="0"/>
              <a:t>Potrebno je konfigurisati Python interpreter u sekciji </a:t>
            </a:r>
            <a:r>
              <a:rPr lang="vi-VN" i="1" dirty="0" smtClean="0"/>
              <a:t>PyDev &gt; Interpreter Python</a:t>
            </a:r>
            <a:endParaRPr lang="vi-VN" dirty="0" smtClean="0"/>
          </a:p>
          <a:p>
            <a:pPr lvl="1"/>
            <a:r>
              <a:rPr lang="vi-VN" dirty="0" smtClean="0"/>
              <a:t>U većini slučajeva dovoljno je izabrati akciju </a:t>
            </a:r>
            <a:r>
              <a:rPr lang="vi-VN" i="1" dirty="0" smtClean="0"/>
              <a:t>Auto Config</a:t>
            </a:r>
            <a:r>
              <a:rPr lang="vi-VN" dirty="0" smtClean="0"/>
              <a:t>. Ukoliko Eclipse nije u stanju sam da pronađe Python interpreter to se može ručno definisati opcijom </a:t>
            </a:r>
            <a:r>
              <a:rPr lang="vi-VN" i="1" dirty="0" smtClean="0"/>
              <a:t>New...</a:t>
            </a:r>
            <a:endParaRPr lang="sr-Latn-RS" dirty="0" smtClean="0"/>
          </a:p>
          <a:p>
            <a:pPr>
              <a:defRPr/>
            </a:pPr>
            <a:endParaRPr lang="sr-Latn-RS" dirty="0" smtClean="0">
              <a:latin typeface="Arial" charset="0"/>
              <a:cs typeface="Arial" charset="0"/>
            </a:endParaRPr>
          </a:p>
          <a:p>
            <a:endParaRPr lang="sr-Latn-R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Alati</a:t>
            </a:r>
            <a:r>
              <a:rPr lang="en-US" dirty="0" smtClean="0"/>
              <a:t> – Eclipse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PyDev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/>
          <a:p>
            <a:pPr algn="ctr">
              <a:buNone/>
              <a:defRPr/>
            </a:pPr>
            <a:r>
              <a:rPr lang="sr-Latn-RS" b="1" dirty="0" smtClean="0"/>
              <a:t>Podešavanje interpretera</a:t>
            </a:r>
          </a:p>
          <a:p>
            <a:pPr lvl="1">
              <a:buNone/>
            </a:pPr>
            <a:endParaRPr lang="sr-Latn-RS" dirty="0" smtClean="0"/>
          </a:p>
          <a:p>
            <a:pPr>
              <a:defRPr/>
            </a:pPr>
            <a:endParaRPr lang="sr-Latn-RS" dirty="0" smtClean="0">
              <a:latin typeface="Arial" charset="0"/>
              <a:cs typeface="Arial" charset="0"/>
            </a:endParaRPr>
          </a:p>
          <a:p>
            <a:endParaRPr lang="sr-Latn-RS" dirty="0" smtClean="0"/>
          </a:p>
        </p:txBody>
      </p:sp>
      <p:pic>
        <p:nvPicPr>
          <p:cNvPr id="4" name="Picture 2" descr="http://puppet.ftn.uns.ac.rs/RTRKPython/Slike/PyDevPreferenc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3024"/>
            <a:ext cx="6913563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Alati</a:t>
            </a:r>
            <a:r>
              <a:rPr lang="en-US" dirty="0" smtClean="0"/>
              <a:t> – Eclipse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PyDev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/>
          <a:p>
            <a:pPr algn="ctr">
              <a:buNone/>
              <a:defRPr/>
            </a:pPr>
            <a:r>
              <a:rPr lang="sr-Latn-RS" b="1" dirty="0" smtClean="0"/>
              <a:t>Kreiranje novog projekta</a:t>
            </a:r>
          </a:p>
          <a:p>
            <a:pPr lvl="1">
              <a:buNone/>
            </a:pPr>
            <a:endParaRPr lang="sr-Latn-RS" dirty="0" smtClean="0"/>
          </a:p>
          <a:p>
            <a:pPr>
              <a:defRPr/>
            </a:pPr>
            <a:endParaRPr lang="sr-Latn-RS" dirty="0" smtClean="0">
              <a:latin typeface="Arial" charset="0"/>
              <a:cs typeface="Arial" charset="0"/>
            </a:endParaRPr>
          </a:p>
          <a:p>
            <a:endParaRPr lang="sr-Latn-RS" dirty="0" smtClean="0"/>
          </a:p>
        </p:txBody>
      </p:sp>
      <p:pic>
        <p:nvPicPr>
          <p:cNvPr id="5" name="Picture 4" descr="http://puppet.ftn.uns.ac.rs/RTRKPython/Slike/PyDevNewProjec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1412875"/>
            <a:ext cx="532447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38" y="0"/>
            <a:ext cx="7920037" cy="7207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Alati</a:t>
            </a:r>
            <a:r>
              <a:rPr lang="en-US" dirty="0" smtClean="0"/>
              <a:t> – Eclipse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PyDev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1944216"/>
          </a:xfrm>
        </p:spPr>
        <p:txBody>
          <a:bodyPr/>
          <a:lstStyle/>
          <a:p>
            <a:pPr algn="ctr">
              <a:buNone/>
              <a:defRPr/>
            </a:pPr>
            <a:r>
              <a:rPr lang="sr-Latn-RS" b="1" dirty="0" smtClean="0"/>
              <a:t>Zadatak</a:t>
            </a:r>
            <a:endParaRPr lang="sr-Latn-RS" dirty="0" smtClean="0">
              <a:latin typeface="Arial" charset="0"/>
              <a:cs typeface="Arial" charset="0"/>
            </a:endParaRPr>
          </a:p>
          <a:p>
            <a:r>
              <a:rPr lang="en-US" dirty="0" err="1" smtClean="0"/>
              <a:t>Podesiti</a:t>
            </a:r>
            <a:r>
              <a:rPr lang="en-US" dirty="0" smtClean="0"/>
              <a:t> interpreter u </a:t>
            </a:r>
            <a:r>
              <a:rPr lang="en-US" dirty="0" err="1" smtClean="0"/>
              <a:t>PyDev</a:t>
            </a:r>
            <a:r>
              <a:rPr lang="en-US" dirty="0" smtClean="0"/>
              <a:t>-u.</a:t>
            </a:r>
          </a:p>
          <a:p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endParaRPr lang="en-US" dirty="0" smtClean="0"/>
          </a:p>
          <a:p>
            <a:r>
              <a:rPr lang="en-US" dirty="0" err="1" smtClean="0"/>
              <a:t>Kreirati</a:t>
            </a:r>
            <a:r>
              <a:rPr lang="en-US" dirty="0" smtClean="0"/>
              <a:t> </a:t>
            </a:r>
            <a:r>
              <a:rPr lang="en-US" dirty="0" err="1" smtClean="0"/>
              <a:t>novi</a:t>
            </a:r>
            <a:r>
              <a:rPr lang="en-US" dirty="0" smtClean="0"/>
              <a:t> Python </a:t>
            </a:r>
            <a:r>
              <a:rPr lang="en-US" dirty="0" err="1" smtClean="0"/>
              <a:t>modul</a:t>
            </a:r>
            <a:r>
              <a:rPr lang="en-US" dirty="0" smtClean="0"/>
              <a:t> </a:t>
            </a:r>
            <a:r>
              <a:rPr lang="en-US" dirty="0" err="1" smtClean="0"/>
              <a:t>sledećeg</a:t>
            </a:r>
            <a:r>
              <a:rPr lang="en-US" dirty="0" smtClean="0"/>
              <a:t> </a:t>
            </a:r>
            <a:r>
              <a:rPr lang="en-US" dirty="0" err="1" smtClean="0"/>
              <a:t>sadržaja</a:t>
            </a:r>
            <a:r>
              <a:rPr lang="en-US" dirty="0" smtClean="0"/>
              <a:t>:</a:t>
            </a:r>
          </a:p>
          <a:p>
            <a:endParaRPr lang="sr-Latn-RS" dirty="0" smtClean="0"/>
          </a:p>
        </p:txBody>
      </p:sp>
      <p:sp>
        <p:nvSpPr>
          <p:cNvPr id="8" name="Rectangle 7"/>
          <p:cNvSpPr/>
          <p:nvPr/>
        </p:nvSpPr>
        <p:spPr>
          <a:xfrm>
            <a:off x="323850" y="2708920"/>
            <a:ext cx="8496300" cy="273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fnmatch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3CEAB"/>
                </a:solidFill>
                <a:latin typeface="inherit"/>
              </a:rPr>
              <a:t>import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os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FEF8F"/>
                </a:solidFill>
                <a:latin typeface="Courier New"/>
              </a:rPr>
              <a:t>images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= ['*.jpg',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 '*.jpeg'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 '*.png'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 '*.tif'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,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 '*.tiff'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] </a:t>
            </a:r>
            <a:r>
              <a:rPr lang="en-US" sz="1600" dirty="0">
                <a:solidFill>
                  <a:srgbClr val="EFEF8F"/>
                </a:solidFill>
                <a:latin typeface="Courier New"/>
              </a:rPr>
              <a:t>matches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= []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FEF8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root,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dirnames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, filenames</a:t>
            </a:r>
            <a:r>
              <a:rPr lang="sr-Latn-R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sr-Latn-RS" sz="1600" dirty="0">
                <a:solidFill>
                  <a:srgbClr val="E3CEAB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os.walk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"C:\\eclipse\\</a:t>
            </a:r>
            <a:r>
              <a:rPr lang="en-US" sz="1600" dirty="0" err="1">
                <a:solidFill>
                  <a:srgbClr val="CC9393"/>
                </a:solidFill>
                <a:latin typeface="Courier New"/>
              </a:rPr>
              <a:t>plugins</a:t>
            </a:r>
            <a:r>
              <a:rPr lang="en-US" sz="1600" dirty="0">
                <a:solidFill>
                  <a:srgbClr val="CC9393"/>
                </a:solidFill>
                <a:latin typeface="Courier New"/>
              </a:rPr>
              <a:t>\\"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):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 lvl="1">
              <a:defRPr/>
            </a:pPr>
            <a:r>
              <a:rPr lang="en-US" sz="1600" dirty="0">
                <a:solidFill>
                  <a:srgbClr val="EFEF8F"/>
                </a:solidFill>
                <a:latin typeface="Courier New"/>
              </a:rPr>
              <a:t>for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extensions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images: for filename </a:t>
            </a:r>
            <a:r>
              <a:rPr lang="en-US" sz="1600" dirty="0">
                <a:solidFill>
                  <a:srgbClr val="E3CEAB"/>
                </a:solidFill>
                <a:latin typeface="Courier New"/>
              </a:rPr>
              <a:t>in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fnmatch.filter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(filenames, extensions):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 lvl="2">
              <a:defRPr/>
            </a:pP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matches.append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DCDCDC"/>
                </a:solidFill>
                <a:latin typeface="Courier New"/>
              </a:rPr>
              <a:t>os.path.join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(root, filename)) </a:t>
            </a:r>
            <a:endParaRPr lang="sr-Latn-RS" sz="1600" dirty="0">
              <a:solidFill>
                <a:srgbClr val="DCDCDC"/>
              </a:solidFill>
              <a:latin typeface="Courier New"/>
            </a:endParaRPr>
          </a:p>
          <a:p>
            <a:pPr>
              <a:defRPr/>
            </a:pPr>
            <a:r>
              <a:rPr lang="en-US" sz="1600" dirty="0">
                <a:solidFill>
                  <a:srgbClr val="EFEF8F"/>
                </a:solidFill>
                <a:latin typeface="Courier New"/>
              </a:rPr>
              <a:t>print</a:t>
            </a:r>
            <a:r>
              <a:rPr lang="en-US" sz="1600" dirty="0">
                <a:solidFill>
                  <a:srgbClr val="DCDCDC"/>
                </a:solidFill>
                <a:latin typeface="Courier New"/>
              </a:rPr>
              <a:t> matches</a:t>
            </a:r>
            <a:endParaRPr lang="en-US" sz="1600" dirty="0">
              <a:solidFill>
                <a:srgbClr val="DCDCD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3850" y="5445224"/>
            <a:ext cx="84963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Preuzeto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http://www.pythonforbeginners.com/systems-programming/os-walk-and-fnmatch-in-python</a:t>
            </a:r>
            <a:r>
              <a:rPr lang="en-US" dirty="0" smtClean="0">
                <a:hlinkClick r:id="rId2"/>
              </a:rPr>
              <a:t>/</a:t>
            </a:r>
            <a:endParaRPr lang="sr-Latn-RS" dirty="0" smtClean="0"/>
          </a:p>
          <a:p>
            <a:pPr marL="342900" indent="-342900">
              <a:spcBef>
                <a:spcPct val="20000"/>
              </a:spcBef>
              <a:buClr>
                <a:srgbClr val="6F6185"/>
              </a:buClr>
              <a:buSzPct val="80000"/>
              <a:buFont typeface="Wingdings" pitchFamily="2" charset="2"/>
              <a:buChar char="l"/>
            </a:pPr>
            <a:r>
              <a:rPr lang="sr-Latn-RS" sz="2600" dirty="0" err="1">
                <a:cs typeface="Arial" pitchFamily="34" charset="0"/>
              </a:rPr>
              <a:t>Pokrenuti</a:t>
            </a:r>
            <a:r>
              <a:rPr lang="sr-Latn-RS" sz="2600" dirty="0">
                <a:cs typeface="Arial" pitchFamily="34" charset="0"/>
              </a:rPr>
              <a:t> program iz PyDev</a:t>
            </a:r>
            <a:endParaRPr lang="en-US" sz="2600" dirty="0"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stiranj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testiranje</Template>
  <TotalTime>38</TotalTime>
  <Words>231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testiranje</vt:lpstr>
      <vt:lpstr>Python osnove</vt:lpstr>
      <vt:lpstr>Alati – Eclipse i PyDev</vt:lpstr>
      <vt:lpstr>Alati – Eclipse i PyDev</vt:lpstr>
      <vt:lpstr>Alati – Eclipse i PyDev</vt:lpstr>
      <vt:lpstr>Alati – Eclipse i PyDev</vt:lpstr>
      <vt:lpstr>Alati – Eclipse i PyDev</vt:lpstr>
      <vt:lpstr>Alati – Eclipse i PyDev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Alati</dc:title>
  <dc:creator>Velimir Vujanovic</dc:creator>
  <cp:lastModifiedBy>Velimir Vujanovic</cp:lastModifiedBy>
  <cp:revision>7</cp:revision>
  <dcterms:created xsi:type="dcterms:W3CDTF">2014-12-14T19:16:30Z</dcterms:created>
  <dcterms:modified xsi:type="dcterms:W3CDTF">2014-12-17T20:30:50Z</dcterms:modified>
</cp:coreProperties>
</file>