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8" r:id="rId6"/>
    <p:sldId id="267" r:id="rId7"/>
    <p:sldId id="269" r:id="rId8"/>
    <p:sldId id="272" r:id="rId9"/>
    <p:sldId id="273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86D26913-F960-4A22-86DE-26274AE3F540}"/>
              </a:ext>
            </a:extLst>
          </p:cNvPr>
          <p:cNvSpPr/>
          <p:nvPr userDrawn="1"/>
        </p:nvSpPr>
        <p:spPr>
          <a:xfrm>
            <a:off x="357900" y="569000"/>
            <a:ext cx="11476200" cy="1368300"/>
          </a:xfrm>
          <a:prstGeom prst="roundRect">
            <a:avLst>
              <a:gd name="adj" fmla="val 9040"/>
            </a:avLst>
          </a:prstGeom>
          <a:solidFill>
            <a:srgbClr val="335295"/>
          </a:solidFill>
          <a:ln>
            <a:noFill/>
          </a:ln>
          <a:effectLst>
            <a:outerShdw blurRad="57150" dist="114300" dir="27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098C0B80-F99D-470B-9FDD-4D592A4D3B83}"/>
              </a:ext>
            </a:extLst>
          </p:cNvPr>
          <p:cNvSpPr txBox="1"/>
          <p:nvPr userDrawn="1"/>
        </p:nvSpPr>
        <p:spPr>
          <a:xfrm>
            <a:off x="492034" y="718403"/>
            <a:ext cx="11207931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 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1" name="Google Shape;55;p13">
            <a:extLst>
              <a:ext uri="{FF2B5EF4-FFF2-40B4-BE49-F238E27FC236}">
                <a16:creationId xmlns:a16="http://schemas.microsoft.com/office/drawing/2014/main" id="{873C1C94-609F-4385-B415-448B95C211F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900" y="5905897"/>
            <a:ext cx="11476199" cy="766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71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30C6-AA40-41A1-B609-4A6625C5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018903"/>
            <a:ext cx="11364684" cy="467369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7" name="Google Shape;64;p14">
            <a:extLst>
              <a:ext uri="{FF2B5EF4-FFF2-40B4-BE49-F238E27FC236}">
                <a16:creationId xmlns:a16="http://schemas.microsoft.com/office/drawing/2014/main" id="{4364185B-C74A-41B8-A4AD-5ECB797475E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389" y="5734595"/>
            <a:ext cx="11364685" cy="8436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6FF94A92-8A89-4AFB-8DCD-9C8B9FEDD4FB}"/>
              </a:ext>
            </a:extLst>
          </p:cNvPr>
          <p:cNvSpPr/>
          <p:nvPr userDrawn="1"/>
        </p:nvSpPr>
        <p:spPr>
          <a:xfrm>
            <a:off x="74" y="-28226"/>
            <a:ext cx="12191925" cy="800215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3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3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BAA2AA5E-7E1F-4558-9E76-71338E2106E4}"/>
              </a:ext>
            </a:extLst>
          </p:cNvPr>
          <p:cNvSpPr txBox="1"/>
          <p:nvPr/>
        </p:nvSpPr>
        <p:spPr>
          <a:xfrm>
            <a:off x="6096000" y="4124693"/>
            <a:ext cx="5917500" cy="78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Mentor : </a:t>
            </a:r>
            <a:r>
              <a:rPr lang="en-IN" dirty="0" err="1"/>
              <a:t>Anushiya</a:t>
            </a:r>
            <a:r>
              <a:rPr lang="en-IN" dirty="0"/>
              <a:t> Rachel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Shiv Nadar University Chennai</a:t>
            </a:r>
            <a:endParaRPr dirty="0"/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72AC51B1-DC0A-42EC-B5C2-9EDEB7C32AE2}"/>
              </a:ext>
            </a:extLst>
          </p:cNvPr>
          <p:cNvSpPr txBox="1"/>
          <p:nvPr/>
        </p:nvSpPr>
        <p:spPr>
          <a:xfrm>
            <a:off x="1278293" y="2258156"/>
            <a:ext cx="2724538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Bagiya Lakshmi</a:t>
            </a:r>
            <a:endParaRPr lang="en" dirty="0"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21011101029</a:t>
            </a:r>
            <a:endParaRPr lang="en" dirty="0"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Chunduri Suhasini</a:t>
            </a:r>
            <a:endParaRPr lang="en" dirty="0"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21011101036</a:t>
            </a:r>
            <a:endParaRPr lang="en" dirty="0"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Cynddia Balamurugan</a:t>
            </a:r>
            <a:endParaRPr lang="en" dirty="0"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21011101037</a:t>
            </a:r>
            <a:endParaRPr lang="en" dirty="0"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Harini CJ</a:t>
            </a:r>
            <a:endParaRPr lang="en" dirty="0"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21011101045</a:t>
            </a:r>
            <a:endParaRPr lang="en" dirty="0"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BFD0314B-E7BA-4D43-8BFB-161570B9A9CF}"/>
              </a:ext>
            </a:extLst>
          </p:cNvPr>
          <p:cNvSpPr txBox="1"/>
          <p:nvPr/>
        </p:nvSpPr>
        <p:spPr>
          <a:xfrm>
            <a:off x="583095" y="852822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Speech Analysis for Emotion Detection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4634D-F90D-4DA0-910F-CF4871260683}"/>
              </a:ext>
            </a:extLst>
          </p:cNvPr>
          <p:cNvSpPr txBox="1"/>
          <p:nvPr/>
        </p:nvSpPr>
        <p:spPr>
          <a:xfrm>
            <a:off x="7705732" y="2505670"/>
            <a:ext cx="272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review</a:t>
            </a:r>
          </a:p>
          <a:p>
            <a:r>
              <a:rPr lang="en-IN" dirty="0"/>
              <a:t>Date : 09/10/2024</a:t>
            </a:r>
          </a:p>
        </p:txBody>
      </p:sp>
    </p:spTree>
    <p:extLst>
      <p:ext uri="{BB962C8B-B14F-4D97-AF65-F5344CB8AC3E}">
        <p14:creationId xmlns:p14="http://schemas.microsoft.com/office/powerpoint/2010/main" val="165554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B83755-FA6A-7AED-543B-73098EF3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41" y="1229806"/>
            <a:ext cx="11364684" cy="4673692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Develop a multi-output model to predict emotion, valence, activation, and dominance, as only emotion is currently being predicted.</a:t>
            </a:r>
          </a:p>
          <a:p>
            <a:r>
              <a:rPr lang="en-US" sz="1800" dirty="0">
                <a:latin typeface="+mn-lt"/>
              </a:rPr>
              <a:t>Build text-based model using transcript text.</a:t>
            </a:r>
          </a:p>
          <a:p>
            <a:r>
              <a:rPr lang="en-US" sz="1800" dirty="0">
                <a:latin typeface="+mn-lt"/>
              </a:rPr>
              <a:t>Use the audio signal to generate images of mel-spectrograms.</a:t>
            </a:r>
          </a:p>
          <a:p>
            <a:r>
              <a:rPr lang="en-US" sz="1800" dirty="0">
                <a:latin typeface="+mn-lt"/>
              </a:rPr>
              <a:t>Understand that a spectrogram is a representation of speech over time and frequency.</a:t>
            </a:r>
          </a:p>
          <a:p>
            <a:r>
              <a:rPr lang="en-US" sz="1800" dirty="0">
                <a:latin typeface="+mn-lt"/>
              </a:rPr>
              <a:t>Utilize 2D convolution filters to capture 2D feature maps in any given input.</a:t>
            </a:r>
          </a:p>
          <a:p>
            <a:r>
              <a:rPr lang="en-US" sz="1800" dirty="0">
                <a:latin typeface="+mn-lt"/>
              </a:rPr>
              <a:t>Recognize that such rich features cannot be extracted and applied when speech is converted to text and/or phonemes.</a:t>
            </a:r>
          </a:p>
          <a:p>
            <a:r>
              <a:rPr lang="en-US" sz="1800" dirty="0">
                <a:latin typeface="+mn-lt"/>
              </a:rPr>
              <a:t>Leverage spectrograms, which contain extra information not available in just text, to enhance capabilities in improving emotion recognition.</a:t>
            </a:r>
          </a:p>
          <a:p>
            <a:endParaRPr lang="en-IN" sz="18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2748-8E13-892C-4D0C-D07BBA503B66}"/>
              </a:ext>
            </a:extLst>
          </p:cNvPr>
          <p:cNvSpPr txBox="1"/>
          <p:nvPr/>
        </p:nvSpPr>
        <p:spPr>
          <a:xfrm>
            <a:off x="345233" y="83976"/>
            <a:ext cx="1031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solidFill>
                  <a:schemeClr val="bg1">
                    <a:lumMod val="95000"/>
                  </a:schemeClr>
                </a:solidFill>
              </a:rPr>
              <a:t>Future Objectives</a:t>
            </a:r>
            <a:endParaRPr lang="en-IN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9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EFF68-1B5A-9896-4A3B-C2BB1668165E}"/>
              </a:ext>
            </a:extLst>
          </p:cNvPr>
          <p:cNvSpPr txBox="1"/>
          <p:nvPr/>
        </p:nvSpPr>
        <p:spPr>
          <a:xfrm>
            <a:off x="345233" y="83976"/>
            <a:ext cx="1031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solidFill>
                  <a:schemeClr val="bg1">
                    <a:lumMod val="95000"/>
                  </a:schemeClr>
                </a:solidFill>
              </a:rPr>
              <a:t>Project Gantt Chart</a:t>
            </a:r>
          </a:p>
        </p:txBody>
      </p:sp>
      <p:pic>
        <p:nvPicPr>
          <p:cNvPr id="2" name="Picture 1" descr="A screenshot of a calendar&#10;&#10;Description automatically generated">
            <a:extLst>
              <a:ext uri="{FF2B5EF4-FFF2-40B4-BE49-F238E27FC236}">
                <a16:creationId xmlns:a16="http://schemas.microsoft.com/office/drawing/2014/main" id="{C7B49070-05F9-A334-A64F-60F84FF9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0" y="971539"/>
            <a:ext cx="11565698" cy="2436581"/>
          </a:xfrm>
          <a:prstGeom prst="rect">
            <a:avLst/>
          </a:prstGeom>
        </p:spPr>
      </p:pic>
      <p:pic>
        <p:nvPicPr>
          <p:cNvPr id="3" name="Picture 2" descr="A screenshot of a calendar&#10;&#10;Description automatically generated">
            <a:extLst>
              <a:ext uri="{FF2B5EF4-FFF2-40B4-BE49-F238E27FC236}">
                <a16:creationId xmlns:a16="http://schemas.microsoft.com/office/drawing/2014/main" id="{773E6A04-8C4B-8259-E01D-6E04BC7CF1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338"/>
          <a:stretch/>
        </p:blipFill>
        <p:spPr>
          <a:xfrm>
            <a:off x="166880" y="3587797"/>
            <a:ext cx="7300390" cy="25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2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EFF68-1B5A-9896-4A3B-C2BB1668165E}"/>
              </a:ext>
            </a:extLst>
          </p:cNvPr>
          <p:cNvSpPr txBox="1"/>
          <p:nvPr/>
        </p:nvSpPr>
        <p:spPr>
          <a:xfrm>
            <a:off x="345233" y="83976"/>
            <a:ext cx="1031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AE6DA-64F8-97BE-F008-190ADC1B5055}"/>
              </a:ext>
            </a:extLst>
          </p:cNvPr>
          <p:cNvSpPr txBox="1"/>
          <p:nvPr/>
        </p:nvSpPr>
        <p:spPr>
          <a:xfrm>
            <a:off x="345233" y="1016333"/>
            <a:ext cx="11394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  <a:r>
              <a:rPr lang="en-US" dirty="0"/>
              <a:t> To develop a reliable speech analysis system capable of accurately classifying emotions in real-time, even in challenging conditions, for broader applications across various fields.</a:t>
            </a:r>
            <a:endParaRPr lang="en-IN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Problem Statement:</a:t>
            </a:r>
            <a:r>
              <a:rPr lang="en-US" dirty="0"/>
              <a:t> This project addresses the challenge of accurately detecting and classifying emotions through speech analysis in real-time, aiming to improve reliability across diverse populations in fields like mental health, customer service, and human-computer interaction.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peech Emotion Recognition: Unveiling the Emotional Spectrum through Sound  | by Everton Gomede, PhD | Medium">
            <a:extLst>
              <a:ext uri="{FF2B5EF4-FFF2-40B4-BE49-F238E27FC236}">
                <a16:creationId xmlns:a16="http://schemas.microsoft.com/office/drawing/2014/main" id="{D7161208-FD15-BBF5-202C-12F80B24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4" y="3141213"/>
            <a:ext cx="8417931" cy="28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6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B99C7-52D0-1FC9-E343-28E525C0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96" y="1631851"/>
            <a:ext cx="6621471" cy="2817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EFF68-1B5A-9896-4A3B-C2BB1668165E}"/>
              </a:ext>
            </a:extLst>
          </p:cNvPr>
          <p:cNvSpPr txBox="1"/>
          <p:nvPr/>
        </p:nvSpPr>
        <p:spPr>
          <a:xfrm>
            <a:off x="345233" y="83976"/>
            <a:ext cx="1031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7A6A3-848D-1B7E-32FC-4DF2699989A7}"/>
              </a:ext>
            </a:extLst>
          </p:cNvPr>
          <p:cNvSpPr txBox="1"/>
          <p:nvPr/>
        </p:nvSpPr>
        <p:spPr>
          <a:xfrm>
            <a:off x="345233" y="1742313"/>
            <a:ext cx="44299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Understanding Emotional Impact on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Improving Speech Therapy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Supporting Real-Time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Enhancing Adaptive Learning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0DA92-AAD9-96B2-0EE3-63A803ACF06C}"/>
              </a:ext>
            </a:extLst>
          </p:cNvPr>
          <p:cNvSpPr txBox="1"/>
          <p:nvPr/>
        </p:nvSpPr>
        <p:spPr>
          <a:xfrm>
            <a:off x="531169" y="3815743"/>
            <a:ext cx="4694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model serves as a foundation for </a:t>
            </a:r>
          </a:p>
          <a:p>
            <a:r>
              <a:rPr lang="en-US" sz="2000" dirty="0"/>
              <a:t>developing applications mentioned above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6008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52748-8E13-892C-4D0C-D07BBA503B66}"/>
              </a:ext>
            </a:extLst>
          </p:cNvPr>
          <p:cNvSpPr txBox="1"/>
          <p:nvPr/>
        </p:nvSpPr>
        <p:spPr>
          <a:xfrm>
            <a:off x="158420" y="54443"/>
            <a:ext cx="1031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Literature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DD176-1CE1-1C55-A6FA-413DD41495BB}"/>
              </a:ext>
            </a:extLst>
          </p:cNvPr>
          <p:cNvSpPr txBox="1"/>
          <p:nvPr/>
        </p:nvSpPr>
        <p:spPr>
          <a:xfrm>
            <a:off x="233680" y="1353462"/>
            <a:ext cx="11257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Transforming the Embeddings: </a:t>
            </a:r>
            <a:r>
              <a:rPr lang="en-US" dirty="0"/>
              <a:t>A Lightweight Technique for SER: Utilizes x-vector embeddings with MFCC in CNN models to achieve efficient SER with fewer parameters​.</a:t>
            </a:r>
          </a:p>
          <a:p>
            <a:endParaRPr lang="en-US" dirty="0"/>
          </a:p>
          <a:p>
            <a:r>
              <a:rPr lang="en-US" b="1" dirty="0"/>
              <a:t>Discriminative Adversarial Learning for Speaker-Independent Emotion Recognition: </a:t>
            </a:r>
            <a:r>
              <a:rPr lang="en-US" dirty="0"/>
              <a:t>Proposes an adversarial approach to create speaker-independent emotion features, improving SER robustness​.</a:t>
            </a:r>
          </a:p>
          <a:p>
            <a:endParaRPr lang="en-US" dirty="0"/>
          </a:p>
          <a:p>
            <a:r>
              <a:rPr lang="en-US" b="1" dirty="0"/>
              <a:t>Sequential Modeling by Leveraging Non-Uniform Distribution of Speech Emotion: </a:t>
            </a:r>
            <a:r>
              <a:rPr lang="en-US" dirty="0"/>
              <a:t>Introduces chunk-level emotional patterns to improve SER by focusing on local emotional changes within sentences​.</a:t>
            </a:r>
          </a:p>
          <a:p>
            <a:endParaRPr lang="en-US" b="1" dirty="0"/>
          </a:p>
          <a:p>
            <a:r>
              <a:rPr lang="en-US" b="1" dirty="0"/>
              <a:t>Automatic Measurement of Affective Valence and Arousal in Speech: </a:t>
            </a:r>
            <a:r>
              <a:rPr lang="en-US" dirty="0"/>
              <a:t>Predicts valence and arousal levels in speech using prosodic and text features with support vector regression​.</a:t>
            </a:r>
          </a:p>
          <a:p>
            <a:endParaRPr lang="en-US" dirty="0"/>
          </a:p>
          <a:p>
            <a:r>
              <a:rPr lang="en-US" b="1" dirty="0"/>
              <a:t>Perception of Emotional Valence Projected by Prosody in News Announcements: </a:t>
            </a:r>
            <a:r>
              <a:rPr lang="en-US" dirty="0"/>
              <a:t>Investigates how listeners can anticipate emotional valence based solely on prosody in speech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95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52748-8E13-892C-4D0C-D07BBA503B66}"/>
              </a:ext>
            </a:extLst>
          </p:cNvPr>
          <p:cNvSpPr txBox="1"/>
          <p:nvPr/>
        </p:nvSpPr>
        <p:spPr>
          <a:xfrm>
            <a:off x="345233" y="83976"/>
            <a:ext cx="1031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Software Components and Dataset Used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D5B98A-AF1B-C67C-F50A-099FA0A7C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3896" y="804693"/>
            <a:ext cx="11419944" cy="524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Software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Python</a:t>
            </a:r>
            <a:r>
              <a:rPr lang="en-US" sz="1800" dirty="0">
                <a:latin typeface="+mn-lt"/>
              </a:rPr>
              <a:t>: Primary programming language for code development and model building.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Librosa</a:t>
            </a:r>
            <a:r>
              <a:rPr lang="en-US" sz="1800" dirty="0">
                <a:latin typeface="+mn-lt"/>
              </a:rPr>
              <a:t>: A Python library used for audio and music analysis. Specifically, it helps in feature extraction like MFCCs (Mel-frequency cepstral coefficients).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Models</a:t>
            </a:r>
            <a:r>
              <a:rPr lang="en-US" sz="1800" dirty="0">
                <a:latin typeface="+mn-lt"/>
              </a:rPr>
              <a:t>: LSTM, CNN, Resnet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2D mel spectrogram: </a:t>
            </a:r>
            <a:r>
              <a:rPr lang="en-US" sz="1800" dirty="0">
                <a:latin typeface="+mn-lt"/>
              </a:rPr>
              <a:t>Represents the frequency content of an audio signal over time, using a mel scale to emphasize perceptually relevant frequencies for human hearing.</a:t>
            </a:r>
          </a:p>
          <a:p>
            <a:pPr>
              <a:buFont typeface="Arial" panose="020B0604020202020204" pitchFamily="34" charset="0"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+mn-lt"/>
              </a:rPr>
              <a:t>Dataset: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+mn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+mn-lt"/>
              </a:rPr>
              <a:t>IEMOCAP Database Overview: A multimodal, multi-speaker dataset with approximately 12 hours of audiovisual data, including speech, video, facial motion capture, and text transcriptions.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+mn-lt"/>
              </a:rPr>
              <a:t>Data Collection: Features dyadic sessions where actors perform improvisations or scripted scenarios designed to elicit emotional expressions.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+mn-lt"/>
              </a:rPr>
              <a:t>Annotations: Labeled with categorical emotions (e.g., anger, happiness, sadness) and dimensional labels (valence, activation, dominance) by multiple annotators.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8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52748-8E13-892C-4D0C-D07BBA503B66}"/>
              </a:ext>
            </a:extLst>
          </p:cNvPr>
          <p:cNvSpPr txBox="1"/>
          <p:nvPr/>
        </p:nvSpPr>
        <p:spPr>
          <a:xfrm>
            <a:off x="345233" y="83976"/>
            <a:ext cx="1031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Proposed Solution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3E52BDBA-1DB9-A6DE-8202-BA6B4C17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78" t="2457" r="12406" b="3337"/>
          <a:stretch/>
        </p:blipFill>
        <p:spPr>
          <a:xfrm>
            <a:off x="475552" y="940901"/>
            <a:ext cx="3062609" cy="5225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DFCE02-A092-BA37-DB88-7B802181C6D1}"/>
              </a:ext>
            </a:extLst>
          </p:cNvPr>
          <p:cNvSpPr txBox="1"/>
          <p:nvPr/>
        </p:nvSpPr>
        <p:spPr>
          <a:xfrm>
            <a:off x="3972561" y="1042219"/>
            <a:ext cx="796544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1. Data Preparation:</a:t>
            </a:r>
            <a:endParaRPr lang="en-US" b="1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audio signals to extract session labels, with each session tagged with different emotions based on timestamps.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b="1" dirty="0"/>
              <a:t>2. Feature Extraction:</a:t>
            </a:r>
            <a:endParaRPr lang="en-US" b="1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on Low-Level Descriptors (LLDs) expected to capture emotion-related information.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 acoustic features such as MFCC, Mel, pitch, contrast, flatness, zero crossing rate, chroma, and harmonic means.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Applied aggregators and summarizers like mean, min, max, and standard deviation to enhance feature representation.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Two labels ( feature and resulting emotion)</a:t>
            </a:r>
          </a:p>
          <a:p>
            <a:endParaRPr lang="en-US" dirty="0"/>
          </a:p>
          <a:p>
            <a:r>
              <a:rPr lang="en-US" b="1" dirty="0"/>
              <a:t>3. Modeling:</a:t>
            </a:r>
            <a:endParaRPr lang="en-US" b="1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Acoustic Feature-Based Models: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   LSTM model, Mel Spectrogram, CNN (2D vector – MFCC)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01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B83755-FA6A-7AED-543B-73098EF3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85" y="914401"/>
            <a:ext cx="8634385" cy="5240593"/>
          </a:xfrm>
        </p:spPr>
        <p:txBody>
          <a:bodyPr/>
          <a:lstStyle/>
          <a:p>
            <a:pPr marL="0" indent="0">
              <a:buNone/>
            </a:pPr>
            <a:r>
              <a:rPr lang="en-US" sz="1550" b="1" dirty="0">
                <a:latin typeface="+mn-lt"/>
              </a:rPr>
              <a:t>MFCC: </a:t>
            </a:r>
            <a:r>
              <a:rPr lang="en-US" sz="1550" dirty="0" err="1">
                <a:latin typeface="+mn-lt"/>
              </a:rPr>
              <a:t>mfcc</a:t>
            </a:r>
            <a:r>
              <a:rPr lang="en-US" sz="1550" dirty="0">
                <a:latin typeface="+mn-lt"/>
              </a:rPr>
              <a:t>(*[, y, </a:t>
            </a:r>
            <a:r>
              <a:rPr lang="en-US" sz="1550" dirty="0" err="1">
                <a:latin typeface="+mn-lt"/>
              </a:rPr>
              <a:t>sr</a:t>
            </a:r>
            <a:r>
              <a:rPr lang="en-US" sz="1550" dirty="0">
                <a:latin typeface="+mn-lt"/>
              </a:rPr>
              <a:t>, S, </a:t>
            </a:r>
            <a:r>
              <a:rPr lang="en-US" sz="1550" dirty="0" err="1">
                <a:latin typeface="+mn-lt"/>
              </a:rPr>
              <a:t>n_mfcc</a:t>
            </a:r>
            <a:r>
              <a:rPr lang="en-US" sz="1550" dirty="0">
                <a:latin typeface="+mn-lt"/>
              </a:rPr>
              <a:t>, </a:t>
            </a:r>
            <a:r>
              <a:rPr lang="en-US" sz="1550" dirty="0" err="1">
                <a:latin typeface="+mn-lt"/>
              </a:rPr>
              <a:t>dct_type</a:t>
            </a:r>
            <a:r>
              <a:rPr lang="en-US" sz="1550" dirty="0">
                <a:latin typeface="+mn-lt"/>
              </a:rPr>
              <a:t>, norm, ...])</a:t>
            </a:r>
          </a:p>
          <a:p>
            <a:r>
              <a:rPr lang="en-US" sz="1550" dirty="0">
                <a:latin typeface="+mn-lt"/>
              </a:rPr>
              <a:t> Mel-frequency cepstral coefficients (MFCCs)</a:t>
            </a:r>
          </a:p>
          <a:p>
            <a:r>
              <a:rPr lang="en-US" sz="1550" dirty="0">
                <a:latin typeface="+mn-lt"/>
              </a:rPr>
              <a:t> First 13 coefficients represent the most significant information about the power spectrum while reducing dimensionality.</a:t>
            </a:r>
          </a:p>
          <a:p>
            <a:pPr marL="0" indent="0">
              <a:buNone/>
            </a:pPr>
            <a:r>
              <a:rPr lang="en-US" sz="1550" b="1" dirty="0">
                <a:latin typeface="+mn-lt"/>
              </a:rPr>
              <a:t>Chroma Shape:  </a:t>
            </a:r>
            <a:r>
              <a:rPr lang="en-US" sz="1550" dirty="0" err="1">
                <a:latin typeface="+mn-lt"/>
              </a:rPr>
              <a:t>chroma_stft</a:t>
            </a:r>
            <a:r>
              <a:rPr lang="en-US" sz="1550" dirty="0">
                <a:latin typeface="+mn-lt"/>
              </a:rPr>
              <a:t>(*[, y, </a:t>
            </a:r>
            <a:r>
              <a:rPr lang="en-US" sz="1550" dirty="0" err="1">
                <a:latin typeface="+mn-lt"/>
              </a:rPr>
              <a:t>sr</a:t>
            </a:r>
            <a:r>
              <a:rPr lang="en-US" sz="1550" dirty="0">
                <a:latin typeface="+mn-lt"/>
              </a:rPr>
              <a:t>, S, norm, </a:t>
            </a:r>
            <a:r>
              <a:rPr lang="en-US" sz="1550" dirty="0" err="1">
                <a:latin typeface="+mn-lt"/>
              </a:rPr>
              <a:t>n_fft</a:t>
            </a:r>
            <a:r>
              <a:rPr lang="en-US" sz="1550" dirty="0">
                <a:latin typeface="+mn-lt"/>
              </a:rPr>
              <a:t>, ...])</a:t>
            </a:r>
          </a:p>
          <a:p>
            <a:r>
              <a:rPr lang="en-US" sz="1550" dirty="0">
                <a:latin typeface="+mn-lt"/>
              </a:rPr>
              <a:t> Compute a </a:t>
            </a:r>
            <a:r>
              <a:rPr lang="en-US" sz="1550" dirty="0" err="1">
                <a:latin typeface="+mn-lt"/>
              </a:rPr>
              <a:t>chromagram</a:t>
            </a:r>
            <a:r>
              <a:rPr lang="en-US" sz="1550" dirty="0">
                <a:latin typeface="+mn-lt"/>
              </a:rPr>
              <a:t> from a waveform or power spectrogram.</a:t>
            </a:r>
          </a:p>
          <a:p>
            <a:r>
              <a:rPr lang="en-US" sz="1550" dirty="0">
                <a:latin typeface="+mn-lt"/>
              </a:rPr>
              <a:t> 12 in chroma features comes from the 12 semitones in the Western musical scale, which divides an octave into 12 equal intervals</a:t>
            </a:r>
          </a:p>
          <a:p>
            <a:pPr marL="0" indent="0">
              <a:buNone/>
            </a:pPr>
            <a:r>
              <a:rPr lang="en-US" sz="1550" b="1" dirty="0">
                <a:latin typeface="+mn-lt"/>
              </a:rPr>
              <a:t>Spectral Contrast Shape:  </a:t>
            </a:r>
            <a:r>
              <a:rPr lang="pt-BR" sz="1550" dirty="0">
                <a:latin typeface="+mn-lt"/>
              </a:rPr>
              <a:t>spectral_contrast(*[, y, sr, S, n_fft, ...]</a:t>
            </a:r>
          </a:p>
          <a:p>
            <a:r>
              <a:rPr lang="pt-BR" sz="1550" dirty="0">
                <a:latin typeface="+mn-lt"/>
              </a:rPr>
              <a:t> Compute spectral contrast</a:t>
            </a:r>
          </a:p>
          <a:p>
            <a:r>
              <a:rPr lang="en-US" sz="1550" dirty="0">
                <a:latin typeface="+mn-lt"/>
              </a:rPr>
              <a:t> 7 refers to the standard practice of dividing the audio spectrum into 7 frequency bands</a:t>
            </a:r>
          </a:p>
          <a:p>
            <a:pPr marL="0" indent="0">
              <a:buNone/>
            </a:pPr>
            <a:r>
              <a:rPr lang="en-US" sz="1550" b="1" dirty="0">
                <a:latin typeface="+mn-lt"/>
              </a:rPr>
              <a:t>Zero Crossing Rate Shape: </a:t>
            </a:r>
            <a:r>
              <a:rPr lang="en-US" sz="1550" dirty="0">
                <a:latin typeface="+mn-lt"/>
              </a:rPr>
              <a:t>(y, *[, </a:t>
            </a:r>
            <a:r>
              <a:rPr lang="en-US" sz="1550" dirty="0" err="1">
                <a:latin typeface="+mn-lt"/>
              </a:rPr>
              <a:t>frame_length</a:t>
            </a:r>
            <a:r>
              <a:rPr lang="en-US" sz="1550" dirty="0">
                <a:latin typeface="+mn-lt"/>
              </a:rPr>
              <a:t>, ...])</a:t>
            </a:r>
          </a:p>
          <a:p>
            <a:r>
              <a:rPr lang="en-US" sz="1550" b="1" dirty="0">
                <a:latin typeface="+mn-lt"/>
              </a:rPr>
              <a:t> </a:t>
            </a:r>
            <a:r>
              <a:rPr lang="en-US" sz="1550" dirty="0">
                <a:latin typeface="+mn-lt"/>
              </a:rPr>
              <a:t>Compute the zero-crossing rate of an audio time series</a:t>
            </a:r>
            <a:r>
              <a:rPr lang="en-US" sz="1550" b="1" dirty="0">
                <a:latin typeface="+mn-lt"/>
              </a:rPr>
              <a:t>.</a:t>
            </a:r>
          </a:p>
          <a:p>
            <a:r>
              <a:rPr lang="en-US" sz="1550" dirty="0">
                <a:latin typeface="+mn-lt"/>
              </a:rPr>
              <a:t> 1 refers to a single scalar value that represents the zero-crossing rate for a given time frame of the audio signal.</a:t>
            </a:r>
          </a:p>
          <a:p>
            <a:pPr marL="0" indent="0">
              <a:buNone/>
            </a:pPr>
            <a:r>
              <a:rPr lang="en-US" sz="1550" b="1" dirty="0">
                <a:latin typeface="+mn-lt"/>
              </a:rPr>
              <a:t>Feature Vector Shape: </a:t>
            </a:r>
          </a:p>
          <a:p>
            <a:r>
              <a:rPr lang="en-US" sz="1550" dirty="0">
                <a:latin typeface="+mn-lt"/>
              </a:rPr>
              <a:t>represents a set of numerical features that encapsulate the important characteristics of speech signals.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2748-8E13-892C-4D0C-D07BBA503B66}"/>
              </a:ext>
            </a:extLst>
          </p:cNvPr>
          <p:cNvSpPr txBox="1"/>
          <p:nvPr/>
        </p:nvSpPr>
        <p:spPr>
          <a:xfrm>
            <a:off x="345233" y="83976"/>
            <a:ext cx="1031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Progress Overview: Feature Extraction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2845D-EA34-1CD4-E53C-CF38FF206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26"/>
          <a:stretch/>
        </p:blipFill>
        <p:spPr>
          <a:xfrm>
            <a:off x="8799871" y="2767780"/>
            <a:ext cx="3156154" cy="10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1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B83755-FA6A-7AED-543B-73098EF3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1052051"/>
            <a:ext cx="11501534" cy="478831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+mn-lt"/>
              </a:rPr>
              <a:t>LSTM :</a:t>
            </a:r>
          </a:p>
          <a:p>
            <a:r>
              <a:rPr lang="en-US" sz="1600" dirty="0">
                <a:latin typeface="+mn-lt"/>
              </a:rPr>
              <a:t> Trained an LSTM model using acoustic feature as embeddings to the model</a:t>
            </a:r>
          </a:p>
          <a:p>
            <a:r>
              <a:rPr lang="en-US" sz="1600" b="1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Input - &gt; LSTM(128) -&gt; Dropout (0.3) -&gt; Dense(SoftMax)</a:t>
            </a:r>
          </a:p>
          <a:p>
            <a:r>
              <a:rPr lang="en-US" sz="1600" dirty="0">
                <a:latin typeface="+mn-lt"/>
              </a:rPr>
              <a:t> Optimizer = ‘Adam’, Metrics = ['accuracy']</a:t>
            </a: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r>
              <a:rPr lang="en-US" sz="1600" dirty="0">
                <a:latin typeface="+mn-lt"/>
              </a:rPr>
              <a:t> X: 33 acoustic features extracted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2748-8E13-892C-4D0C-D07BBA503B66}"/>
              </a:ext>
            </a:extLst>
          </p:cNvPr>
          <p:cNvSpPr txBox="1"/>
          <p:nvPr/>
        </p:nvSpPr>
        <p:spPr>
          <a:xfrm>
            <a:off x="345233" y="83976"/>
            <a:ext cx="1031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Progress Overview: LSTM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E4473-7B5C-C333-BA63-BE42B00E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13" y="2482654"/>
            <a:ext cx="3813813" cy="2589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C2B678-48E9-095D-2051-789D53181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73" y="2478708"/>
            <a:ext cx="3973240" cy="25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DEB394-8822-1EB6-061E-35B64A7CD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"/>
          <a:stretch/>
        </p:blipFill>
        <p:spPr>
          <a:xfrm>
            <a:off x="452284" y="1064389"/>
            <a:ext cx="6843252" cy="4729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B029E-DFA7-3D21-B271-BBA9793432E3}"/>
              </a:ext>
            </a:extLst>
          </p:cNvPr>
          <p:cNvSpPr txBox="1"/>
          <p:nvPr/>
        </p:nvSpPr>
        <p:spPr>
          <a:xfrm>
            <a:off x="345233" y="83976"/>
            <a:ext cx="1031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Progress Overview: LSTM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0014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928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SVD</dc:creator>
  <cp:lastModifiedBy>Cynddia Balamurugan</cp:lastModifiedBy>
  <cp:revision>35</cp:revision>
  <dcterms:created xsi:type="dcterms:W3CDTF">2021-08-26T09:04:20Z</dcterms:created>
  <dcterms:modified xsi:type="dcterms:W3CDTF">2024-10-09T06:18:29Z</dcterms:modified>
</cp:coreProperties>
</file>