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79" r:id="rId2"/>
    <p:sldId id="274" r:id="rId3"/>
    <p:sldId id="276" r:id="rId4"/>
    <p:sldId id="280" r:id="rId5"/>
    <p:sldId id="275" r:id="rId6"/>
    <p:sldId id="277" r:id="rId7"/>
    <p:sldId id="256" r:id="rId8"/>
    <p:sldId id="257" r:id="rId9"/>
    <p:sldId id="260" r:id="rId10"/>
    <p:sldId id="258" r:id="rId11"/>
    <p:sldId id="259" r:id="rId12"/>
    <p:sldId id="266" r:id="rId13"/>
    <p:sldId id="278" r:id="rId14"/>
    <p:sldId id="270" r:id="rId15"/>
    <p:sldId id="271" r:id="rId16"/>
    <p:sldId id="261" r:id="rId17"/>
    <p:sldId id="272" r:id="rId18"/>
    <p:sldId id="264" r:id="rId19"/>
    <p:sldId id="26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FB42-B777-46F4-9AC3-4965032B71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436A-497C-4C7B-A073-C2B1130FC0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3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FB42-B777-46F4-9AC3-4965032B71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436A-497C-4C7B-A073-C2B1130F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3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FB42-B777-46F4-9AC3-4965032B71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436A-497C-4C7B-A073-C2B1130F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FB42-B777-46F4-9AC3-4965032B71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436A-497C-4C7B-A073-C2B1130F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5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FB42-B777-46F4-9AC3-4965032B71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436A-497C-4C7B-A073-C2B1130FC0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20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FB42-B777-46F4-9AC3-4965032B71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436A-497C-4C7B-A073-C2B1130F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9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FB42-B777-46F4-9AC3-4965032B71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436A-497C-4C7B-A073-C2B1130F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69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FB42-B777-46F4-9AC3-4965032B71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436A-497C-4C7B-A073-C2B1130F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4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FB42-B777-46F4-9AC3-4965032B71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436A-497C-4C7B-A073-C2B1130F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9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74FB42-B777-46F4-9AC3-4965032B71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3436A-497C-4C7B-A073-C2B1130F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6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FB42-B777-46F4-9AC3-4965032B71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436A-497C-4C7B-A073-C2B1130F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41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74FB42-B777-46F4-9AC3-4965032B71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D3436A-497C-4C7B-A073-C2B1130FC0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77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O1rMeYnOm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2iiPpcwfCA" TargetMode="External"/><Relationship Id="rId4" Type="http://schemas.openxmlformats.org/officeDocument/2006/relationships/hyperlink" Target="https://www.youtube.com/watch?v=ypEaGQb6dJk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wYX52BP2Sk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I3QVsW30j0" TargetMode="External"/><Relationship Id="rId4" Type="http://schemas.openxmlformats.org/officeDocument/2006/relationships/hyperlink" Target="https://www.youtube.com/watch?v=bI3QVsW30j0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youtube.com/watch?v=sAK6qQ_3u0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AAA73-A5F5-4D25-984B-8777B96F6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인간과 시간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15C3F1-57AD-4826-8516-7DC1359CA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변화와 행복</a:t>
            </a:r>
          </a:p>
        </p:txBody>
      </p:sp>
    </p:spTree>
    <p:extLst>
      <p:ext uri="{BB962C8B-B14F-4D97-AF65-F5344CB8AC3E}">
        <p14:creationId xmlns:p14="http://schemas.microsoft.com/office/powerpoint/2010/main" val="39585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76932"/>
          </a:xfrm>
        </p:spPr>
        <p:txBody>
          <a:bodyPr/>
          <a:lstStyle/>
          <a:p>
            <a:pPr algn="ctr"/>
            <a:r>
              <a:rPr lang="ko-KR" altLang="en-US" dirty="0"/>
              <a:t>시간을 제어하고 싶은 마음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2335876"/>
            <a:ext cx="10058400" cy="353321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/>
              <a:t>매리 </a:t>
            </a:r>
            <a:r>
              <a:rPr lang="ko-KR" altLang="en-US" sz="2800" dirty="0" err="1"/>
              <a:t>셜리</a:t>
            </a:r>
            <a:r>
              <a:rPr lang="en-US" altLang="ko-KR" sz="2800" dirty="0"/>
              <a:t>(Mary Shelley), &lt;</a:t>
            </a:r>
            <a:r>
              <a:rPr lang="ko-KR" altLang="en-US" sz="2800" dirty="0"/>
              <a:t>프랑켄슈타인 </a:t>
            </a:r>
            <a:r>
              <a:rPr lang="en-US" altLang="ko-KR" sz="2800" dirty="0"/>
              <a:t>(Frankenstein or the Modern Prometheus)&gt;, 1818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800" dirty="0"/>
              <a:t>H.G. </a:t>
            </a:r>
            <a:r>
              <a:rPr lang="ko-KR" altLang="en-US" sz="2800" dirty="0" err="1"/>
              <a:t>웰스</a:t>
            </a:r>
            <a:r>
              <a:rPr lang="en-US" altLang="ko-KR" sz="2800" dirty="0"/>
              <a:t>(Herbert George Wells), &lt;</a:t>
            </a:r>
            <a:r>
              <a:rPr lang="ko-KR" altLang="en-US" sz="2800" dirty="0"/>
              <a:t>타임머신 </a:t>
            </a:r>
            <a:r>
              <a:rPr lang="en-US" altLang="ko-KR" sz="2800" dirty="0"/>
              <a:t>(The Time Machin)&gt;, 1895 </a:t>
            </a:r>
            <a:endParaRPr lang="ko-KR" alt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800" dirty="0"/>
              <a:t>James Cameron</a:t>
            </a:r>
            <a:r>
              <a:rPr lang="ko-KR" altLang="en-US" sz="2800" dirty="0"/>
              <a:t>의 영화 </a:t>
            </a:r>
            <a:r>
              <a:rPr lang="en-US" altLang="ko-KR" sz="2800" dirty="0"/>
              <a:t>&lt;</a:t>
            </a:r>
            <a:r>
              <a:rPr lang="ko-KR" altLang="en-US" sz="2800" dirty="0" err="1"/>
              <a:t>터미네이터</a:t>
            </a:r>
            <a:r>
              <a:rPr lang="en-US" altLang="ko-KR" sz="2800" dirty="0"/>
              <a:t>&gt; (1984)  &lt;</a:t>
            </a:r>
            <a:r>
              <a:rPr lang="ko-KR" altLang="en-US" sz="2800" dirty="0" err="1"/>
              <a:t>터미네이터</a:t>
            </a:r>
            <a:r>
              <a:rPr lang="en-US" altLang="ko-KR" sz="2800" dirty="0"/>
              <a:t>2&gt;(1991)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800" dirty="0" err="1"/>
              <a:t>Flanklin</a:t>
            </a:r>
            <a:r>
              <a:rPr lang="en-US" altLang="ko-KR" sz="2800" dirty="0"/>
              <a:t> J. </a:t>
            </a:r>
            <a:r>
              <a:rPr lang="en-US" altLang="ko-KR" sz="2800" dirty="0" err="1"/>
              <a:t>Schaffner</a:t>
            </a:r>
            <a:r>
              <a:rPr lang="ko-KR" altLang="en-US" sz="2800" dirty="0"/>
              <a:t>의 영화 </a:t>
            </a:r>
            <a:r>
              <a:rPr lang="en-US" altLang="ko-KR" sz="2800" dirty="0"/>
              <a:t>&lt;</a:t>
            </a:r>
            <a:r>
              <a:rPr lang="ko-KR" altLang="en-US" sz="2800" dirty="0"/>
              <a:t>혹성탈출</a:t>
            </a:r>
            <a:r>
              <a:rPr lang="en-US" altLang="ko-KR" sz="2800" dirty="0"/>
              <a:t>Planet of the Apes&gt;(1968)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800" dirty="0"/>
              <a:t>Robert </a:t>
            </a:r>
            <a:r>
              <a:rPr lang="en-US" altLang="ko-KR" sz="2800" dirty="0" err="1"/>
              <a:t>Zemeckis</a:t>
            </a:r>
            <a:r>
              <a:rPr lang="en-US" altLang="ko-KR" sz="2800" dirty="0"/>
              <a:t> &lt;Back to the Future&gt; (1985)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342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23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/>
              <a:t>시간을 제어하고 싶은 마음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37112"/>
            <a:ext cx="10058400" cy="4497185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ko-KR" altLang="en-US" sz="1900" dirty="0"/>
              <a:t>황진이 </a:t>
            </a:r>
            <a:r>
              <a:rPr lang="en-US" altLang="ko-KR" sz="1900" dirty="0"/>
              <a:t>(</a:t>
            </a:r>
            <a:r>
              <a:rPr lang="ko-KR" altLang="en-US" sz="1900" dirty="0"/>
              <a:t>조선 중종</a:t>
            </a:r>
            <a:r>
              <a:rPr lang="en-US" altLang="ko-KR" sz="1900" dirty="0"/>
              <a:t>, </a:t>
            </a:r>
            <a:r>
              <a:rPr lang="ko-KR" altLang="en-US" sz="1900" dirty="0"/>
              <a:t>명종</a:t>
            </a:r>
            <a:r>
              <a:rPr lang="en-US" altLang="ko-KR" sz="1900" dirty="0"/>
              <a:t>, 16</a:t>
            </a:r>
            <a:r>
              <a:rPr lang="ko-KR" altLang="en-US" sz="1900" dirty="0"/>
              <a:t>세기 </a:t>
            </a:r>
            <a:r>
              <a:rPr lang="ko-KR" altLang="en-US" sz="1900" dirty="0" err="1"/>
              <a:t>초중순</a:t>
            </a:r>
            <a:r>
              <a:rPr lang="en-US" altLang="ko-KR" sz="1900" dirty="0"/>
              <a:t>)</a:t>
            </a:r>
            <a:endParaRPr lang="ko-KR" altLang="en-US" sz="1900" dirty="0"/>
          </a:p>
          <a:p>
            <a:pPr fontAlgn="base"/>
            <a:r>
              <a:rPr lang="ko-KR" altLang="en-US" dirty="0"/>
              <a:t>“동짓달 기나긴 밤을 한 허리를 베어내어 </a:t>
            </a:r>
            <a:r>
              <a:rPr lang="en-US" altLang="ko-KR" dirty="0"/>
              <a:t>/ </a:t>
            </a:r>
            <a:r>
              <a:rPr lang="ko-KR" altLang="en-US" dirty="0"/>
              <a:t>봄바람 이불 아래 서리서리 넣었다가 </a:t>
            </a:r>
            <a:endParaRPr lang="en-US" altLang="ko-KR" dirty="0"/>
          </a:p>
          <a:p>
            <a:pPr fontAlgn="base"/>
            <a:r>
              <a:rPr lang="ko-KR" altLang="en-US" dirty="0"/>
              <a:t>고운 님 오시는 밤이면 굽이굽이 </a:t>
            </a:r>
            <a:r>
              <a:rPr lang="ko-KR" altLang="en-US" dirty="0" err="1"/>
              <a:t>펴리라</a:t>
            </a:r>
            <a:r>
              <a:rPr lang="en-US" altLang="ko-KR" dirty="0"/>
              <a:t>.” </a:t>
            </a:r>
            <a:endParaRPr lang="ko-KR" altLang="en-US" dirty="0"/>
          </a:p>
          <a:p>
            <a:pPr fontAlgn="base"/>
            <a:r>
              <a:rPr lang="ko-KR" altLang="en-US" dirty="0"/>
              <a:t>짐 </a:t>
            </a:r>
            <a:r>
              <a:rPr lang="ko-KR" altLang="en-US" dirty="0" err="1"/>
              <a:t>크로치</a:t>
            </a:r>
            <a:r>
              <a:rPr lang="en-US" altLang="ko-KR" dirty="0"/>
              <a:t>(Jim Croce 1943-1973) </a:t>
            </a:r>
            <a:r>
              <a:rPr lang="en-US" altLang="ko-KR" i="1" dirty="0"/>
              <a:t>Time in a Bottle (1972</a:t>
            </a:r>
            <a:r>
              <a:rPr lang="en-US" altLang="ko-KR" dirty="0"/>
              <a:t>) </a:t>
            </a:r>
            <a:r>
              <a:rPr lang="en-US" altLang="ko-KR" dirty="0">
                <a:hlinkClick r:id="rId2"/>
              </a:rPr>
              <a:t>https://www.youtube.com/watch?v=dO1rMeYnOmM</a:t>
            </a:r>
            <a:r>
              <a:rPr lang="en-US" altLang="ko-KR" dirty="0"/>
              <a:t> </a:t>
            </a:r>
          </a:p>
          <a:p>
            <a:pPr fontAlgn="base"/>
            <a:r>
              <a:rPr lang="en-US" altLang="ko-KR" dirty="0"/>
              <a:t>If I could save time in a bottle</a:t>
            </a:r>
          </a:p>
          <a:p>
            <a:pPr fontAlgn="base"/>
            <a:r>
              <a:rPr lang="en-US" altLang="ko-KR" dirty="0"/>
              <a:t>The first thing that I'd like to do</a:t>
            </a:r>
          </a:p>
          <a:p>
            <a:pPr fontAlgn="base"/>
            <a:r>
              <a:rPr lang="en-US" altLang="ko-KR" dirty="0"/>
              <a:t>Is to save every day</a:t>
            </a:r>
          </a:p>
          <a:p>
            <a:pPr fontAlgn="base"/>
            <a:r>
              <a:rPr lang="en-US" altLang="ko-KR" dirty="0" err="1"/>
              <a:t>'Til</a:t>
            </a:r>
            <a:r>
              <a:rPr lang="en-US" altLang="ko-KR" dirty="0"/>
              <a:t> eternity passes away</a:t>
            </a:r>
          </a:p>
          <a:p>
            <a:pPr fontAlgn="base"/>
            <a:r>
              <a:rPr lang="en-US" altLang="ko-KR" dirty="0"/>
              <a:t>Just to spend them with you</a:t>
            </a:r>
          </a:p>
          <a:p>
            <a:pPr fontAlgn="base"/>
            <a:r>
              <a:rPr lang="en-US" altLang="ko-KR" dirty="0"/>
              <a:t>If I could make days last forever</a:t>
            </a:r>
          </a:p>
          <a:p>
            <a:pPr fontAlgn="base"/>
            <a:r>
              <a:rPr lang="en-US" altLang="ko-KR" dirty="0"/>
              <a:t>If words could make wishes come true</a:t>
            </a:r>
          </a:p>
          <a:p>
            <a:pPr fontAlgn="base"/>
            <a:r>
              <a:rPr lang="en-US" altLang="ko-KR" dirty="0"/>
              <a:t>I'd save every day like a treasure and then</a:t>
            </a:r>
          </a:p>
          <a:p>
            <a:pPr fontAlgn="base"/>
            <a:r>
              <a:rPr lang="en-US" altLang="ko-KR" dirty="0"/>
              <a:t>Again, I would spend them with you</a:t>
            </a:r>
          </a:p>
          <a:p>
            <a:pPr fontAlgn="base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158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43681"/>
          </a:xfrm>
        </p:spPr>
        <p:txBody>
          <a:bodyPr/>
          <a:lstStyle/>
          <a:p>
            <a:pPr algn="ctr"/>
            <a:r>
              <a:rPr lang="ko-KR" altLang="en-US" dirty="0"/>
              <a:t>시간</a:t>
            </a:r>
            <a:r>
              <a:rPr lang="en-US" altLang="ko-KR" dirty="0"/>
              <a:t>? </a:t>
            </a:r>
            <a:r>
              <a:rPr lang="ko-KR" altLang="en-US" dirty="0"/>
              <a:t>시간 의식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시간의 존재인 인간 </a:t>
            </a:r>
            <a:r>
              <a:rPr lang="en-US" altLang="ko-KR" dirty="0"/>
              <a:t>: </a:t>
            </a:r>
            <a:r>
              <a:rPr lang="ko-KR" altLang="en-US" dirty="0"/>
              <a:t>허무 혹은 허무의 극복</a:t>
            </a:r>
          </a:p>
          <a:p>
            <a:r>
              <a:rPr lang="ko-KR" altLang="en-US" dirty="0"/>
              <a:t>시간은 절대적인가</a:t>
            </a:r>
            <a:r>
              <a:rPr lang="en-US" altLang="ko-KR" dirty="0"/>
              <a:t>? </a:t>
            </a:r>
            <a:r>
              <a:rPr lang="ko-KR" altLang="en-US" dirty="0"/>
              <a:t>상대적인가</a:t>
            </a:r>
            <a:r>
              <a:rPr lang="en-US" altLang="ko-KR" dirty="0"/>
              <a:t>? </a:t>
            </a:r>
            <a:r>
              <a:rPr lang="ko-KR" altLang="en-US" dirty="0"/>
              <a:t>사회적인가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표상되지 않은 시간은 인식할 수 없다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시간 </a:t>
            </a:r>
            <a:r>
              <a:rPr lang="en-US" altLang="ko-KR" dirty="0"/>
              <a:t>: </a:t>
            </a:r>
            <a:r>
              <a:rPr lang="ko-KR" altLang="en-US" dirty="0"/>
              <a:t>객관적 실재로서의 시간 </a:t>
            </a:r>
            <a:r>
              <a:rPr lang="en-US" altLang="ko-KR" dirty="0"/>
              <a:t>/ </a:t>
            </a:r>
            <a:r>
              <a:rPr lang="ko-KR" altLang="en-US" dirty="0"/>
              <a:t>시간성 </a:t>
            </a:r>
            <a:r>
              <a:rPr lang="en-US" altLang="ko-KR" dirty="0"/>
              <a:t>: </a:t>
            </a:r>
            <a:r>
              <a:rPr lang="ko-KR" altLang="en-US" dirty="0"/>
              <a:t>주관</a:t>
            </a:r>
            <a:r>
              <a:rPr lang="en-US" altLang="ko-KR" dirty="0"/>
              <a:t>(</a:t>
            </a:r>
            <a:r>
              <a:rPr lang="ko-KR" altLang="en-US" dirty="0"/>
              <a:t>정신</a:t>
            </a:r>
            <a:r>
              <a:rPr lang="en-US" altLang="ko-KR" dirty="0"/>
              <a:t>, </a:t>
            </a:r>
            <a:r>
              <a:rPr lang="ko-KR" altLang="en-US" dirty="0"/>
              <a:t>의식</a:t>
            </a:r>
            <a:r>
              <a:rPr lang="en-US" altLang="ko-KR" dirty="0"/>
              <a:t>) </a:t>
            </a:r>
            <a:r>
              <a:rPr lang="ko-KR" altLang="en-US" dirty="0"/>
              <a:t>혹은 사회적 요인이라는 프리즘을 통해 나온 시간</a:t>
            </a:r>
            <a:endParaRPr lang="en-US" altLang="ko-KR" dirty="0"/>
          </a:p>
          <a:p>
            <a:r>
              <a:rPr lang="ko-KR" altLang="en-US" dirty="0"/>
              <a:t>시간은 인간의 의식을 통해 드러난다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과거와 미래 </a:t>
            </a:r>
            <a:r>
              <a:rPr lang="en-US" altLang="ko-KR" dirty="0"/>
              <a:t>: </a:t>
            </a:r>
            <a:r>
              <a:rPr lang="ko-KR" altLang="en-US" dirty="0"/>
              <a:t>기억과 기대</a:t>
            </a:r>
            <a:r>
              <a:rPr lang="en-US" altLang="ko-KR" dirty="0"/>
              <a:t>(</a:t>
            </a:r>
            <a:r>
              <a:rPr lang="ko-KR" altLang="en-US" dirty="0"/>
              <a:t>희망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어떤 사람에게 왜 시간은 늘 </a:t>
            </a:r>
            <a:r>
              <a:rPr lang="ko-KR" altLang="en-US" dirty="0" err="1"/>
              <a:t>빠듯한가</a:t>
            </a:r>
            <a:r>
              <a:rPr lang="en-US" altLang="ko-KR" dirty="0"/>
              <a:t>?, </a:t>
            </a:r>
            <a:r>
              <a:rPr lang="ko-KR" altLang="en-US" dirty="0"/>
              <a:t>어떤 사람에게는 왜 시간은 늘 </a:t>
            </a:r>
            <a:r>
              <a:rPr lang="ko-KR" altLang="en-US" dirty="0" err="1"/>
              <a:t>지루한가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241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524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000" dirty="0" err="1"/>
              <a:t>아네모필</a:t>
            </a:r>
            <a:r>
              <a:rPr lang="en-US" altLang="ko-KR" sz="4000" dirty="0" err="1"/>
              <a:t>anemophile</a:t>
            </a:r>
            <a:r>
              <a:rPr lang="ko-KR" altLang="en-US" sz="4000" dirty="0"/>
              <a:t> </a:t>
            </a:r>
            <a:r>
              <a:rPr lang="en-US" altLang="ko-KR" sz="4000" dirty="0"/>
              <a:t>/ </a:t>
            </a:r>
            <a:r>
              <a:rPr lang="ko-KR" altLang="en-US" sz="4000" dirty="0" err="1"/>
              <a:t>흐로니스트</a:t>
            </a:r>
            <a:r>
              <a:rPr lang="ko-KR" altLang="en-US" sz="4000" dirty="0"/>
              <a:t> </a:t>
            </a:r>
            <a:r>
              <a:rPr lang="en-US" altLang="ko-KR" sz="4000" dirty="0" err="1"/>
              <a:t>chronist</a:t>
            </a:r>
            <a:br>
              <a:rPr lang="en-US" altLang="ko-KR" sz="4000" dirty="0"/>
            </a:br>
            <a:r>
              <a:rPr lang="en-US" altLang="ko-KR" sz="4000" dirty="0"/>
              <a:t>(</a:t>
            </a:r>
            <a:r>
              <a:rPr lang="ko-KR" altLang="en-US" sz="4000" dirty="0" err="1"/>
              <a:t>이베타</a:t>
            </a:r>
            <a:r>
              <a:rPr lang="ko-KR" altLang="en-US" sz="4000" dirty="0"/>
              <a:t> </a:t>
            </a:r>
            <a:r>
              <a:rPr lang="ko-KR" altLang="en-US" sz="4000" dirty="0" err="1"/>
              <a:t>게라심추쿠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아네모필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그리스어 ‘</a:t>
            </a:r>
            <a:r>
              <a:rPr lang="en-US" altLang="ko-KR" dirty="0" err="1"/>
              <a:t>anemos</a:t>
            </a:r>
            <a:r>
              <a:rPr lang="en-US" altLang="ko-KR" dirty="0"/>
              <a:t>-</a:t>
            </a:r>
            <a:r>
              <a:rPr lang="ko-KR" altLang="en-US" dirty="0" err="1"/>
              <a:t>바람’과</a:t>
            </a:r>
            <a:r>
              <a:rPr lang="ko-KR" altLang="en-US" dirty="0"/>
              <a:t> ‘</a:t>
            </a:r>
            <a:r>
              <a:rPr lang="en-US" altLang="ko-KR" dirty="0" err="1"/>
              <a:t>philo</a:t>
            </a:r>
            <a:r>
              <a:rPr lang="en-US" altLang="ko-KR" dirty="0"/>
              <a:t>-</a:t>
            </a:r>
            <a:r>
              <a:rPr lang="ko-KR" altLang="en-US" dirty="0" err="1"/>
              <a:t>사랑한다’의</a:t>
            </a:r>
            <a:r>
              <a:rPr lang="ko-KR" altLang="en-US" dirty="0"/>
              <a:t> </a:t>
            </a:r>
            <a:r>
              <a:rPr lang="ko-KR" altLang="en-US" dirty="0" err="1"/>
              <a:t>조합어</a:t>
            </a:r>
            <a:r>
              <a:rPr lang="en-US" altLang="ko-KR" dirty="0"/>
              <a:t>. </a:t>
            </a:r>
            <a:r>
              <a:rPr lang="ko-KR" altLang="en-US" dirty="0"/>
              <a:t>바람</a:t>
            </a:r>
            <a:r>
              <a:rPr lang="en-US" altLang="ko-KR" dirty="0"/>
              <a:t>(</a:t>
            </a:r>
            <a:r>
              <a:rPr lang="ko-KR" altLang="en-US" dirty="0"/>
              <a:t>변화</a:t>
            </a:r>
            <a:r>
              <a:rPr lang="en-US" altLang="ko-KR" dirty="0"/>
              <a:t>)</a:t>
            </a:r>
            <a:r>
              <a:rPr lang="ko-KR" altLang="en-US" dirty="0"/>
              <a:t>의 추종자</a:t>
            </a:r>
            <a:r>
              <a:rPr lang="en-US" altLang="ko-KR" dirty="0"/>
              <a:t>. </a:t>
            </a:r>
            <a:r>
              <a:rPr lang="ko-KR" altLang="en-US" dirty="0"/>
              <a:t>과거는 중요하지 않으며 미래만이 중요</a:t>
            </a:r>
            <a:r>
              <a:rPr lang="en-US" altLang="ko-KR" dirty="0"/>
              <a:t>. </a:t>
            </a:r>
            <a:r>
              <a:rPr lang="ko-KR" altLang="en-US" dirty="0"/>
              <a:t>과거로부터 미래를 해방시키려는 사람</a:t>
            </a:r>
            <a:r>
              <a:rPr lang="en-US" altLang="ko-KR" dirty="0"/>
              <a:t>. </a:t>
            </a:r>
            <a:r>
              <a:rPr lang="ko-KR" altLang="en-US" dirty="0"/>
              <a:t>변화가 더 좋은 방향으로의 발전을 의미하지는 않는다고 하더라도 모든 형태의 변화를 지지</a:t>
            </a:r>
            <a:endParaRPr lang="en-US" altLang="ko-KR" dirty="0"/>
          </a:p>
          <a:p>
            <a:r>
              <a:rPr lang="ko-KR" altLang="en-US" dirty="0"/>
              <a:t>“다음과 같은 사람은 모두 </a:t>
            </a:r>
            <a:r>
              <a:rPr lang="ko-KR" altLang="en-US" dirty="0" err="1"/>
              <a:t>아네모필이라고</a:t>
            </a:r>
            <a:r>
              <a:rPr lang="ko-KR" altLang="en-US" dirty="0"/>
              <a:t> 간주한다</a:t>
            </a:r>
            <a:r>
              <a:rPr lang="en-US" altLang="ko-KR" dirty="0"/>
              <a:t>. </a:t>
            </a:r>
            <a:r>
              <a:rPr lang="ko-KR" altLang="en-US" dirty="0"/>
              <a:t>연령과 성별과 지적 능력 그리고 사회적 위치에 관계없이 자신의 삶을 바꾸고자 하고</a:t>
            </a:r>
            <a:r>
              <a:rPr lang="en-US" altLang="ko-KR" dirty="0"/>
              <a:t>, </a:t>
            </a:r>
            <a:r>
              <a:rPr lang="ko-KR" altLang="en-US" dirty="0"/>
              <a:t>과거의 제약에 얽매이지 않는 사람</a:t>
            </a:r>
            <a:r>
              <a:rPr lang="en-US" altLang="ko-KR" dirty="0"/>
              <a:t>. </a:t>
            </a:r>
            <a:r>
              <a:rPr lang="ko-KR" altLang="en-US" dirty="0"/>
              <a:t>그리고 항상 변화를 </a:t>
            </a:r>
            <a:r>
              <a:rPr lang="ko-KR" altLang="en-US" dirty="0" err="1"/>
              <a:t>가져다주는</a:t>
            </a:r>
            <a:r>
              <a:rPr lang="ko-KR" altLang="en-US" dirty="0"/>
              <a:t> 바람을 닮고자 하는 사람</a:t>
            </a:r>
            <a:r>
              <a:rPr lang="en-US" altLang="ko-KR" dirty="0"/>
              <a:t>. </a:t>
            </a:r>
            <a:r>
              <a:rPr lang="ko-KR" altLang="en-US" dirty="0"/>
              <a:t>그리고 한번도 우리 집단에 대해 들어본 적이 없지만 그래도 우리의 사상을 추종하는 사람도 진정한 </a:t>
            </a:r>
            <a:r>
              <a:rPr lang="ko-KR" altLang="en-US" dirty="0" err="1"/>
              <a:t>아네모필로</a:t>
            </a:r>
            <a:r>
              <a:rPr lang="ko-KR" altLang="en-US" dirty="0"/>
              <a:t> 간주한다</a:t>
            </a:r>
            <a:r>
              <a:rPr lang="en-US" altLang="ko-KR" dirty="0"/>
              <a:t>.”</a:t>
            </a:r>
          </a:p>
          <a:p>
            <a:r>
              <a:rPr lang="ko-KR" altLang="en-US" dirty="0" err="1"/>
              <a:t>흐로니스트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최초에는 </a:t>
            </a:r>
            <a:r>
              <a:rPr lang="ko-KR" altLang="en-US" dirty="0" err="1"/>
              <a:t>크로누스</a:t>
            </a:r>
            <a:r>
              <a:rPr lang="en-US" altLang="ko-KR" dirty="0" err="1"/>
              <a:t>Chronus</a:t>
            </a:r>
            <a:r>
              <a:rPr lang="ko-KR" altLang="en-US" dirty="0"/>
              <a:t>의 추종자들</a:t>
            </a:r>
            <a:r>
              <a:rPr lang="en-US" altLang="ko-KR" dirty="0"/>
              <a:t>, </a:t>
            </a:r>
            <a:r>
              <a:rPr lang="ko-KR" altLang="en-US" dirty="0" err="1"/>
              <a:t>크로누스</a:t>
            </a:r>
            <a:r>
              <a:rPr lang="ko-KR" altLang="en-US" dirty="0"/>
              <a:t> 집단의 구성원들을 칭하는 말</a:t>
            </a:r>
            <a:r>
              <a:rPr lang="en-US" altLang="ko-KR" dirty="0"/>
              <a:t>. </a:t>
            </a:r>
            <a:r>
              <a:rPr lang="ko-KR" altLang="en-US" dirty="0"/>
              <a:t>역사학자</a:t>
            </a:r>
            <a:r>
              <a:rPr lang="en-US" altLang="ko-KR" dirty="0"/>
              <a:t>. </a:t>
            </a:r>
            <a:r>
              <a:rPr lang="ko-KR" altLang="en-US" dirty="0"/>
              <a:t>바람을 거부</a:t>
            </a:r>
            <a:r>
              <a:rPr lang="en-US" altLang="ko-KR" dirty="0"/>
              <a:t>. </a:t>
            </a:r>
            <a:r>
              <a:rPr lang="ko-KR" altLang="en-US" dirty="0"/>
              <a:t>변화를 바라지 않음</a:t>
            </a:r>
            <a:r>
              <a:rPr lang="en-US" altLang="ko-KR" dirty="0"/>
              <a:t>. </a:t>
            </a:r>
            <a:r>
              <a:rPr lang="ko-KR" altLang="en-US" dirty="0"/>
              <a:t>중요한 것은 과거</a:t>
            </a:r>
            <a:r>
              <a:rPr lang="en-US" altLang="ko-KR" dirty="0"/>
              <a:t>. </a:t>
            </a:r>
            <a:r>
              <a:rPr lang="ko-KR" altLang="en-US" dirty="0"/>
              <a:t>변화를 가져올 미래로부터 과거를 해방시키려는 사람</a:t>
            </a:r>
            <a:r>
              <a:rPr lang="en-US" altLang="ko-KR" dirty="0"/>
              <a:t>. </a:t>
            </a:r>
            <a:r>
              <a:rPr lang="ko-KR" altLang="en-US" dirty="0"/>
              <a:t>바람보다 바람의 </a:t>
            </a:r>
            <a:r>
              <a:rPr lang="ko-KR" altLang="en-US" dirty="0" err="1"/>
              <a:t>부재상태</a:t>
            </a:r>
            <a:r>
              <a:rPr lang="en-US" altLang="ko-KR" dirty="0"/>
              <a:t>, </a:t>
            </a:r>
            <a:r>
              <a:rPr lang="ko-KR" altLang="en-US" dirty="0"/>
              <a:t>즉 무풍 상태를 선호</a:t>
            </a:r>
            <a:r>
              <a:rPr lang="en-US" altLang="ko-KR" dirty="0"/>
              <a:t>. </a:t>
            </a:r>
            <a:r>
              <a:rPr lang="ko-KR" altLang="en-US" dirty="0"/>
              <a:t>안정과 </a:t>
            </a:r>
            <a:r>
              <a:rPr lang="ko-KR" altLang="en-US" dirty="0" err="1"/>
              <a:t>무변화의</a:t>
            </a:r>
            <a:r>
              <a:rPr lang="ko-KR" altLang="en-US" dirty="0"/>
              <a:t> 이데아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시간으로부터의</a:t>
            </a:r>
            <a:r>
              <a:rPr lang="ko-KR" altLang="en-US" dirty="0"/>
              <a:t> 해방 </a:t>
            </a:r>
            <a:r>
              <a:rPr lang="en-US" altLang="ko-KR" dirty="0"/>
              <a:t>– </a:t>
            </a:r>
            <a:r>
              <a:rPr lang="ko-KR" altLang="en-US" dirty="0"/>
              <a:t>국제 밀레니엄 에세이 콘테스트 수상작 모음</a:t>
            </a:r>
            <a:r>
              <a:rPr lang="en-US" altLang="ko-KR" dirty="0"/>
              <a:t>&gt;, </a:t>
            </a:r>
            <a:r>
              <a:rPr lang="ko-KR" altLang="en-US" dirty="0"/>
              <a:t>자인</a:t>
            </a:r>
            <a:r>
              <a:rPr lang="en-US" altLang="ko-KR" dirty="0"/>
              <a:t>, 2000.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66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6808"/>
          </a:xfrm>
        </p:spPr>
        <p:txBody>
          <a:bodyPr/>
          <a:lstStyle/>
          <a:p>
            <a:pPr algn="ctr"/>
            <a:r>
              <a:rPr lang="ko-KR" altLang="en-US" dirty="0"/>
              <a:t>인간과 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2576944"/>
            <a:ext cx="10058400" cy="329214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시간은 무엇인가</a:t>
            </a:r>
            <a:r>
              <a:rPr lang="en-US" altLang="ko-KR" sz="2400" dirty="0"/>
              <a:t>? </a:t>
            </a:r>
            <a:r>
              <a:rPr lang="ko-KR" altLang="en-US" sz="2400" dirty="0"/>
              <a:t>시간은 오로지 시계로 재는 것인가</a:t>
            </a:r>
            <a:r>
              <a:rPr lang="en-US" altLang="ko-KR" sz="2400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시간은 자연적인 것인가</a:t>
            </a:r>
            <a:r>
              <a:rPr lang="en-US" altLang="ko-KR" sz="2400" dirty="0"/>
              <a:t>? </a:t>
            </a:r>
            <a:r>
              <a:rPr lang="ko-KR" altLang="en-US" sz="2400" dirty="0"/>
              <a:t>인위적 </a:t>
            </a:r>
            <a:r>
              <a:rPr lang="en-US" altLang="ko-KR" sz="2400" dirty="0"/>
              <a:t>(</a:t>
            </a:r>
            <a:r>
              <a:rPr lang="ko-KR" altLang="en-US" sz="2400" dirty="0"/>
              <a:t>혹은 사회적</a:t>
            </a:r>
            <a:r>
              <a:rPr lang="en-US" altLang="ko-KR" sz="2400" dirty="0"/>
              <a:t>)</a:t>
            </a:r>
            <a:r>
              <a:rPr lang="ko-KR" altLang="en-US" sz="2400" dirty="0"/>
              <a:t>인 것인가</a:t>
            </a:r>
            <a:r>
              <a:rPr lang="en-US" altLang="ko-KR" sz="2400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시간은 누구에게나 공평하게 주어진 것인가</a:t>
            </a:r>
            <a:r>
              <a:rPr lang="en-US" altLang="ko-KR" sz="2400" dirty="0"/>
              <a:t>?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시간의 작용이 남긴 흔적을 따라 시간에 접근하는 방법 </a:t>
            </a:r>
            <a:r>
              <a:rPr lang="en-US" altLang="ko-KR" sz="2400" dirty="0"/>
              <a:t>: </a:t>
            </a:r>
            <a:r>
              <a:rPr lang="ko-KR" altLang="en-US" sz="2400" dirty="0"/>
              <a:t>시간이 우리를 가지고 무엇을 만들었으며</a:t>
            </a:r>
            <a:r>
              <a:rPr lang="en-US" altLang="ko-KR" sz="2400" dirty="0"/>
              <a:t>, </a:t>
            </a:r>
            <a:r>
              <a:rPr lang="ko-KR" altLang="en-US" sz="2400" dirty="0"/>
              <a:t>우리는 시간을 가지고 무엇을 했는가</a:t>
            </a:r>
            <a:r>
              <a:rPr lang="en-US" altLang="ko-KR" sz="2400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모두의 시간</a:t>
            </a:r>
            <a:r>
              <a:rPr lang="en-US" altLang="ko-KR" sz="2400" dirty="0"/>
              <a:t>/ </a:t>
            </a:r>
            <a:r>
              <a:rPr lang="ko-KR" altLang="en-US" sz="2400" dirty="0"/>
              <a:t>권력자의 시간 </a:t>
            </a:r>
            <a:r>
              <a:rPr lang="en-US" altLang="ko-KR" sz="2400" dirty="0"/>
              <a:t>: </a:t>
            </a:r>
            <a:r>
              <a:rPr lang="ko-KR" altLang="en-US" sz="2400" dirty="0"/>
              <a:t>시간에 대한 불만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4203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2001 : A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Odyssey </a:t>
            </a:r>
            <a:br>
              <a:rPr lang="en-US" altLang="ko-KR" dirty="0"/>
            </a:br>
            <a:r>
              <a:rPr lang="en-US" altLang="ko-KR" dirty="0"/>
              <a:t>– The Dawn of Man</a:t>
            </a:r>
            <a:br>
              <a:rPr lang="en-US" altLang="ko-KR" dirty="0"/>
            </a:br>
            <a:r>
              <a:rPr lang="en-US" altLang="ko-KR" dirty="0"/>
              <a:t>(Stanley Kubrick)</a:t>
            </a:r>
            <a:endParaRPr lang="ko-KR" altLang="en-US" dirty="0"/>
          </a:p>
        </p:txBody>
      </p:sp>
      <p:pic>
        <p:nvPicPr>
          <p:cNvPr id="4" name="U2iiPpcwfC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40163" y="2571750"/>
            <a:ext cx="4572000" cy="2571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41964" y="1803862"/>
            <a:ext cx="5327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https://www.youtube.com/watch?v=ypEaGQb6dJk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1642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Pink</a:t>
            </a:r>
            <a:r>
              <a:rPr lang="ko-KR" altLang="en-US" dirty="0"/>
              <a:t> </a:t>
            </a:r>
            <a:r>
              <a:rPr lang="en-US" altLang="ko-KR" dirty="0"/>
              <a:t>Floyd - Time</a:t>
            </a:r>
            <a:endParaRPr lang="ko-KR" altLang="en-US" dirty="0"/>
          </a:p>
        </p:txBody>
      </p:sp>
      <p:pic>
        <p:nvPicPr>
          <p:cNvPr id="4" name="JwYX52BP2S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40163" y="257175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00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Pink</a:t>
            </a:r>
            <a:r>
              <a:rPr lang="ko-KR" altLang="en-US"/>
              <a:t> </a:t>
            </a:r>
            <a:r>
              <a:rPr lang="en-US" altLang="ko-KR"/>
              <a:t>Floyd - Time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5389" y="2327563"/>
            <a:ext cx="11122429" cy="4422371"/>
          </a:xfrm>
        </p:spPr>
        <p:txBody>
          <a:bodyPr numCol="2">
            <a:normAutofit fontScale="92500" lnSpcReduction="20000"/>
          </a:bodyPr>
          <a:lstStyle/>
          <a:p>
            <a:r>
              <a:rPr lang="en-US" altLang="ko-KR"/>
              <a:t>Ticking away the moments that make up a dull day</a:t>
            </a:r>
            <a:br>
              <a:rPr lang="en-US" altLang="ko-KR"/>
            </a:br>
            <a:r>
              <a:rPr lang="en-US" altLang="ko-KR"/>
              <a:t>Fritter and waste the hours in an off-hand way</a:t>
            </a:r>
            <a:br>
              <a:rPr lang="en-US" altLang="ko-KR"/>
            </a:br>
            <a:r>
              <a:rPr lang="en-US" altLang="ko-KR"/>
              <a:t>Kicking around on a piece of ground in your home town</a:t>
            </a:r>
            <a:br>
              <a:rPr lang="en-US" altLang="ko-KR"/>
            </a:br>
            <a:r>
              <a:rPr lang="en-US" altLang="ko-KR"/>
              <a:t>Waiting for someone or something to show you the way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Tired of lying in the sunshine staying home to watch the rain</a:t>
            </a:r>
            <a:br>
              <a:rPr lang="en-US" altLang="ko-KR"/>
            </a:br>
            <a:r>
              <a:rPr lang="en-US" altLang="ko-KR"/>
              <a:t>You are young and life is long and there is time to kill today</a:t>
            </a:r>
            <a:br>
              <a:rPr lang="en-US" altLang="ko-KR"/>
            </a:br>
            <a:r>
              <a:rPr lang="en-US" altLang="ko-KR"/>
              <a:t>And then one day you find ten years have got behind you</a:t>
            </a:r>
            <a:br>
              <a:rPr lang="en-US" altLang="ko-KR"/>
            </a:br>
            <a:r>
              <a:rPr lang="en-US" altLang="ko-KR"/>
              <a:t>No one told you when to run, you missed the starting gun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And you run and you run to catch up with the sun but it's sinking</a:t>
            </a:r>
            <a:br>
              <a:rPr lang="en-US" altLang="ko-KR"/>
            </a:br>
            <a:r>
              <a:rPr lang="en-US" altLang="ko-KR"/>
              <a:t>Racing around to come up behind you again</a:t>
            </a:r>
            <a:br>
              <a:rPr lang="en-US" altLang="ko-KR"/>
            </a:br>
            <a:r>
              <a:rPr lang="en-US" altLang="ko-KR"/>
              <a:t>The sun is the same in a relative way, but you're older</a:t>
            </a:r>
            <a:br>
              <a:rPr lang="en-US" altLang="ko-KR"/>
            </a:br>
            <a:r>
              <a:rPr lang="en-US" altLang="ko-KR"/>
              <a:t>Shorter of breath and one day closer to death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Every year is getting shorter, never seem to find the time</a:t>
            </a:r>
            <a:br>
              <a:rPr lang="en-US" altLang="ko-KR"/>
            </a:br>
            <a:r>
              <a:rPr lang="en-US" altLang="ko-KR"/>
              <a:t>Plans that either come to naught or half a page of scribbled lines</a:t>
            </a:r>
            <a:br>
              <a:rPr lang="en-US" altLang="ko-KR"/>
            </a:br>
            <a:r>
              <a:rPr lang="en-US" altLang="ko-KR"/>
              <a:t>Hanging on in quiet desperation is the English way</a:t>
            </a:r>
            <a:br>
              <a:rPr lang="en-US" altLang="ko-KR"/>
            </a:br>
            <a:r>
              <a:rPr lang="en-US" altLang="ko-KR"/>
              <a:t>The time is gone, the song is over, thought I'd something more to say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Home, home again</a:t>
            </a:r>
            <a:br>
              <a:rPr lang="en-US" altLang="ko-KR"/>
            </a:br>
            <a:r>
              <a:rPr lang="en-US" altLang="ko-KR"/>
              <a:t>I like to be here when I can</a:t>
            </a:r>
            <a:br>
              <a:rPr lang="en-US" altLang="ko-KR"/>
            </a:br>
            <a:r>
              <a:rPr lang="en-US" altLang="ko-KR"/>
              <a:t>When I come home cold and tired</a:t>
            </a:r>
            <a:br>
              <a:rPr lang="en-US" altLang="ko-KR"/>
            </a:br>
            <a:r>
              <a:rPr lang="en-US" altLang="ko-KR"/>
              <a:t>It's good to warm my bones beside the fire</a:t>
            </a:r>
            <a:br>
              <a:rPr lang="en-US" altLang="ko-KR"/>
            </a:br>
            <a:r>
              <a:rPr lang="en-US" altLang="ko-KR"/>
              <a:t>Far away, across the field</a:t>
            </a:r>
            <a:br>
              <a:rPr lang="en-US" altLang="ko-KR"/>
            </a:br>
            <a:r>
              <a:rPr lang="en-US" altLang="ko-KR"/>
              <a:t>The tolling of the iron bell</a:t>
            </a:r>
            <a:br>
              <a:rPr lang="en-US" altLang="ko-KR"/>
            </a:br>
            <a:r>
              <a:rPr lang="en-US" altLang="ko-KR"/>
              <a:t>Calls the faithful to their knees</a:t>
            </a:r>
            <a:br>
              <a:rPr lang="en-US" altLang="ko-KR"/>
            </a:br>
            <a:r>
              <a:rPr lang="en-US" altLang="ko-KR"/>
              <a:t>To hear the softly spoken magic spell</a:t>
            </a:r>
            <a:endParaRPr lang="ko-KR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490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Peter Seeger </a:t>
            </a:r>
            <a:br>
              <a:rPr lang="en-US" altLang="ko-KR" dirty="0"/>
            </a:br>
            <a:r>
              <a:rPr lang="en-US" altLang="ko-KR" dirty="0"/>
              <a:t>– Where have all the flowers gone</a:t>
            </a:r>
            <a:endParaRPr lang="ko-KR" altLang="en-US" dirty="0"/>
          </a:p>
        </p:txBody>
      </p:sp>
      <p:pic>
        <p:nvPicPr>
          <p:cNvPr id="4" name="bI3QVsW30j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7376" y="2380556"/>
            <a:ext cx="2618828" cy="170099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49783" y="1928553"/>
            <a:ext cx="5112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https://www.youtube.com/watch?v=bI3QVsW30j0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58589" y="2493818"/>
            <a:ext cx="73484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Where have all the flowers gone? / Long time passing  </a:t>
            </a:r>
          </a:p>
          <a:p>
            <a:r>
              <a:rPr lang="en-US" altLang="ko-KR" sz="1200" dirty="0"/>
              <a:t>Where have all the flowers gone? / Long time ago</a:t>
            </a:r>
          </a:p>
          <a:p>
            <a:r>
              <a:rPr lang="en-US" altLang="ko-KR" sz="1200" dirty="0"/>
              <a:t>Where have all the flowers gone? / Girls have picked them every one </a:t>
            </a:r>
          </a:p>
          <a:p>
            <a:r>
              <a:rPr lang="en-US" altLang="ko-KR" sz="1200" dirty="0"/>
              <a:t>When will they ever learn? / When will they ever learn?</a:t>
            </a:r>
          </a:p>
          <a:p>
            <a:r>
              <a:rPr lang="en-US" altLang="ko-KR" sz="1200" dirty="0"/>
              <a:t>Where have all the young girls gone? / Long time passing </a:t>
            </a:r>
          </a:p>
          <a:p>
            <a:r>
              <a:rPr lang="en-US" altLang="ko-KR" sz="1200" dirty="0"/>
              <a:t>Where have all the young girls gone? / Long time ago</a:t>
            </a:r>
          </a:p>
          <a:p>
            <a:r>
              <a:rPr lang="en-US" altLang="ko-KR" sz="1200" dirty="0"/>
              <a:t>Where have all the young girls gone? / Taken husbands every one </a:t>
            </a:r>
          </a:p>
          <a:p>
            <a:r>
              <a:rPr lang="en-US" altLang="ko-KR" sz="1200" dirty="0"/>
              <a:t>When will they ever learn? / When will they ever learn?</a:t>
            </a:r>
          </a:p>
          <a:p>
            <a:r>
              <a:rPr lang="en-US" altLang="ko-KR" sz="1200" dirty="0"/>
              <a:t>Where have all the young men gone? / Long time passing </a:t>
            </a:r>
          </a:p>
          <a:p>
            <a:r>
              <a:rPr lang="en-US" altLang="ko-KR" sz="1200" dirty="0"/>
              <a:t>Where have all the young men gone? / Long time ago</a:t>
            </a:r>
          </a:p>
          <a:p>
            <a:r>
              <a:rPr lang="en-US" altLang="ko-KR" sz="1200" dirty="0"/>
              <a:t>Where have all the young men gone? / Gone for soldiers every one </a:t>
            </a:r>
          </a:p>
          <a:p>
            <a:r>
              <a:rPr lang="en-US" altLang="ko-KR" sz="1200" dirty="0"/>
              <a:t>When will they ever learn? / When will they ever learn?</a:t>
            </a:r>
          </a:p>
          <a:p>
            <a:r>
              <a:rPr lang="en-US" altLang="ko-KR" sz="1200" dirty="0"/>
              <a:t>Where have all the soldiers gone? / Long time passing </a:t>
            </a:r>
          </a:p>
          <a:p>
            <a:r>
              <a:rPr lang="en-US" altLang="ko-KR" sz="1200" dirty="0"/>
              <a:t>Where have all the soldiers gone? / Long time ago</a:t>
            </a:r>
          </a:p>
          <a:p>
            <a:r>
              <a:rPr lang="en-US" altLang="ko-KR" sz="1200" dirty="0"/>
              <a:t>Where have all the soldiers gone? / Gone to graveyards every one  </a:t>
            </a:r>
          </a:p>
          <a:p>
            <a:r>
              <a:rPr lang="en-US" altLang="ko-KR" sz="1200" dirty="0"/>
              <a:t>When will they ever learn? / When will they ever learn?</a:t>
            </a:r>
          </a:p>
          <a:p>
            <a:r>
              <a:rPr lang="en-US" altLang="ko-KR" sz="1200" dirty="0"/>
              <a:t>Where have all the graveyards gone? / Long time passing </a:t>
            </a:r>
          </a:p>
          <a:p>
            <a:r>
              <a:rPr lang="en-US" altLang="ko-KR" sz="1200" dirty="0"/>
              <a:t>Where have all the graveyards gone? / Long time ago</a:t>
            </a:r>
          </a:p>
          <a:p>
            <a:r>
              <a:rPr lang="en-US" altLang="ko-KR" sz="1200" dirty="0"/>
              <a:t>Where have all the graveyards gone? / Covered with flowers every one </a:t>
            </a:r>
          </a:p>
          <a:p>
            <a:r>
              <a:rPr lang="en-US" altLang="ko-KR" sz="1200" dirty="0"/>
              <a:t>When will we ever learn? / When will we ever learn?</a:t>
            </a:r>
          </a:p>
        </p:txBody>
      </p:sp>
    </p:spTree>
    <p:extLst>
      <p:ext uri="{BB962C8B-B14F-4D97-AF65-F5344CB8AC3E}">
        <p14:creationId xmlns:p14="http://schemas.microsoft.com/office/powerpoint/2010/main" val="1213792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200" dirty="0"/>
              <a:t>Bob Dylan, The Times They Are a-</a:t>
            </a:r>
            <a:r>
              <a:rPr lang="en-US" altLang="ko-KR" sz="3200" dirty="0" err="1"/>
              <a:t>Changin</a:t>
            </a:r>
            <a:r>
              <a:rPr lang="en-US" altLang="ko-KR" sz="3200" dirty="0"/>
              <a:t>’(1964)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3574473" y="1812175"/>
            <a:ext cx="501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https://www.youtube.com/watch?v=90WD_ats6eE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92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423949"/>
            <a:ext cx="8761413" cy="126353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우주적 시간 </a:t>
            </a:r>
            <a:r>
              <a:rPr lang="en-US" altLang="ko-KR" dirty="0"/>
              <a:t>: </a:t>
            </a:r>
            <a:r>
              <a:rPr lang="ko-KR" altLang="en-US" dirty="0"/>
              <a:t>빅뱅</a:t>
            </a:r>
            <a:r>
              <a:rPr lang="en-US" altLang="ko-KR" dirty="0"/>
              <a:t>, </a:t>
            </a:r>
            <a:r>
              <a:rPr lang="ko-KR" altLang="en-US" dirty="0"/>
              <a:t>지구</a:t>
            </a:r>
            <a:r>
              <a:rPr lang="en-US" altLang="ko-KR" dirty="0"/>
              <a:t>, </a:t>
            </a:r>
            <a:r>
              <a:rPr lang="ko-KR" altLang="en-US" dirty="0"/>
              <a:t>생명</a:t>
            </a:r>
            <a:r>
              <a:rPr lang="en-US" altLang="ko-KR" dirty="0"/>
              <a:t>, </a:t>
            </a:r>
            <a:r>
              <a:rPr lang="ko-KR" altLang="en-US" dirty="0" err="1"/>
              <a:t>빅립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sz="2400" dirty="0"/>
              <a:t>138</a:t>
            </a:r>
            <a:r>
              <a:rPr lang="ko-KR" altLang="en-US" sz="2400" dirty="0"/>
              <a:t>억년 전</a:t>
            </a:r>
            <a:r>
              <a:rPr lang="en-US" altLang="ko-KR" sz="2400" dirty="0"/>
              <a:t>, 46</a:t>
            </a:r>
            <a:r>
              <a:rPr lang="ko-KR" altLang="en-US" sz="2400" dirty="0"/>
              <a:t>억년 전</a:t>
            </a:r>
            <a:r>
              <a:rPr lang="en-US" altLang="ko-KR" sz="2400" dirty="0"/>
              <a:t>, 30</a:t>
            </a:r>
            <a:r>
              <a:rPr lang="ko-KR" altLang="en-US" sz="2400" dirty="0"/>
              <a:t>억년 전</a:t>
            </a:r>
            <a:r>
              <a:rPr lang="en-US" altLang="ko-KR" sz="2400" dirty="0"/>
              <a:t>, </a:t>
            </a:r>
            <a:r>
              <a:rPr lang="ko-KR" altLang="en-US" sz="2400" dirty="0"/>
              <a:t> </a:t>
            </a:r>
            <a:r>
              <a:rPr lang="en-US" altLang="ko-KR" sz="2400" dirty="0"/>
              <a:t>200</a:t>
            </a:r>
            <a:r>
              <a:rPr lang="ko-KR" altLang="en-US" sz="2400" dirty="0"/>
              <a:t>억년 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84" y="2711566"/>
            <a:ext cx="4568424" cy="3416300"/>
          </a:xfrm>
        </p:spPr>
      </p:pic>
      <p:sp>
        <p:nvSpPr>
          <p:cNvPr id="6" name="TextBox 5"/>
          <p:cNvSpPr txBox="1"/>
          <p:nvPr/>
        </p:nvSpPr>
        <p:spPr>
          <a:xfrm>
            <a:off x="5200608" y="2831985"/>
            <a:ext cx="66117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우주학에서</a:t>
            </a:r>
            <a:r>
              <a:rPr lang="ko-KR" altLang="en-US" dirty="0"/>
              <a:t> 말하는 물리적 </a:t>
            </a:r>
            <a:r>
              <a:rPr lang="ko-KR" altLang="en-US" dirty="0" err="1"/>
              <a:t>거리로서의</a:t>
            </a:r>
            <a:r>
              <a:rPr lang="ko-KR" altLang="en-US" dirty="0"/>
              <a:t> 시간 개념의 최대치는 바로 ‘</a:t>
            </a:r>
            <a:r>
              <a:rPr lang="ko-KR" altLang="en-US" dirty="0" err="1"/>
              <a:t>광년’이다</a:t>
            </a:r>
            <a:r>
              <a:rPr lang="en-US" altLang="ko-KR" dirty="0"/>
              <a:t>. </a:t>
            </a:r>
            <a:r>
              <a:rPr lang="ko-KR" altLang="en-US" dirty="0"/>
              <a:t>우주에서 이론적으로 공간에서 측정 가능한 가장 최대치의 광년은 지금 여기서부터 </a:t>
            </a:r>
            <a:r>
              <a:rPr lang="en-US" altLang="ko-KR" dirty="0"/>
              <a:t>140</a:t>
            </a:r>
            <a:r>
              <a:rPr lang="ko-KR" altLang="en-US" dirty="0"/>
              <a:t>억 년 전에 이루어진 빅뱅의 </a:t>
            </a:r>
            <a:r>
              <a:rPr lang="ko-KR" altLang="en-US" dirty="0" err="1"/>
              <a:t>시기까지다</a:t>
            </a:r>
            <a:r>
              <a:rPr lang="en-US" altLang="ko-KR" dirty="0"/>
              <a:t>. </a:t>
            </a:r>
            <a:r>
              <a:rPr lang="ko-KR" altLang="en-US" dirty="0"/>
              <a:t>공간의 끝이 시간의 시작인 것이다</a:t>
            </a:r>
            <a:r>
              <a:rPr lang="en-US" altLang="ko-KR" dirty="0"/>
              <a:t>. </a:t>
            </a:r>
            <a:r>
              <a:rPr lang="ko-KR" altLang="en-US" dirty="0"/>
              <a:t>우주는 점점 팽창하며 늙어가고 있으며 공간과 시간도 평행하게 팽창하고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광년</a:t>
            </a:r>
            <a:r>
              <a:rPr lang="en-US" altLang="ko-KR" dirty="0"/>
              <a:t>(</a:t>
            </a:r>
            <a:r>
              <a:rPr lang="ko-KR" altLang="en-US" dirty="0"/>
              <a:t>光年</a:t>
            </a:r>
            <a:r>
              <a:rPr lang="en-US" altLang="ko-KR" dirty="0"/>
              <a:t>, </a:t>
            </a:r>
            <a:r>
              <a:rPr lang="en-US" altLang="ko-KR" dirty="0" err="1"/>
              <a:t>ly</a:t>
            </a:r>
            <a:r>
              <a:rPr lang="en-US" altLang="ko-KR" dirty="0"/>
              <a:t> : light</a:t>
            </a:r>
            <a:r>
              <a:rPr lang="ko-KR" altLang="en-US" dirty="0"/>
              <a:t> </a:t>
            </a:r>
            <a:r>
              <a:rPr lang="en-US" altLang="ko-KR" dirty="0"/>
              <a:t>year) : 9</a:t>
            </a:r>
            <a:r>
              <a:rPr lang="ko-KR" altLang="en-US" dirty="0"/>
              <a:t>조 </a:t>
            </a:r>
            <a:r>
              <a:rPr lang="en-US" altLang="ko-KR" dirty="0"/>
              <a:t>4605</a:t>
            </a:r>
            <a:r>
              <a:rPr lang="ko-KR" altLang="en-US" dirty="0"/>
              <a:t>억 </a:t>
            </a:r>
            <a:r>
              <a:rPr lang="en-US" altLang="ko-KR" dirty="0"/>
              <a:t>km (9.46053 × 10</a:t>
            </a:r>
            <a:r>
              <a:rPr lang="en-US" altLang="ko-KR" baseline="30000" dirty="0"/>
              <a:t>15 </a:t>
            </a:r>
            <a:r>
              <a:rPr lang="en-US" altLang="ko-KR" dirty="0"/>
              <a:t>m)</a:t>
            </a:r>
          </a:p>
          <a:p>
            <a:r>
              <a:rPr lang="en-US" altLang="ko-KR" dirty="0"/>
              <a:t>1</a:t>
            </a:r>
            <a:r>
              <a:rPr lang="ko-KR" altLang="en-US" dirty="0" err="1"/>
              <a:t>광초</a:t>
            </a:r>
            <a:r>
              <a:rPr lang="en-US" altLang="ko-KR" dirty="0"/>
              <a:t>(</a:t>
            </a:r>
            <a:r>
              <a:rPr lang="ko-KR" altLang="en-US" dirty="0"/>
              <a:t>光秒</a:t>
            </a:r>
            <a:r>
              <a:rPr lang="en-US" altLang="ko-KR" dirty="0"/>
              <a:t>, ls) : </a:t>
            </a:r>
            <a:r>
              <a:rPr lang="ko-KR" altLang="en-US" dirty="0"/>
              <a:t>약 </a:t>
            </a:r>
            <a:r>
              <a:rPr lang="en-US" altLang="ko-KR" dirty="0"/>
              <a:t>3</a:t>
            </a:r>
            <a:r>
              <a:rPr lang="ko-KR" altLang="en-US" dirty="0"/>
              <a:t>억</a:t>
            </a:r>
            <a:r>
              <a:rPr lang="en-US" altLang="ko-KR" dirty="0"/>
              <a:t>m</a:t>
            </a:r>
          </a:p>
          <a:p>
            <a:r>
              <a:rPr lang="ko-KR" altLang="en-US" dirty="0"/>
              <a:t>지구</a:t>
            </a:r>
            <a:r>
              <a:rPr lang="en-US" altLang="ko-KR" dirty="0"/>
              <a:t>-</a:t>
            </a:r>
            <a:r>
              <a:rPr lang="ko-KR" altLang="en-US" dirty="0"/>
              <a:t>달 </a:t>
            </a:r>
            <a:r>
              <a:rPr lang="en-US" altLang="ko-KR" dirty="0"/>
              <a:t>: 1.282</a:t>
            </a:r>
            <a:r>
              <a:rPr lang="ko-KR" altLang="en-US" dirty="0" err="1"/>
              <a:t>광초</a:t>
            </a:r>
            <a:endParaRPr lang="en-US" altLang="ko-KR" dirty="0"/>
          </a:p>
          <a:p>
            <a:r>
              <a:rPr lang="ko-KR" altLang="en-US" dirty="0"/>
              <a:t>지구</a:t>
            </a:r>
            <a:r>
              <a:rPr lang="en-US" altLang="ko-KR" dirty="0"/>
              <a:t>-</a:t>
            </a:r>
            <a:r>
              <a:rPr lang="ko-KR" altLang="en-US" dirty="0"/>
              <a:t>태양 </a:t>
            </a:r>
            <a:r>
              <a:rPr lang="en-US" altLang="ko-KR" dirty="0"/>
              <a:t>: 490</a:t>
            </a:r>
            <a:r>
              <a:rPr lang="ko-KR" altLang="en-US" dirty="0" err="1"/>
              <a:t>광초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998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9271"/>
            <a:ext cx="10515600" cy="1053546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변화와 순환 </a:t>
            </a:r>
            <a:r>
              <a:rPr lang="en-US" altLang="ko-KR" sz="3600" dirty="0"/>
              <a:t>:</a:t>
            </a:r>
            <a:br>
              <a:rPr lang="en-US" altLang="ko-KR" sz="3600" dirty="0"/>
            </a:br>
            <a:r>
              <a:rPr lang="en-US" altLang="ko-KR" sz="3600" dirty="0"/>
              <a:t>Bob</a:t>
            </a:r>
            <a:r>
              <a:rPr lang="ko-KR" altLang="en-US" sz="3600" dirty="0"/>
              <a:t> </a:t>
            </a:r>
            <a:r>
              <a:rPr lang="en-US" altLang="ko-KR" sz="3600" dirty="0"/>
              <a:t>Dylan, </a:t>
            </a:r>
            <a:r>
              <a:rPr lang="en-US" altLang="ko-KR" sz="3600" i="1" dirty="0"/>
              <a:t>The Times They Are a-</a:t>
            </a:r>
            <a:r>
              <a:rPr lang="en-US" altLang="ko-KR" sz="3600" i="1" dirty="0" err="1"/>
              <a:t>Changin</a:t>
            </a:r>
            <a:r>
              <a:rPr lang="en-US" altLang="ko-KR" sz="3600" dirty="0"/>
              <a:t>’(1964)</a:t>
            </a:r>
            <a:endParaRPr lang="ko-KR" altLang="en-US" sz="36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68" y="1280357"/>
            <a:ext cx="6265990" cy="52876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93" y="1280357"/>
            <a:ext cx="5662908" cy="518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4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5492"/>
          </a:xfrm>
        </p:spPr>
        <p:txBody>
          <a:bodyPr/>
          <a:lstStyle/>
          <a:p>
            <a:pPr algn="ctr"/>
            <a:r>
              <a:rPr lang="ko-KR" altLang="en-US" dirty="0"/>
              <a:t>우주적 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38102"/>
            <a:ext cx="10515600" cy="5094433"/>
          </a:xfrm>
        </p:spPr>
        <p:txBody>
          <a:bodyPr/>
          <a:lstStyle/>
          <a:p>
            <a:r>
              <a:rPr lang="ko-KR" altLang="en-US" sz="2000" dirty="0"/>
              <a:t>특수상대성 이론 </a:t>
            </a:r>
            <a:r>
              <a:rPr lang="en-US" altLang="ko-KR" sz="2000" dirty="0"/>
              <a:t>(</a:t>
            </a:r>
            <a:r>
              <a:rPr lang="ko-KR" altLang="en-US" sz="2000" dirty="0"/>
              <a:t>아인슈타인</a:t>
            </a:r>
            <a:r>
              <a:rPr lang="en-US" altLang="ko-KR" sz="2000" dirty="0"/>
              <a:t>) : </a:t>
            </a:r>
            <a:r>
              <a:rPr lang="ko-KR" altLang="en-US" sz="2000" dirty="0"/>
              <a:t>빠른 속도로 운동하는 사람에게 시간의 흐름은 느려진다 </a:t>
            </a:r>
            <a:r>
              <a:rPr lang="en-US" altLang="ko-KR" sz="2000" dirty="0"/>
              <a:t>; </a:t>
            </a:r>
            <a:r>
              <a:rPr lang="ko-KR" altLang="en-US" sz="2000" dirty="0"/>
              <a:t>중력이 강한 곳에서는 시간이 느려진다</a:t>
            </a:r>
            <a:r>
              <a:rPr lang="en-US" altLang="ko-KR" sz="2000" dirty="0"/>
              <a:t>.(</a:t>
            </a:r>
            <a:r>
              <a:rPr lang="ko-KR" altLang="en-US" sz="2000" dirty="0"/>
              <a:t>블랙홀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화이트홀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웜홀</a:t>
            </a:r>
            <a:r>
              <a:rPr lang="en-US" altLang="ko-KR" sz="2000" dirty="0"/>
              <a:t>, </a:t>
            </a:r>
            <a:r>
              <a:rPr lang="ko-KR" altLang="en-US" sz="2000" err="1"/>
              <a:t>초광속</a:t>
            </a:r>
            <a:r>
              <a:rPr lang="ko-KR" altLang="en-US" sz="2000"/>
              <a:t> 워프</a:t>
            </a:r>
            <a:r>
              <a:rPr lang="en-US" altLang="ko-KR" sz="2000"/>
              <a:t>)</a:t>
            </a:r>
            <a:endParaRPr lang="en-US" altLang="ko-KR" sz="2000" dirty="0"/>
          </a:p>
          <a:p>
            <a:r>
              <a:rPr lang="ko-KR" altLang="en-US" sz="2000" dirty="0"/>
              <a:t>도대체 시간이란 무엇인가</a:t>
            </a:r>
            <a:r>
              <a:rPr lang="en-US" altLang="ko-KR" sz="2000" dirty="0"/>
              <a:t>? (KAOS </a:t>
            </a:r>
            <a:r>
              <a:rPr lang="ko-KR" altLang="en-US" sz="2000" dirty="0"/>
              <a:t>강연</a:t>
            </a:r>
            <a:r>
              <a:rPr lang="en-US" altLang="ko-KR" sz="2000" dirty="0"/>
              <a:t>) : </a:t>
            </a:r>
            <a:r>
              <a:rPr lang="en-US" altLang="ko-KR" sz="2000" dirty="0">
                <a:hlinkClick r:id="rId2"/>
              </a:rPr>
              <a:t>https://www.youtube.com/watch?v=sAK6qQ_3u0Y</a:t>
            </a:r>
            <a:endParaRPr lang="en-US" altLang="ko-KR" sz="2000" dirty="0"/>
          </a:p>
          <a:p>
            <a:r>
              <a:rPr lang="ko-KR" altLang="en-US" sz="2000" dirty="0"/>
              <a:t>스티븐 </a:t>
            </a:r>
            <a:r>
              <a:rPr lang="ko-KR" altLang="en-US" sz="2000" dirty="0" err="1"/>
              <a:t>호킹</a:t>
            </a:r>
            <a:r>
              <a:rPr lang="ko-KR" altLang="en-US" sz="2000" dirty="0"/>
              <a:t> </a:t>
            </a:r>
            <a:r>
              <a:rPr lang="en-US" altLang="ko-KR" sz="2000" dirty="0"/>
              <a:t>: &lt;</a:t>
            </a:r>
            <a:r>
              <a:rPr lang="ko-KR" altLang="en-US" sz="2000" dirty="0"/>
              <a:t>시간의 역사</a:t>
            </a:r>
            <a:r>
              <a:rPr lang="en-US" altLang="ko-KR" sz="2000" dirty="0"/>
              <a:t>&gt;</a:t>
            </a:r>
          </a:p>
          <a:p>
            <a:r>
              <a:rPr lang="ko-KR" altLang="en-US" sz="2000" dirty="0"/>
              <a:t>칼 세이건 </a:t>
            </a:r>
            <a:r>
              <a:rPr lang="en-US" altLang="ko-KR" sz="2000" dirty="0"/>
              <a:t>: &lt;</a:t>
            </a:r>
            <a:r>
              <a:rPr lang="ko-KR" altLang="en-US" sz="2000" dirty="0"/>
              <a:t>코스모스</a:t>
            </a:r>
            <a:r>
              <a:rPr lang="en-US" altLang="ko-KR" sz="2000" dirty="0"/>
              <a:t>&gt;, &lt;</a:t>
            </a:r>
            <a:r>
              <a:rPr lang="ko-KR" altLang="en-US" sz="2000" dirty="0"/>
              <a:t>창백한 푸른 점</a:t>
            </a:r>
            <a:r>
              <a:rPr lang="en-US" altLang="ko-KR" sz="2000" dirty="0"/>
              <a:t>&gt;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583" y="3959817"/>
            <a:ext cx="1873034" cy="27030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382" y="3959817"/>
            <a:ext cx="1930087" cy="27030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BC0970-A838-4527-BE41-83279B4A0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5827" y="3959817"/>
            <a:ext cx="1930087" cy="270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52565-AA97-4567-B6FE-EC4EA9FC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7172"/>
            <a:ext cx="10058400" cy="941770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dirty="0"/>
              <a:t>창백한 푸른 점</a:t>
            </a:r>
            <a:br>
              <a:rPr lang="en-US" altLang="ko-KR" sz="3200" dirty="0"/>
            </a:br>
            <a:r>
              <a:rPr lang="en-US" altLang="ko-KR" sz="2800" dirty="0"/>
              <a:t>Pale Blue Dot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6A83F-7749-462C-B858-0ACBC4DB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25" y="1333851"/>
            <a:ext cx="8581937" cy="4535244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2500" b="1" dirty="0"/>
              <a:t> a photograph of planet Earth taken on February 14, 1990, by the “Voyager 1” space probe from a record distance of about 6 billion kilometers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이렇게 멀리 떨어져서 보면 지구는 특별해 보이지 않습니다</a:t>
            </a:r>
            <a:r>
              <a:rPr lang="en-US" altLang="ko-KR" dirty="0"/>
              <a:t>. </a:t>
            </a:r>
            <a:r>
              <a:rPr lang="ko-KR" altLang="en-US" dirty="0"/>
              <a:t>하지만 우리 인류에게는 다릅니다</a:t>
            </a:r>
            <a:r>
              <a:rPr lang="en-US" altLang="ko-KR" dirty="0"/>
              <a:t>. </a:t>
            </a:r>
            <a:r>
              <a:rPr lang="ko-KR" altLang="en-US" dirty="0"/>
              <a:t>저 점을 다시 생각해보십시오</a:t>
            </a:r>
            <a:r>
              <a:rPr lang="en-US" altLang="ko-KR" dirty="0"/>
              <a:t>. </a:t>
            </a:r>
            <a:r>
              <a:rPr lang="ko-KR" altLang="en-US" dirty="0"/>
              <a:t>저 점이 우리가 있는 이곳입니다</a:t>
            </a:r>
            <a:r>
              <a:rPr lang="en-US" altLang="ko-KR" dirty="0"/>
              <a:t>. </a:t>
            </a:r>
            <a:r>
              <a:rPr lang="ko-KR" altLang="en-US" dirty="0"/>
              <a:t>저 곳이 우리의 </a:t>
            </a:r>
            <a:r>
              <a:rPr lang="ko-KR" altLang="en-US" dirty="0" err="1"/>
              <a:t>집이자</a:t>
            </a:r>
            <a:r>
              <a:rPr lang="en-US" altLang="ko-KR" dirty="0"/>
              <a:t>, </a:t>
            </a:r>
            <a:r>
              <a:rPr lang="ko-KR" altLang="en-US" dirty="0"/>
              <a:t>우리 자신입니다</a:t>
            </a:r>
            <a:r>
              <a:rPr lang="en-US" altLang="ko-KR" dirty="0"/>
              <a:t>. </a:t>
            </a:r>
            <a:r>
              <a:rPr lang="ko-KR" altLang="en-US" dirty="0"/>
              <a:t>여러분이 사랑하는</a:t>
            </a:r>
            <a:r>
              <a:rPr lang="en-US" altLang="ko-KR" dirty="0"/>
              <a:t>, </a:t>
            </a:r>
            <a:r>
              <a:rPr lang="ko-KR" altLang="en-US" dirty="0"/>
              <a:t>당신이 아는</a:t>
            </a:r>
            <a:r>
              <a:rPr lang="en-US" altLang="ko-KR" dirty="0"/>
              <a:t>, </a:t>
            </a:r>
            <a:r>
              <a:rPr lang="ko-KR" altLang="en-US" dirty="0"/>
              <a:t>당신이 들어본</a:t>
            </a:r>
            <a:r>
              <a:rPr lang="en-US" altLang="ko-KR" dirty="0"/>
              <a:t>, </a:t>
            </a:r>
            <a:r>
              <a:rPr lang="ko-KR" altLang="en-US" dirty="0"/>
              <a:t>그리고 세상에 존재했던 모든 사람들이 바로 저 작은 점 위에서 일생을 살았습니다</a:t>
            </a:r>
            <a:r>
              <a:rPr lang="en-US" altLang="ko-KR" dirty="0"/>
              <a:t>. </a:t>
            </a:r>
            <a:r>
              <a:rPr lang="ko-KR" altLang="en-US" dirty="0"/>
              <a:t>우리의 모든 기쁨과 고통이 저 점 위에서 존재했고</a:t>
            </a:r>
            <a:r>
              <a:rPr lang="en-US" altLang="ko-KR" dirty="0"/>
              <a:t>, </a:t>
            </a:r>
            <a:r>
              <a:rPr lang="ko-KR" altLang="en-US" dirty="0"/>
              <a:t>인류의 역사 속에 존재한 자신만만했던 수 천 개의 종교와 이데올로기</a:t>
            </a:r>
            <a:r>
              <a:rPr lang="en-US" altLang="ko-KR" dirty="0"/>
              <a:t>, </a:t>
            </a:r>
            <a:r>
              <a:rPr lang="ko-KR" altLang="en-US" dirty="0"/>
              <a:t>경제체제가</a:t>
            </a:r>
            <a:r>
              <a:rPr lang="en-US" altLang="ko-KR" dirty="0"/>
              <a:t>, </a:t>
            </a:r>
            <a:r>
              <a:rPr lang="ko-KR" altLang="en-US" dirty="0"/>
              <a:t>수렵과 채집을 했던 모든 사람들</a:t>
            </a:r>
            <a:r>
              <a:rPr lang="en-US" altLang="ko-KR" dirty="0"/>
              <a:t>, </a:t>
            </a:r>
            <a:r>
              <a:rPr lang="ko-KR" altLang="en-US" dirty="0"/>
              <a:t>모든 영웅과 비겁자들이</a:t>
            </a:r>
            <a:r>
              <a:rPr lang="en-US" altLang="ko-KR" dirty="0"/>
              <a:t>, </a:t>
            </a:r>
            <a:r>
              <a:rPr lang="ko-KR" altLang="en-US" dirty="0"/>
              <a:t>문명을 일으킨 사람들과 그런 문명을 파괴한 사람들</a:t>
            </a:r>
            <a:r>
              <a:rPr lang="en-US" altLang="ko-KR" dirty="0"/>
              <a:t>, </a:t>
            </a:r>
            <a:r>
              <a:rPr lang="ko-KR" altLang="en-US" dirty="0"/>
              <a:t>왕과 미천한 농부들이</a:t>
            </a:r>
            <a:r>
              <a:rPr lang="en-US" altLang="ko-KR" dirty="0"/>
              <a:t>, </a:t>
            </a:r>
            <a:r>
              <a:rPr lang="ko-KR" altLang="en-US" dirty="0"/>
              <a:t>사랑에 빠진 젊은 남녀들</a:t>
            </a:r>
            <a:r>
              <a:rPr lang="en-US" altLang="ko-KR" dirty="0"/>
              <a:t>, </a:t>
            </a:r>
            <a:r>
              <a:rPr lang="ko-KR" altLang="en-US" dirty="0"/>
              <a:t>엄마와 아빠들</a:t>
            </a:r>
            <a:r>
              <a:rPr lang="en-US" altLang="ko-KR" dirty="0"/>
              <a:t>, </a:t>
            </a:r>
            <a:r>
              <a:rPr lang="ko-KR" altLang="en-US" dirty="0"/>
              <a:t>그리고 꿈 많던 아이들이</a:t>
            </a:r>
            <a:r>
              <a:rPr lang="en-US" altLang="ko-KR" dirty="0"/>
              <a:t>, </a:t>
            </a:r>
            <a:r>
              <a:rPr lang="ko-KR" altLang="en-US" dirty="0"/>
              <a:t>발명가와 탐험가</a:t>
            </a:r>
            <a:r>
              <a:rPr lang="en-US" altLang="ko-KR" dirty="0"/>
              <a:t>, </a:t>
            </a:r>
            <a:r>
              <a:rPr lang="ko-KR" altLang="en-US" dirty="0"/>
              <a:t>윤리도덕을 가르친 선생님과 부패한 정치인들이</a:t>
            </a:r>
            <a:r>
              <a:rPr lang="en-US" altLang="ko-KR" dirty="0"/>
              <a:t>, "</a:t>
            </a:r>
            <a:r>
              <a:rPr lang="ko-KR" altLang="en-US" dirty="0"/>
              <a:t>슈퍼스타</a:t>
            </a:r>
            <a:r>
              <a:rPr lang="en-US" altLang="ko-KR" dirty="0"/>
              <a:t>"</a:t>
            </a:r>
            <a:r>
              <a:rPr lang="ko-KR" altLang="en-US" dirty="0"/>
              <a:t>나 </a:t>
            </a:r>
            <a:r>
              <a:rPr lang="en-US" altLang="ko-KR" dirty="0"/>
              <a:t>"</a:t>
            </a:r>
            <a:r>
              <a:rPr lang="ko-KR" altLang="en-US" dirty="0"/>
              <a:t>위대한 영도자</a:t>
            </a:r>
            <a:r>
              <a:rPr lang="en-US" altLang="ko-KR" dirty="0"/>
              <a:t>"</a:t>
            </a:r>
            <a:r>
              <a:rPr lang="ko-KR" altLang="en-US" dirty="0"/>
              <a:t>로 불리던 사람들이</a:t>
            </a:r>
            <a:r>
              <a:rPr lang="en-US" altLang="ko-KR" dirty="0"/>
              <a:t>, </a:t>
            </a:r>
            <a:r>
              <a:rPr lang="ko-KR" altLang="en-US" dirty="0"/>
              <a:t>성자나 죄인들이 모두 바로 태양빛에 걸려있는 저 먼지 같은 작은 점 위에서 살았습니다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우주라는 광대한 스타디움에서 지구는 아주 작은 무대에 불과합니다</a:t>
            </a:r>
            <a:r>
              <a:rPr lang="en-US" altLang="ko-KR" dirty="0"/>
              <a:t>. </a:t>
            </a:r>
            <a:r>
              <a:rPr lang="ko-KR" altLang="en-US" dirty="0"/>
              <a:t>인류역사 속의 무수한 장군과 황제들이 저 작은 점의 극히 일부를</a:t>
            </a:r>
            <a:r>
              <a:rPr lang="en-US" altLang="ko-KR" dirty="0"/>
              <a:t>, </a:t>
            </a:r>
            <a:r>
              <a:rPr lang="ko-KR" altLang="en-US" dirty="0"/>
              <a:t>그것도 아주 잠깐 동안 차지하는 영광과 승리를 누리기 위해 죽였던 사람들이 흘린 피의 강물을 한 번 생각해보십시오</a:t>
            </a:r>
            <a:r>
              <a:rPr lang="en-US" altLang="ko-KR" dirty="0"/>
              <a:t>. </a:t>
            </a:r>
            <a:r>
              <a:rPr lang="ko-KR" altLang="en-US" dirty="0"/>
              <a:t>저 작은 픽셀의 한 쪽 구석에서 온 사람들이 같은 픽셀의 다른 쪽에 있는</a:t>
            </a:r>
            <a:r>
              <a:rPr lang="en-US" altLang="ko-KR" dirty="0"/>
              <a:t>, </a:t>
            </a:r>
            <a:r>
              <a:rPr lang="ko-KR" altLang="en-US" dirty="0"/>
              <a:t>겉모습이 거의 분간도 안되는 사람들에게 저지른 셀 수 없는 만행을 생각해보십시오</a:t>
            </a:r>
            <a:r>
              <a:rPr lang="en-US" altLang="ko-KR" dirty="0"/>
              <a:t>. </a:t>
            </a:r>
            <a:r>
              <a:rPr lang="ko-KR" altLang="en-US" dirty="0"/>
              <a:t>얼마나 잦은 오해가 있었는지</a:t>
            </a:r>
            <a:r>
              <a:rPr lang="en-US" altLang="ko-KR" dirty="0"/>
              <a:t>, </a:t>
            </a:r>
            <a:r>
              <a:rPr lang="ko-KR" altLang="en-US" dirty="0"/>
              <a:t>얼마나 서로를 죽이려고 했는지</a:t>
            </a:r>
            <a:r>
              <a:rPr lang="en-US" altLang="ko-KR" dirty="0"/>
              <a:t>, </a:t>
            </a:r>
            <a:r>
              <a:rPr lang="ko-KR" altLang="en-US" dirty="0"/>
              <a:t>그리고 그런 그들의 증오가 얼마나 강했는지 생각해보십시오</a:t>
            </a:r>
            <a:r>
              <a:rPr lang="en-US" altLang="ko-KR" dirty="0"/>
              <a:t>. </a:t>
            </a:r>
            <a:r>
              <a:rPr lang="ko-KR" altLang="en-US" dirty="0"/>
              <a:t>위대한 척하는 우리의 몸짓</a:t>
            </a:r>
            <a:r>
              <a:rPr lang="en-US" altLang="ko-KR" dirty="0"/>
              <a:t>, </a:t>
            </a:r>
            <a:r>
              <a:rPr lang="ko-KR" altLang="en-US" dirty="0"/>
              <a:t>스스로 중요한 존재라고 생각하는 우리의 믿음</a:t>
            </a:r>
            <a:r>
              <a:rPr lang="en-US" altLang="ko-KR" dirty="0"/>
              <a:t>, </a:t>
            </a:r>
            <a:r>
              <a:rPr lang="ko-KR" altLang="en-US" dirty="0"/>
              <a:t>우리가 우주에서 특별한 위치를 차지하고 있다는 망상은 저 창백한 파란 불빛 하나만 봐도 그 근거를 잃습니다</a:t>
            </a:r>
            <a:r>
              <a:rPr lang="en-US" altLang="ko-KR" dirty="0"/>
              <a:t>. </a:t>
            </a:r>
            <a:r>
              <a:rPr lang="ko-KR" altLang="en-US" dirty="0"/>
              <a:t>우리가 사는 지구는 우리를 둘러싼 거대한 우주의 암흑 속에 있는 외로운 하나의 점입니다</a:t>
            </a:r>
            <a:r>
              <a:rPr lang="en-US" altLang="ko-KR" dirty="0"/>
              <a:t>. </a:t>
            </a:r>
            <a:r>
              <a:rPr lang="ko-KR" altLang="en-US" dirty="0"/>
              <a:t>그 광대한 우주 속에서 우리가 얼마나 보잘것없는 존재인지 안다면</a:t>
            </a:r>
            <a:r>
              <a:rPr lang="en-US" altLang="ko-KR" dirty="0"/>
              <a:t>, </a:t>
            </a:r>
            <a:r>
              <a:rPr lang="ko-KR" altLang="en-US" dirty="0"/>
              <a:t>우리가 스스로를 파멸시킨다 해도 우리를 구원해줄 도움이 외부에서 올 수 없다는 사실을 깨닫게 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현재까지 알려진 바로는 지구는 생명을 간직할 수 있는 유일한 장소입니다</a:t>
            </a:r>
            <a:r>
              <a:rPr lang="en-US" altLang="ko-KR" dirty="0"/>
              <a:t>. </a:t>
            </a:r>
            <a:r>
              <a:rPr lang="ko-KR" altLang="en-US" dirty="0"/>
              <a:t>적어도 가까운 미래에 우리 인류가 이주를 할 수 있는 행성은 없습니다</a:t>
            </a:r>
            <a:r>
              <a:rPr lang="en-US" altLang="ko-KR" dirty="0"/>
              <a:t>. </a:t>
            </a:r>
            <a:r>
              <a:rPr lang="ko-KR" altLang="en-US" dirty="0"/>
              <a:t>잠깐 방문을 할 수 있는 행성은 있겠지만</a:t>
            </a:r>
            <a:r>
              <a:rPr lang="en-US" altLang="ko-KR" dirty="0"/>
              <a:t>, </a:t>
            </a:r>
            <a:r>
              <a:rPr lang="ko-KR" altLang="en-US" dirty="0"/>
              <a:t>정착할 수 있는 곳은 아직 없습니다</a:t>
            </a:r>
            <a:r>
              <a:rPr lang="en-US" altLang="ko-KR" dirty="0"/>
              <a:t>. </a:t>
            </a:r>
            <a:r>
              <a:rPr lang="ko-KR" altLang="en-US" dirty="0"/>
              <a:t>좋든 싫든 인류는 당분간 지구에서 버텨야 합니다</a:t>
            </a:r>
            <a:r>
              <a:rPr lang="en-US" altLang="ko-KR" dirty="0"/>
              <a:t>. </a:t>
            </a:r>
            <a:r>
              <a:rPr lang="ko-KR" altLang="en-US" dirty="0"/>
              <a:t>천문학을 공부하면 겸손해지고</a:t>
            </a:r>
            <a:r>
              <a:rPr lang="en-US" altLang="ko-KR" dirty="0"/>
              <a:t>, </a:t>
            </a:r>
            <a:r>
              <a:rPr lang="ko-KR" altLang="en-US" dirty="0"/>
              <a:t>인격이 형성된다고 합니다</a:t>
            </a:r>
            <a:r>
              <a:rPr lang="en-US" altLang="ko-KR" dirty="0"/>
              <a:t>. </a:t>
            </a:r>
            <a:r>
              <a:rPr lang="ko-KR" altLang="en-US" dirty="0"/>
              <a:t>인류가 느끼는 자만이 얼마나 어리석은 것인지를 가장 잘 보여주는 것이 바로 우리가 사는 세상을 멀리서 보여주는 이 사진입니다</a:t>
            </a:r>
            <a:r>
              <a:rPr lang="en-US" altLang="ko-KR" dirty="0"/>
              <a:t>. </a:t>
            </a:r>
            <a:r>
              <a:rPr lang="ko-KR" altLang="en-US" dirty="0" err="1"/>
              <a:t>제게</a:t>
            </a:r>
            <a:r>
              <a:rPr lang="ko-KR" altLang="en-US" dirty="0"/>
              <a:t> 이 사진은 우리가 서로를 더 배려해야 하고</a:t>
            </a:r>
            <a:r>
              <a:rPr lang="en-US" altLang="ko-KR" dirty="0"/>
              <a:t>, </a:t>
            </a:r>
            <a:r>
              <a:rPr lang="ko-KR" altLang="en-US" dirty="0"/>
              <a:t>우리가 아는 유일한 삶의 터전인 저 창백한 푸른 점을 아끼고 보존해야 한다는 책임감에 대한 강조입니다</a:t>
            </a:r>
            <a:r>
              <a:rPr lang="en-US" altLang="ko-KR" dirty="0"/>
              <a:t>.” (</a:t>
            </a:r>
            <a:r>
              <a:rPr lang="ko-KR" altLang="en-US" dirty="0"/>
              <a:t>칼</a:t>
            </a:r>
            <a:r>
              <a:rPr lang="en-US" altLang="ko-KR" dirty="0"/>
              <a:t> </a:t>
            </a:r>
            <a:r>
              <a:rPr lang="ko-KR" altLang="en-US" dirty="0"/>
              <a:t>세이건</a:t>
            </a:r>
            <a:r>
              <a:rPr lang="en-US" altLang="ko-KR" dirty="0"/>
              <a:t>, &lt;</a:t>
            </a:r>
            <a:r>
              <a:rPr lang="ko-KR" altLang="en-US" dirty="0"/>
              <a:t>창백한 푸른 점</a:t>
            </a:r>
            <a:r>
              <a:rPr lang="en-US" altLang="ko-KR" dirty="0"/>
              <a:t>&gt;, </a:t>
            </a:r>
            <a:r>
              <a:rPr lang="ko-KR" altLang="en-US" dirty="0" err="1"/>
              <a:t>사이언스북스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9143E1-3096-43B8-91B0-34473A902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428" y="1845734"/>
            <a:ext cx="27622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4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3804"/>
          </a:xfrm>
        </p:spPr>
        <p:txBody>
          <a:bodyPr/>
          <a:lstStyle/>
          <a:p>
            <a:pPr algn="ctr"/>
            <a:r>
              <a:rPr lang="ko-KR" altLang="en-US" dirty="0"/>
              <a:t>인류의 기원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2111433"/>
            <a:ext cx="7473142" cy="3865418"/>
          </a:xfrm>
        </p:spPr>
      </p:pic>
      <p:sp>
        <p:nvSpPr>
          <p:cNvPr id="3" name="TextBox 2"/>
          <p:cNvSpPr txBox="1"/>
          <p:nvPr/>
        </p:nvSpPr>
        <p:spPr>
          <a:xfrm>
            <a:off x="8179724" y="3034145"/>
            <a:ext cx="3499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과학 정신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Ignoramus et </a:t>
            </a:r>
            <a:r>
              <a:rPr lang="en-US" altLang="ko-KR" dirty="0" err="1"/>
              <a:t>ignorabimus</a:t>
            </a:r>
            <a:r>
              <a:rPr lang="en-US" altLang="ko-KR" dirty="0"/>
              <a:t> (We do not know and will not know, </a:t>
            </a:r>
            <a:r>
              <a:rPr lang="ko-KR" altLang="en-US" dirty="0"/>
              <a:t>우리는 모르며 앞으로도 모를 것이다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6A515-C3C8-45BC-ACB1-5226BFF14A0F}"/>
              </a:ext>
            </a:extLst>
          </p:cNvPr>
          <p:cNvSpPr txBox="1"/>
          <p:nvPr/>
        </p:nvSpPr>
        <p:spPr>
          <a:xfrm>
            <a:off x="7726260" y="5715241"/>
            <a:ext cx="333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/>
              <a:t>이상희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윤신영</a:t>
            </a:r>
            <a:r>
              <a:rPr lang="en-US" altLang="ko-KR" sz="1100" dirty="0"/>
              <a:t>, &lt;</a:t>
            </a:r>
            <a:r>
              <a:rPr lang="ko-KR" altLang="en-US" sz="1100" dirty="0"/>
              <a:t>인류의 기원</a:t>
            </a:r>
            <a:r>
              <a:rPr lang="en-US" altLang="ko-KR" sz="1100" dirty="0"/>
              <a:t>&gt;, </a:t>
            </a:r>
            <a:r>
              <a:rPr lang="ko-KR" altLang="en-US" sz="1100" dirty="0" err="1"/>
              <a:t>사이언스북스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7216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크리스토퍼</a:t>
            </a:r>
            <a:r>
              <a:rPr lang="ko-KR" altLang="en-US" dirty="0"/>
              <a:t> 놀란 감독의 </a:t>
            </a:r>
            <a:r>
              <a:rPr lang="en-US" altLang="ko-KR" dirty="0"/>
              <a:t>“</a:t>
            </a:r>
            <a:r>
              <a:rPr lang="ko-KR" altLang="en-US" dirty="0"/>
              <a:t>시간 영화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032" y="2349565"/>
            <a:ext cx="1828800" cy="300852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220" y="2349565"/>
            <a:ext cx="1938580" cy="3009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80" y="2375761"/>
            <a:ext cx="2095500" cy="3009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90" y="2349565"/>
            <a:ext cx="2111620" cy="30085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20" y="2375761"/>
            <a:ext cx="2095500" cy="3009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8678" y="56103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70882" y="5610386"/>
            <a:ext cx="76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1125" y="5610386"/>
            <a:ext cx="88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2014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49892" y="5610386"/>
            <a:ext cx="118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42903" y="5548393"/>
            <a:ext cx="74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88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sz="3600" dirty="0"/>
              <a:t>인간과 시간 </a:t>
            </a:r>
            <a:br>
              <a:rPr lang="en-US" altLang="ko-KR" sz="3600" dirty="0"/>
            </a:br>
            <a:r>
              <a:rPr lang="en-US" altLang="ko-KR" sz="3600" dirty="0"/>
              <a:t>– </a:t>
            </a:r>
            <a:r>
              <a:rPr lang="ko-KR" altLang="en-US" sz="3600" dirty="0"/>
              <a:t>알 수 없는 시간</a:t>
            </a:r>
            <a:r>
              <a:rPr lang="en-US" altLang="ko-KR" sz="3600" dirty="0"/>
              <a:t>, </a:t>
            </a:r>
            <a:r>
              <a:rPr lang="ko-KR" altLang="en-US" sz="3600" dirty="0"/>
              <a:t>속수무책인 시간</a:t>
            </a:r>
            <a:r>
              <a:rPr lang="en-US" altLang="ko-KR" sz="3600" dirty="0"/>
              <a:t>, </a:t>
            </a:r>
            <a:r>
              <a:rPr lang="ko-KR" altLang="en-US" sz="3600" dirty="0"/>
              <a:t>시간의 주관적 경험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154954" y="2247255"/>
            <a:ext cx="10198846" cy="4070418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“시간이 무엇이냐고 묻지 않으면 시간이 무엇인지 알 수 있을 것 같은데</a:t>
            </a:r>
            <a:r>
              <a:rPr lang="en-US" altLang="ko-KR" sz="2000" dirty="0"/>
              <a:t>, </a:t>
            </a:r>
            <a:r>
              <a:rPr lang="ko-KR" altLang="en-US" sz="2000" dirty="0"/>
              <a:t>시간이 무엇이냐고 물어서 거기에 대해 설명하려고 하면 시간이 무엇인지 모르겠습니다</a:t>
            </a:r>
            <a:r>
              <a:rPr lang="en-US" altLang="ko-KR" sz="2000" dirty="0"/>
              <a:t>.” - </a:t>
            </a:r>
            <a:r>
              <a:rPr lang="ko-KR" altLang="en-US" sz="2000" dirty="0"/>
              <a:t>성 아우렐리우스 아우구스티누스 </a:t>
            </a:r>
            <a:r>
              <a:rPr lang="en-US" altLang="ko-KR" sz="2000" dirty="0"/>
              <a:t>(354-430)</a:t>
            </a:r>
          </a:p>
          <a:p>
            <a:r>
              <a:rPr lang="en-US" altLang="ko-KR" sz="2000" dirty="0"/>
              <a:t>“</a:t>
            </a:r>
            <a:r>
              <a:rPr lang="ko-KR" altLang="en-US" sz="2000" dirty="0"/>
              <a:t>엄밀한 의미에서 과거</a:t>
            </a:r>
            <a:r>
              <a:rPr lang="en-US" altLang="ko-KR" sz="2000" dirty="0"/>
              <a:t>, </a:t>
            </a:r>
            <a:r>
              <a:rPr lang="ko-KR" altLang="en-US" sz="2000" dirty="0"/>
              <a:t>현재</a:t>
            </a:r>
            <a:r>
              <a:rPr lang="en-US" altLang="ko-KR" sz="2000" dirty="0"/>
              <a:t>, </a:t>
            </a:r>
            <a:r>
              <a:rPr lang="ko-KR" altLang="en-US" sz="2000" dirty="0"/>
              <a:t>미래라는 세 시간이 있는 게 아닙니다</a:t>
            </a:r>
            <a:r>
              <a:rPr lang="en-US" altLang="ko-KR" sz="2000" dirty="0"/>
              <a:t>. </a:t>
            </a:r>
            <a:r>
              <a:rPr lang="ko-KR" altLang="en-US" sz="2000" dirty="0"/>
              <a:t>엄밀하게 말해 세 개의 시간은 과거의 것에 대한 현재</a:t>
            </a:r>
            <a:r>
              <a:rPr lang="en-US" altLang="ko-KR" sz="2000" dirty="0"/>
              <a:t>, </a:t>
            </a:r>
            <a:r>
              <a:rPr lang="ko-KR" altLang="en-US" sz="2000" dirty="0"/>
              <a:t>현재의 것에 대한 현재</a:t>
            </a:r>
            <a:r>
              <a:rPr lang="en-US" altLang="ko-KR" sz="2000" dirty="0"/>
              <a:t>, </a:t>
            </a:r>
            <a:r>
              <a:rPr lang="ko-KR" altLang="en-US" sz="2000" dirty="0"/>
              <a:t>미래의 것에 대한 현재인 것입니다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사실 이 세 가지는 마음 속에 있으며 마음 이외에서는 찾아볼 수 없습니다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과거의 것에 대한 현재는 기억이며</a:t>
            </a:r>
            <a:r>
              <a:rPr lang="en-US" altLang="ko-KR" sz="2000" dirty="0"/>
              <a:t>, </a:t>
            </a:r>
            <a:r>
              <a:rPr lang="ko-KR" altLang="en-US" sz="2000" dirty="0"/>
              <a:t>현재의 것에 대한 현재는 직관이며</a:t>
            </a:r>
            <a:r>
              <a:rPr lang="en-US" altLang="ko-KR" sz="2000" dirty="0"/>
              <a:t>, </a:t>
            </a:r>
            <a:r>
              <a:rPr lang="ko-KR" altLang="en-US" sz="2000" dirty="0"/>
              <a:t>미래의 것에 대한 현재는 기대인 것입니다</a:t>
            </a:r>
            <a:r>
              <a:rPr lang="en-US" altLang="ko-KR" sz="2000" dirty="0"/>
              <a:t>. […] </a:t>
            </a:r>
            <a:r>
              <a:rPr lang="ko-KR" altLang="en-US" sz="2000" dirty="0"/>
              <a:t>세 개의 시간이 있습니다</a:t>
            </a:r>
            <a:r>
              <a:rPr lang="en-US" altLang="ko-KR" sz="2000" dirty="0"/>
              <a:t>.“- </a:t>
            </a:r>
            <a:r>
              <a:rPr lang="ko-KR" altLang="en-US" sz="2000" dirty="0"/>
              <a:t>성 아우렐리우스 아우구스티누스</a:t>
            </a:r>
            <a:endParaRPr lang="en-US" altLang="ko-KR" sz="2000" dirty="0"/>
          </a:p>
          <a:p>
            <a:r>
              <a:rPr lang="en-US" altLang="ko-KR" sz="2000" dirty="0"/>
              <a:t>“</a:t>
            </a:r>
            <a:r>
              <a:rPr lang="ko-KR" altLang="en-US" sz="2000" dirty="0"/>
              <a:t>과거는 이미 흘러갔고 미래는 아직 오지 않았으며 현재는 머물지 아니하므로 시간은 실재하지 않는다</a:t>
            </a:r>
            <a:r>
              <a:rPr lang="en-US" altLang="ko-KR" sz="2000" dirty="0"/>
              <a:t>.”</a:t>
            </a:r>
          </a:p>
          <a:p>
            <a:r>
              <a:rPr lang="en-US" altLang="ko-KR" sz="2000" dirty="0"/>
              <a:t>“</a:t>
            </a:r>
            <a:r>
              <a:rPr lang="ko-KR" altLang="en-US" sz="2000" dirty="0"/>
              <a:t>내가 내 </a:t>
            </a:r>
            <a:r>
              <a:rPr lang="ko-KR" altLang="en-US" sz="2000" dirty="0" err="1"/>
              <a:t>심작</a:t>
            </a:r>
            <a:r>
              <a:rPr lang="ko-KR" altLang="en-US" sz="2000" dirty="0"/>
              <a:t> 박동을 내 마음대로 할 수 없는 것처럼 나는 내 시간의 주재자가 아니다</a:t>
            </a:r>
            <a:r>
              <a:rPr lang="en-US" altLang="ko-KR" sz="2000" dirty="0"/>
              <a:t>.” - </a:t>
            </a:r>
            <a:r>
              <a:rPr lang="ko-KR" altLang="en-US" sz="2000" dirty="0" err="1"/>
              <a:t>메를로</a:t>
            </a:r>
            <a:r>
              <a:rPr lang="en-US" altLang="ko-KR" sz="2000" dirty="0"/>
              <a:t>-</a:t>
            </a:r>
            <a:r>
              <a:rPr lang="ko-KR" altLang="en-US" sz="2000" dirty="0" err="1"/>
              <a:t>퐁티</a:t>
            </a:r>
            <a:r>
              <a:rPr lang="ko-KR" altLang="en-US" sz="2000" dirty="0"/>
              <a:t> </a:t>
            </a:r>
            <a:r>
              <a:rPr lang="en-US" altLang="ko-KR" sz="2000" dirty="0"/>
              <a:t>(1908-1961)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859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3186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인간과 시간 </a:t>
            </a:r>
            <a:r>
              <a:rPr lang="en-US" altLang="ko-KR" sz="3600" dirty="0"/>
              <a:t>– </a:t>
            </a:r>
            <a:r>
              <a:rPr lang="ko-KR" altLang="en-US" sz="3600" dirty="0"/>
              <a:t>시간에 관한 이야기들</a:t>
            </a:r>
            <a:br>
              <a:rPr lang="en-US" altLang="ko-KR" sz="3600" dirty="0"/>
            </a:br>
            <a:r>
              <a:rPr lang="en-US" altLang="ko-KR" sz="3600" dirty="0"/>
              <a:t>“</a:t>
            </a:r>
            <a:r>
              <a:rPr lang="ko-KR" altLang="en-US" sz="3600" dirty="0"/>
              <a:t>시간이 빠듯하다</a:t>
            </a:r>
            <a:r>
              <a:rPr lang="en-US" altLang="ko-KR" sz="3600" dirty="0"/>
              <a:t>”</a:t>
            </a:r>
            <a:r>
              <a:rPr lang="ko-KR" altLang="en-US" sz="3600" dirty="0"/>
              <a:t> </a:t>
            </a:r>
            <a:r>
              <a:rPr lang="en-US" altLang="ko-KR" sz="3600" dirty="0"/>
              <a:t>/ “</a:t>
            </a:r>
            <a:r>
              <a:rPr lang="ko-KR" altLang="en-US" sz="3600" dirty="0"/>
              <a:t>시간이 </a:t>
            </a:r>
            <a:r>
              <a:rPr lang="ko-KR" altLang="en-US" sz="3600" dirty="0" err="1"/>
              <a:t>널널하다</a:t>
            </a:r>
            <a:r>
              <a:rPr lang="en-US" altLang="ko-KR" sz="3600" dirty="0"/>
              <a:t>”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83783"/>
            <a:ext cx="10515600" cy="4440263"/>
          </a:xfrm>
        </p:spPr>
        <p:txBody>
          <a:bodyPr>
            <a:normAutofit/>
          </a:bodyPr>
          <a:lstStyle/>
          <a:p>
            <a:r>
              <a:rPr lang="ko-KR" altLang="en-US" dirty="0"/>
              <a:t>“같은 강물에 두 번 발을 담글 수 없다</a:t>
            </a:r>
            <a:r>
              <a:rPr lang="en-US" altLang="ko-KR" dirty="0"/>
              <a:t>.” – </a:t>
            </a:r>
            <a:r>
              <a:rPr lang="ko-KR" altLang="en-US" dirty="0"/>
              <a:t>헤라클레이토스 </a:t>
            </a:r>
            <a:r>
              <a:rPr lang="en-US" altLang="ko-KR" dirty="0"/>
              <a:t>(</a:t>
            </a:r>
            <a:r>
              <a:rPr lang="ko-KR" altLang="en-US" dirty="0"/>
              <a:t>기원전 </a:t>
            </a:r>
            <a:r>
              <a:rPr lang="en-US" altLang="ko-KR" dirty="0"/>
              <a:t>6</a:t>
            </a:r>
            <a:r>
              <a:rPr lang="ko-KR" altLang="en-US" dirty="0"/>
              <a:t>세기</a:t>
            </a:r>
            <a:r>
              <a:rPr lang="en-US" altLang="ko-KR" dirty="0"/>
              <a:t>) : </a:t>
            </a:r>
            <a:r>
              <a:rPr lang="ko-KR" altLang="en-US" dirty="0"/>
              <a:t>생성과 </a:t>
            </a:r>
            <a:r>
              <a:rPr lang="ko-KR" altLang="en-US" dirty="0" err="1"/>
              <a:t>변화로서의</a:t>
            </a:r>
            <a:r>
              <a:rPr lang="ko-KR" altLang="en-US" dirty="0"/>
              <a:t> 시간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인생은 짧고 예술은 길다</a:t>
            </a:r>
            <a:r>
              <a:rPr lang="en-US" altLang="ko-KR" dirty="0"/>
              <a:t>?)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인생은 짧고</a:t>
            </a:r>
            <a:r>
              <a:rPr lang="en-US" altLang="ko-KR" dirty="0"/>
              <a:t>, </a:t>
            </a:r>
            <a:r>
              <a:rPr lang="ko-KR" altLang="en-US" dirty="0"/>
              <a:t>기예는 길고</a:t>
            </a:r>
            <a:r>
              <a:rPr lang="en-US" altLang="ko-KR" dirty="0"/>
              <a:t>, </a:t>
            </a:r>
            <a:r>
              <a:rPr lang="ko-KR" altLang="en-US" dirty="0"/>
              <a:t>기회는 덧없고</a:t>
            </a:r>
            <a:r>
              <a:rPr lang="en-US" altLang="ko-KR" dirty="0"/>
              <a:t>, </a:t>
            </a:r>
            <a:r>
              <a:rPr lang="ko-KR" altLang="en-US" dirty="0"/>
              <a:t>경험은 미혹하며</a:t>
            </a:r>
            <a:r>
              <a:rPr lang="en-US" altLang="ko-KR" dirty="0"/>
              <a:t>, </a:t>
            </a:r>
            <a:r>
              <a:rPr lang="ko-KR" altLang="en-US" dirty="0"/>
              <a:t>판단은 지난하다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/>
              <a:t>(</a:t>
            </a:r>
            <a:r>
              <a:rPr lang="ko-KR" altLang="en-US" dirty="0"/>
              <a:t>의사로서</a:t>
            </a:r>
            <a:r>
              <a:rPr lang="en-US" altLang="ko-KR" dirty="0"/>
              <a:t>) </a:t>
            </a:r>
            <a:r>
              <a:rPr lang="ko-KR" altLang="en-US" dirty="0"/>
              <a:t>우리 스스로 올바른 행동을 해야 할 뿐만 아니라</a:t>
            </a:r>
            <a:r>
              <a:rPr lang="en-US" altLang="ko-KR" dirty="0"/>
              <a:t>, </a:t>
            </a:r>
            <a:r>
              <a:rPr lang="ko-KR" altLang="en-US" dirty="0"/>
              <a:t>환자와 그 주변 사람들 그리고 전체 상황들이 서로 도움이 되도록 만들어가야 하기 때문이다</a:t>
            </a:r>
            <a:r>
              <a:rPr lang="en-US" altLang="ko-KR" dirty="0"/>
              <a:t>.” –</a:t>
            </a:r>
            <a:r>
              <a:rPr lang="ko-KR" altLang="en-US" dirty="0"/>
              <a:t>히포크라테스 </a:t>
            </a:r>
            <a:r>
              <a:rPr lang="en-US" altLang="ko-KR" dirty="0"/>
              <a:t>(</a:t>
            </a:r>
            <a:r>
              <a:rPr lang="ko-KR" altLang="en-US" dirty="0"/>
              <a:t>기원전 </a:t>
            </a:r>
            <a:r>
              <a:rPr lang="en-US" altLang="ko-KR" dirty="0"/>
              <a:t>460 – 370) : </a:t>
            </a:r>
            <a:r>
              <a:rPr lang="ko-KR" altLang="en-US" dirty="0"/>
              <a:t>늘 쫓기게 만드는 시간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시간이 돈이라는 것을 명심해라</a:t>
            </a:r>
            <a:r>
              <a:rPr lang="en-US" altLang="ko-KR" dirty="0"/>
              <a:t>.” – </a:t>
            </a:r>
            <a:r>
              <a:rPr lang="ko-KR" altLang="en-US" dirty="0" err="1"/>
              <a:t>벤저민</a:t>
            </a:r>
            <a:r>
              <a:rPr lang="ko-KR" altLang="en-US" dirty="0"/>
              <a:t> 프랭클린 </a:t>
            </a:r>
            <a:r>
              <a:rPr lang="en-US" altLang="ko-KR" dirty="0"/>
              <a:t>(1706-1790) : </a:t>
            </a:r>
            <a:r>
              <a:rPr lang="ko-KR" altLang="en-US" dirty="0"/>
              <a:t>시간의 계량화</a:t>
            </a:r>
            <a:endParaRPr lang="en-US" altLang="ko-KR" dirty="0"/>
          </a:p>
          <a:p>
            <a:r>
              <a:rPr lang="ko-KR" altLang="en-US" dirty="0"/>
              <a:t>시간은 시간을 초월하는 주제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그대가 굳이 구별하지 않는 한 </a:t>
            </a:r>
            <a:r>
              <a:rPr lang="en-US" altLang="ko-KR" dirty="0"/>
              <a:t>/ </a:t>
            </a:r>
            <a:r>
              <a:rPr lang="ko-KR" altLang="en-US" dirty="0"/>
              <a:t>시간은 영원과 같고 영원은 시간과 같다</a:t>
            </a:r>
            <a:r>
              <a:rPr lang="en-US" altLang="ko-KR" dirty="0"/>
              <a:t>.” (</a:t>
            </a:r>
            <a:r>
              <a:rPr lang="ko-KR" altLang="en-US" dirty="0" err="1"/>
              <a:t>안겔루스</a:t>
            </a:r>
            <a:r>
              <a:rPr lang="ko-KR" altLang="en-US" dirty="0"/>
              <a:t> </a:t>
            </a:r>
            <a:r>
              <a:rPr lang="ko-KR" altLang="en-US" dirty="0" err="1"/>
              <a:t>질레지우스</a:t>
            </a:r>
            <a:r>
              <a:rPr lang="en-US" altLang="ko-KR" dirty="0"/>
              <a:t>, 17</a:t>
            </a:r>
            <a:r>
              <a:rPr lang="ko-KR" altLang="en-US" dirty="0"/>
              <a:t>세기 독일의 사제이자 물리학자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93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4277" y="519360"/>
            <a:ext cx="10058400" cy="976932"/>
          </a:xfrm>
        </p:spPr>
        <p:txBody>
          <a:bodyPr>
            <a:noAutofit/>
          </a:bodyPr>
          <a:lstStyle/>
          <a:p>
            <a:pPr algn="ctr"/>
            <a:r>
              <a:rPr lang="ko-KR" altLang="en-US" sz="3600" dirty="0"/>
              <a:t>절대적 시간</a:t>
            </a:r>
            <a:r>
              <a:rPr lang="en-US" altLang="ko-KR" sz="3600" dirty="0"/>
              <a:t>(</a:t>
            </a:r>
            <a:r>
              <a:rPr lang="ko-KR" altLang="en-US" sz="3600" dirty="0"/>
              <a:t>우주적 시간</a:t>
            </a:r>
            <a:r>
              <a:rPr lang="en-US" altLang="ko-KR" sz="3600" dirty="0"/>
              <a:t>)</a:t>
            </a:r>
            <a:r>
              <a:rPr lang="ko-KR" altLang="en-US" sz="3600" dirty="0"/>
              <a:t>에 대한 </a:t>
            </a:r>
            <a:br>
              <a:rPr lang="en-US" altLang="ko-KR" sz="3600" dirty="0"/>
            </a:br>
            <a:r>
              <a:rPr lang="ko-KR" altLang="en-US" sz="3600" dirty="0"/>
              <a:t>상대적 시간 </a:t>
            </a:r>
            <a:r>
              <a:rPr lang="en-US" altLang="ko-KR" sz="3600" dirty="0"/>
              <a:t>(</a:t>
            </a:r>
            <a:r>
              <a:rPr lang="ko-KR" altLang="en-US" sz="3600" dirty="0"/>
              <a:t>인간적 시간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2435628"/>
            <a:ext cx="10058400" cy="3632663"/>
          </a:xfrm>
        </p:spPr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솔로몬은 </a:t>
            </a:r>
            <a:r>
              <a:rPr lang="en-US" altLang="ko-KR" dirty="0"/>
              <a:t>‘</a:t>
            </a:r>
            <a:r>
              <a:rPr lang="ko-KR" altLang="en-US" dirty="0"/>
              <a:t>땅 위에 새로운 것은 없다</a:t>
            </a:r>
            <a:r>
              <a:rPr lang="en-US" altLang="ko-KR" dirty="0"/>
              <a:t>’</a:t>
            </a:r>
            <a:r>
              <a:rPr lang="ko-KR" altLang="en-US" dirty="0"/>
              <a:t>라고 말한다</a:t>
            </a:r>
            <a:r>
              <a:rPr lang="en-US" altLang="ko-KR" dirty="0"/>
              <a:t>. </a:t>
            </a:r>
            <a:r>
              <a:rPr lang="ko-KR" altLang="en-US" dirty="0"/>
              <a:t>그래서 플라톤이 상상했던 것처럼 </a:t>
            </a:r>
            <a:r>
              <a:rPr lang="en-US" altLang="ko-KR" dirty="0"/>
              <a:t>‘</a:t>
            </a:r>
            <a:r>
              <a:rPr lang="ko-KR" altLang="en-US" dirty="0"/>
              <a:t>모든 지식은 단지 회상에 불과했다</a:t>
            </a:r>
            <a:r>
              <a:rPr lang="en-US" altLang="ko-KR" dirty="0"/>
              <a:t>’</a:t>
            </a:r>
            <a:r>
              <a:rPr lang="ko-KR" altLang="en-US" dirty="0"/>
              <a:t>라고 말할 수 있다</a:t>
            </a:r>
            <a:r>
              <a:rPr lang="en-US" altLang="ko-KR" dirty="0"/>
              <a:t>. </a:t>
            </a:r>
            <a:r>
              <a:rPr lang="ko-KR" altLang="en-US" dirty="0"/>
              <a:t>그래서 솔로몬은 </a:t>
            </a:r>
            <a:r>
              <a:rPr lang="en-US" altLang="ko-KR" dirty="0"/>
              <a:t>‘</a:t>
            </a:r>
            <a:r>
              <a:rPr lang="ko-KR" altLang="en-US" dirty="0"/>
              <a:t>모든 새로운 것은 망각일 뿐이다</a:t>
            </a:r>
            <a:r>
              <a:rPr lang="en-US" altLang="ko-KR" dirty="0"/>
              <a:t>’</a:t>
            </a:r>
            <a:r>
              <a:rPr lang="ko-KR" altLang="en-US" dirty="0"/>
              <a:t>라는 금언을 남긴다</a:t>
            </a:r>
            <a:r>
              <a:rPr lang="en-US" altLang="ko-KR" dirty="0"/>
              <a:t>.” – </a:t>
            </a:r>
            <a:r>
              <a:rPr lang="ko-KR" altLang="en-US" dirty="0" err="1"/>
              <a:t>프란시스</a:t>
            </a:r>
            <a:r>
              <a:rPr lang="ko-KR" altLang="en-US" dirty="0"/>
              <a:t> 베이컨 </a:t>
            </a:r>
            <a:r>
              <a:rPr lang="en-US" altLang="ko-KR" dirty="0"/>
              <a:t>(1561-1626)</a:t>
            </a:r>
          </a:p>
          <a:p>
            <a:r>
              <a:rPr lang="ko-KR" altLang="en-US" dirty="0"/>
              <a:t>“일어났던 일은 무엇인가</a:t>
            </a:r>
            <a:r>
              <a:rPr lang="en-US" altLang="ko-KR" dirty="0"/>
              <a:t>? / </a:t>
            </a:r>
            <a:r>
              <a:rPr lang="ko-KR" altLang="en-US" dirty="0"/>
              <a:t>그것은 바로 조금 후에 일어날 것이다</a:t>
            </a:r>
            <a:r>
              <a:rPr lang="en-US" altLang="ko-KR" dirty="0"/>
              <a:t>. / </a:t>
            </a:r>
            <a:r>
              <a:rPr lang="ko-KR" altLang="en-US" dirty="0"/>
              <a:t>우리가 했던 일은 무엇인가</a:t>
            </a:r>
            <a:r>
              <a:rPr lang="en-US" altLang="ko-KR" dirty="0"/>
              <a:t>? / </a:t>
            </a:r>
            <a:r>
              <a:rPr lang="ko-KR" altLang="en-US" dirty="0"/>
              <a:t>그것은 바로 조금 후에 우리가 다시 하게 될 일이다</a:t>
            </a:r>
            <a:r>
              <a:rPr lang="en-US" altLang="ko-KR" dirty="0"/>
              <a:t>. / </a:t>
            </a:r>
            <a:r>
              <a:rPr lang="ko-KR" altLang="en-US" dirty="0"/>
              <a:t>태양 아래서 그 어떤 새로운 일도 일어나지 않는다</a:t>
            </a:r>
            <a:r>
              <a:rPr lang="en-US" altLang="ko-KR" dirty="0"/>
              <a:t>.” (</a:t>
            </a:r>
            <a:r>
              <a:rPr lang="ko-KR" altLang="en-US" dirty="0"/>
              <a:t>솔로몬 지혜서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미래가 쥐고 있는 것이 무엇인지 묻지 말고</a:t>
            </a:r>
            <a:r>
              <a:rPr lang="en-US" altLang="ko-KR" dirty="0"/>
              <a:t>, </a:t>
            </a:r>
            <a:r>
              <a:rPr lang="ko-KR" altLang="en-US" dirty="0"/>
              <a:t>지나간 일은 불평 말라</a:t>
            </a:r>
            <a:r>
              <a:rPr lang="en-US" altLang="ko-KR" dirty="0"/>
              <a:t>. </a:t>
            </a:r>
            <a:r>
              <a:rPr lang="ko-KR" altLang="en-US" dirty="0"/>
              <a:t>가치 있는 것은 오로지 현재라는 </a:t>
            </a:r>
            <a:r>
              <a:rPr lang="ko-KR" altLang="en-US" dirty="0" err="1"/>
              <a:t>현금뿐</a:t>
            </a:r>
            <a:r>
              <a:rPr lang="en-US" altLang="ko-KR" dirty="0"/>
              <a:t>, </a:t>
            </a:r>
            <a:r>
              <a:rPr lang="ko-KR" altLang="en-US" dirty="0"/>
              <a:t>과거와 미래에 대해서는 묻지를 마라</a:t>
            </a:r>
            <a:r>
              <a:rPr lang="en-US" altLang="ko-KR" dirty="0"/>
              <a:t>.” (</a:t>
            </a:r>
            <a:r>
              <a:rPr lang="ko-KR" altLang="en-US" dirty="0"/>
              <a:t>오마르 </a:t>
            </a:r>
            <a:r>
              <a:rPr lang="ko-KR" altLang="en-US" dirty="0" err="1"/>
              <a:t>하이얌</a:t>
            </a:r>
            <a:r>
              <a:rPr lang="en-US" altLang="ko-KR" dirty="0"/>
              <a:t>, &lt;</a:t>
            </a:r>
            <a:r>
              <a:rPr lang="ko-KR" altLang="en-US" dirty="0" err="1"/>
              <a:t>루바이야트</a:t>
            </a:r>
            <a:r>
              <a:rPr lang="en-US" altLang="ko-KR" dirty="0"/>
              <a:t>&gt; 12</a:t>
            </a:r>
            <a:r>
              <a:rPr lang="ko-KR" altLang="en-US" dirty="0"/>
              <a:t>세기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인간이 없이는 시간도 없다</a:t>
            </a:r>
            <a:r>
              <a:rPr lang="en-US" altLang="ko-KR" dirty="0"/>
              <a:t>.”(</a:t>
            </a:r>
            <a:r>
              <a:rPr lang="ko-KR" altLang="en-US" dirty="0" err="1"/>
              <a:t>하이데게</a:t>
            </a:r>
            <a:r>
              <a:rPr lang="en-US" altLang="ko-KR" dirty="0"/>
              <a:t>, &lt;</a:t>
            </a:r>
            <a:r>
              <a:rPr lang="ko-KR" altLang="en-US" dirty="0"/>
              <a:t>존재와 시간</a:t>
            </a:r>
            <a:r>
              <a:rPr lang="en-US" altLang="ko-KR" dirty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376087734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1401</TotalTime>
  <Words>2268</Words>
  <Application>Microsoft Office PowerPoint</Application>
  <PresentationFormat>와이드스크린</PresentationFormat>
  <Paragraphs>118</Paragraphs>
  <Slides>20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Calibri</vt:lpstr>
      <vt:lpstr>Calibri Light</vt:lpstr>
      <vt:lpstr>Wingdings</vt:lpstr>
      <vt:lpstr>추억</vt:lpstr>
      <vt:lpstr>인간과 시간</vt:lpstr>
      <vt:lpstr>우주적 시간 : 빅뱅, 지구, 생명, 빅립  138억년 전, 46억년 전, 30억년 전,  200억년 후</vt:lpstr>
      <vt:lpstr>우주적 시간</vt:lpstr>
      <vt:lpstr>창백한 푸른 점 Pale Blue Dot</vt:lpstr>
      <vt:lpstr>인류의 기원</vt:lpstr>
      <vt:lpstr>크리스토퍼 놀란 감독의 “시간 영화”</vt:lpstr>
      <vt:lpstr>인간과 시간  – 알 수 없는 시간, 속수무책인 시간, 시간의 주관적 경험</vt:lpstr>
      <vt:lpstr>인간과 시간 – 시간에 관한 이야기들 “시간이 빠듯하다” / “시간이 널널하다”</vt:lpstr>
      <vt:lpstr>절대적 시간(우주적 시간)에 대한  상대적 시간 (인간적 시간)</vt:lpstr>
      <vt:lpstr>시간을 제어하고 싶은 마음</vt:lpstr>
      <vt:lpstr>시간을 제어하고 싶은 마음</vt:lpstr>
      <vt:lpstr>시간? 시간 의식!</vt:lpstr>
      <vt:lpstr>아네모필anemophile / 흐로니스트 chronist (이베타 게라심추쿠)</vt:lpstr>
      <vt:lpstr>인간과 시간</vt:lpstr>
      <vt:lpstr>2001 : A Space Odyssey  – The Dawn of Man (Stanley Kubrick)</vt:lpstr>
      <vt:lpstr>Pink Floyd - Time</vt:lpstr>
      <vt:lpstr>Pink Floyd - Time</vt:lpstr>
      <vt:lpstr>Peter Seeger  – Where have all the flowers gone</vt:lpstr>
      <vt:lpstr>Bob Dylan, The Times They Are a-Changin’(1964)</vt:lpstr>
      <vt:lpstr>변화와 순환 : Bob Dylan, The Times They Are a-Changin’(1964)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yi tchuly</cp:lastModifiedBy>
  <cp:revision>80</cp:revision>
  <dcterms:created xsi:type="dcterms:W3CDTF">2017-08-31T13:35:38Z</dcterms:created>
  <dcterms:modified xsi:type="dcterms:W3CDTF">2021-03-08T00:01:03Z</dcterms:modified>
</cp:coreProperties>
</file>