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2" r:id="rId2"/>
    <p:sldId id="257" r:id="rId3"/>
    <p:sldId id="258" r:id="rId4"/>
    <p:sldId id="449" r:id="rId5"/>
    <p:sldId id="495" r:id="rId6"/>
    <p:sldId id="261" r:id="rId7"/>
    <p:sldId id="497" r:id="rId8"/>
    <p:sldId id="263" r:id="rId9"/>
    <p:sldId id="264" r:id="rId10"/>
    <p:sldId id="265" r:id="rId11"/>
    <p:sldId id="266" r:id="rId12"/>
    <p:sldId id="314" r:id="rId13"/>
    <p:sldId id="523" r:id="rId14"/>
    <p:sldId id="524" r:id="rId15"/>
    <p:sldId id="267" r:id="rId16"/>
    <p:sldId id="522" r:id="rId17"/>
    <p:sldId id="269" r:id="rId18"/>
    <p:sldId id="270" r:id="rId19"/>
    <p:sldId id="271" r:id="rId2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9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3D3F7-72BB-46BF-9BF0-7618DBA73C45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345C3-34CA-4A98-8944-44C2B02A9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421FA336-CFB8-42B4-AF67-4AC8929357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B05FBC15-A459-418E-AD7A-FD89CB6AD0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C30818C-E543-4586-A1A9-536E9263B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78E5A3BE-CAEB-47C6-B67B-4A69C934EB34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CD830D2-851E-42AC-8D65-10A5FE1228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A0BC3AD8-D63C-4376-B90C-7EC69F4F07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4C3E957-482A-41E8-B2C0-3A164B970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8894959E-D1C3-4C93-9846-4CF4655CFE0A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1E27354-D4D9-4106-8DB9-0851196BBB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DE85EC9C-F26E-494B-A045-5F1C5CE208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00AA9A21-C33D-44CF-907F-63D31D237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D77AA803-1FDB-4713-9EEF-60F6E1083AB3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345C3-34CA-4A98-8944-44C2B02A9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90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345C3-34CA-4A98-8944-44C2B02A9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0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24968"/>
            <a:ext cx="6858000" cy="138499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7699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77940"/>
            <a:ext cx="2103120" cy="276999"/>
          </a:xfrm>
        </p:spPr>
        <p:txBody>
          <a:bodyPr/>
          <a:lstStyle/>
          <a:p>
            <a:fld id="{D16D312C-E0C9-45B7-B66E-504AB149BD39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08960" y="6377940"/>
            <a:ext cx="2926080" cy="27699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83680" y="6377940"/>
            <a:ext cx="2103120" cy="276999"/>
          </a:xfrm>
        </p:spPr>
        <p:txBody>
          <a:bodyPr/>
          <a:lstStyle/>
          <a:p>
            <a:fld id="{F144019A-1734-408E-9000-CD5130B01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53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951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34518" y="669798"/>
            <a:ext cx="8470900" cy="0"/>
          </a:xfrm>
          <a:custGeom>
            <a:avLst/>
            <a:gdLst/>
            <a:ahLst/>
            <a:cxnLst/>
            <a:rect l="l" t="t" r="r" b="b"/>
            <a:pathLst>
              <a:path w="8470900">
                <a:moveTo>
                  <a:pt x="0" y="0"/>
                </a:moveTo>
                <a:lnTo>
                  <a:pt x="847039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85304" y="6278878"/>
            <a:ext cx="1679448" cy="4526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891" y="156463"/>
            <a:ext cx="13398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8712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3037" y="1090675"/>
            <a:ext cx="8515985" cy="224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765"/>
            <a:ext cx="2777585" cy="922697"/>
          </a:xfrm>
          <a:prstGeom prst="rect">
            <a:avLst/>
          </a:prstGeom>
          <a:solidFill>
            <a:srgbClr val="961F61"/>
          </a:solidFill>
        </p:spPr>
      </p:pic>
      <p:sp>
        <p:nvSpPr>
          <p:cNvPr id="8" name="TextBox 7"/>
          <p:cNvSpPr txBox="1"/>
          <p:nvPr/>
        </p:nvSpPr>
        <p:spPr>
          <a:xfrm>
            <a:off x="0" y="2296569"/>
            <a:ext cx="91440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/>
              <a:t>Development of MCQ System</a:t>
            </a:r>
            <a:endParaRPr 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931593" y="3318001"/>
            <a:ext cx="60197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100" b="1" dirty="0"/>
              <a:t>Module</a:t>
            </a:r>
            <a:r>
              <a:rPr lang="en-ID" sz="2100" dirty="0"/>
              <a:t> 		: </a:t>
            </a:r>
            <a:r>
              <a:rPr lang="en-US" sz="2100" dirty="0"/>
              <a:t>Programming Foundations</a:t>
            </a:r>
            <a:endParaRPr lang="en-ID" sz="2100" dirty="0"/>
          </a:p>
          <a:p>
            <a:r>
              <a:rPr lang="en-ID" sz="2100" b="1" dirty="0"/>
              <a:t>Learner Name 		</a:t>
            </a:r>
            <a:r>
              <a:rPr lang="en-ID" sz="2100" dirty="0"/>
              <a:t>: Ida Bagus Ketut Yoghantara</a:t>
            </a:r>
          </a:p>
          <a:p>
            <a:r>
              <a:rPr lang="en-ID" sz="2100" b="1" dirty="0"/>
              <a:t>Class			</a:t>
            </a:r>
            <a:r>
              <a:rPr lang="en-ID" sz="2100" dirty="0"/>
              <a:t>: BDSE04-0322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5361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43255" y="836675"/>
            <a:ext cx="8856345" cy="5546090"/>
          </a:xfrm>
          <a:custGeom>
            <a:avLst/>
            <a:gdLst/>
            <a:ahLst/>
            <a:cxnLst/>
            <a:rect l="l" t="t" r="r" b="b"/>
            <a:pathLst>
              <a:path w="8856345" h="5546090">
                <a:moveTo>
                  <a:pt x="0" y="5545836"/>
                </a:moveTo>
                <a:lnTo>
                  <a:pt x="8855964" y="5545836"/>
                </a:lnTo>
                <a:lnTo>
                  <a:pt x="8855964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3484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7.</a:t>
            </a:r>
            <a:r>
              <a:rPr b="0" spc="-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Classes &amp;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853186"/>
            <a:ext cx="3556635" cy="18011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" dirty="0">
                <a:latin typeface="Calibri"/>
                <a:cs typeface="Calibri"/>
              </a:rPr>
              <a:t> Classes</a:t>
            </a:r>
            <a:r>
              <a:rPr sz="2000" b="1" dirty="0">
                <a:latin typeface="Calibri"/>
                <a:cs typeface="Calibri"/>
              </a:rPr>
              <a:t> &amp;</a:t>
            </a:r>
            <a:r>
              <a:rPr sz="2000" b="1" spc="-5" dirty="0">
                <a:latin typeface="Calibri"/>
                <a:cs typeface="Calibri"/>
              </a:rPr>
              <a:t> Methods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endParaRPr lang="en-US" sz="2000" b="1" dirty="0">
              <a:latin typeface="Calibri"/>
              <a:cs typeface="Calibri"/>
            </a:endParaRP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Main class</a:t>
            </a: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MCQ class</a:t>
            </a: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 err="1"/>
              <a:t>generateFilesName</a:t>
            </a:r>
            <a:r>
              <a:rPr lang="en-US" dirty="0"/>
              <a:t> (method)</a:t>
            </a:r>
          </a:p>
          <a:p>
            <a:pPr marL="812165" lvl="1" indent="-342900">
              <a:spcBef>
                <a:spcPts val="105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Questions (method)</a:t>
            </a: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endParaRPr lang="en-US" sz="20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761873"/>
            <a:ext cx="8924925" cy="5969635"/>
            <a:chOff x="140080" y="761873"/>
            <a:chExt cx="8924925" cy="5969635"/>
          </a:xfrm>
        </p:grpSpPr>
        <p:sp>
          <p:nvSpPr>
            <p:cNvPr id="3" name="object 3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76504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783082"/>
            <a:ext cx="8777909" cy="479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720" algn="l"/>
              </a:tabLst>
            </a:pPr>
            <a:r>
              <a:rPr sz="1800" spc="-5" dirty="0">
                <a:latin typeface="Calibri"/>
                <a:cs typeface="Calibri"/>
              </a:rPr>
              <a:t>Application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 </a:t>
            </a:r>
            <a:r>
              <a:rPr sz="1800" spc="-5" dirty="0">
                <a:latin typeface="Calibri"/>
                <a:cs typeface="Calibri"/>
              </a:rPr>
              <a:t>methods</a:t>
            </a:r>
            <a:endParaRPr lang="en-US" sz="1800" spc="-5" dirty="0">
              <a:latin typeface="Calibri"/>
              <a:cs typeface="Calibri"/>
            </a:endParaRPr>
          </a:p>
          <a:p>
            <a:pPr marL="12065">
              <a:lnSpc>
                <a:spcPct val="100000"/>
              </a:lnSpc>
              <a:spcBef>
                <a:spcPts val="100"/>
              </a:spcBef>
              <a:tabLst>
                <a:tab pos="299720" algn="l"/>
              </a:tabLst>
            </a:pPr>
            <a:endParaRPr lang="en-US" sz="1800" spc="-5" dirty="0">
              <a:latin typeface="Calibri"/>
              <a:cs typeface="Calibri"/>
            </a:endParaRPr>
          </a:p>
          <a:p>
            <a:pPr marL="756285" lvl="1" indent="-287020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dirty="0"/>
              <a:t>Defining the problem</a:t>
            </a: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r>
              <a:rPr lang="en-US" dirty="0"/>
              <a:t>Before writing the code it’s better to know what are the problem first. In this project of developing a MCQ System, there are some problem that can be defined like:</a:t>
            </a:r>
            <a:br>
              <a:rPr lang="en-US" dirty="0"/>
            </a:br>
            <a:r>
              <a:rPr lang="en-US" dirty="0"/>
              <a:t>- What should we use to take user input from console</a:t>
            </a:r>
            <a:br>
              <a:rPr lang="en-US" dirty="0"/>
            </a:br>
            <a:r>
              <a:rPr lang="en-US" dirty="0"/>
              <a:t>- How to read and display the CSV file from java program</a:t>
            </a:r>
            <a:br>
              <a:rPr lang="en-US" dirty="0"/>
            </a:br>
            <a:r>
              <a:rPr lang="en-US" dirty="0"/>
              <a:t>- How to validate user input</a:t>
            </a:r>
            <a:br>
              <a:rPr lang="en-US" dirty="0"/>
            </a:br>
            <a:r>
              <a:rPr lang="en-US" dirty="0"/>
              <a:t>- How to make the score when the user answering the MCQ</a:t>
            </a: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endParaRPr lang="en-US" b="1" dirty="0"/>
          </a:p>
          <a:p>
            <a:pPr marL="755015" lvl="1" indent="-285750">
              <a:spcBef>
                <a:spcPts val="100"/>
              </a:spcBef>
              <a:buFont typeface="Wingdings" panose="05000000000000000000" pitchFamily="2" charset="2"/>
              <a:buChar char="§"/>
              <a:tabLst>
                <a:tab pos="299720" algn="l"/>
              </a:tabLst>
            </a:pPr>
            <a:r>
              <a:rPr lang="en-US" b="1" dirty="0"/>
              <a:t>Planning the solution</a:t>
            </a:r>
          </a:p>
          <a:p>
            <a:pPr marL="469265" lvl="1">
              <a:spcBef>
                <a:spcPts val="100"/>
              </a:spcBef>
              <a:tabLst>
                <a:tab pos="299720" algn="l"/>
              </a:tabLst>
            </a:pPr>
            <a:r>
              <a:rPr lang="en-US" dirty="0"/>
              <a:t>After we defining the problem, the next step is planning the solution. These are the solution for given problem above:</a:t>
            </a:r>
            <a:br>
              <a:rPr lang="en-US" b="1" dirty="0"/>
            </a:br>
            <a:r>
              <a:rPr lang="en-US" dirty="0"/>
              <a:t>- Using Scanner to take user input from console</a:t>
            </a:r>
            <a:br>
              <a:rPr lang="en-US" dirty="0"/>
            </a:br>
            <a:r>
              <a:rPr lang="en-US" dirty="0"/>
              <a:t>- Reading the CSV file using </a:t>
            </a:r>
            <a:r>
              <a:rPr lang="en-US" dirty="0" err="1"/>
              <a:t>FileReader</a:t>
            </a:r>
            <a:br>
              <a:rPr lang="en-US" dirty="0"/>
            </a:br>
            <a:r>
              <a:rPr lang="en-US" dirty="0"/>
              <a:t>- Using if-else statement and loop to validate the user input</a:t>
            </a:r>
            <a:br>
              <a:rPr lang="en-US" dirty="0"/>
            </a:br>
            <a:r>
              <a:rPr lang="en-US" dirty="0"/>
              <a:t>- Using variable score and add the score when the user answer correctly</a:t>
            </a:r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41080" cy="360098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Coding the program</a:t>
            </a:r>
            <a:br>
              <a:rPr lang="en-US" dirty="0"/>
            </a:br>
            <a:r>
              <a:rPr lang="en-US" dirty="0"/>
              <a:t>After defining and planning the problem is done, we can now start to code the program according to the plan.</a:t>
            </a:r>
            <a:br>
              <a:rPr lang="en-US" dirty="0"/>
            </a:br>
            <a:r>
              <a:rPr lang="en-US" dirty="0"/>
              <a:t>- Taking user input using Scanner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Reading the CSV file using </a:t>
            </a:r>
            <a:r>
              <a:rPr lang="en-US" dirty="0" err="1"/>
              <a:t>FileReader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- Validate user input so they type correct input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8069"/>
            <a:ext cx="2705014" cy="6192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189325"/>
            <a:ext cx="4014269" cy="3151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25" y="4063022"/>
            <a:ext cx="6443663" cy="1828800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D6049ECE-94A9-48A8-A7E6-829A571E7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78949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41080" cy="3077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Checking user answer are correct or wrong and calculating user Score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6049ECE-94A9-48A8-A7E6-829A571E7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1303F1-89F0-41DC-A4F6-B1B98D0A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69349"/>
            <a:ext cx="1714500" cy="48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E2CB0A-CDEC-4977-BE1D-F3E480B6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718035"/>
            <a:ext cx="8086725" cy="1190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D1356E-EA59-4FE9-9A7F-8FD3272CA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981200"/>
            <a:ext cx="61817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075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41080" cy="30777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Executing the program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6049ECE-94A9-48A8-A7E6-829A571E7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15" y="139954"/>
            <a:ext cx="54235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8. Steps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from Coding</a:t>
            </a:r>
            <a:r>
              <a:rPr b="0" spc="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to</a:t>
            </a:r>
            <a:r>
              <a:rPr b="0" spc="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Execution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0EB717-609E-4A15-9E23-18633E7F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3517256" cy="47456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EABD5-3EEB-4976-BC2B-62BF9872F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1385647"/>
            <a:ext cx="5059680" cy="16313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039BE1-DBAC-414A-BCAB-D8792F84C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1" y="3180473"/>
            <a:ext cx="5059679" cy="27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1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5" y="833500"/>
            <a:ext cx="9068435" cy="5898515"/>
            <a:chOff x="-3175" y="833500"/>
            <a:chExt cx="9068435" cy="5898515"/>
          </a:xfrm>
        </p:grpSpPr>
        <p:sp>
          <p:nvSpPr>
            <p:cNvPr id="3" name="object 3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33604"/>
            <a:ext cx="3902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9.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Development</a:t>
            </a:r>
            <a:r>
              <a:rPr b="0" spc="2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739" y="853186"/>
            <a:ext cx="50793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Debugging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Mode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8388B3-262C-4A45-BFC6-FCF158ACBE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95400" y="1905000"/>
            <a:ext cx="5943600" cy="32226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2">
            <a:extLst>
              <a:ext uri="{FF2B5EF4-FFF2-40B4-BE49-F238E27FC236}">
                <a16:creationId xmlns:a16="http://schemas.microsoft.com/office/drawing/2014/main" id="{372DB16C-8A0B-454C-8078-F1A11752E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9538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Coding Standard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DCB5E6-C4E0-4C3B-B965-6C972875094B}"/>
              </a:ext>
            </a:extLst>
          </p:cNvPr>
          <p:cNvSpPr/>
          <p:nvPr/>
        </p:nvSpPr>
        <p:spPr>
          <a:xfrm>
            <a:off x="173038" y="836613"/>
            <a:ext cx="8856662" cy="554513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Using camel case for naming method or variable</a:t>
            </a:r>
          </a:p>
          <a:p>
            <a:pPr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Commenting line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Indentation</a:t>
            </a: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F35FE-A2CC-4245-AB35-601CE5AE6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2343477" cy="285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C0369A-C8EB-42B3-A8B5-C2625B59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49419"/>
            <a:ext cx="1800476" cy="4763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D67BD-32EE-4DF7-A2BF-781F7DE76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3962953" cy="724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1E3202-3C92-4216-A3BA-D7BD7D38F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2662078"/>
            <a:ext cx="4610743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0358A6-8A58-4861-9CDD-392CE6D018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4317061"/>
            <a:ext cx="6203081" cy="10002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0" y="57404"/>
            <a:ext cx="6149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70" dirty="0">
                <a:solidFill>
                  <a:srgbClr val="8F1B4F"/>
                </a:solidFill>
                <a:latin typeface="Arial MT"/>
                <a:cs typeface="Arial MT"/>
              </a:rPr>
              <a:t>11.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Milestone</a:t>
            </a:r>
            <a:r>
              <a:rPr b="0" spc="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Feedback</a:t>
            </a:r>
            <a:r>
              <a:rPr b="0" spc="2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&amp;</a:t>
            </a:r>
            <a:r>
              <a:rPr b="0" spc="-17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Action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taken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A5828C-4554-4DCA-A750-A26B674A6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62698"/>
              </p:ext>
            </p:extLst>
          </p:nvPr>
        </p:nvGraphicFramePr>
        <p:xfrm>
          <a:off x="100990" y="838200"/>
          <a:ext cx="8818562" cy="202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397">
                  <a:extLst>
                    <a:ext uri="{9D8B030D-6E8A-4147-A177-3AD203B41FA5}">
                      <a16:colId xmlns:a16="http://schemas.microsoft.com/office/drawing/2014/main" val="2628111430"/>
                    </a:ext>
                  </a:extLst>
                </a:gridCol>
                <a:gridCol w="3908644">
                  <a:extLst>
                    <a:ext uri="{9D8B030D-6E8A-4147-A177-3AD203B41FA5}">
                      <a16:colId xmlns:a16="http://schemas.microsoft.com/office/drawing/2014/main" val="3220132774"/>
                    </a:ext>
                  </a:extLst>
                </a:gridCol>
                <a:gridCol w="2939521">
                  <a:extLst>
                    <a:ext uri="{9D8B030D-6E8A-4147-A177-3AD203B41FA5}">
                      <a16:colId xmlns:a16="http://schemas.microsoft.com/office/drawing/2014/main" val="4211443126"/>
                    </a:ext>
                  </a:extLst>
                </a:gridCol>
              </a:tblGrid>
              <a:tr h="74104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Project Milestone</a:t>
                      </a:r>
                      <a:r>
                        <a:rPr lang="en-ID" baseline="0" dirty="0"/>
                        <a:t> ID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dirty="0">
                          <a:effectLst/>
                        </a:rPr>
                        <a:t>Milestone Feedback received from</a:t>
                      </a:r>
                      <a:r>
                        <a:rPr lang="en-SG" sz="1800" u="none" strike="noStrike" baseline="0" dirty="0">
                          <a:effectLst/>
                        </a:rPr>
                        <a:t> Tutor / Learning Facilitator</a:t>
                      </a:r>
                      <a:endParaRPr lang="en-SG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Action Taken</a:t>
                      </a:r>
                    </a:p>
                    <a:p>
                      <a:pPr algn="ctr" fontAlgn="ctr"/>
                      <a:r>
                        <a:rPr lang="en-SG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(Yes / No)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208735"/>
                  </a:ext>
                </a:extLst>
              </a:tr>
              <a:tr h="60816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D" dirty="0"/>
                        <a:t>Revise</a:t>
                      </a:r>
                      <a:r>
                        <a:rPr lang="en-ID" baseline="0" dirty="0"/>
                        <a:t> project result screenshot, list evidences &amp; add project deliverables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544155"/>
                  </a:ext>
                </a:extLst>
              </a:tr>
              <a:tr h="608169"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D" dirty="0"/>
                        <a:t>Creating the project presentation according to the template given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Yes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3421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80" y="833500"/>
            <a:ext cx="8924925" cy="5898515"/>
            <a:chOff x="140080" y="833500"/>
            <a:chExt cx="8924925" cy="5898515"/>
          </a:xfrm>
        </p:grpSpPr>
        <p:sp>
          <p:nvSpPr>
            <p:cNvPr id="3" name="object 3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3255" y="836675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4388" y="119253"/>
            <a:ext cx="3012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12.</a:t>
            </a:r>
            <a:r>
              <a:rPr b="0" spc="-3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3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Results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1691" y="767332"/>
            <a:ext cx="8611235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Shots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Evidences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1D5895-577E-4377-9E06-6C11C358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49" y="1352045"/>
            <a:ext cx="3131109" cy="42923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86312C-E620-410D-812B-51B68331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952" y="1352045"/>
            <a:ext cx="5583499" cy="40408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19253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13. Proposed Improvements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1604" y="761873"/>
            <a:ext cx="8611235" cy="5407660"/>
            <a:chOff x="141604" y="761873"/>
            <a:chExt cx="8611235" cy="5407660"/>
          </a:xfrm>
        </p:grpSpPr>
        <p:sp>
          <p:nvSpPr>
            <p:cNvPr id="4" name="object 4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8604504" y="0"/>
                  </a:moveTo>
                  <a:lnTo>
                    <a:pt x="0" y="0"/>
                  </a:lnTo>
                  <a:lnTo>
                    <a:pt x="0" y="5401056"/>
                  </a:lnTo>
                  <a:lnTo>
                    <a:pt x="8604504" y="5401056"/>
                  </a:lnTo>
                  <a:lnTo>
                    <a:pt x="860450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779" y="765048"/>
              <a:ext cx="8604885" cy="5401310"/>
            </a:xfrm>
            <a:custGeom>
              <a:avLst/>
              <a:gdLst/>
              <a:ahLst/>
              <a:cxnLst/>
              <a:rect l="l" t="t" r="r" b="b"/>
              <a:pathLst>
                <a:path w="8604885" h="5401310">
                  <a:moveTo>
                    <a:pt x="0" y="5401056"/>
                  </a:moveTo>
                  <a:lnTo>
                    <a:pt x="8604504" y="5401056"/>
                  </a:lnTo>
                  <a:lnTo>
                    <a:pt x="8604504" y="0"/>
                  </a:lnTo>
                  <a:lnTo>
                    <a:pt x="0" y="0"/>
                  </a:lnTo>
                  <a:lnTo>
                    <a:pt x="0" y="540105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23215" y="696156"/>
            <a:ext cx="7947025" cy="1515158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List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Improvements</a:t>
            </a:r>
            <a:endParaRPr sz="2000" dirty="0">
              <a:latin typeface="Calibri"/>
              <a:cs typeface="Calibri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/>
              <a:t>Making private instance variable in class to restrict visibility, and can be accessed only when created the getter setter method.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5" dirty="0">
                <a:latin typeface="Calibri"/>
                <a:cs typeface="Calibri"/>
              </a:rPr>
              <a:t>Separated the method to do only one task</a:t>
            </a:r>
            <a:endParaRPr sz="1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z="1800" spc="5" dirty="0">
                <a:latin typeface="Calibri"/>
                <a:cs typeface="Calibri"/>
              </a:rPr>
              <a:t>Using more OOP Concept to create a robust application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85304" y="6278878"/>
            <a:ext cx="1679448" cy="4526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1818" y="195453"/>
            <a:ext cx="84963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82965" algn="l"/>
              </a:tabLst>
            </a:pPr>
            <a:r>
              <a:rPr b="0" u="heavy" spc="-150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b="0" u="heavy" spc="-5" dirty="0">
                <a:solidFill>
                  <a:srgbClr val="8F1B4F"/>
                </a:solidFill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Document History	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037" y="1909826"/>
          <a:ext cx="8641079" cy="2792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6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1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73355" marR="165735" indent="28575">
                        <a:lnSpc>
                          <a:spcPct val="100800"/>
                        </a:lnSpc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Version </a:t>
                      </a:r>
                      <a:r>
                        <a:rPr sz="1600" b="1" spc="-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96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Effective Date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release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244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6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Included</a:t>
                      </a:r>
                      <a:r>
                        <a:rPr sz="16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059">
                <a:tc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Jul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First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Edition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spc="-15" dirty="0">
                          <a:latin typeface="Calibri"/>
                          <a:cs typeface="Calibri"/>
                        </a:rPr>
                        <a:t>Jeyashree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 marL="102235" algn="ctr">
                        <a:lnSpc>
                          <a:spcPct val="100000"/>
                        </a:lnSpc>
                        <a:spcBef>
                          <a:spcPts val="1345"/>
                        </a:spcBef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170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0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891" y="608583"/>
            <a:ext cx="4030345" cy="5310505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643890" indent="-63182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Definition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Deliverables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Milestones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35" dirty="0">
                <a:latin typeface="Calibri"/>
                <a:cs typeface="Calibri"/>
              </a:rPr>
              <a:t>Tasks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Environment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35" dirty="0">
                <a:latin typeface="Calibri"/>
                <a:cs typeface="Calibri"/>
              </a:rPr>
              <a:t>Tools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Design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Classes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libri"/>
                <a:cs typeface="Calibri"/>
              </a:rPr>
              <a:t>Steps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from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Coding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Execution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10" dirty="0">
                <a:latin typeface="Calibri"/>
                <a:cs typeface="Calibri"/>
              </a:rPr>
              <a:t>Development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Process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Coding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Standards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5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Milestone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Feedback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Action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40" dirty="0">
                <a:latin typeface="Calibri"/>
                <a:cs typeface="Calibri"/>
              </a:rPr>
              <a:t>Taken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Project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Results</a:t>
            </a:r>
            <a:endParaRPr sz="1800" dirty="0">
              <a:latin typeface="Calibri"/>
              <a:cs typeface="Calibri"/>
            </a:endParaRPr>
          </a:p>
          <a:p>
            <a:pPr marL="643890" indent="-6318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643255" algn="l"/>
                <a:tab pos="644525" algn="l"/>
              </a:tabLst>
            </a:pPr>
            <a:r>
              <a:rPr sz="1800" b="1" spc="-5" dirty="0">
                <a:latin typeface="Calibri"/>
                <a:cs typeface="Calibri"/>
              </a:rPr>
              <a:t>Proposed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Improvements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2">
            <a:extLst>
              <a:ext uri="{FF2B5EF4-FFF2-40B4-BE49-F238E27FC236}">
                <a16:creationId xmlns:a16="http://schemas.microsoft.com/office/drawing/2014/main" id="{27CCF803-1587-4F38-83D9-F16C242FB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54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Project Definition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48182-4845-4F58-BFE4-32AC0B333BC4}"/>
              </a:ext>
            </a:extLst>
          </p:cNvPr>
          <p:cNvSpPr/>
          <p:nvPr/>
        </p:nvSpPr>
        <p:spPr>
          <a:xfrm>
            <a:off x="107950" y="914401"/>
            <a:ext cx="8856663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Objective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To developed working MCQ System application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Test and validate to meet the project requirement 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To creating a report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To creating Presentation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Proposed Solution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Build the algorithm and design the flow chart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Developed the MCQ project in IntelliJ IDEA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Test and debug the application to fix any error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Produce Project Report and Project Presentation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1200150" lvl="2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2">
            <a:extLst>
              <a:ext uri="{FF2B5EF4-FFF2-40B4-BE49-F238E27FC236}">
                <a16:creationId xmlns:a16="http://schemas.microsoft.com/office/drawing/2014/main" id="{7DA87E7D-CA9D-4BFF-A4DB-35528F2A4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00" y="95250"/>
            <a:ext cx="66897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Project Deliverables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25849D-F81A-474F-9F0C-32873E8412FA}"/>
              </a:ext>
            </a:extLst>
          </p:cNvPr>
          <p:cNvSpPr/>
          <p:nvPr/>
        </p:nvSpPr>
        <p:spPr>
          <a:xfrm>
            <a:off x="107950" y="1196975"/>
            <a:ext cx="8856663" cy="5545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Project Deliverables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Source code for the working MCQ System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MCQ Set (CSV Files)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Project Report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Project Presentation</a:t>
            </a:r>
            <a:endParaRPr lang="en-SG" sz="2000" b="1" dirty="0">
              <a:solidFill>
                <a:schemeClr val="tx1"/>
              </a:solidFill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Evidences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Screenshots of the project directory</a:t>
            </a: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504B9-0513-47DF-B910-3B57F5FA3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4191000"/>
            <a:ext cx="5676900" cy="781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0BD718-0D5D-4320-84CE-4B61D5A7C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4981667"/>
            <a:ext cx="5676900" cy="752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4317FC-87C7-4A93-A11C-EAAC81D32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12" y="5739066"/>
            <a:ext cx="5676900" cy="6000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3571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3.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1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dirty="0">
                <a:solidFill>
                  <a:srgbClr val="8F1B4F"/>
                </a:solidFill>
                <a:latin typeface="Arial MT"/>
                <a:cs typeface="Arial MT"/>
              </a:rPr>
              <a:t>Milestones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 &amp;</a:t>
            </a:r>
            <a:r>
              <a:rPr b="0" spc="-7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 MT"/>
                <a:cs typeface="Arial MT"/>
              </a:rPr>
              <a:t>Tasks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69467"/>
              </p:ext>
            </p:extLst>
          </p:nvPr>
        </p:nvGraphicFramePr>
        <p:xfrm>
          <a:off x="173037" y="1090675"/>
          <a:ext cx="8496299" cy="2232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6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8801">
                <a:tc>
                  <a:txBody>
                    <a:bodyPr/>
                    <a:lstStyle/>
                    <a:p>
                      <a:pPr marL="189230" marR="179070" indent="-317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oj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ct 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90500" marR="180975" indent="26670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Mil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one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Requirement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Specification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Develop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Algorithm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Analysis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Design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lang="en-US"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Application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669">
                <a:tc>
                  <a:txBody>
                    <a:bodyPr/>
                    <a:lstStyle/>
                    <a:p>
                      <a:pPr marL="50165" algn="ct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10"/>
                        </a:lnSpc>
                      </a:pPr>
                      <a:r>
                        <a:rPr lang="en-US"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Test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Application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R="700405" algn="r">
                        <a:lnSpc>
                          <a:spcPts val="21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Box 2">
            <a:extLst>
              <a:ext uri="{FF2B5EF4-FFF2-40B4-BE49-F238E27FC236}">
                <a16:creationId xmlns:a16="http://schemas.microsoft.com/office/drawing/2014/main" id="{EFBECD6A-1B0E-4512-A1E2-450551678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15888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8F1B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Project Environment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373A2A-B988-4494-B4D9-8CDD75C6CE90}"/>
              </a:ext>
            </a:extLst>
          </p:cNvPr>
          <p:cNvSpPr/>
          <p:nvPr/>
        </p:nvSpPr>
        <p:spPr>
          <a:xfrm>
            <a:off x="142875" y="908050"/>
            <a:ext cx="8856663" cy="5545138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Technical Environment and Tools Used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Java JDK 17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IntelliJ IDEA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sz="2000" dirty="0">
                <a:solidFill>
                  <a:schemeClr val="tx1"/>
                </a:solidFill>
              </a:rPr>
              <a:t>draw.io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Microsoft Word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Microsoft Power Point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  <a:defRPr/>
            </a:pPr>
            <a:r>
              <a:rPr lang="en-SG" sz="2000" b="1" dirty="0">
                <a:solidFill>
                  <a:schemeClr val="tx1"/>
                </a:solidFill>
              </a:rPr>
              <a:t>List of references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Linkedin.com/learning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W3school.com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Geeksforgeeks.org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Javatpoint.com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Stack overflow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Quizizz.com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SG" dirty="0">
                <a:solidFill>
                  <a:schemeClr val="tx1"/>
                </a:solidFill>
              </a:rPr>
              <a:t>Developer.com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  <a:defRPr/>
            </a:pPr>
            <a:endParaRPr lang="en-S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" y="841578"/>
            <a:ext cx="8856345" cy="5900647"/>
            <a:chOff x="108204" y="1196338"/>
            <a:chExt cx="8856345" cy="5546090"/>
          </a:xfrm>
        </p:grpSpPr>
        <p:sp>
          <p:nvSpPr>
            <p:cNvPr id="3" name="object 3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67" y="121996"/>
            <a:ext cx="12439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5.</a:t>
            </a:r>
            <a:r>
              <a:rPr b="0" spc="-13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65" dirty="0">
                <a:solidFill>
                  <a:srgbClr val="8F1B4F"/>
                </a:solidFill>
                <a:latin typeface="Arial MT"/>
                <a:cs typeface="Arial MT"/>
              </a:rPr>
              <a:t>Tools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150" y="949978"/>
            <a:ext cx="4131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libri"/>
                <a:cs typeface="Calibri"/>
              </a:rPr>
              <a:t>Screen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capture</a:t>
            </a:r>
            <a:r>
              <a:rPr sz="2000" b="1" dirty="0">
                <a:latin typeface="Calibri"/>
                <a:cs typeface="Calibri"/>
              </a:rPr>
              <a:t> of</a:t>
            </a:r>
            <a:r>
              <a:rPr sz="2000" b="1" spc="-5" dirty="0">
                <a:latin typeface="Calibri"/>
                <a:cs typeface="Calibri"/>
              </a:rPr>
              <a:t> various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tools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237CDF-7EDB-45FC-9215-9155C813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66" y="1389213"/>
            <a:ext cx="3658111" cy="1987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97C626-2401-46A3-AC47-8642AEA3A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372197"/>
            <a:ext cx="3658111" cy="1979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7A2AB-9E16-41D0-9EA7-59401247E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6" y="3930356"/>
            <a:ext cx="3658111" cy="1977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F53A25-F1FC-4822-8A9C-7B1B901360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3882387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51815" y="836674"/>
            <a:ext cx="8857615" cy="5960873"/>
          </a:xfrm>
          <a:custGeom>
            <a:avLst/>
            <a:gdLst/>
            <a:ahLst/>
            <a:cxnLst/>
            <a:rect l="l" t="t" r="r" b="b"/>
            <a:pathLst>
              <a:path w="8857615" h="5546090">
                <a:moveTo>
                  <a:pt x="0" y="5545836"/>
                </a:moveTo>
                <a:lnTo>
                  <a:pt x="8857488" y="5545836"/>
                </a:lnTo>
                <a:lnTo>
                  <a:pt x="8857488" y="0"/>
                </a:lnTo>
                <a:lnTo>
                  <a:pt x="0" y="0"/>
                </a:lnTo>
                <a:lnTo>
                  <a:pt x="0" y="5545836"/>
                </a:lnTo>
                <a:close/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165" y="60452"/>
            <a:ext cx="2733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6.</a:t>
            </a:r>
            <a:r>
              <a:rPr b="0" spc="-25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Project</a:t>
            </a:r>
            <a:r>
              <a:rPr b="0" spc="-10" dirty="0">
                <a:solidFill>
                  <a:srgbClr val="8F1B4F"/>
                </a:solidFill>
                <a:latin typeface="Arial MT"/>
                <a:cs typeface="Arial MT"/>
              </a:rPr>
              <a:t> </a:t>
            </a:r>
            <a:r>
              <a:rPr b="0" spc="-5" dirty="0">
                <a:solidFill>
                  <a:srgbClr val="8F1B4F"/>
                </a:solidFill>
                <a:latin typeface="Arial MT"/>
                <a:cs typeface="Arial MT"/>
              </a:rPr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1165" y="853186"/>
            <a:ext cx="1831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15" dirty="0">
                <a:latin typeface="Calibri"/>
                <a:cs typeface="Calibri"/>
              </a:rPr>
              <a:t>System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9F54F-4B09-4948-9567-A429EDF1B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05" y="874403"/>
            <a:ext cx="2872678" cy="5923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491</Words>
  <Application>Microsoft Office PowerPoint</Application>
  <PresentationFormat>On-screen Show (4:3)</PresentationFormat>
  <Paragraphs>185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MT</vt:lpstr>
      <vt:lpstr>Calibri</vt:lpstr>
      <vt:lpstr>Times New Roman</vt:lpstr>
      <vt:lpstr>Wingdings</vt:lpstr>
      <vt:lpstr>Office Theme</vt:lpstr>
      <vt:lpstr>PowerPoint Presentation</vt:lpstr>
      <vt:lpstr> Document History </vt:lpstr>
      <vt:lpstr>Contents</vt:lpstr>
      <vt:lpstr>PowerPoint Presentation</vt:lpstr>
      <vt:lpstr>PowerPoint Presentation</vt:lpstr>
      <vt:lpstr>3. Project Milestones &amp; Tasks</vt:lpstr>
      <vt:lpstr>PowerPoint Presentation</vt:lpstr>
      <vt:lpstr>5. Tools</vt:lpstr>
      <vt:lpstr>6. Project Design</vt:lpstr>
      <vt:lpstr>7. Classes &amp; Methods</vt:lpstr>
      <vt:lpstr>8. Steps from Coding to Execution</vt:lpstr>
      <vt:lpstr>8. Steps from Coding to Execution</vt:lpstr>
      <vt:lpstr>8. Steps from Coding to Execution</vt:lpstr>
      <vt:lpstr>8. Steps from Coding to Execution</vt:lpstr>
      <vt:lpstr>9. Development Process</vt:lpstr>
      <vt:lpstr>PowerPoint Presentation</vt:lpstr>
      <vt:lpstr>11. Milestone Feedback &amp; Action taken</vt:lpstr>
      <vt:lpstr>12. Project Results</vt:lpstr>
      <vt:lpstr>13.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gyoghantara@gmail.com</cp:lastModifiedBy>
  <cp:revision>35</cp:revision>
  <dcterms:created xsi:type="dcterms:W3CDTF">2022-07-08T07:45:50Z</dcterms:created>
  <dcterms:modified xsi:type="dcterms:W3CDTF">2022-07-08T13:00:04Z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2022-07-08T00:00:00Z</vt:filetime>
  </property>
</Properties>
</file>