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3"/>
    <p:sldMasterId id="2147483651" r:id="rId4"/>
    <p:sldMasterId id="2147483654" r:id="rId5"/>
  </p:sldMasterIdLst>
  <p:notesMasterIdLst>
    <p:notesMasterId r:id="rId27"/>
  </p:notesMasterIdLst>
  <p:handoutMasterIdLst>
    <p:handoutMasterId r:id="rId28"/>
  </p:handoutMasterIdLst>
  <p:sldIdLst>
    <p:sldId id="338" r:id="rId6"/>
    <p:sldId id="372" r:id="rId7"/>
    <p:sldId id="494" r:id="rId8"/>
    <p:sldId id="541" r:id="rId9"/>
    <p:sldId id="542" r:id="rId10"/>
    <p:sldId id="543" r:id="rId11"/>
    <p:sldId id="544" r:id="rId12"/>
    <p:sldId id="536" r:id="rId13"/>
    <p:sldId id="545" r:id="rId14"/>
    <p:sldId id="538" r:id="rId15"/>
    <p:sldId id="540" r:id="rId16"/>
    <p:sldId id="546" r:id="rId17"/>
    <p:sldId id="547" r:id="rId18"/>
    <p:sldId id="505" r:id="rId19"/>
    <p:sldId id="496" r:id="rId20"/>
    <p:sldId id="501" r:id="rId21"/>
    <p:sldId id="502" r:id="rId22"/>
    <p:sldId id="548" r:id="rId23"/>
    <p:sldId id="549" r:id="rId24"/>
    <p:sldId id="550" r:id="rId25"/>
    <p:sldId id="504" r:id="rId26"/>
  </p:sldIdLst>
  <p:sldSz cx="9144000" cy="6858000" type="screen4x3"/>
  <p:notesSz cx="9939338" cy="6807200"/>
  <p:custDataLst>
    <p:tags r:id="rId29"/>
  </p:custDataLst>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charset="-128"/>
        <a:cs typeface="+mn-cs"/>
      </a:defRPr>
    </a:lvl9pPr>
  </p:defaultTextStyle>
  <p:extLst>
    <p:ext uri="{EFAFB233-063F-42B5-8137-9DF3F51BA10A}">
      <p15:sldGuideLst xmlns:p15="http://schemas.microsoft.com/office/powerpoint/2012/main">
        <p15:guide id="1" orient="horz" pos="2614">
          <p15:clr>
            <a:srgbClr val="A4A3A4"/>
          </p15:clr>
        </p15:guide>
        <p15:guide id="2" pos="220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yoghantara@gmail.com" initials="g" lastIdx="2" clrIdx="0">
    <p:extLst>
      <p:ext uri="{19B8F6BF-5375-455C-9EA6-DF929625EA0E}">
        <p15:presenceInfo xmlns:p15="http://schemas.microsoft.com/office/powerpoint/2012/main" userId="e76aafca31951fb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a:srgbClr val="D0D8E8"/>
    <a:srgbClr val="CAD9EC"/>
    <a:srgbClr val="E7CFCF"/>
    <a:srgbClr val="F7FCE0"/>
    <a:srgbClr val="E9F7A3"/>
    <a:srgbClr val="93176C"/>
    <a:srgbClr val="FFCF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45" autoAdjust="0"/>
    <p:restoredTop sz="94660"/>
  </p:normalViewPr>
  <p:slideViewPr>
    <p:cSldViewPr snapToObjects="1" showGuides="1">
      <p:cViewPr varScale="1">
        <p:scale>
          <a:sx n="108" d="100"/>
          <a:sy n="108" d="100"/>
        </p:scale>
        <p:origin x="1476" y="108"/>
      </p:cViewPr>
      <p:guideLst>
        <p:guide orient="horz" pos="2614"/>
        <p:guide pos="2200"/>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1.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3.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0-04T11:32:54.193" idx="1">
    <p:pos x="5559" y="1834"/>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10-04T11:32:54.193" idx="2">
    <p:pos x="5559" y="1834"/>
    <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03604F-02DC-482D-AFEE-5BDBA002C04A}"/>
              </a:ext>
            </a:extLst>
          </p:cNvPr>
          <p:cNvSpPr>
            <a:spLocks noGrp="1"/>
          </p:cNvSpPr>
          <p:nvPr>
            <p:ph type="hdr" sz="quarter"/>
          </p:nvPr>
        </p:nvSpPr>
        <p:spPr>
          <a:xfrm>
            <a:off x="0" y="0"/>
            <a:ext cx="4306888" cy="341313"/>
          </a:xfrm>
          <a:prstGeom prst="rect">
            <a:avLst/>
          </a:prstGeom>
        </p:spPr>
        <p:txBody>
          <a:bodyPr vert="horz" lIns="91440" tIns="45720" rIns="91440" bIns="45720" rtlCol="0"/>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3" name="Date Placeholder 2">
            <a:extLst>
              <a:ext uri="{FF2B5EF4-FFF2-40B4-BE49-F238E27FC236}">
                <a16:creationId xmlns:a16="http://schemas.microsoft.com/office/drawing/2014/main" id="{A8AD8BAF-504F-489F-B142-D79120DD46B9}"/>
              </a:ext>
            </a:extLst>
          </p:cNvPr>
          <p:cNvSpPr>
            <a:spLocks noGrp="1"/>
          </p:cNvSpPr>
          <p:nvPr>
            <p:ph type="dt" sz="quarter" idx="1"/>
          </p:nvPr>
        </p:nvSpPr>
        <p:spPr>
          <a:xfrm>
            <a:off x="5630863" y="0"/>
            <a:ext cx="4306887" cy="341313"/>
          </a:xfrm>
          <a:prstGeom prst="rect">
            <a:avLst/>
          </a:prstGeom>
        </p:spPr>
        <p:txBody>
          <a:bodyPr vert="horz" wrap="square" lIns="91440" tIns="45720" rIns="91440" bIns="45720" numCol="1" anchor="t" anchorCtr="0" compatLnSpc="1">
            <a:prstTxWarp prst="textNoShape">
              <a:avLst/>
            </a:prstTxWarp>
          </a:bodyPr>
          <a:lstStyle>
            <a:lvl1pPr algn="r">
              <a:defRPr sz="1200">
                <a:ea typeface="ヒラギノ角ゴ Pro W3" pitchFamily="1" charset="-128"/>
              </a:defRPr>
            </a:lvl1pPr>
          </a:lstStyle>
          <a:p>
            <a:pPr>
              <a:defRPr/>
            </a:pPr>
            <a:fld id="{7D0E23B5-E032-41A0-A9E8-F318D9478D12}" type="datetimeFigureOut">
              <a:rPr lang="en-US" altLang="en-US"/>
              <a:pPr>
                <a:defRPr/>
              </a:pPr>
              <a:t>14-Oct-22</a:t>
            </a:fld>
            <a:endParaRPr lang="en-US" altLang="en-US"/>
          </a:p>
        </p:txBody>
      </p:sp>
      <p:sp>
        <p:nvSpPr>
          <p:cNvPr id="4" name="Footer Placeholder 3">
            <a:extLst>
              <a:ext uri="{FF2B5EF4-FFF2-40B4-BE49-F238E27FC236}">
                <a16:creationId xmlns:a16="http://schemas.microsoft.com/office/drawing/2014/main" id="{9ABF372D-7742-458B-887F-126A48255DAC}"/>
              </a:ext>
            </a:extLst>
          </p:cNvPr>
          <p:cNvSpPr>
            <a:spLocks noGrp="1"/>
          </p:cNvSpPr>
          <p:nvPr>
            <p:ph type="ftr" sz="quarter" idx="2"/>
          </p:nvPr>
        </p:nvSpPr>
        <p:spPr>
          <a:xfrm>
            <a:off x="0" y="6465888"/>
            <a:ext cx="4306888" cy="341312"/>
          </a:xfrm>
          <a:prstGeom prst="rect">
            <a:avLst/>
          </a:prstGeom>
        </p:spPr>
        <p:txBody>
          <a:bodyPr vert="horz" lIns="91440" tIns="45720" rIns="91440" bIns="45720" rtlCol="0" anchor="b"/>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5" name="Slide Number Placeholder 4">
            <a:extLst>
              <a:ext uri="{FF2B5EF4-FFF2-40B4-BE49-F238E27FC236}">
                <a16:creationId xmlns:a16="http://schemas.microsoft.com/office/drawing/2014/main" id="{9BEC907A-1B62-49FB-962A-1ADE5F31CE0D}"/>
              </a:ext>
            </a:extLst>
          </p:cNvPr>
          <p:cNvSpPr>
            <a:spLocks noGrp="1"/>
          </p:cNvSpPr>
          <p:nvPr>
            <p:ph type="sldNum" sz="quarter" idx="3"/>
          </p:nvPr>
        </p:nvSpPr>
        <p:spPr>
          <a:xfrm>
            <a:off x="5630863" y="6465888"/>
            <a:ext cx="4306887" cy="341312"/>
          </a:xfrm>
          <a:prstGeom prst="rect">
            <a:avLst/>
          </a:prstGeom>
        </p:spPr>
        <p:txBody>
          <a:bodyPr vert="horz" wrap="square" lIns="91440" tIns="45720" rIns="91440" bIns="45720" numCol="1" anchor="b" anchorCtr="0" compatLnSpc="1">
            <a:prstTxWarp prst="textNoShape">
              <a:avLst/>
            </a:prstTxWarp>
          </a:bodyPr>
          <a:lstStyle>
            <a:lvl1pPr algn="r">
              <a:defRPr sz="1200">
                <a:ea typeface="ヒラギノ角ゴ Pro W3" pitchFamily="2" charset="-128"/>
              </a:defRPr>
            </a:lvl1pPr>
          </a:lstStyle>
          <a:p>
            <a:pPr>
              <a:defRPr/>
            </a:pPr>
            <a:fld id="{4B13ACCF-08E0-430C-9A9D-1845EB7725C1}"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C99510-02CE-4AD1-A9E9-7C68FAA6CC4B}"/>
              </a:ext>
            </a:extLst>
          </p:cNvPr>
          <p:cNvSpPr>
            <a:spLocks noGrp="1"/>
          </p:cNvSpPr>
          <p:nvPr>
            <p:ph type="hdr" sz="quarter"/>
          </p:nvPr>
        </p:nvSpPr>
        <p:spPr>
          <a:xfrm>
            <a:off x="0" y="0"/>
            <a:ext cx="4306888" cy="33972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3" name="Date Placeholder 2">
            <a:extLst>
              <a:ext uri="{FF2B5EF4-FFF2-40B4-BE49-F238E27FC236}">
                <a16:creationId xmlns:a16="http://schemas.microsoft.com/office/drawing/2014/main" id="{3BD59BC2-A268-4048-892D-C2165FB61C36}"/>
              </a:ext>
            </a:extLst>
          </p:cNvPr>
          <p:cNvSpPr>
            <a:spLocks noGrp="1"/>
          </p:cNvSpPr>
          <p:nvPr>
            <p:ph type="dt" idx="1"/>
          </p:nvPr>
        </p:nvSpPr>
        <p:spPr>
          <a:xfrm>
            <a:off x="5630863" y="0"/>
            <a:ext cx="4306887" cy="3397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ヒラギノ角ゴ Pro W3" pitchFamily="1" charset="-128"/>
              </a:defRPr>
            </a:lvl1pPr>
          </a:lstStyle>
          <a:p>
            <a:pPr>
              <a:defRPr/>
            </a:pPr>
            <a:fld id="{D2EE04E8-31F4-42C2-B95E-BFDAFD2674DA}" type="datetimeFigureOut">
              <a:rPr lang="en-US" altLang="en-US"/>
              <a:pPr>
                <a:defRPr/>
              </a:pPr>
              <a:t>14-Oct-22</a:t>
            </a:fld>
            <a:endParaRPr lang="en-US" altLang="en-US"/>
          </a:p>
        </p:txBody>
      </p:sp>
      <p:sp>
        <p:nvSpPr>
          <p:cNvPr id="4" name="Slide Image Placeholder 3">
            <a:extLst>
              <a:ext uri="{FF2B5EF4-FFF2-40B4-BE49-F238E27FC236}">
                <a16:creationId xmlns:a16="http://schemas.microsoft.com/office/drawing/2014/main" id="{D456ECF8-1E2B-455B-9DC0-85BB74547141}"/>
              </a:ext>
            </a:extLst>
          </p:cNvPr>
          <p:cNvSpPr>
            <a:spLocks noGrp="1" noRot="1" noChangeAspect="1"/>
          </p:cNvSpPr>
          <p:nvPr>
            <p:ph type="sldImg" idx="2"/>
          </p:nvPr>
        </p:nvSpPr>
        <p:spPr>
          <a:xfrm>
            <a:off x="3268663" y="511175"/>
            <a:ext cx="3402012" cy="2551113"/>
          </a:xfrm>
          <a:prstGeom prst="rect">
            <a:avLst/>
          </a:prstGeom>
          <a:noFill/>
          <a:ln w="12700">
            <a:solidFill>
              <a:prstClr val="black"/>
            </a:solidFill>
          </a:ln>
        </p:spPr>
        <p:txBody>
          <a:bodyPr vert="horz" lIns="91440" tIns="45720" rIns="91440" bIns="45720" rtlCol="0" anchor="ctr"/>
          <a:lstStyle/>
          <a:p>
            <a:pPr lvl="0"/>
            <a:endParaRPr lang="en-SG" noProof="0"/>
          </a:p>
        </p:txBody>
      </p:sp>
      <p:sp>
        <p:nvSpPr>
          <p:cNvPr id="5" name="Notes Placeholder 4">
            <a:extLst>
              <a:ext uri="{FF2B5EF4-FFF2-40B4-BE49-F238E27FC236}">
                <a16:creationId xmlns:a16="http://schemas.microsoft.com/office/drawing/2014/main" id="{7089C99F-EA2B-4EE6-B715-31A1319F021A}"/>
              </a:ext>
            </a:extLst>
          </p:cNvPr>
          <p:cNvSpPr>
            <a:spLocks noGrp="1"/>
          </p:cNvSpPr>
          <p:nvPr>
            <p:ph type="body" sz="quarter" idx="3"/>
          </p:nvPr>
        </p:nvSpPr>
        <p:spPr>
          <a:xfrm>
            <a:off x="993775" y="3232150"/>
            <a:ext cx="7951788" cy="3063875"/>
          </a:xfrm>
          <a:prstGeom prst="rect">
            <a:avLst/>
          </a:prstGeom>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SG" noProof="0"/>
          </a:p>
        </p:txBody>
      </p:sp>
      <p:sp>
        <p:nvSpPr>
          <p:cNvPr id="6" name="Footer Placeholder 5">
            <a:extLst>
              <a:ext uri="{FF2B5EF4-FFF2-40B4-BE49-F238E27FC236}">
                <a16:creationId xmlns:a16="http://schemas.microsoft.com/office/drawing/2014/main" id="{13C3C1ED-1BF8-4E8B-B031-126FB30D8B9A}"/>
              </a:ext>
            </a:extLst>
          </p:cNvPr>
          <p:cNvSpPr>
            <a:spLocks noGrp="1"/>
          </p:cNvSpPr>
          <p:nvPr>
            <p:ph type="ftr" sz="quarter" idx="4"/>
          </p:nvPr>
        </p:nvSpPr>
        <p:spPr>
          <a:xfrm>
            <a:off x="0" y="6465888"/>
            <a:ext cx="4306888" cy="33972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7" name="Slide Number Placeholder 6">
            <a:extLst>
              <a:ext uri="{FF2B5EF4-FFF2-40B4-BE49-F238E27FC236}">
                <a16:creationId xmlns:a16="http://schemas.microsoft.com/office/drawing/2014/main" id="{18951131-2388-4048-9ABA-5F914F9F9AC2}"/>
              </a:ext>
            </a:extLst>
          </p:cNvPr>
          <p:cNvSpPr>
            <a:spLocks noGrp="1"/>
          </p:cNvSpPr>
          <p:nvPr>
            <p:ph type="sldNum" sz="quarter" idx="5"/>
          </p:nvPr>
        </p:nvSpPr>
        <p:spPr>
          <a:xfrm>
            <a:off x="5630863" y="6465888"/>
            <a:ext cx="4306887" cy="3397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ヒラギノ角ゴ Pro W3" pitchFamily="2" charset="-128"/>
              </a:defRPr>
            </a:lvl1pPr>
          </a:lstStyle>
          <a:p>
            <a:pPr>
              <a:defRPr/>
            </a:pPr>
            <a:fld id="{BAAEEC78-BEC1-4E73-AE9E-66766B2988D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E0B277C-17CB-432A-8C2F-5443911898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D43299A5-2104-4241-807A-73BE69A2EF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72" name="Slide Number Placeholder 3">
            <a:extLst>
              <a:ext uri="{FF2B5EF4-FFF2-40B4-BE49-F238E27FC236}">
                <a16:creationId xmlns:a16="http://schemas.microsoft.com/office/drawing/2014/main" id="{2C8B8FC2-0C9A-462D-A65B-0B241A10AC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5C141B1B-7171-4450-B1E9-45D1BE64481E}" type="slidenum">
              <a:rPr lang="en-US" altLang="en-US" smtClean="0"/>
              <a:pPr/>
              <a:t>2</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F64E1642-CBF8-4B98-B948-921CE0185E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6EF03B1E-CB2B-47EE-A944-E65E192F7C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8916" name="Slide Number Placeholder 3">
            <a:extLst>
              <a:ext uri="{FF2B5EF4-FFF2-40B4-BE49-F238E27FC236}">
                <a16:creationId xmlns:a16="http://schemas.microsoft.com/office/drawing/2014/main" id="{804829CB-1C5B-4443-944F-4E118684A30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11DFFAE4-DBB8-425A-A86B-2CD7B54AD074}" type="slidenum">
              <a:rPr lang="en-US" altLang="en-US" smtClean="0">
                <a:solidFill>
                  <a:srgbClr val="000000"/>
                </a:solidFill>
              </a:rPr>
              <a:pPr/>
              <a:t>21</a:t>
            </a:fld>
            <a:endParaRPr lang="en-US" altLang="en-US">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74DBE464-4812-4717-B861-8E652505AB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4EB7A2B0-A247-4E81-8DB1-8014294EC1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a:extLst>
              <a:ext uri="{FF2B5EF4-FFF2-40B4-BE49-F238E27FC236}">
                <a16:creationId xmlns:a16="http://schemas.microsoft.com/office/drawing/2014/main" id="{177E92BE-F11F-4CBB-88F4-0AF0ADF8A3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D8B69888-EF38-425B-96E7-358D72E6EDFE}" type="slidenum">
              <a:rPr lang="en-US" altLang="en-US" smtClean="0"/>
              <a:pPr/>
              <a:t>3</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2517BC44-6A78-4136-BE04-8FD8FC847F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71CCECFB-0CDB-4AA3-8795-9447CE9A54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484" name="Slide Number Placeholder 3">
            <a:extLst>
              <a:ext uri="{FF2B5EF4-FFF2-40B4-BE49-F238E27FC236}">
                <a16:creationId xmlns:a16="http://schemas.microsoft.com/office/drawing/2014/main" id="{D1835A97-158B-4169-920D-CEDF92C4C3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70A7864A-2CA0-4139-ADA5-7C435F860913}" type="slidenum">
              <a:rPr lang="en-US" altLang="en-US" smtClean="0">
                <a:solidFill>
                  <a:srgbClr val="000000"/>
                </a:solidFill>
              </a:rPr>
              <a:pPr/>
              <a:t>14</a:t>
            </a:fld>
            <a:endParaRPr lang="en-US" altLang="en-US">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BE1DBCDE-A288-427C-A944-074E0AE949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7DACFE1E-8280-4CC5-A69E-1AEB920168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9700" name="Slide Number Placeholder 3">
            <a:extLst>
              <a:ext uri="{FF2B5EF4-FFF2-40B4-BE49-F238E27FC236}">
                <a16:creationId xmlns:a16="http://schemas.microsoft.com/office/drawing/2014/main" id="{F0DE737C-8BC5-4758-9BCE-E701F0FC47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634DB49E-AA0E-46D7-9352-E3A300B8E8C6}" type="slidenum">
              <a:rPr lang="en-US" altLang="en-US" smtClean="0">
                <a:solidFill>
                  <a:srgbClr val="000000"/>
                </a:solidFill>
              </a:rPr>
              <a:pPr/>
              <a:t>15</a:t>
            </a:fld>
            <a:endParaRPr lang="en-US" altLang="en-US">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0666F4D4-82BA-4492-A54E-91E11B65D3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BE879E88-B410-441F-9859-D77264522A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3796" name="Slide Number Placeholder 3">
            <a:extLst>
              <a:ext uri="{FF2B5EF4-FFF2-40B4-BE49-F238E27FC236}">
                <a16:creationId xmlns:a16="http://schemas.microsoft.com/office/drawing/2014/main" id="{A75F97AA-0C2D-4C04-A715-C038F289341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521F76DF-9AFC-4138-B158-A3996032228C}" type="slidenum">
              <a:rPr lang="en-US" altLang="en-US" smtClean="0">
                <a:solidFill>
                  <a:srgbClr val="000000"/>
                </a:solidFill>
              </a:rPr>
              <a:pPr/>
              <a:t>16</a:t>
            </a:fld>
            <a:endParaRPr lang="en-US" altLang="en-US">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83128059-7841-4BD6-BB80-F52422BC74F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B8BCBCC6-6713-4FC3-8868-2E4906BF5B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6868" name="Slide Number Placeholder 3">
            <a:extLst>
              <a:ext uri="{FF2B5EF4-FFF2-40B4-BE49-F238E27FC236}">
                <a16:creationId xmlns:a16="http://schemas.microsoft.com/office/drawing/2014/main" id="{BB86AA2F-F8AA-4D81-88D4-F744437ED89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EB850B30-BB0F-4867-8806-ADEA3534A677}" type="slidenum">
              <a:rPr lang="en-US" altLang="en-US" smtClean="0">
                <a:solidFill>
                  <a:srgbClr val="000000"/>
                </a:solidFill>
              </a:rPr>
              <a:pPr/>
              <a:t>17</a:t>
            </a:fld>
            <a:endParaRPr lang="en-US" altLang="en-US">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83128059-7841-4BD6-BB80-F52422BC74F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B8BCBCC6-6713-4FC3-8868-2E4906BF5B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6868" name="Slide Number Placeholder 3">
            <a:extLst>
              <a:ext uri="{FF2B5EF4-FFF2-40B4-BE49-F238E27FC236}">
                <a16:creationId xmlns:a16="http://schemas.microsoft.com/office/drawing/2014/main" id="{BB86AA2F-F8AA-4D81-88D4-F744437ED89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EB850B30-BB0F-4867-8806-ADEA3534A677}" type="slidenum">
              <a:rPr lang="en-US" altLang="en-US" smtClean="0">
                <a:solidFill>
                  <a:srgbClr val="000000"/>
                </a:solidFill>
              </a:rPr>
              <a:pPr/>
              <a:t>18</a:t>
            </a:fld>
            <a:endParaRPr lang="en-US" altLang="en-US">
              <a:solidFill>
                <a:srgbClr val="000000"/>
              </a:solidFill>
            </a:endParaRPr>
          </a:p>
        </p:txBody>
      </p:sp>
    </p:spTree>
    <p:extLst>
      <p:ext uri="{BB962C8B-B14F-4D97-AF65-F5344CB8AC3E}">
        <p14:creationId xmlns:p14="http://schemas.microsoft.com/office/powerpoint/2010/main" val="2089573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83128059-7841-4BD6-BB80-F52422BC74F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B8BCBCC6-6713-4FC3-8868-2E4906BF5B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6868" name="Slide Number Placeholder 3">
            <a:extLst>
              <a:ext uri="{FF2B5EF4-FFF2-40B4-BE49-F238E27FC236}">
                <a16:creationId xmlns:a16="http://schemas.microsoft.com/office/drawing/2014/main" id="{BB86AA2F-F8AA-4D81-88D4-F744437ED89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EB850B30-BB0F-4867-8806-ADEA3534A677}" type="slidenum">
              <a:rPr lang="en-US" altLang="en-US" smtClean="0">
                <a:solidFill>
                  <a:srgbClr val="000000"/>
                </a:solidFill>
              </a:rPr>
              <a:pPr/>
              <a:t>19</a:t>
            </a:fld>
            <a:endParaRPr lang="en-US" altLang="en-US">
              <a:solidFill>
                <a:srgbClr val="000000"/>
              </a:solidFill>
            </a:endParaRPr>
          </a:p>
        </p:txBody>
      </p:sp>
    </p:spTree>
    <p:extLst>
      <p:ext uri="{BB962C8B-B14F-4D97-AF65-F5344CB8AC3E}">
        <p14:creationId xmlns:p14="http://schemas.microsoft.com/office/powerpoint/2010/main" val="1101792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83128059-7841-4BD6-BB80-F52422BC74F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B8BCBCC6-6713-4FC3-8868-2E4906BF5B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6868" name="Slide Number Placeholder 3">
            <a:extLst>
              <a:ext uri="{FF2B5EF4-FFF2-40B4-BE49-F238E27FC236}">
                <a16:creationId xmlns:a16="http://schemas.microsoft.com/office/drawing/2014/main" id="{BB86AA2F-F8AA-4D81-88D4-F744437ED89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EB850B30-BB0F-4867-8806-ADEA3534A677}" type="slidenum">
              <a:rPr lang="en-US" altLang="en-US" smtClean="0">
                <a:solidFill>
                  <a:srgbClr val="000000"/>
                </a:solidFill>
              </a:rPr>
              <a:pPr/>
              <a:t>20</a:t>
            </a:fld>
            <a:endParaRPr lang="en-US" altLang="en-US">
              <a:solidFill>
                <a:srgbClr val="000000"/>
              </a:solidFill>
            </a:endParaRPr>
          </a:p>
        </p:txBody>
      </p:sp>
    </p:spTree>
    <p:extLst>
      <p:ext uri="{BB962C8B-B14F-4D97-AF65-F5344CB8AC3E}">
        <p14:creationId xmlns:p14="http://schemas.microsoft.com/office/powerpoint/2010/main" val="1374808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4"/>
          <p:cNvSpPr>
            <a:spLocks noGrp="1"/>
          </p:cNvSpPr>
          <p:nvPr>
            <p:ph type="title"/>
          </p:nvPr>
        </p:nvSpPr>
        <p:spPr bwMode="auto">
          <a:xfrm>
            <a:off x="179513" y="404664"/>
            <a:ext cx="5820767"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950" b="1">
                <a:solidFill>
                  <a:schemeClr val="bg1"/>
                </a:solidFill>
              </a:defRPr>
            </a:lvl1pPr>
          </a:lstStyle>
          <a:p>
            <a:endParaRPr lang="en-US" dirty="0"/>
          </a:p>
        </p:txBody>
      </p:sp>
    </p:spTree>
    <p:extLst>
      <p:ext uri="{BB962C8B-B14F-4D97-AF65-F5344CB8AC3E}">
        <p14:creationId xmlns:p14="http://schemas.microsoft.com/office/powerpoint/2010/main" val="61278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667000"/>
            <a:ext cx="5867400" cy="762000"/>
          </a:xfrm>
          <a:prstGeom prst="rect">
            <a:avLst/>
          </a:prstGeom>
        </p:spPr>
        <p:txBody>
          <a:bodyPr/>
          <a:lstStyle>
            <a:lvl1pPr algn="l">
              <a:defRPr sz="2700" baseline="0">
                <a:solidFill>
                  <a:srgbClr val="93176C"/>
                </a:solidFill>
              </a:defRPr>
            </a:lvl1pPr>
          </a:lstStyle>
          <a:p>
            <a:r>
              <a:rPr lang="en-US"/>
              <a:t>Click to edit Master title style</a:t>
            </a:r>
            <a:endParaRPr lang="en-US" dirty="0"/>
          </a:p>
        </p:txBody>
      </p:sp>
      <p:sp>
        <p:nvSpPr>
          <p:cNvPr id="10" name="Text Placeholder 9"/>
          <p:cNvSpPr>
            <a:spLocks noGrp="1"/>
          </p:cNvSpPr>
          <p:nvPr>
            <p:ph type="body" sz="quarter" idx="10"/>
          </p:nvPr>
        </p:nvSpPr>
        <p:spPr>
          <a:xfrm>
            <a:off x="3048000" y="3429000"/>
            <a:ext cx="5867400" cy="457200"/>
          </a:xfrm>
          <a:prstGeom prst="rect">
            <a:avLst/>
          </a:prstGeom>
        </p:spPr>
        <p:txBody>
          <a:bodyPr vert="horz"/>
          <a:lstStyle>
            <a:lvl1pPr>
              <a:buNone/>
              <a:defRPr sz="1050" baseline="0">
                <a:solidFill>
                  <a:srgbClr val="93176C"/>
                </a:solidFill>
              </a:defRPr>
            </a:lvl1pPr>
          </a:lstStyle>
          <a:p>
            <a:pPr lvl="0"/>
            <a:r>
              <a:rPr lang="en-US"/>
              <a:t>Click to edit Master text styles</a:t>
            </a:r>
          </a:p>
        </p:txBody>
      </p:sp>
    </p:spTree>
    <p:extLst>
      <p:ext uri="{BB962C8B-B14F-4D97-AF65-F5344CB8AC3E}">
        <p14:creationId xmlns:p14="http://schemas.microsoft.com/office/powerpoint/2010/main" val="7537464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Untitled-4.jpg">
            <a:extLst>
              <a:ext uri="{FF2B5EF4-FFF2-40B4-BE49-F238E27FC236}">
                <a16:creationId xmlns:a16="http://schemas.microsoft.com/office/drawing/2014/main" id="{CC49FBEB-E28E-467F-B589-B691FC552E9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28600"/>
            <a:ext cx="889476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a:extLst>
              <a:ext uri="{FF2B5EF4-FFF2-40B4-BE49-F238E27FC236}">
                <a16:creationId xmlns:a16="http://schemas.microsoft.com/office/drawing/2014/main" id="{F914CA09-5CA4-434F-9526-F5E0FC74C14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789738" y="252413"/>
            <a:ext cx="208121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5" descr="Untitled-4.jpg">
            <a:extLst>
              <a:ext uri="{FF2B5EF4-FFF2-40B4-BE49-F238E27FC236}">
                <a16:creationId xmlns:a16="http://schemas.microsoft.com/office/drawing/2014/main" id="{C6666E74-1F75-42FA-AB2D-1A2962D2B40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600"/>
            <a:ext cx="3048000"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997C836E-6491-4AB5-87C0-52C6B5678A5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49263" y="1027113"/>
            <a:ext cx="2598737"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6"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0F0A00E-823B-4851-B915-47C782B33BD2}"/>
              </a:ext>
            </a:extLst>
          </p:cNvPr>
          <p:cNvSpPr>
            <a:spLocks noGrp="1"/>
          </p:cNvSpPr>
          <p:nvPr>
            <p:ph type="title"/>
          </p:nvPr>
        </p:nvSpPr>
        <p:spPr bwMode="auto">
          <a:xfrm>
            <a:off x="0" y="2667000"/>
            <a:ext cx="8915400" cy="762000"/>
          </a:xfrm>
          <a:solidFill>
            <a:schemeClr val="bg1">
              <a:lumMod val="85000"/>
            </a:schemeClr>
          </a:solidFill>
        </p:spPr>
        <p:txBody>
          <a:bodyPr vert="horz" wrap="square" lIns="68580" tIns="34290" rIns="68580" bIns="34290" numCol="1" anchor="ctr" anchorCtr="0" compatLnSpc="1">
            <a:prstTxWarp prst="textNoShape">
              <a:avLst/>
            </a:prstTxWarp>
          </a:bodyPr>
          <a:lstStyle/>
          <a:p>
            <a:pPr>
              <a:defRPr/>
            </a:pPr>
            <a:r>
              <a:rPr lang="en-GB" dirty="0"/>
              <a:t>Plan, Schedule, Test Community Portal</a:t>
            </a:r>
            <a:endParaRPr lang="en-GB" altLang="en-US" dirty="0">
              <a:ea typeface="ヒラギノ角ゴ Pro W3" charset="-128"/>
            </a:endParaRPr>
          </a:p>
        </p:txBody>
      </p:sp>
      <p:sp>
        <p:nvSpPr>
          <p:cNvPr id="5123" name="Title 1">
            <a:extLst>
              <a:ext uri="{FF2B5EF4-FFF2-40B4-BE49-F238E27FC236}">
                <a16:creationId xmlns:a16="http://schemas.microsoft.com/office/drawing/2014/main" id="{9943F5AA-E44A-462B-A8FC-39B76FFACCDE}"/>
              </a:ext>
            </a:extLst>
          </p:cNvPr>
          <p:cNvSpPr txBox="1">
            <a:spLocks/>
          </p:cNvSpPr>
          <p:nvPr/>
        </p:nvSpPr>
        <p:spPr bwMode="auto">
          <a:xfrm>
            <a:off x="0" y="3289300"/>
            <a:ext cx="5867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1500">
                <a:solidFill>
                  <a:srgbClr val="93176C"/>
                </a:solidFill>
                <a:latin typeface="Calibri" panose="020F0502020204030204" pitchFamily="34" charset="0"/>
              </a:rPr>
              <a:t>Module Project</a:t>
            </a:r>
            <a:endParaRPr lang="en-GB" altLang="en-US" sz="1500">
              <a:solidFill>
                <a:srgbClr val="93176C"/>
              </a:solidFill>
              <a:latin typeface="Calibri" panose="020F0502020204030204" pitchFamily="34" charset="0"/>
            </a:endParaRPr>
          </a:p>
        </p:txBody>
      </p:sp>
      <p:sp>
        <p:nvSpPr>
          <p:cNvPr id="5" name="Title 1">
            <a:extLst>
              <a:ext uri="{FF2B5EF4-FFF2-40B4-BE49-F238E27FC236}">
                <a16:creationId xmlns:a16="http://schemas.microsoft.com/office/drawing/2014/main" id="{3D1E2B7E-1984-4A38-B999-D3FC5F0148C2}"/>
              </a:ext>
            </a:extLst>
          </p:cNvPr>
          <p:cNvSpPr txBox="1">
            <a:spLocks/>
          </p:cNvSpPr>
          <p:nvPr/>
        </p:nvSpPr>
        <p:spPr bwMode="auto">
          <a:xfrm>
            <a:off x="3175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Start Date		: 29 September 2022	</a:t>
            </a:r>
          </a:p>
          <a:p>
            <a:pPr>
              <a:lnSpc>
                <a:spcPts val="1800"/>
              </a:lnSpc>
              <a:spcBef>
                <a:spcPts val="200"/>
              </a:spcBef>
              <a:spcAft>
                <a:spcPts val="200"/>
              </a:spcAft>
              <a:defRPr/>
            </a:pPr>
            <a:r>
              <a:rPr lang="en-US" altLang="en-US" sz="1400" b="1" dirty="0">
                <a:latin typeface="+mn-lt"/>
              </a:rPr>
              <a:t>End Date		: 14 October 2022	</a:t>
            </a:r>
          </a:p>
          <a:p>
            <a:pPr>
              <a:lnSpc>
                <a:spcPts val="1800"/>
              </a:lnSpc>
              <a:spcBef>
                <a:spcPts val="200"/>
              </a:spcBef>
              <a:spcAft>
                <a:spcPts val="200"/>
              </a:spcAft>
              <a:defRPr/>
            </a:pPr>
            <a:r>
              <a:rPr lang="en-US" altLang="en-US" sz="1400" b="1" dirty="0">
                <a:latin typeface="+mn-lt"/>
              </a:rPr>
              <a:t>Submission Date	: </a:t>
            </a:r>
            <a:r>
              <a:rPr lang="en-US" altLang="en-US" sz="1400" b="1">
                <a:latin typeface="+mn-lt"/>
              </a:rPr>
              <a:t>14 October 2022</a:t>
            </a:r>
            <a:r>
              <a:rPr lang="en-US" altLang="en-US" sz="1400" b="1" dirty="0">
                <a:latin typeface="+mn-lt"/>
              </a:rPr>
              <a:t>	</a:t>
            </a:r>
          </a:p>
          <a:p>
            <a:pPr>
              <a:lnSpc>
                <a:spcPts val="1800"/>
              </a:lnSpc>
              <a:spcBef>
                <a:spcPts val="200"/>
              </a:spcBef>
              <a:spcAft>
                <a:spcPts val="200"/>
              </a:spcAft>
              <a:defRPr/>
            </a:pPr>
            <a:endParaRPr lang="en-US" altLang="en-US" sz="1400" dirty="0">
              <a:latin typeface="+mn-lt"/>
            </a:endParaRPr>
          </a:p>
        </p:txBody>
      </p:sp>
      <p:sp>
        <p:nvSpPr>
          <p:cNvPr id="6" name="Title 1">
            <a:extLst>
              <a:ext uri="{FF2B5EF4-FFF2-40B4-BE49-F238E27FC236}">
                <a16:creationId xmlns:a16="http://schemas.microsoft.com/office/drawing/2014/main" id="{85DFC0B0-FB48-41B8-9972-916748A1C7B0}"/>
              </a:ext>
            </a:extLst>
          </p:cNvPr>
          <p:cNvSpPr txBox="1">
            <a:spLocks/>
          </p:cNvSpPr>
          <p:nvPr/>
        </p:nvSpPr>
        <p:spPr bwMode="auto">
          <a:xfrm>
            <a:off x="-17463" y="3933825"/>
            <a:ext cx="7345363" cy="719138"/>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Module: </a:t>
            </a:r>
            <a:r>
              <a:rPr lang="en-US" altLang="en-US" sz="1400" dirty="0">
                <a:latin typeface="+mn-lt"/>
              </a:rPr>
              <a:t> </a:t>
            </a:r>
            <a:r>
              <a:rPr lang="en-SG" altLang="en-US" sz="1400" dirty="0">
                <a:latin typeface="+mn-lt"/>
              </a:rPr>
              <a:t>NICF Capstone Project using Java</a:t>
            </a:r>
            <a:endParaRPr lang="en-US" altLang="en-US" sz="1400" dirty="0">
              <a:latin typeface="+mn-lt"/>
            </a:endParaRPr>
          </a:p>
          <a:p>
            <a:pPr>
              <a:lnSpc>
                <a:spcPts val="1800"/>
              </a:lnSpc>
              <a:spcBef>
                <a:spcPts val="200"/>
              </a:spcBef>
              <a:spcAft>
                <a:spcPts val="200"/>
              </a:spcAft>
              <a:defRPr/>
            </a:pPr>
            <a:r>
              <a:rPr lang="en-US" altLang="en-US" sz="1400" dirty="0">
                <a:latin typeface="+mn-lt"/>
              </a:rPr>
              <a:t>Course: NICF </a:t>
            </a:r>
            <a:r>
              <a:rPr lang="en-SG" altLang="en-US" sz="1400" dirty="0">
                <a:latin typeface="+mn-lt"/>
              </a:rPr>
              <a:t>Advanced Certificate in Software &amp; Applications (Development &amp; Deployment)</a:t>
            </a:r>
            <a:endParaRPr lang="en-US" altLang="en-US" sz="1400" dirty="0">
              <a:latin typeface="+mn-lt"/>
            </a:endParaRPr>
          </a:p>
        </p:txBody>
      </p:sp>
      <p:sp>
        <p:nvSpPr>
          <p:cNvPr id="7" name="Title 1">
            <a:extLst>
              <a:ext uri="{FF2B5EF4-FFF2-40B4-BE49-F238E27FC236}">
                <a16:creationId xmlns:a16="http://schemas.microsoft.com/office/drawing/2014/main" id="{3AAE6609-8189-419A-853E-0A3E5EB230FA}"/>
              </a:ext>
            </a:extLst>
          </p:cNvPr>
          <p:cNvSpPr txBox="1">
            <a:spLocks/>
          </p:cNvSpPr>
          <p:nvPr/>
        </p:nvSpPr>
        <p:spPr bwMode="auto">
          <a:xfrm>
            <a:off x="450850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Learner Name	: Ida </a:t>
            </a:r>
            <a:r>
              <a:rPr lang="en-US" altLang="en-US" sz="1400" b="1" dirty="0" err="1">
                <a:latin typeface="+mn-lt"/>
              </a:rPr>
              <a:t>Bagus</a:t>
            </a:r>
            <a:r>
              <a:rPr lang="en-US" altLang="en-US" sz="1400" b="1" dirty="0">
                <a:latin typeface="+mn-lt"/>
              </a:rPr>
              <a:t> </a:t>
            </a:r>
            <a:r>
              <a:rPr lang="en-US" altLang="en-US" sz="1400" b="1" dirty="0" err="1">
                <a:latin typeface="+mn-lt"/>
              </a:rPr>
              <a:t>Ketut</a:t>
            </a:r>
            <a:r>
              <a:rPr lang="en-US" altLang="en-US" sz="1400" b="1" dirty="0">
                <a:latin typeface="+mn-lt"/>
              </a:rPr>
              <a:t> </a:t>
            </a:r>
            <a:r>
              <a:rPr lang="en-US" altLang="en-US" sz="1400" b="1" dirty="0" err="1">
                <a:latin typeface="+mn-lt"/>
              </a:rPr>
              <a:t>Yoghantara</a:t>
            </a:r>
            <a:r>
              <a:rPr lang="en-US" altLang="en-US" sz="1400" b="1" dirty="0">
                <a:latin typeface="+mn-lt"/>
              </a:rPr>
              <a:t> 	</a:t>
            </a:r>
          </a:p>
          <a:p>
            <a:pPr>
              <a:lnSpc>
                <a:spcPts val="1800"/>
              </a:lnSpc>
              <a:spcBef>
                <a:spcPts val="200"/>
              </a:spcBef>
              <a:spcAft>
                <a:spcPts val="200"/>
              </a:spcAft>
              <a:defRPr/>
            </a:pPr>
            <a:r>
              <a:rPr lang="en-US" altLang="en-US" sz="1400" b="1" dirty="0">
                <a:latin typeface="+mn-lt"/>
              </a:rPr>
              <a:t>Enrollment ID	: BDSE04-0322	</a:t>
            </a:r>
          </a:p>
          <a:p>
            <a:pPr>
              <a:lnSpc>
                <a:spcPts val="1800"/>
              </a:lnSpc>
              <a:spcBef>
                <a:spcPts val="200"/>
              </a:spcBef>
              <a:spcAft>
                <a:spcPts val="200"/>
              </a:spcAft>
              <a:defRPr/>
            </a:pPr>
            <a:r>
              <a:rPr lang="en-US" altLang="en-US" sz="1400" b="1" dirty="0">
                <a:latin typeface="+mn-lt"/>
              </a:rPr>
              <a:t>Presentation Date	:	</a:t>
            </a:r>
          </a:p>
          <a:p>
            <a:pPr>
              <a:lnSpc>
                <a:spcPts val="1800"/>
              </a:lnSpc>
              <a:spcBef>
                <a:spcPts val="200"/>
              </a:spcBef>
              <a:spcAft>
                <a:spcPts val="200"/>
              </a:spcAft>
              <a:defRPr/>
            </a:pPr>
            <a:endParaRPr lang="en-US" altLang="en-US" sz="14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
            <a:extLst>
              <a:ext uri="{FF2B5EF4-FFF2-40B4-BE49-F238E27FC236}">
                <a16:creationId xmlns:a16="http://schemas.microsoft.com/office/drawing/2014/main" id="{88583B5B-4AB7-43D7-8673-3F42459817E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4. </a:t>
            </a:r>
            <a:r>
              <a:rPr lang="en-SG" altLang="en-US" sz="2800" dirty="0">
                <a:solidFill>
                  <a:schemeClr val="bg1"/>
                </a:solidFill>
              </a:rPr>
              <a:t>Test Schedule</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Test Schedule:</a:t>
            </a:r>
          </a:p>
          <a:p>
            <a:pPr marL="285750" indent="-285750">
              <a:buFont typeface="Wingdings" panose="05000000000000000000" pitchFamily="2" charset="2"/>
              <a:buChar char="q"/>
              <a:defRPr/>
            </a:pPr>
            <a:endParaRPr lang="en-SG" b="1" dirty="0">
              <a:solidFill>
                <a:schemeClr val="tx1"/>
              </a:solidFill>
            </a:endParaRPr>
          </a:p>
          <a:p>
            <a:pPr marL="742950" lvl="1" indent="-285750">
              <a:buFont typeface="Wingdings" panose="05000000000000000000" pitchFamily="2" charset="2"/>
              <a:buChar char="§"/>
              <a:defRPr/>
            </a:pPr>
            <a:endParaRPr lang="en-SG" b="1" dirty="0">
              <a:solidFill>
                <a:schemeClr val="tx1"/>
              </a:solidFill>
            </a:endParaRPr>
          </a:p>
          <a:p>
            <a:pPr marL="742950" lvl="1" indent="-285750">
              <a:buFont typeface="Wingdings" panose="05000000000000000000" pitchFamily="2" charset="2"/>
              <a:buChar char="§"/>
              <a:defRPr/>
            </a:pPr>
            <a:endParaRPr lang="en-SG" b="1" dirty="0">
              <a:solidFill>
                <a:schemeClr val="tx1"/>
              </a:solidFill>
            </a:endParaRPr>
          </a:p>
          <a:p>
            <a:pPr marL="285750" indent="-285750">
              <a:buFont typeface="Wingdings" panose="05000000000000000000" pitchFamily="2" charset="2"/>
              <a:buChar char="q"/>
              <a:defRPr/>
            </a:pPr>
            <a:endParaRPr lang="en-SG" b="1" dirty="0">
              <a:solidFill>
                <a:schemeClr val="tx1"/>
              </a:solidFill>
            </a:endParaRPr>
          </a:p>
          <a:p>
            <a:pPr marL="285750" indent="-285750">
              <a:buFont typeface="Wingdings" panose="05000000000000000000" pitchFamily="2" charset="2"/>
              <a:buChar char="q"/>
              <a:defRPr/>
            </a:pPr>
            <a:endParaRPr lang="en-SG" b="1" dirty="0">
              <a:solidFill>
                <a:schemeClr val="tx1"/>
              </a:solidFill>
            </a:endParaRPr>
          </a:p>
          <a:p>
            <a:pPr marL="285750" indent="-285750">
              <a:buFont typeface="Wingdings" panose="05000000000000000000" pitchFamily="2" charset="2"/>
              <a:buChar char="q"/>
              <a:defRPr/>
            </a:pPr>
            <a:endParaRPr lang="en-SG" b="1" dirty="0">
              <a:solidFill>
                <a:schemeClr val="tx1"/>
              </a:solidFill>
            </a:endParaRPr>
          </a:p>
          <a:p>
            <a:pPr marL="285750" indent="-285750">
              <a:buFont typeface="Wingdings" panose="05000000000000000000" pitchFamily="2" charset="2"/>
              <a:buChar char="q"/>
              <a:defRPr/>
            </a:pPr>
            <a:endParaRPr lang="en-SG" b="1" dirty="0">
              <a:solidFill>
                <a:schemeClr val="tx1"/>
              </a:solidFill>
            </a:endParaRPr>
          </a:p>
          <a:p>
            <a:pPr marL="285750" indent="-285750">
              <a:buFont typeface="Wingdings" panose="05000000000000000000" pitchFamily="2" charset="2"/>
              <a:buChar char="q"/>
              <a:defRPr/>
            </a:pPr>
            <a:endParaRPr lang="en-SG" b="1" dirty="0">
              <a:solidFill>
                <a:schemeClr val="tx1"/>
              </a:solidFill>
            </a:endParaRPr>
          </a:p>
          <a:p>
            <a:pPr marL="285750" indent="-285750">
              <a:buFont typeface="Wingdings" panose="05000000000000000000" pitchFamily="2" charset="2"/>
              <a:buChar char="q"/>
              <a:defRPr/>
            </a:pPr>
            <a:endParaRPr lang="en-SG" b="1" dirty="0">
              <a:solidFill>
                <a:schemeClr val="tx1"/>
              </a:solidFill>
            </a:endParaRPr>
          </a:p>
        </p:txBody>
      </p:sp>
      <p:pic>
        <p:nvPicPr>
          <p:cNvPr id="3" name="Picture 2">
            <a:extLst>
              <a:ext uri="{FF2B5EF4-FFF2-40B4-BE49-F238E27FC236}">
                <a16:creationId xmlns:a16="http://schemas.microsoft.com/office/drawing/2014/main" id="{A853D23A-8B20-4C0F-9F85-DB233EA079A4}"/>
              </a:ext>
            </a:extLst>
          </p:cNvPr>
          <p:cNvPicPr>
            <a:picLocks noChangeAspect="1"/>
          </p:cNvPicPr>
          <p:nvPr/>
        </p:nvPicPr>
        <p:blipFill>
          <a:blip r:embed="rId2"/>
          <a:stretch>
            <a:fillRect/>
          </a:stretch>
        </p:blipFill>
        <p:spPr>
          <a:xfrm>
            <a:off x="395535" y="1614233"/>
            <a:ext cx="7997987" cy="404679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2">
            <a:extLst>
              <a:ext uri="{FF2B5EF4-FFF2-40B4-BE49-F238E27FC236}">
                <a16:creationId xmlns:a16="http://schemas.microsoft.com/office/drawing/2014/main" id="{B119ABBE-DEA9-4C5A-BB9D-474E77EE127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a:t>
            </a:r>
            <a:r>
              <a:rPr lang="en-SG" altLang="en-US" sz="2800" dirty="0">
                <a:solidFill>
                  <a:schemeClr val="bg1"/>
                </a:solidFill>
              </a:rPr>
              <a:t>Test Results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b="1" dirty="0">
                <a:solidFill>
                  <a:schemeClr val="tx1"/>
                </a:solidFill>
              </a:rPr>
              <a:t>Unit Testing</a:t>
            </a: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a:spcBef>
                <a:spcPts val="600"/>
              </a:spcBef>
              <a:spcAft>
                <a:spcPts val="600"/>
              </a:spcAft>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6" name="Picture 5">
            <a:extLst>
              <a:ext uri="{FF2B5EF4-FFF2-40B4-BE49-F238E27FC236}">
                <a16:creationId xmlns:a16="http://schemas.microsoft.com/office/drawing/2014/main" id="{BB02F739-20BD-4B64-ADC3-5F78B09EAA89}"/>
              </a:ext>
            </a:extLst>
          </p:cNvPr>
          <p:cNvPicPr>
            <a:picLocks noChangeAspect="1"/>
          </p:cNvPicPr>
          <p:nvPr/>
        </p:nvPicPr>
        <p:blipFill>
          <a:blip r:embed="rId2"/>
          <a:stretch>
            <a:fillRect/>
          </a:stretch>
        </p:blipFill>
        <p:spPr>
          <a:xfrm>
            <a:off x="467545" y="3426397"/>
            <a:ext cx="3437890" cy="3228975"/>
          </a:xfrm>
          <a:prstGeom prst="rect">
            <a:avLst/>
          </a:prstGeom>
        </p:spPr>
      </p:pic>
      <p:pic>
        <p:nvPicPr>
          <p:cNvPr id="7" name="Picture 6">
            <a:extLst>
              <a:ext uri="{FF2B5EF4-FFF2-40B4-BE49-F238E27FC236}">
                <a16:creationId xmlns:a16="http://schemas.microsoft.com/office/drawing/2014/main" id="{E381C513-A507-416E-9249-97BF05E5E6CA}"/>
              </a:ext>
            </a:extLst>
          </p:cNvPr>
          <p:cNvPicPr>
            <a:picLocks noChangeAspect="1"/>
          </p:cNvPicPr>
          <p:nvPr/>
        </p:nvPicPr>
        <p:blipFill rotWithShape="1">
          <a:blip r:embed="rId3"/>
          <a:srcRect t="70304"/>
          <a:stretch/>
        </p:blipFill>
        <p:spPr>
          <a:xfrm>
            <a:off x="4017432" y="3879265"/>
            <a:ext cx="4798861" cy="776509"/>
          </a:xfrm>
          <a:prstGeom prst="rect">
            <a:avLst/>
          </a:prstGeom>
          <a:ln>
            <a:solidFill>
              <a:schemeClr val="tx1"/>
            </a:solidFill>
          </a:ln>
        </p:spPr>
      </p:pic>
      <p:pic>
        <p:nvPicPr>
          <p:cNvPr id="8" name="Picture 7">
            <a:extLst>
              <a:ext uri="{FF2B5EF4-FFF2-40B4-BE49-F238E27FC236}">
                <a16:creationId xmlns:a16="http://schemas.microsoft.com/office/drawing/2014/main" id="{5B159541-CAB6-49E6-9EA1-6BAEF3D425C2}"/>
              </a:ext>
            </a:extLst>
          </p:cNvPr>
          <p:cNvPicPr>
            <a:picLocks noChangeAspect="1"/>
          </p:cNvPicPr>
          <p:nvPr/>
        </p:nvPicPr>
        <p:blipFill rotWithShape="1">
          <a:blip r:embed="rId4"/>
          <a:srcRect t="65409"/>
          <a:stretch/>
        </p:blipFill>
        <p:spPr>
          <a:xfrm>
            <a:off x="4020458" y="5242282"/>
            <a:ext cx="4553822" cy="837486"/>
          </a:xfrm>
          <a:prstGeom prst="rect">
            <a:avLst/>
          </a:prstGeom>
          <a:ln>
            <a:solidFill>
              <a:schemeClr val="tx1"/>
            </a:solidFill>
          </a:ln>
        </p:spPr>
      </p:pic>
      <p:sp>
        <p:nvSpPr>
          <p:cNvPr id="4" name="TextBox 3">
            <a:extLst>
              <a:ext uri="{FF2B5EF4-FFF2-40B4-BE49-F238E27FC236}">
                <a16:creationId xmlns:a16="http://schemas.microsoft.com/office/drawing/2014/main" id="{AFE25CE8-F613-4ABE-A150-5C06A5EC4C8B}"/>
              </a:ext>
            </a:extLst>
          </p:cNvPr>
          <p:cNvSpPr txBox="1"/>
          <p:nvPr/>
        </p:nvSpPr>
        <p:spPr>
          <a:xfrm>
            <a:off x="4172882" y="3518345"/>
            <a:ext cx="2271776" cy="338554"/>
          </a:xfrm>
          <a:prstGeom prst="rect">
            <a:avLst/>
          </a:prstGeom>
          <a:noFill/>
        </p:spPr>
        <p:txBody>
          <a:bodyPr wrap="none" rtlCol="0">
            <a:spAutoFit/>
          </a:bodyPr>
          <a:lstStyle/>
          <a:p>
            <a:r>
              <a:rPr lang="en-US" sz="1600" b="1" dirty="0"/>
              <a:t>Database before test:</a:t>
            </a:r>
          </a:p>
        </p:txBody>
      </p:sp>
      <p:sp>
        <p:nvSpPr>
          <p:cNvPr id="10" name="TextBox 9">
            <a:extLst>
              <a:ext uri="{FF2B5EF4-FFF2-40B4-BE49-F238E27FC236}">
                <a16:creationId xmlns:a16="http://schemas.microsoft.com/office/drawing/2014/main" id="{587364B0-1DE1-4E46-88E0-BECB996BAEE6}"/>
              </a:ext>
            </a:extLst>
          </p:cNvPr>
          <p:cNvSpPr txBox="1"/>
          <p:nvPr/>
        </p:nvSpPr>
        <p:spPr>
          <a:xfrm>
            <a:off x="4139952" y="4779918"/>
            <a:ext cx="2090637" cy="338554"/>
          </a:xfrm>
          <a:prstGeom prst="rect">
            <a:avLst/>
          </a:prstGeom>
          <a:noFill/>
        </p:spPr>
        <p:txBody>
          <a:bodyPr wrap="none" rtlCol="0">
            <a:spAutoFit/>
          </a:bodyPr>
          <a:lstStyle/>
          <a:p>
            <a:r>
              <a:rPr lang="en-US" sz="1600" b="1" dirty="0"/>
              <a:t>Database after test:</a:t>
            </a:r>
          </a:p>
        </p:txBody>
      </p:sp>
      <p:pic>
        <p:nvPicPr>
          <p:cNvPr id="11" name="Picture 10">
            <a:extLst>
              <a:ext uri="{FF2B5EF4-FFF2-40B4-BE49-F238E27FC236}">
                <a16:creationId xmlns:a16="http://schemas.microsoft.com/office/drawing/2014/main" id="{C9888D72-CFB3-4558-958B-456CB4E574D6}"/>
              </a:ext>
            </a:extLst>
          </p:cNvPr>
          <p:cNvPicPr>
            <a:picLocks noChangeAspect="1"/>
          </p:cNvPicPr>
          <p:nvPr/>
        </p:nvPicPr>
        <p:blipFill>
          <a:blip r:embed="rId5"/>
          <a:stretch>
            <a:fillRect/>
          </a:stretch>
        </p:blipFill>
        <p:spPr>
          <a:xfrm>
            <a:off x="467545" y="1532899"/>
            <a:ext cx="7525800" cy="184810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2">
            <a:extLst>
              <a:ext uri="{FF2B5EF4-FFF2-40B4-BE49-F238E27FC236}">
                <a16:creationId xmlns:a16="http://schemas.microsoft.com/office/drawing/2014/main" id="{B119ABBE-DEA9-4C5A-BB9D-474E77EE127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a:t>
            </a:r>
            <a:r>
              <a:rPr lang="en-SG" altLang="en-US" sz="2800" dirty="0">
                <a:solidFill>
                  <a:schemeClr val="bg1"/>
                </a:solidFill>
              </a:rPr>
              <a:t>Test Results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b="1" dirty="0">
                <a:solidFill>
                  <a:schemeClr val="tx1"/>
                </a:solidFill>
              </a:rPr>
              <a:t>User Acceptance Testing</a:t>
            </a: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a:spcBef>
                <a:spcPts val="600"/>
              </a:spcBef>
              <a:spcAft>
                <a:spcPts val="600"/>
              </a:spcAft>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12" name="Picture 11">
            <a:extLst>
              <a:ext uri="{FF2B5EF4-FFF2-40B4-BE49-F238E27FC236}">
                <a16:creationId xmlns:a16="http://schemas.microsoft.com/office/drawing/2014/main" id="{8C2E9E0C-4FC2-40A4-8DAC-A40EBF40EB0D}"/>
              </a:ext>
            </a:extLst>
          </p:cNvPr>
          <p:cNvPicPr>
            <a:picLocks noChangeAspect="1"/>
          </p:cNvPicPr>
          <p:nvPr/>
        </p:nvPicPr>
        <p:blipFill>
          <a:blip r:embed="rId2"/>
          <a:stretch>
            <a:fillRect/>
          </a:stretch>
        </p:blipFill>
        <p:spPr>
          <a:xfrm>
            <a:off x="543000" y="3236564"/>
            <a:ext cx="3027680" cy="3048000"/>
          </a:xfrm>
          <a:prstGeom prst="rect">
            <a:avLst/>
          </a:prstGeom>
          <a:ln>
            <a:solidFill>
              <a:schemeClr val="tx1"/>
            </a:solidFill>
          </a:ln>
        </p:spPr>
      </p:pic>
      <p:pic>
        <p:nvPicPr>
          <p:cNvPr id="3" name="Picture 2">
            <a:extLst>
              <a:ext uri="{FF2B5EF4-FFF2-40B4-BE49-F238E27FC236}">
                <a16:creationId xmlns:a16="http://schemas.microsoft.com/office/drawing/2014/main" id="{B0DD3B0B-F1E5-4378-B997-1F07F309288D}"/>
              </a:ext>
            </a:extLst>
          </p:cNvPr>
          <p:cNvPicPr>
            <a:picLocks noChangeAspect="1"/>
          </p:cNvPicPr>
          <p:nvPr/>
        </p:nvPicPr>
        <p:blipFill>
          <a:blip r:embed="rId3"/>
          <a:stretch>
            <a:fillRect/>
          </a:stretch>
        </p:blipFill>
        <p:spPr>
          <a:xfrm>
            <a:off x="539552" y="1556792"/>
            <a:ext cx="7449590" cy="438211"/>
          </a:xfrm>
          <a:prstGeom prst="rect">
            <a:avLst/>
          </a:prstGeom>
        </p:spPr>
      </p:pic>
      <p:pic>
        <p:nvPicPr>
          <p:cNvPr id="13" name="Picture 12">
            <a:extLst>
              <a:ext uri="{FF2B5EF4-FFF2-40B4-BE49-F238E27FC236}">
                <a16:creationId xmlns:a16="http://schemas.microsoft.com/office/drawing/2014/main" id="{AD190DC9-68D8-4D48-BF8C-64E7F878DE24}"/>
              </a:ext>
            </a:extLst>
          </p:cNvPr>
          <p:cNvPicPr>
            <a:picLocks noChangeAspect="1"/>
          </p:cNvPicPr>
          <p:nvPr/>
        </p:nvPicPr>
        <p:blipFill>
          <a:blip r:embed="rId4"/>
          <a:stretch>
            <a:fillRect/>
          </a:stretch>
        </p:blipFill>
        <p:spPr>
          <a:xfrm>
            <a:off x="543000" y="1995003"/>
            <a:ext cx="7449590" cy="971686"/>
          </a:xfrm>
          <a:prstGeom prst="rect">
            <a:avLst/>
          </a:prstGeom>
        </p:spPr>
      </p:pic>
      <p:pic>
        <p:nvPicPr>
          <p:cNvPr id="15" name="Picture 14">
            <a:extLst>
              <a:ext uri="{FF2B5EF4-FFF2-40B4-BE49-F238E27FC236}">
                <a16:creationId xmlns:a16="http://schemas.microsoft.com/office/drawing/2014/main" id="{B6650EFC-2A61-4A1B-B82D-3B5EA5274F7C}"/>
              </a:ext>
            </a:extLst>
          </p:cNvPr>
          <p:cNvPicPr>
            <a:picLocks noChangeAspect="1"/>
          </p:cNvPicPr>
          <p:nvPr/>
        </p:nvPicPr>
        <p:blipFill>
          <a:blip r:embed="rId5"/>
          <a:stretch>
            <a:fillRect/>
          </a:stretch>
        </p:blipFill>
        <p:spPr>
          <a:xfrm>
            <a:off x="3760042" y="3236564"/>
            <a:ext cx="4948202" cy="2856732"/>
          </a:xfrm>
          <a:prstGeom prst="rect">
            <a:avLst/>
          </a:prstGeom>
          <a:ln>
            <a:solidFill>
              <a:schemeClr val="tx1"/>
            </a:solidFill>
          </a:ln>
        </p:spPr>
      </p:pic>
    </p:spTree>
    <p:extLst>
      <p:ext uri="{BB962C8B-B14F-4D97-AF65-F5344CB8AC3E}">
        <p14:creationId xmlns:p14="http://schemas.microsoft.com/office/powerpoint/2010/main" val="1352929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2">
            <a:extLst>
              <a:ext uri="{FF2B5EF4-FFF2-40B4-BE49-F238E27FC236}">
                <a16:creationId xmlns:a16="http://schemas.microsoft.com/office/drawing/2014/main" id="{B119ABBE-DEA9-4C5A-BB9D-474E77EE127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a:t>
            </a:r>
            <a:r>
              <a:rPr lang="en-SG" altLang="en-US" sz="2800" dirty="0">
                <a:solidFill>
                  <a:schemeClr val="bg1"/>
                </a:solidFill>
              </a:rPr>
              <a:t>Test Results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b="1" dirty="0">
                <a:solidFill>
                  <a:schemeClr val="tx1"/>
                </a:solidFill>
              </a:rPr>
              <a:t>Cross Browser Testing</a:t>
            </a: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a:spcBef>
                <a:spcPts val="600"/>
              </a:spcBef>
              <a:spcAft>
                <a:spcPts val="600"/>
              </a:spcAft>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4" name="Picture 3">
            <a:extLst>
              <a:ext uri="{FF2B5EF4-FFF2-40B4-BE49-F238E27FC236}">
                <a16:creationId xmlns:a16="http://schemas.microsoft.com/office/drawing/2014/main" id="{830AF151-5CF3-4EFE-8B32-33ABDA67B7B1}"/>
              </a:ext>
            </a:extLst>
          </p:cNvPr>
          <p:cNvPicPr>
            <a:picLocks noChangeAspect="1"/>
          </p:cNvPicPr>
          <p:nvPr/>
        </p:nvPicPr>
        <p:blipFill>
          <a:blip r:embed="rId2"/>
          <a:stretch>
            <a:fillRect/>
          </a:stretch>
        </p:blipFill>
        <p:spPr>
          <a:xfrm>
            <a:off x="539552" y="1587962"/>
            <a:ext cx="6120680" cy="1951747"/>
          </a:xfrm>
          <a:prstGeom prst="rect">
            <a:avLst/>
          </a:prstGeom>
        </p:spPr>
      </p:pic>
      <p:pic>
        <p:nvPicPr>
          <p:cNvPr id="10" name="Picture 9">
            <a:extLst>
              <a:ext uri="{FF2B5EF4-FFF2-40B4-BE49-F238E27FC236}">
                <a16:creationId xmlns:a16="http://schemas.microsoft.com/office/drawing/2014/main" id="{4049D0E8-3B79-4CC6-9CBD-87389D3E5F8F}"/>
              </a:ext>
            </a:extLst>
          </p:cNvPr>
          <p:cNvPicPr>
            <a:picLocks noChangeAspect="1"/>
          </p:cNvPicPr>
          <p:nvPr/>
        </p:nvPicPr>
        <p:blipFill rotWithShape="1">
          <a:blip r:embed="rId3"/>
          <a:srcRect r="9469"/>
          <a:stretch/>
        </p:blipFill>
        <p:spPr>
          <a:xfrm>
            <a:off x="297037" y="4129087"/>
            <a:ext cx="4247703" cy="2324100"/>
          </a:xfrm>
          <a:prstGeom prst="rect">
            <a:avLst/>
          </a:prstGeom>
          <a:ln>
            <a:solidFill>
              <a:schemeClr val="tx1"/>
            </a:solidFill>
          </a:ln>
        </p:spPr>
      </p:pic>
      <p:pic>
        <p:nvPicPr>
          <p:cNvPr id="11" name="Picture 10">
            <a:extLst>
              <a:ext uri="{FF2B5EF4-FFF2-40B4-BE49-F238E27FC236}">
                <a16:creationId xmlns:a16="http://schemas.microsoft.com/office/drawing/2014/main" id="{8B4465B7-8B24-4D14-8E12-B1E7BF82931A}"/>
              </a:ext>
            </a:extLst>
          </p:cNvPr>
          <p:cNvPicPr>
            <a:picLocks noChangeAspect="1"/>
          </p:cNvPicPr>
          <p:nvPr/>
        </p:nvPicPr>
        <p:blipFill rotWithShape="1">
          <a:blip r:embed="rId4"/>
          <a:srcRect r="4986"/>
          <a:stretch/>
        </p:blipFill>
        <p:spPr>
          <a:xfrm>
            <a:off x="4678362" y="4152692"/>
            <a:ext cx="4163293" cy="2316469"/>
          </a:xfrm>
          <a:prstGeom prst="rect">
            <a:avLst/>
          </a:prstGeom>
          <a:ln>
            <a:solidFill>
              <a:schemeClr val="tx1"/>
            </a:solidFill>
          </a:ln>
        </p:spPr>
      </p:pic>
      <p:sp>
        <p:nvSpPr>
          <p:cNvPr id="16" name="TextBox 15">
            <a:extLst>
              <a:ext uri="{FF2B5EF4-FFF2-40B4-BE49-F238E27FC236}">
                <a16:creationId xmlns:a16="http://schemas.microsoft.com/office/drawing/2014/main" id="{E9354CE7-B11E-45B2-BB1A-3747688BD74F}"/>
              </a:ext>
            </a:extLst>
          </p:cNvPr>
          <p:cNvSpPr txBox="1"/>
          <p:nvPr/>
        </p:nvSpPr>
        <p:spPr>
          <a:xfrm>
            <a:off x="293986" y="3695404"/>
            <a:ext cx="832279" cy="338554"/>
          </a:xfrm>
          <a:prstGeom prst="rect">
            <a:avLst/>
          </a:prstGeom>
          <a:noFill/>
        </p:spPr>
        <p:txBody>
          <a:bodyPr wrap="none" rtlCol="0">
            <a:spAutoFit/>
          </a:bodyPr>
          <a:lstStyle/>
          <a:p>
            <a:r>
              <a:rPr lang="en-US" sz="1600" b="1" dirty="0"/>
              <a:t>CBT01</a:t>
            </a:r>
          </a:p>
        </p:txBody>
      </p:sp>
      <p:sp>
        <p:nvSpPr>
          <p:cNvPr id="17" name="TextBox 16">
            <a:extLst>
              <a:ext uri="{FF2B5EF4-FFF2-40B4-BE49-F238E27FC236}">
                <a16:creationId xmlns:a16="http://schemas.microsoft.com/office/drawing/2014/main" id="{078AD259-5C1C-4C7E-8D97-E64B1F5E23F2}"/>
              </a:ext>
            </a:extLst>
          </p:cNvPr>
          <p:cNvSpPr txBox="1"/>
          <p:nvPr/>
        </p:nvSpPr>
        <p:spPr>
          <a:xfrm>
            <a:off x="4629299" y="3761419"/>
            <a:ext cx="832279" cy="338554"/>
          </a:xfrm>
          <a:prstGeom prst="rect">
            <a:avLst/>
          </a:prstGeom>
          <a:noFill/>
        </p:spPr>
        <p:txBody>
          <a:bodyPr wrap="none" rtlCol="0">
            <a:spAutoFit/>
          </a:bodyPr>
          <a:lstStyle/>
          <a:p>
            <a:r>
              <a:rPr lang="en-US" sz="1600" b="1" dirty="0"/>
              <a:t>CBT02</a:t>
            </a:r>
          </a:p>
        </p:txBody>
      </p:sp>
    </p:spTree>
    <p:extLst>
      <p:ext uri="{BB962C8B-B14F-4D97-AF65-F5344CB8AC3E}">
        <p14:creationId xmlns:p14="http://schemas.microsoft.com/office/powerpoint/2010/main" val="2954536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
            <a:extLst>
              <a:ext uri="{FF2B5EF4-FFF2-40B4-BE49-F238E27FC236}">
                <a16:creationId xmlns:a16="http://schemas.microsoft.com/office/drawing/2014/main" id="{5E6AA0FD-9082-4122-BEF1-DF7D4F69559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6. Testing Tools</a:t>
            </a:r>
          </a:p>
        </p:txBody>
      </p:sp>
      <p:sp>
        <p:nvSpPr>
          <p:cNvPr id="5" name="Rectangle 4">
            <a:extLst>
              <a:ext uri="{FF2B5EF4-FFF2-40B4-BE49-F238E27FC236}">
                <a16:creationId xmlns:a16="http://schemas.microsoft.com/office/drawing/2014/main" id="{6AE70BF1-D23B-4B63-B002-1F750F68DD5E}"/>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Testing Tools</a:t>
            </a: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4" name="Picture 3">
            <a:extLst>
              <a:ext uri="{FF2B5EF4-FFF2-40B4-BE49-F238E27FC236}">
                <a16:creationId xmlns:a16="http://schemas.microsoft.com/office/drawing/2014/main" id="{4EE3790F-7E00-4F50-A1F3-2111A1155187}"/>
              </a:ext>
            </a:extLst>
          </p:cNvPr>
          <p:cNvPicPr>
            <a:picLocks noChangeAspect="1"/>
          </p:cNvPicPr>
          <p:nvPr/>
        </p:nvPicPr>
        <p:blipFill rotWithShape="1">
          <a:blip r:embed="rId3"/>
          <a:srcRect r="4986"/>
          <a:stretch/>
        </p:blipFill>
        <p:spPr>
          <a:xfrm>
            <a:off x="267903" y="2060848"/>
            <a:ext cx="4163293" cy="2316469"/>
          </a:xfrm>
          <a:prstGeom prst="rect">
            <a:avLst/>
          </a:prstGeom>
          <a:ln>
            <a:solidFill>
              <a:schemeClr val="tx1"/>
            </a:solidFill>
          </a:ln>
        </p:spPr>
      </p:pic>
      <p:sp>
        <p:nvSpPr>
          <p:cNvPr id="2" name="TextBox 1">
            <a:extLst>
              <a:ext uri="{FF2B5EF4-FFF2-40B4-BE49-F238E27FC236}">
                <a16:creationId xmlns:a16="http://schemas.microsoft.com/office/drawing/2014/main" id="{E1DCABC1-CDAF-451B-B3D8-B280E6C30C51}"/>
              </a:ext>
            </a:extLst>
          </p:cNvPr>
          <p:cNvSpPr txBox="1"/>
          <p:nvPr/>
        </p:nvSpPr>
        <p:spPr>
          <a:xfrm>
            <a:off x="1410830" y="1691516"/>
            <a:ext cx="1877437" cy="369332"/>
          </a:xfrm>
          <a:prstGeom prst="rect">
            <a:avLst/>
          </a:prstGeom>
          <a:noFill/>
        </p:spPr>
        <p:txBody>
          <a:bodyPr wrap="none" rtlCol="0">
            <a:spAutoFit/>
          </a:bodyPr>
          <a:lstStyle/>
          <a:p>
            <a:r>
              <a:rPr lang="en-US" b="1" dirty="0"/>
              <a:t>Lamdatest.com</a:t>
            </a:r>
          </a:p>
        </p:txBody>
      </p:sp>
      <p:pic>
        <p:nvPicPr>
          <p:cNvPr id="6" name="Picture 5">
            <a:extLst>
              <a:ext uri="{FF2B5EF4-FFF2-40B4-BE49-F238E27FC236}">
                <a16:creationId xmlns:a16="http://schemas.microsoft.com/office/drawing/2014/main" id="{5025E155-98D2-4CF1-9D6C-1EFF65CE8037}"/>
              </a:ext>
            </a:extLst>
          </p:cNvPr>
          <p:cNvPicPr>
            <a:picLocks noChangeAspect="1"/>
          </p:cNvPicPr>
          <p:nvPr/>
        </p:nvPicPr>
        <p:blipFill>
          <a:blip r:embed="rId4"/>
          <a:stretch>
            <a:fillRect/>
          </a:stretch>
        </p:blipFill>
        <p:spPr>
          <a:xfrm>
            <a:off x="4591149" y="3249432"/>
            <a:ext cx="4264256" cy="2316468"/>
          </a:xfrm>
          <a:prstGeom prst="rect">
            <a:avLst/>
          </a:prstGeom>
        </p:spPr>
      </p:pic>
      <p:sp>
        <p:nvSpPr>
          <p:cNvPr id="8" name="TextBox 7">
            <a:extLst>
              <a:ext uri="{FF2B5EF4-FFF2-40B4-BE49-F238E27FC236}">
                <a16:creationId xmlns:a16="http://schemas.microsoft.com/office/drawing/2014/main" id="{B707E3D7-9665-4276-AAB4-EB8A946B98E3}"/>
              </a:ext>
            </a:extLst>
          </p:cNvPr>
          <p:cNvSpPr txBox="1"/>
          <p:nvPr/>
        </p:nvSpPr>
        <p:spPr>
          <a:xfrm>
            <a:off x="5519833" y="2893175"/>
            <a:ext cx="2409634" cy="369332"/>
          </a:xfrm>
          <a:prstGeom prst="rect">
            <a:avLst/>
          </a:prstGeom>
          <a:noFill/>
        </p:spPr>
        <p:txBody>
          <a:bodyPr wrap="none" rtlCol="0">
            <a:spAutoFit/>
          </a:bodyPr>
          <a:lstStyle/>
          <a:p>
            <a:r>
              <a:rPr lang="en-US" b="1" dirty="0"/>
              <a:t>Eclipse IDE + JUnit4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
            <a:extLst>
              <a:ext uri="{FF2B5EF4-FFF2-40B4-BE49-F238E27FC236}">
                <a16:creationId xmlns:a16="http://schemas.microsoft.com/office/drawing/2014/main" id="{72FFFAD6-E9FC-4B9F-B507-F97A8036F15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7. Project Milestones &amp; Tasks</a:t>
            </a:r>
          </a:p>
        </p:txBody>
      </p:sp>
      <p:graphicFrame>
        <p:nvGraphicFramePr>
          <p:cNvPr id="2" name="Table 1">
            <a:extLst>
              <a:ext uri="{FF2B5EF4-FFF2-40B4-BE49-F238E27FC236}">
                <a16:creationId xmlns:a16="http://schemas.microsoft.com/office/drawing/2014/main" id="{E6B66746-91C1-45DF-8ACB-514FAF5323B6}"/>
              </a:ext>
            </a:extLst>
          </p:cNvPr>
          <p:cNvGraphicFramePr>
            <a:graphicFrameLocks noGrp="1"/>
          </p:cNvGraphicFramePr>
          <p:nvPr>
            <p:extLst>
              <p:ext uri="{D42A27DB-BD31-4B8C-83A1-F6EECF244321}">
                <p14:modId xmlns:p14="http://schemas.microsoft.com/office/powerpoint/2010/main" val="1796306779"/>
              </p:ext>
            </p:extLst>
          </p:nvPr>
        </p:nvGraphicFramePr>
        <p:xfrm>
          <a:off x="153988" y="1196975"/>
          <a:ext cx="8785225" cy="3692868"/>
        </p:xfrm>
        <a:graphic>
          <a:graphicData uri="http://schemas.openxmlformats.org/drawingml/2006/table">
            <a:tbl>
              <a:tblPr firstRow="1" bandRow="1">
                <a:tableStyleId>{5C22544A-7EE6-4342-B048-85BDC9FD1C3A}</a:tableStyleId>
              </a:tblPr>
              <a:tblGrid>
                <a:gridCol w="1080150">
                  <a:extLst>
                    <a:ext uri="{9D8B030D-6E8A-4147-A177-3AD203B41FA5}">
                      <a16:colId xmlns:a16="http://schemas.microsoft.com/office/drawing/2014/main" val="20000"/>
                    </a:ext>
                  </a:extLst>
                </a:gridCol>
                <a:gridCol w="6064336">
                  <a:extLst>
                    <a:ext uri="{9D8B030D-6E8A-4147-A177-3AD203B41FA5}">
                      <a16:colId xmlns:a16="http://schemas.microsoft.com/office/drawing/2014/main" val="20001"/>
                    </a:ext>
                  </a:extLst>
                </a:gridCol>
                <a:gridCol w="1640739">
                  <a:extLst>
                    <a:ext uri="{9D8B030D-6E8A-4147-A177-3AD203B41FA5}">
                      <a16:colId xmlns:a16="http://schemas.microsoft.com/office/drawing/2014/main" val="20002"/>
                    </a:ext>
                  </a:extLst>
                </a:gridCol>
              </a:tblGrid>
              <a:tr h="852662">
                <a:tc>
                  <a:txBody>
                    <a:bodyPr/>
                    <a:lstStyle/>
                    <a:p>
                      <a:pPr algn="ctr" fontAlgn="ctr"/>
                      <a:r>
                        <a:rPr lang="en-SG" sz="1800" u="none" strike="noStrike" dirty="0">
                          <a:effectLst/>
                        </a:rPr>
                        <a:t>Project Task ID</a:t>
                      </a:r>
                      <a:endParaRPr lang="en-SG" sz="1800" b="1"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Project Task Description</a:t>
                      </a:r>
                      <a:endParaRPr lang="en-SG" sz="1800" b="1"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Project Milestone</a:t>
                      </a:r>
                      <a:r>
                        <a:rPr lang="en-SG" sz="1800" u="none" strike="noStrike" baseline="0" dirty="0">
                          <a:effectLst/>
                        </a:rPr>
                        <a:t> ID</a:t>
                      </a:r>
                      <a:endParaRPr lang="en-SG" sz="1800" b="1"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0"/>
                  </a:ext>
                </a:extLst>
              </a:tr>
              <a:tr h="554989">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b="0" i="0" u="none" strike="noStrike" dirty="0" err="1">
                          <a:solidFill>
                            <a:srgbClr val="000000"/>
                          </a:solidFill>
                          <a:effectLst/>
                          <a:latin typeface="Calibri" panose="020F0502020204030204" pitchFamily="34" charset="0"/>
                        </a:rPr>
                        <a:t>Analyze</a:t>
                      </a:r>
                      <a:r>
                        <a:rPr lang="en-SG" sz="1800" b="0" i="0" u="none" strike="noStrike" dirty="0">
                          <a:solidFill>
                            <a:srgbClr val="000000"/>
                          </a:solidFill>
                          <a:effectLst/>
                          <a:latin typeface="Calibri" panose="020F0502020204030204" pitchFamily="34" charset="0"/>
                        </a:rPr>
                        <a:t> and suggest choice of Test Methods</a:t>
                      </a:r>
                    </a:p>
                  </a:txBody>
                  <a:tcPr marL="6350" marR="6350" marT="6349" marB="0" anchor="ctr"/>
                </a:tc>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1"/>
                  </a:ext>
                </a:extLst>
              </a:tr>
              <a:tr h="554988">
                <a:tc>
                  <a:txBody>
                    <a:bodyPr/>
                    <a:lstStyle/>
                    <a:p>
                      <a:pPr algn="ctr" fontAlgn="ctr"/>
                      <a:r>
                        <a:rPr lang="en-SG" sz="1800" u="none" strike="noStrike" dirty="0">
                          <a:effectLst/>
                        </a:rPr>
                        <a:t> 2</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kern="1200" dirty="0">
                          <a:solidFill>
                            <a:schemeClr val="dk1"/>
                          </a:solidFill>
                          <a:effectLst/>
                          <a:latin typeface="+mn-lt"/>
                          <a:ea typeface="+mn-ea"/>
                          <a:cs typeface="+mn-cs"/>
                        </a:rPr>
                        <a:t>Schedule the Test Optimally</a:t>
                      </a:r>
                    </a:p>
                  </a:txBody>
                  <a:tcPr marL="6350" marR="6350" marT="6349" marB="0" anchor="ctr"/>
                </a:tc>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2"/>
                  </a:ext>
                </a:extLst>
              </a:tr>
              <a:tr h="554989">
                <a:tc>
                  <a:txBody>
                    <a:bodyPr/>
                    <a:lstStyle/>
                    <a:p>
                      <a:pPr algn="ctr" fontAlgn="ctr"/>
                      <a:r>
                        <a:rPr lang="en-SG" sz="1800" u="none" strike="noStrike" dirty="0">
                          <a:effectLst/>
                        </a:rPr>
                        <a:t> 3</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kern="1200" dirty="0">
                          <a:solidFill>
                            <a:schemeClr val="dk1"/>
                          </a:solidFill>
                          <a:effectLst/>
                          <a:latin typeface="+mn-lt"/>
                          <a:ea typeface="+mn-ea"/>
                          <a:cs typeface="+mn-cs"/>
                        </a:rPr>
                        <a:t>Develop the Phase Test Plan</a:t>
                      </a:r>
                    </a:p>
                  </a:txBody>
                  <a:tcPr marL="6350" marR="6350" marT="6349" marB="0" anchor="ctr"/>
                </a:tc>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3"/>
                  </a:ext>
                </a:extLst>
              </a:tr>
              <a:tr h="554982">
                <a:tc>
                  <a:txBody>
                    <a:bodyPr/>
                    <a:lstStyle/>
                    <a:p>
                      <a:pPr algn="ctr" fontAlgn="ctr"/>
                      <a:r>
                        <a:rPr lang="en-SG" sz="1800" u="none" strike="noStrike" dirty="0">
                          <a:effectLst/>
                        </a:rPr>
                        <a:t> 5</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SG" sz="1800" b="0" i="0" u="none" strike="noStrike" dirty="0">
                          <a:solidFill>
                            <a:srgbClr val="000000"/>
                          </a:solidFill>
                          <a:effectLst/>
                          <a:latin typeface="Calibri" panose="020F0502020204030204" pitchFamily="34" charset="0"/>
                        </a:rPr>
                        <a:t>Develop Test Cases &amp; Scripts</a:t>
                      </a:r>
                    </a:p>
                  </a:txBody>
                  <a:tcPr marL="6350" marR="6350" marT="6349" marB="0" anchor="ctr"/>
                </a:tc>
                <a:tc>
                  <a:txBody>
                    <a:bodyPr/>
                    <a:lstStyle/>
                    <a:p>
                      <a:pPr algn="ctr" fontAlgn="ctr"/>
                      <a:r>
                        <a:rPr lang="en-SG" sz="1800" u="none" strike="noStrike" dirty="0">
                          <a:effectLst/>
                        </a:rPr>
                        <a:t> 2</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5"/>
                  </a:ext>
                </a:extLst>
              </a:tr>
              <a:tr h="620258">
                <a:tc>
                  <a:txBody>
                    <a:bodyPr/>
                    <a:lstStyle/>
                    <a:p>
                      <a:pPr algn="ctr" fontAlgn="ctr"/>
                      <a:r>
                        <a:rPr lang="en-SG" sz="1800" u="none" strike="noStrike" dirty="0">
                          <a:effectLst/>
                        </a:rPr>
                        <a:t> 6</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marR="0" lvl="0" indent="0" algn="l" defTabSz="342900" rtl="0" eaLnBrk="1" fontAlgn="ctr" latinLnBrk="0" hangingPunct="1">
                        <a:lnSpc>
                          <a:spcPct val="100000"/>
                        </a:lnSpc>
                        <a:spcBef>
                          <a:spcPts val="0"/>
                        </a:spcBef>
                        <a:spcAft>
                          <a:spcPts val="0"/>
                        </a:spcAft>
                        <a:buClrTx/>
                        <a:buSzTx/>
                        <a:buFontTx/>
                        <a:buNone/>
                        <a:tabLst/>
                        <a:defRPr/>
                      </a:pPr>
                      <a:r>
                        <a:rPr lang="en-SG" sz="1800" b="0" i="0" u="none" strike="noStrike" dirty="0">
                          <a:solidFill>
                            <a:srgbClr val="000000"/>
                          </a:solidFill>
                          <a:effectLst/>
                          <a:latin typeface="Calibri" panose="020F0502020204030204" pitchFamily="34" charset="0"/>
                        </a:rPr>
                        <a:t>Execute the Tests &amp; Document the results</a:t>
                      </a:r>
                    </a:p>
                  </a:txBody>
                  <a:tcPr marL="6350" marR="6350" marT="6349" marB="0" anchor="ctr"/>
                </a:tc>
                <a:tc>
                  <a:txBody>
                    <a:bodyPr/>
                    <a:lstStyle/>
                    <a:p>
                      <a:pPr algn="ctr" fontAlgn="ctr"/>
                      <a:r>
                        <a:rPr lang="en-SG" sz="1800" u="none" strike="noStrike" dirty="0">
                          <a:effectLst/>
                        </a:rPr>
                        <a:t> 3</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2">
            <a:extLst>
              <a:ext uri="{FF2B5EF4-FFF2-40B4-BE49-F238E27FC236}">
                <a16:creationId xmlns:a16="http://schemas.microsoft.com/office/drawing/2014/main" id="{78D747EB-8894-4B97-89EF-EFFF4A4340C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8. Milestone Feedback &amp; Action taken</a:t>
            </a:r>
          </a:p>
        </p:txBody>
      </p:sp>
      <p:graphicFrame>
        <p:nvGraphicFramePr>
          <p:cNvPr id="2" name="Table 1">
            <a:extLst>
              <a:ext uri="{FF2B5EF4-FFF2-40B4-BE49-F238E27FC236}">
                <a16:creationId xmlns:a16="http://schemas.microsoft.com/office/drawing/2014/main" id="{695DAF1B-141E-4E7E-8ED7-73B003EF080C}"/>
              </a:ext>
            </a:extLst>
          </p:cNvPr>
          <p:cNvGraphicFramePr>
            <a:graphicFrameLocks noGrp="1"/>
          </p:cNvGraphicFramePr>
          <p:nvPr>
            <p:extLst>
              <p:ext uri="{D42A27DB-BD31-4B8C-83A1-F6EECF244321}">
                <p14:modId xmlns:p14="http://schemas.microsoft.com/office/powerpoint/2010/main" val="3197450816"/>
              </p:ext>
            </p:extLst>
          </p:nvPr>
        </p:nvGraphicFramePr>
        <p:xfrm>
          <a:off x="179388" y="1196975"/>
          <a:ext cx="8785225" cy="1779146"/>
        </p:xfrm>
        <a:graphic>
          <a:graphicData uri="http://schemas.openxmlformats.org/drawingml/2006/table">
            <a:tbl>
              <a:tblPr firstRow="1" bandRow="1">
                <a:tableStyleId>{5C22544A-7EE6-4342-B048-85BDC9FD1C3A}</a:tableStyleId>
              </a:tblPr>
              <a:tblGrid>
                <a:gridCol w="1296180">
                  <a:extLst>
                    <a:ext uri="{9D8B030D-6E8A-4147-A177-3AD203B41FA5}">
                      <a16:colId xmlns:a16="http://schemas.microsoft.com/office/drawing/2014/main" val="20000"/>
                    </a:ext>
                  </a:extLst>
                </a:gridCol>
                <a:gridCol w="4176583">
                  <a:extLst>
                    <a:ext uri="{9D8B030D-6E8A-4147-A177-3AD203B41FA5}">
                      <a16:colId xmlns:a16="http://schemas.microsoft.com/office/drawing/2014/main" val="20001"/>
                    </a:ext>
                  </a:extLst>
                </a:gridCol>
                <a:gridCol w="3312462">
                  <a:extLst>
                    <a:ext uri="{9D8B030D-6E8A-4147-A177-3AD203B41FA5}">
                      <a16:colId xmlns:a16="http://schemas.microsoft.com/office/drawing/2014/main" val="20002"/>
                    </a:ext>
                  </a:extLst>
                </a:gridCol>
              </a:tblGrid>
              <a:tr h="876113">
                <a:tc>
                  <a:txBody>
                    <a:bodyPr/>
                    <a:lstStyle/>
                    <a:p>
                      <a:pPr algn="ctr" fontAlgn="ctr"/>
                      <a:r>
                        <a:rPr lang="en-SG" sz="1800" u="none" strike="noStrike" dirty="0">
                          <a:effectLst/>
                        </a:rPr>
                        <a:t>Project</a:t>
                      </a:r>
                      <a:r>
                        <a:rPr lang="en-SG" sz="1800" u="none" strike="noStrike" baseline="0" dirty="0">
                          <a:effectLst/>
                        </a:rPr>
                        <a:t> Milestone ID </a:t>
                      </a:r>
                      <a:endParaRPr lang="en-SG" sz="18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u="none" strike="noStrike" dirty="0">
                          <a:effectLst/>
                        </a:rPr>
                        <a:t>Milestone Feedback received from</a:t>
                      </a:r>
                      <a:r>
                        <a:rPr lang="en-SG" sz="1800" u="none" strike="noStrike" baseline="0" dirty="0">
                          <a:effectLst/>
                        </a:rPr>
                        <a:t> Tutor / Learning Facilitator</a:t>
                      </a:r>
                      <a:endParaRPr lang="en-SG" sz="18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u="none" strike="noStrike" dirty="0">
                          <a:solidFill>
                            <a:schemeClr val="bg1"/>
                          </a:solidFill>
                          <a:effectLst/>
                        </a:rPr>
                        <a:t>Action Taken</a:t>
                      </a:r>
                    </a:p>
                    <a:p>
                      <a:pPr algn="ctr" fontAlgn="ctr"/>
                      <a:r>
                        <a:rPr lang="en-SG" sz="1800" b="1" i="0" u="none" strike="noStrike" dirty="0">
                          <a:solidFill>
                            <a:schemeClr val="bg1"/>
                          </a:solidFill>
                          <a:effectLst/>
                          <a:latin typeface="Calibri" panose="020F0502020204030204" pitchFamily="34" charset="0"/>
                        </a:rPr>
                        <a:t>(Yes / No)</a:t>
                      </a:r>
                    </a:p>
                  </a:txBody>
                  <a:tcPr marL="6350" marR="6350" marT="6350" marB="0" anchor="ctr"/>
                </a:tc>
                <a:extLst>
                  <a:ext uri="{0D108BD9-81ED-4DB2-BD59-A6C34878D82A}">
                    <a16:rowId xmlns:a16="http://schemas.microsoft.com/office/drawing/2014/main" val="10000"/>
                  </a:ext>
                </a:extLst>
              </a:tr>
              <a:tr h="348043">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Adding scheduling calculation in project presentation</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b="0" i="0" u="none" strike="noStrike" dirty="0">
                          <a:solidFill>
                            <a:srgbClr val="000000"/>
                          </a:solidFill>
                          <a:effectLst/>
                          <a:latin typeface="Calibri" panose="020F0502020204030204" pitchFamily="34" charset="0"/>
                        </a:rPr>
                        <a:t>Yes</a:t>
                      </a:r>
                    </a:p>
                  </a:txBody>
                  <a:tcPr marL="6350" marR="6350" marT="6350" marB="0" anchor="ctr"/>
                </a:tc>
                <a:extLst>
                  <a:ext uri="{0D108BD9-81ED-4DB2-BD59-A6C34878D82A}">
                    <a16:rowId xmlns:a16="http://schemas.microsoft.com/office/drawing/2014/main" val="10001"/>
                  </a:ext>
                </a:extLst>
              </a:tr>
              <a:tr h="348043">
                <a:tc>
                  <a:txBody>
                    <a:bodyPr/>
                    <a:lstStyle/>
                    <a:p>
                      <a:pPr algn="ctr" fontAlgn="ctr"/>
                      <a:r>
                        <a:rPr lang="en-SG" sz="1800" b="0" i="0" u="none" strike="noStrike" dirty="0">
                          <a:solidFill>
                            <a:srgbClr val="000000"/>
                          </a:solidFill>
                          <a:effectLst/>
                          <a:latin typeface="Calibri" panose="020F0502020204030204" pitchFamily="34" charset="0"/>
                        </a:rPr>
                        <a:t>2</a:t>
                      </a:r>
                    </a:p>
                  </a:txBody>
                  <a:tcPr marL="6350" marR="6350" marT="6350" marB="0" anchor="ctr"/>
                </a:tc>
                <a:tc>
                  <a:txBody>
                    <a:bodyPr/>
                    <a:lstStyle/>
                    <a:p>
                      <a:pPr marL="72000" algn="l" fontAlgn="ctr"/>
                      <a:r>
                        <a:rPr lang="en-SG" sz="1800" b="0" i="0" u="none" strike="noStrike" dirty="0">
                          <a:solidFill>
                            <a:srgbClr val="000000"/>
                          </a:solidFill>
                          <a:effectLst/>
                          <a:latin typeface="Calibri" panose="020F0502020204030204" pitchFamily="34" charset="0"/>
                        </a:rPr>
                        <a:t>Test the DAO layer directly </a:t>
                      </a:r>
                    </a:p>
                  </a:txBody>
                  <a:tcPr marL="6350" marR="6350" marT="6350" marB="0" anchor="ctr"/>
                </a:tc>
                <a:tc>
                  <a:txBody>
                    <a:bodyPr/>
                    <a:lstStyle/>
                    <a:p>
                      <a:pPr algn="ctr" fontAlgn="ctr"/>
                      <a:r>
                        <a:rPr lang="en-SG" sz="1800" b="0" i="0" u="none" strike="noStrike" dirty="0">
                          <a:solidFill>
                            <a:srgbClr val="000000"/>
                          </a:solidFill>
                          <a:effectLst/>
                          <a:latin typeface="Calibri" panose="020F0502020204030204" pitchFamily="34" charset="0"/>
                        </a:rPr>
                        <a:t>Yes </a:t>
                      </a:r>
                    </a:p>
                  </a:txBody>
                  <a:tcPr marL="6350" marR="6350" marT="6350" marB="0" anchor="ctr"/>
                </a:tc>
                <a:extLst>
                  <a:ext uri="{0D108BD9-81ED-4DB2-BD59-A6C34878D82A}">
                    <a16:rowId xmlns:a16="http://schemas.microsoft.com/office/drawing/2014/main" val="729654822"/>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2">
            <a:extLst>
              <a:ext uri="{FF2B5EF4-FFF2-40B4-BE49-F238E27FC236}">
                <a16:creationId xmlns:a16="http://schemas.microsoft.com/office/drawing/2014/main" id="{4ECD1B85-4448-479B-B488-9F907A733850}"/>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10. Project Results</a:t>
            </a:r>
          </a:p>
        </p:txBody>
      </p:sp>
      <p:sp>
        <p:nvSpPr>
          <p:cNvPr id="5" name="Rectangle 4">
            <a:extLst>
              <a:ext uri="{FF2B5EF4-FFF2-40B4-BE49-F238E27FC236}">
                <a16:creationId xmlns:a16="http://schemas.microsoft.com/office/drawing/2014/main" id="{22D17C6E-3CFD-45D3-8588-0EFA389BBE57}"/>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3" name="Picture 2">
            <a:extLst>
              <a:ext uri="{FF2B5EF4-FFF2-40B4-BE49-F238E27FC236}">
                <a16:creationId xmlns:a16="http://schemas.microsoft.com/office/drawing/2014/main" id="{29EBA243-E54C-497A-B29C-24489EA76835}"/>
              </a:ext>
            </a:extLst>
          </p:cNvPr>
          <p:cNvPicPr>
            <a:picLocks noChangeAspect="1"/>
          </p:cNvPicPr>
          <p:nvPr/>
        </p:nvPicPr>
        <p:blipFill>
          <a:blip r:embed="rId3"/>
          <a:stretch>
            <a:fillRect/>
          </a:stretch>
        </p:blipFill>
        <p:spPr>
          <a:xfrm>
            <a:off x="611560" y="1286704"/>
            <a:ext cx="7086929" cy="3140695"/>
          </a:xfrm>
          <a:prstGeom prst="rect">
            <a:avLst/>
          </a:prstGeom>
        </p:spPr>
      </p:pic>
      <p:pic>
        <p:nvPicPr>
          <p:cNvPr id="6" name="Picture 5">
            <a:extLst>
              <a:ext uri="{FF2B5EF4-FFF2-40B4-BE49-F238E27FC236}">
                <a16:creationId xmlns:a16="http://schemas.microsoft.com/office/drawing/2014/main" id="{DD75F8DA-7AE5-43BE-8B9B-D480D50696C4}"/>
              </a:ext>
            </a:extLst>
          </p:cNvPr>
          <p:cNvPicPr>
            <a:picLocks noChangeAspect="1"/>
          </p:cNvPicPr>
          <p:nvPr/>
        </p:nvPicPr>
        <p:blipFill>
          <a:blip r:embed="rId4"/>
          <a:stretch>
            <a:fillRect/>
          </a:stretch>
        </p:blipFill>
        <p:spPr>
          <a:xfrm>
            <a:off x="611560" y="4360533"/>
            <a:ext cx="6839905" cy="905001"/>
          </a:xfrm>
          <a:prstGeom prst="rect">
            <a:avLst/>
          </a:prstGeom>
        </p:spPr>
      </p:pic>
      <p:pic>
        <p:nvPicPr>
          <p:cNvPr id="8" name="Picture 7">
            <a:extLst>
              <a:ext uri="{FF2B5EF4-FFF2-40B4-BE49-F238E27FC236}">
                <a16:creationId xmlns:a16="http://schemas.microsoft.com/office/drawing/2014/main" id="{18EB2FB1-E0AA-4F20-A99E-C263D3944D7A}"/>
              </a:ext>
            </a:extLst>
          </p:cNvPr>
          <p:cNvPicPr>
            <a:picLocks noChangeAspect="1"/>
          </p:cNvPicPr>
          <p:nvPr/>
        </p:nvPicPr>
        <p:blipFill>
          <a:blip r:embed="rId5"/>
          <a:stretch>
            <a:fillRect/>
          </a:stretch>
        </p:blipFill>
        <p:spPr>
          <a:xfrm>
            <a:off x="601936" y="5265534"/>
            <a:ext cx="7468642" cy="145752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2">
            <a:extLst>
              <a:ext uri="{FF2B5EF4-FFF2-40B4-BE49-F238E27FC236}">
                <a16:creationId xmlns:a16="http://schemas.microsoft.com/office/drawing/2014/main" id="{4ECD1B85-4448-479B-B488-9F907A733850}"/>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10. Project Results</a:t>
            </a:r>
          </a:p>
        </p:txBody>
      </p:sp>
      <p:sp>
        <p:nvSpPr>
          <p:cNvPr id="5" name="Rectangle 4">
            <a:extLst>
              <a:ext uri="{FF2B5EF4-FFF2-40B4-BE49-F238E27FC236}">
                <a16:creationId xmlns:a16="http://schemas.microsoft.com/office/drawing/2014/main" id="{22D17C6E-3CFD-45D3-8588-0EFA389BBE57}"/>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4" name="Picture 3">
            <a:extLst>
              <a:ext uri="{FF2B5EF4-FFF2-40B4-BE49-F238E27FC236}">
                <a16:creationId xmlns:a16="http://schemas.microsoft.com/office/drawing/2014/main" id="{87D20FF6-78FF-4F50-8B2C-4DD0C60F4DC8}"/>
              </a:ext>
            </a:extLst>
          </p:cNvPr>
          <p:cNvPicPr>
            <a:picLocks noChangeAspect="1"/>
          </p:cNvPicPr>
          <p:nvPr/>
        </p:nvPicPr>
        <p:blipFill>
          <a:blip r:embed="rId3"/>
          <a:stretch>
            <a:fillRect/>
          </a:stretch>
        </p:blipFill>
        <p:spPr>
          <a:xfrm>
            <a:off x="683568" y="1416490"/>
            <a:ext cx="7506748" cy="2534004"/>
          </a:xfrm>
          <a:prstGeom prst="rect">
            <a:avLst/>
          </a:prstGeom>
        </p:spPr>
      </p:pic>
    </p:spTree>
    <p:extLst>
      <p:ext uri="{BB962C8B-B14F-4D97-AF65-F5344CB8AC3E}">
        <p14:creationId xmlns:p14="http://schemas.microsoft.com/office/powerpoint/2010/main" val="3811782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2">
            <a:extLst>
              <a:ext uri="{FF2B5EF4-FFF2-40B4-BE49-F238E27FC236}">
                <a16:creationId xmlns:a16="http://schemas.microsoft.com/office/drawing/2014/main" id="{4ECD1B85-4448-479B-B488-9F907A733850}"/>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10. Project Results</a:t>
            </a:r>
          </a:p>
        </p:txBody>
      </p:sp>
      <p:sp>
        <p:nvSpPr>
          <p:cNvPr id="5" name="Rectangle 4">
            <a:extLst>
              <a:ext uri="{FF2B5EF4-FFF2-40B4-BE49-F238E27FC236}">
                <a16:creationId xmlns:a16="http://schemas.microsoft.com/office/drawing/2014/main" id="{22D17C6E-3CFD-45D3-8588-0EFA389BBE57}"/>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9" name="Picture 8">
            <a:extLst>
              <a:ext uri="{FF2B5EF4-FFF2-40B4-BE49-F238E27FC236}">
                <a16:creationId xmlns:a16="http://schemas.microsoft.com/office/drawing/2014/main" id="{C867C44F-9BA3-4C56-B9D8-2305A45100FD}"/>
              </a:ext>
            </a:extLst>
          </p:cNvPr>
          <p:cNvPicPr>
            <a:picLocks noChangeAspect="1"/>
          </p:cNvPicPr>
          <p:nvPr/>
        </p:nvPicPr>
        <p:blipFill>
          <a:blip r:embed="rId3"/>
          <a:stretch>
            <a:fillRect/>
          </a:stretch>
        </p:blipFill>
        <p:spPr>
          <a:xfrm>
            <a:off x="1043608" y="1412776"/>
            <a:ext cx="6585332" cy="5111749"/>
          </a:xfrm>
          <a:prstGeom prst="rect">
            <a:avLst/>
          </a:prstGeom>
        </p:spPr>
      </p:pic>
    </p:spTree>
    <p:extLst>
      <p:ext uri="{BB962C8B-B14F-4D97-AF65-F5344CB8AC3E}">
        <p14:creationId xmlns:p14="http://schemas.microsoft.com/office/powerpoint/2010/main" val="2328192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1330A95-86EE-47DB-8BBC-7419D9A96BC5}"/>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6147" name="TextBox 3">
            <a:extLst>
              <a:ext uri="{FF2B5EF4-FFF2-40B4-BE49-F238E27FC236}">
                <a16:creationId xmlns:a16="http://schemas.microsoft.com/office/drawing/2014/main" id="{B4E8A053-B954-469B-BAA0-0BAD6B4DEE81}"/>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chemeClr val="bg1"/>
                </a:solidFill>
                <a:cs typeface="Arial" panose="020B0604020202020204" pitchFamily="34" charset="0"/>
              </a:rPr>
              <a:t>Document History</a:t>
            </a:r>
          </a:p>
        </p:txBody>
      </p:sp>
      <p:graphicFrame>
        <p:nvGraphicFramePr>
          <p:cNvPr id="5" name="Table 4">
            <a:extLst>
              <a:ext uri="{FF2B5EF4-FFF2-40B4-BE49-F238E27FC236}">
                <a16:creationId xmlns:a16="http://schemas.microsoft.com/office/drawing/2014/main" id="{5BE3DCB5-EF6A-445F-AB68-3317A281A7A1}"/>
              </a:ext>
            </a:extLst>
          </p:cNvPr>
          <p:cNvGraphicFramePr>
            <a:graphicFrameLocks noGrp="1"/>
          </p:cNvGraphicFramePr>
          <p:nvPr>
            <p:extLst>
              <p:ext uri="{D42A27DB-BD31-4B8C-83A1-F6EECF244321}">
                <p14:modId xmlns:p14="http://schemas.microsoft.com/office/powerpoint/2010/main" val="4056537942"/>
              </p:ext>
            </p:extLst>
          </p:nvPr>
        </p:nvGraphicFramePr>
        <p:xfrm>
          <a:off x="166688" y="1160463"/>
          <a:ext cx="8640762" cy="2184401"/>
        </p:xfrm>
        <a:graphic>
          <a:graphicData uri="http://schemas.openxmlformats.org/drawingml/2006/table">
            <a:tbl>
              <a:tblPr firstRow="1" bandRow="1">
                <a:tableStyleId>{5C22544A-7EE6-4342-B048-85BDC9FD1C3A}</a:tableStyleId>
              </a:tblPr>
              <a:tblGrid>
                <a:gridCol w="1036891">
                  <a:extLst>
                    <a:ext uri="{9D8B030D-6E8A-4147-A177-3AD203B41FA5}">
                      <a16:colId xmlns:a16="http://schemas.microsoft.com/office/drawing/2014/main" val="20000"/>
                    </a:ext>
                  </a:extLst>
                </a:gridCol>
                <a:gridCol w="2160191">
                  <a:extLst>
                    <a:ext uri="{9D8B030D-6E8A-4147-A177-3AD203B41FA5}">
                      <a16:colId xmlns:a16="http://schemas.microsoft.com/office/drawing/2014/main" val="20001"/>
                    </a:ext>
                  </a:extLst>
                </a:gridCol>
                <a:gridCol w="3197082">
                  <a:extLst>
                    <a:ext uri="{9D8B030D-6E8A-4147-A177-3AD203B41FA5}">
                      <a16:colId xmlns:a16="http://schemas.microsoft.com/office/drawing/2014/main" val="20002"/>
                    </a:ext>
                  </a:extLst>
                </a:gridCol>
                <a:gridCol w="2246598">
                  <a:extLst>
                    <a:ext uri="{9D8B030D-6E8A-4147-A177-3AD203B41FA5}">
                      <a16:colId xmlns:a16="http://schemas.microsoft.com/office/drawing/2014/main" val="20003"/>
                    </a:ext>
                  </a:extLst>
                </a:gridCol>
              </a:tblGrid>
              <a:tr h="970845">
                <a:tc>
                  <a:txBody>
                    <a:bodyPr/>
                    <a:lstStyle/>
                    <a:p>
                      <a:pPr marL="0" marR="0" algn="ctr">
                        <a:spcBef>
                          <a:spcPts val="0"/>
                        </a:spcBef>
                        <a:spcAft>
                          <a:spcPts val="0"/>
                        </a:spcAft>
                      </a:pPr>
                      <a:r>
                        <a:rPr lang="en-US" sz="1600" dirty="0">
                          <a:effectLst/>
                        </a:rPr>
                        <a:t>Version Number</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Effective Date of release</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Summary of Included Changes</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Author</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606778">
                <a:tc>
                  <a:txBody>
                    <a:bodyPr/>
                    <a:lstStyle/>
                    <a:p>
                      <a:pPr marL="57150" marR="0" algn="ctr">
                        <a:spcBef>
                          <a:spcPts val="0"/>
                        </a:spcBef>
                        <a:spcAft>
                          <a:spcPts val="0"/>
                        </a:spcAft>
                      </a:pPr>
                      <a:r>
                        <a:rPr lang="en-US" sz="1600" dirty="0">
                          <a:effectLst/>
                        </a:rPr>
                        <a:t>1</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5415" marR="0">
                        <a:spcBef>
                          <a:spcPts val="0"/>
                        </a:spcBef>
                        <a:spcAft>
                          <a:spcPts val="0"/>
                        </a:spcAft>
                      </a:pPr>
                      <a:r>
                        <a:rPr lang="en-US" sz="1600" dirty="0">
                          <a:effectLst/>
                        </a:rPr>
                        <a:t>4</a:t>
                      </a:r>
                      <a:r>
                        <a:rPr lang="en-US" sz="1600" baseline="30000" dirty="0">
                          <a:effectLst/>
                        </a:rPr>
                        <a:t>th</a:t>
                      </a:r>
                      <a:r>
                        <a:rPr lang="en-US" sz="1600" dirty="0">
                          <a:effectLst/>
                        </a:rPr>
                        <a:t> March 2016</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1605" marR="0">
                        <a:spcBef>
                          <a:spcPts val="0"/>
                        </a:spcBef>
                        <a:spcAft>
                          <a:spcPts val="0"/>
                        </a:spcAft>
                      </a:pPr>
                      <a:r>
                        <a:rPr lang="en-US" sz="1600" dirty="0">
                          <a:effectLst/>
                        </a:rPr>
                        <a:t>First Edition</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06045" marR="0">
                        <a:spcBef>
                          <a:spcPts val="0"/>
                        </a:spcBef>
                        <a:spcAft>
                          <a:spcPts val="0"/>
                        </a:spcAft>
                      </a:pPr>
                      <a:r>
                        <a:rPr lang="en-US" sz="1600" dirty="0">
                          <a:effectLst/>
                        </a:rPr>
                        <a:t>Satya CVS</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1"/>
                  </a:ext>
                </a:extLst>
              </a:tr>
              <a:tr h="606778">
                <a:tc>
                  <a:txBody>
                    <a:bodyPr/>
                    <a:lstStyle/>
                    <a:p>
                      <a:pPr marL="57150" marR="0" algn="ctr">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2</a:t>
                      </a:r>
                    </a:p>
                  </a:txBody>
                  <a:tcPr marL="0" marR="0" marT="0" marB="0" anchor="ctr"/>
                </a:tc>
                <a:tc>
                  <a:txBody>
                    <a:bodyPr/>
                    <a:lstStyle/>
                    <a:p>
                      <a:pPr marL="14541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23</a:t>
                      </a:r>
                      <a:r>
                        <a:rPr lang="en-US" sz="1600" baseline="30000" dirty="0">
                          <a:solidFill>
                            <a:srgbClr val="000000"/>
                          </a:solidFill>
                          <a:effectLst/>
                          <a:latin typeface="Cambria" panose="02040503050406030204" pitchFamily="18" charset="0"/>
                          <a:ea typeface="ヒラギノ角ゴ Pro W3"/>
                          <a:cs typeface="Times New Roman" panose="02020603050405020304" pitchFamily="18" charset="0"/>
                        </a:rPr>
                        <a:t>rd</a:t>
                      </a: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 Jul 2018</a:t>
                      </a:r>
                    </a:p>
                  </a:txBody>
                  <a:tcPr marL="0" marR="0" marT="0" marB="0" anchor="ctr"/>
                </a:tc>
                <a:tc>
                  <a:txBody>
                    <a:bodyPr/>
                    <a:lstStyle/>
                    <a:p>
                      <a:pPr marL="14160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Changed for Module 6</a:t>
                      </a:r>
                    </a:p>
                  </a:txBody>
                  <a:tcPr marL="0" marR="0" marT="0" marB="0" anchor="ctr"/>
                </a:tc>
                <a:tc>
                  <a:txBody>
                    <a:bodyPr/>
                    <a:lstStyle/>
                    <a:p>
                      <a:pPr marL="10604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Shrinivas K R</a:t>
                      </a:r>
                    </a:p>
                  </a:txBody>
                  <a:tcPr marL="0" marR="0" marT="0" marB="0" anchor="ctr"/>
                </a:tc>
                <a:extLst>
                  <a:ext uri="{0D108BD9-81ED-4DB2-BD59-A6C34878D82A}">
                    <a16:rowId xmlns:a16="http://schemas.microsoft.com/office/drawing/2014/main" val="3842095700"/>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2">
            <a:extLst>
              <a:ext uri="{FF2B5EF4-FFF2-40B4-BE49-F238E27FC236}">
                <a16:creationId xmlns:a16="http://schemas.microsoft.com/office/drawing/2014/main" id="{4ECD1B85-4448-479B-B488-9F907A733850}"/>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10. Project Results</a:t>
            </a:r>
          </a:p>
        </p:txBody>
      </p:sp>
      <p:sp>
        <p:nvSpPr>
          <p:cNvPr id="5" name="Rectangle 4">
            <a:extLst>
              <a:ext uri="{FF2B5EF4-FFF2-40B4-BE49-F238E27FC236}">
                <a16:creationId xmlns:a16="http://schemas.microsoft.com/office/drawing/2014/main" id="{22D17C6E-3CFD-45D3-8588-0EFA389BBE57}"/>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3" name="Picture 2">
            <a:extLst>
              <a:ext uri="{FF2B5EF4-FFF2-40B4-BE49-F238E27FC236}">
                <a16:creationId xmlns:a16="http://schemas.microsoft.com/office/drawing/2014/main" id="{6B21C2C3-95B8-4182-AFB7-80DCE2627703}"/>
              </a:ext>
            </a:extLst>
          </p:cNvPr>
          <p:cNvPicPr>
            <a:picLocks noChangeAspect="1"/>
          </p:cNvPicPr>
          <p:nvPr/>
        </p:nvPicPr>
        <p:blipFill>
          <a:blip r:embed="rId3"/>
          <a:stretch>
            <a:fillRect/>
          </a:stretch>
        </p:blipFill>
        <p:spPr>
          <a:xfrm>
            <a:off x="749565" y="1484784"/>
            <a:ext cx="7573432" cy="4248743"/>
          </a:xfrm>
          <a:prstGeom prst="rect">
            <a:avLst/>
          </a:prstGeom>
        </p:spPr>
      </p:pic>
    </p:spTree>
    <p:extLst>
      <p:ext uri="{BB962C8B-B14F-4D97-AF65-F5344CB8AC3E}">
        <p14:creationId xmlns:p14="http://schemas.microsoft.com/office/powerpoint/2010/main" val="3817136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2">
            <a:extLst>
              <a:ext uri="{FF2B5EF4-FFF2-40B4-BE49-F238E27FC236}">
                <a16:creationId xmlns:a16="http://schemas.microsoft.com/office/drawing/2014/main" id="{D3AB802A-056F-444A-9970-2144C03AB1E2}"/>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11. Proposed Improvements</a:t>
            </a:r>
          </a:p>
        </p:txBody>
      </p:sp>
      <p:sp>
        <p:nvSpPr>
          <p:cNvPr id="5" name="Rectangle 4">
            <a:extLst>
              <a:ext uri="{FF2B5EF4-FFF2-40B4-BE49-F238E27FC236}">
                <a16:creationId xmlns:a16="http://schemas.microsoft.com/office/drawing/2014/main" id="{B9D0CD53-A092-414F-B89B-CA1AE9D05931}"/>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List of Improvements</a:t>
            </a:r>
          </a:p>
          <a:p>
            <a:pPr marL="742950" lvl="1" indent="-285750">
              <a:buFont typeface="Wingdings" panose="05000000000000000000" pitchFamily="2" charset="2"/>
              <a:buChar char="§"/>
              <a:defRPr/>
            </a:pPr>
            <a:r>
              <a:rPr lang="en-SG" dirty="0">
                <a:solidFill>
                  <a:schemeClr val="tx1"/>
                </a:solidFill>
              </a:rPr>
              <a:t>Making better test script</a:t>
            </a:r>
          </a:p>
          <a:p>
            <a:pPr marL="742950" lvl="1" indent="-285750">
              <a:buFont typeface="Wingdings" panose="05000000000000000000" pitchFamily="2" charset="2"/>
              <a:buChar char="§"/>
              <a:defRPr/>
            </a:pPr>
            <a:r>
              <a:rPr lang="en-SG" dirty="0">
                <a:solidFill>
                  <a:schemeClr val="tx1"/>
                </a:solidFill>
              </a:rPr>
              <a:t>Learn more about testing software application</a:t>
            </a: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34AB9868-174E-4CF9-84F8-E5A064113081}"/>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8195" name="TextBox 3">
            <a:extLst>
              <a:ext uri="{FF2B5EF4-FFF2-40B4-BE49-F238E27FC236}">
                <a16:creationId xmlns:a16="http://schemas.microsoft.com/office/drawing/2014/main" id="{A6FE6D4A-AD83-4EB0-A2AD-2E9E9A1009DE}"/>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chemeClr val="bg1"/>
                </a:solidFill>
                <a:cs typeface="Arial" panose="020B0604020202020204" pitchFamily="34" charset="0"/>
              </a:rPr>
              <a:t>Contents</a:t>
            </a:r>
          </a:p>
        </p:txBody>
      </p:sp>
      <p:graphicFrame>
        <p:nvGraphicFramePr>
          <p:cNvPr id="2" name="Table 1">
            <a:extLst>
              <a:ext uri="{FF2B5EF4-FFF2-40B4-BE49-F238E27FC236}">
                <a16:creationId xmlns:a16="http://schemas.microsoft.com/office/drawing/2014/main" id="{6F2896E3-39EB-4ECA-AD65-AB059FA4FCC5}"/>
              </a:ext>
            </a:extLst>
          </p:cNvPr>
          <p:cNvGraphicFramePr>
            <a:graphicFrameLocks noGrp="1"/>
          </p:cNvGraphicFramePr>
          <p:nvPr>
            <p:extLst>
              <p:ext uri="{D42A27DB-BD31-4B8C-83A1-F6EECF244321}">
                <p14:modId xmlns:p14="http://schemas.microsoft.com/office/powerpoint/2010/main" val="2995819871"/>
              </p:ext>
            </p:extLst>
          </p:nvPr>
        </p:nvGraphicFramePr>
        <p:xfrm>
          <a:off x="179388" y="1101725"/>
          <a:ext cx="8705850" cy="4023360"/>
        </p:xfrm>
        <a:graphic>
          <a:graphicData uri="http://schemas.openxmlformats.org/drawingml/2006/table">
            <a:tbl>
              <a:tblPr firstRow="1" bandRow="1">
                <a:tableStyleId>{5C22544A-7EE6-4342-B048-85BDC9FD1C3A}</a:tableStyleId>
              </a:tblPr>
              <a:tblGrid>
                <a:gridCol w="1212227">
                  <a:extLst>
                    <a:ext uri="{9D8B030D-6E8A-4147-A177-3AD203B41FA5}">
                      <a16:colId xmlns:a16="http://schemas.microsoft.com/office/drawing/2014/main" val="2834307532"/>
                    </a:ext>
                  </a:extLst>
                </a:gridCol>
                <a:gridCol w="7493623">
                  <a:extLst>
                    <a:ext uri="{9D8B030D-6E8A-4147-A177-3AD203B41FA5}">
                      <a16:colId xmlns:a16="http://schemas.microsoft.com/office/drawing/2014/main" val="4186691054"/>
                    </a:ext>
                  </a:extLst>
                </a:gridCol>
              </a:tblGrid>
              <a:tr h="335280">
                <a:tc>
                  <a:txBody>
                    <a:bodyPr/>
                    <a:lstStyle/>
                    <a:p>
                      <a:pPr algn="ctr"/>
                      <a:r>
                        <a:rPr lang="en-SG" sz="1600" dirty="0"/>
                        <a:t>S. No.</a:t>
                      </a:r>
                    </a:p>
                  </a:txBody>
                  <a:tcPr marL="91436" marR="91436" marT="45709" marB="45709" anchor="ctr"/>
                </a:tc>
                <a:tc>
                  <a:txBody>
                    <a:bodyPr/>
                    <a:lstStyle/>
                    <a:p>
                      <a:pPr algn="ctr"/>
                      <a:r>
                        <a:rPr lang="en-SG" sz="1600" dirty="0"/>
                        <a:t>Description</a:t>
                      </a:r>
                    </a:p>
                  </a:txBody>
                  <a:tcPr marL="91436" marR="91436" marT="45709" marB="45709" anchor="ctr"/>
                </a:tc>
                <a:extLst>
                  <a:ext uri="{0D108BD9-81ED-4DB2-BD59-A6C34878D82A}">
                    <a16:rowId xmlns:a16="http://schemas.microsoft.com/office/drawing/2014/main" val="1698723346"/>
                  </a:ext>
                </a:extLst>
              </a:tr>
              <a:tr h="335280">
                <a:tc>
                  <a:txBody>
                    <a:bodyPr/>
                    <a:lstStyle/>
                    <a:p>
                      <a:pPr algn="ctr"/>
                      <a:r>
                        <a:rPr lang="en-SG" sz="1600" dirty="0"/>
                        <a:t>01</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Different Types of Testing</a:t>
                      </a:r>
                    </a:p>
                  </a:txBody>
                  <a:tcPr marL="6350" marR="6350" marT="6351" marB="0" anchor="b"/>
                </a:tc>
                <a:extLst>
                  <a:ext uri="{0D108BD9-81ED-4DB2-BD59-A6C34878D82A}">
                    <a16:rowId xmlns:a16="http://schemas.microsoft.com/office/drawing/2014/main" val="3383460755"/>
                  </a:ext>
                </a:extLst>
              </a:tr>
              <a:tr h="335280">
                <a:tc>
                  <a:txBody>
                    <a:bodyPr/>
                    <a:lstStyle/>
                    <a:p>
                      <a:pPr algn="ctr"/>
                      <a:r>
                        <a:rPr lang="en-SG" sz="1600" dirty="0"/>
                        <a:t>02</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How Different Testing Helps</a:t>
                      </a:r>
                    </a:p>
                  </a:txBody>
                  <a:tcPr marL="6350" marR="6350" marT="6351" marB="0" anchor="b"/>
                </a:tc>
                <a:extLst>
                  <a:ext uri="{0D108BD9-81ED-4DB2-BD59-A6C34878D82A}">
                    <a16:rowId xmlns:a16="http://schemas.microsoft.com/office/drawing/2014/main" val="502453963"/>
                  </a:ext>
                </a:extLst>
              </a:tr>
              <a:tr h="335280">
                <a:tc>
                  <a:txBody>
                    <a:bodyPr/>
                    <a:lstStyle/>
                    <a:p>
                      <a:pPr algn="ctr"/>
                      <a:r>
                        <a:rPr lang="en-SG" sz="1600" dirty="0"/>
                        <a:t>03</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Tests Selected</a:t>
                      </a:r>
                    </a:p>
                  </a:txBody>
                  <a:tcPr marL="6350" marR="6350" marT="6351" marB="0" anchor="b"/>
                </a:tc>
                <a:extLst>
                  <a:ext uri="{0D108BD9-81ED-4DB2-BD59-A6C34878D82A}">
                    <a16:rowId xmlns:a16="http://schemas.microsoft.com/office/drawing/2014/main" val="3888214698"/>
                  </a:ext>
                </a:extLst>
              </a:tr>
              <a:tr h="335280">
                <a:tc>
                  <a:txBody>
                    <a:bodyPr/>
                    <a:lstStyle/>
                    <a:p>
                      <a:pPr algn="ctr"/>
                      <a:r>
                        <a:rPr lang="en-SG" sz="1600" dirty="0"/>
                        <a:t>04</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Test Schedule</a:t>
                      </a:r>
                    </a:p>
                  </a:txBody>
                  <a:tcPr marL="6350" marR="6350" marT="6351" marB="0" anchor="b"/>
                </a:tc>
                <a:extLst>
                  <a:ext uri="{0D108BD9-81ED-4DB2-BD59-A6C34878D82A}">
                    <a16:rowId xmlns:a16="http://schemas.microsoft.com/office/drawing/2014/main" val="3493275254"/>
                  </a:ext>
                </a:extLst>
              </a:tr>
              <a:tr h="335280">
                <a:tc>
                  <a:txBody>
                    <a:bodyPr/>
                    <a:lstStyle/>
                    <a:p>
                      <a:pPr algn="ctr"/>
                      <a:r>
                        <a:rPr lang="en-SG" sz="1600" dirty="0"/>
                        <a:t>05</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Test Results</a:t>
                      </a:r>
                    </a:p>
                  </a:txBody>
                  <a:tcPr marL="6350" marR="6350" marT="6351" marB="0" anchor="b"/>
                </a:tc>
                <a:extLst>
                  <a:ext uri="{0D108BD9-81ED-4DB2-BD59-A6C34878D82A}">
                    <a16:rowId xmlns:a16="http://schemas.microsoft.com/office/drawing/2014/main" val="1429497512"/>
                  </a:ext>
                </a:extLst>
              </a:tr>
              <a:tr h="335280">
                <a:tc>
                  <a:txBody>
                    <a:bodyPr/>
                    <a:lstStyle/>
                    <a:p>
                      <a:pPr algn="ctr"/>
                      <a:r>
                        <a:rPr lang="en-SG" sz="1600" dirty="0"/>
                        <a:t>06</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Testing Tools</a:t>
                      </a:r>
                    </a:p>
                  </a:txBody>
                  <a:tcPr marL="6350" marR="6350" marT="6351" marB="0" anchor="b"/>
                </a:tc>
                <a:extLst>
                  <a:ext uri="{0D108BD9-81ED-4DB2-BD59-A6C34878D82A}">
                    <a16:rowId xmlns:a16="http://schemas.microsoft.com/office/drawing/2014/main" val="1257684296"/>
                  </a:ext>
                </a:extLst>
              </a:tr>
              <a:tr h="335280">
                <a:tc>
                  <a:txBody>
                    <a:bodyPr/>
                    <a:lstStyle/>
                    <a:p>
                      <a:pPr algn="ctr"/>
                      <a:r>
                        <a:rPr lang="en-SG" sz="1600" dirty="0"/>
                        <a:t>07</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Project Milestone &amp; Tasks</a:t>
                      </a:r>
                    </a:p>
                  </a:txBody>
                  <a:tcPr marL="6350" marR="6350" marT="6351" marB="0" anchor="b"/>
                </a:tc>
                <a:extLst>
                  <a:ext uri="{0D108BD9-81ED-4DB2-BD59-A6C34878D82A}">
                    <a16:rowId xmlns:a16="http://schemas.microsoft.com/office/drawing/2014/main" val="1297185499"/>
                  </a:ext>
                </a:extLst>
              </a:tr>
              <a:tr h="335280">
                <a:tc>
                  <a:txBody>
                    <a:bodyPr/>
                    <a:lstStyle/>
                    <a:p>
                      <a:pPr algn="ctr"/>
                      <a:r>
                        <a:rPr lang="en-SG" sz="1600" dirty="0"/>
                        <a:t>08</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Milestone Feedback &amp; Action Taken</a:t>
                      </a:r>
                    </a:p>
                  </a:txBody>
                  <a:tcPr marL="6350" marR="6350" marT="6351" marB="0" anchor="b"/>
                </a:tc>
                <a:extLst>
                  <a:ext uri="{0D108BD9-81ED-4DB2-BD59-A6C34878D82A}">
                    <a16:rowId xmlns:a16="http://schemas.microsoft.com/office/drawing/2014/main" val="3134097065"/>
                  </a:ext>
                </a:extLst>
              </a:tr>
              <a:tr h="335280">
                <a:tc>
                  <a:txBody>
                    <a:bodyPr/>
                    <a:lstStyle/>
                    <a:p>
                      <a:pPr algn="ctr"/>
                      <a:r>
                        <a:rPr lang="en-SG" sz="1600" dirty="0"/>
                        <a:t>09</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Modifications Made Based on Feedback</a:t>
                      </a:r>
                    </a:p>
                  </a:txBody>
                  <a:tcPr marL="6350" marR="6350" marT="6351" marB="0" anchor="b"/>
                </a:tc>
                <a:extLst>
                  <a:ext uri="{0D108BD9-81ED-4DB2-BD59-A6C34878D82A}">
                    <a16:rowId xmlns:a16="http://schemas.microsoft.com/office/drawing/2014/main" val="1182630671"/>
                  </a:ext>
                </a:extLst>
              </a:tr>
              <a:tr h="335280">
                <a:tc>
                  <a:txBody>
                    <a:bodyPr/>
                    <a:lstStyle/>
                    <a:p>
                      <a:pPr algn="ctr"/>
                      <a:r>
                        <a:rPr lang="en-SG" sz="1600" dirty="0"/>
                        <a:t>10</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Project Results</a:t>
                      </a:r>
                    </a:p>
                  </a:txBody>
                  <a:tcPr marL="6350" marR="6350" marT="6351" marB="0" anchor="b"/>
                </a:tc>
                <a:extLst>
                  <a:ext uri="{0D108BD9-81ED-4DB2-BD59-A6C34878D82A}">
                    <a16:rowId xmlns:a16="http://schemas.microsoft.com/office/drawing/2014/main" val="1801439304"/>
                  </a:ext>
                </a:extLst>
              </a:tr>
              <a:tr h="335280">
                <a:tc>
                  <a:txBody>
                    <a:bodyPr/>
                    <a:lstStyle/>
                    <a:p>
                      <a:pPr algn="ctr"/>
                      <a:r>
                        <a:rPr lang="en-SG" sz="1600" dirty="0"/>
                        <a:t>11</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Proposed Improvements</a:t>
                      </a:r>
                    </a:p>
                  </a:txBody>
                  <a:tcPr marL="6350" marR="6350" marT="6351" marB="0" anchor="b"/>
                </a:tc>
                <a:extLst>
                  <a:ext uri="{0D108BD9-81ED-4DB2-BD59-A6C34878D82A}">
                    <a16:rowId xmlns:a16="http://schemas.microsoft.com/office/drawing/2014/main" val="383569073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a:extLst>
              <a:ext uri="{FF2B5EF4-FFF2-40B4-BE49-F238E27FC236}">
                <a16:creationId xmlns:a16="http://schemas.microsoft.com/office/drawing/2014/main" id="{792C8CC4-A556-4608-8FB1-142A09AD08E4}"/>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 </a:t>
            </a:r>
            <a:r>
              <a:rPr lang="en-SG" altLang="en-US" sz="2800" dirty="0">
                <a:solidFill>
                  <a:schemeClr val="bg1"/>
                </a:solidFill>
              </a:rPr>
              <a:t>Different Types of Testing</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Functional Testing</a:t>
            </a:r>
          </a:p>
          <a:p>
            <a:pPr marL="742950" lvl="1" indent="-285750">
              <a:spcBef>
                <a:spcPts val="600"/>
              </a:spcBef>
              <a:spcAft>
                <a:spcPts val="600"/>
              </a:spcAft>
              <a:buFont typeface="Calibri" panose="020F0502020204030204" pitchFamily="34" charset="0"/>
              <a:buChar char="‒"/>
              <a:defRPr/>
            </a:pPr>
            <a:r>
              <a:rPr lang="en-SG" sz="2000" b="1" dirty="0">
                <a:solidFill>
                  <a:schemeClr val="tx1"/>
                </a:solidFill>
              </a:rPr>
              <a:t>Unit Test</a:t>
            </a:r>
            <a:br>
              <a:rPr lang="en-SG" sz="2000" dirty="0">
                <a:solidFill>
                  <a:schemeClr val="tx1"/>
                </a:solidFill>
              </a:rPr>
            </a:br>
            <a:r>
              <a:rPr lang="en-US" sz="2000" dirty="0">
                <a:solidFill>
                  <a:schemeClr val="tx1"/>
                </a:solidFill>
              </a:rPr>
              <a:t>Unit tests are very low level and close to the source of an application. They consist in testing individual methods and functions of the classes, components, or modules used by your software. Unit tests are generally quite cheap to automate and can run very quickly by a continuous integration server.</a:t>
            </a:r>
            <a:endParaRPr lang="en-SG" sz="2000" dirty="0">
              <a:solidFill>
                <a:schemeClr val="tx1"/>
              </a:solidFill>
            </a:endParaRPr>
          </a:p>
          <a:p>
            <a:pPr marL="742950" lvl="1" indent="-285750">
              <a:spcBef>
                <a:spcPts val="600"/>
              </a:spcBef>
              <a:spcAft>
                <a:spcPts val="600"/>
              </a:spcAft>
              <a:buFont typeface="Calibri" panose="020F0502020204030204" pitchFamily="34" charset="0"/>
              <a:buChar char="‒"/>
              <a:defRPr/>
            </a:pPr>
            <a:r>
              <a:rPr lang="en-SG" sz="2000" b="1" dirty="0">
                <a:solidFill>
                  <a:schemeClr val="tx1"/>
                </a:solidFill>
              </a:rPr>
              <a:t>Integration Test</a:t>
            </a:r>
            <a:br>
              <a:rPr lang="en-SG" sz="2000" b="1" dirty="0">
                <a:solidFill>
                  <a:schemeClr val="tx1"/>
                </a:solidFill>
              </a:rPr>
            </a:br>
            <a:r>
              <a:rPr lang="en-US" sz="2000" dirty="0">
                <a:solidFill>
                  <a:schemeClr val="tx1"/>
                </a:solidFill>
              </a:rPr>
              <a:t>Integration tests verify that different modules or services used by your application work well together. For example, it can be testing the interaction with the database or making sure that microservices work together as expected. </a:t>
            </a:r>
          </a:p>
          <a:p>
            <a:pPr marL="742950" lvl="1" indent="-285750">
              <a:spcBef>
                <a:spcPts val="600"/>
              </a:spcBef>
              <a:spcAft>
                <a:spcPts val="600"/>
              </a:spcAft>
              <a:buFont typeface="Calibri" panose="020F0502020204030204" pitchFamily="34" charset="0"/>
              <a:buChar char="‒"/>
              <a:defRPr/>
            </a:pPr>
            <a:r>
              <a:rPr lang="en-SG" sz="2000" b="1" dirty="0">
                <a:solidFill>
                  <a:schemeClr val="tx1"/>
                </a:solidFill>
              </a:rPr>
              <a:t>User Acceptance Testing</a:t>
            </a:r>
            <a:br>
              <a:rPr lang="en-SG" sz="2000" b="1" dirty="0">
                <a:solidFill>
                  <a:schemeClr val="tx1"/>
                </a:solidFill>
              </a:rPr>
            </a:br>
            <a:r>
              <a:rPr lang="en-US" sz="2000" dirty="0">
                <a:solidFill>
                  <a:schemeClr val="tx1"/>
                </a:solidFill>
              </a:rPr>
              <a:t>Acceptance tests are formal tests that verify if a system satisfies business requirements. They require the entire application to be running while testing and focus on replicating user behaviors.</a:t>
            </a:r>
            <a:br>
              <a:rPr lang="en-SG" dirty="0">
                <a:solidFill>
                  <a:schemeClr val="tx1"/>
                </a:solidFill>
              </a:rPr>
            </a:br>
            <a:endParaRPr lang="en-SG"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a:extLst>
              <a:ext uri="{FF2B5EF4-FFF2-40B4-BE49-F238E27FC236}">
                <a16:creationId xmlns:a16="http://schemas.microsoft.com/office/drawing/2014/main" id="{792C8CC4-A556-4608-8FB1-142A09AD08E4}"/>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 </a:t>
            </a:r>
            <a:r>
              <a:rPr lang="en-SG" altLang="en-US" sz="2800" dirty="0">
                <a:solidFill>
                  <a:schemeClr val="bg1"/>
                </a:solidFill>
              </a:rPr>
              <a:t>Different Types of Testing</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Non-Functional Testing</a:t>
            </a:r>
          </a:p>
          <a:p>
            <a:pPr marL="742950" lvl="1" indent="-285750">
              <a:spcBef>
                <a:spcPts val="600"/>
              </a:spcBef>
              <a:spcAft>
                <a:spcPts val="600"/>
              </a:spcAft>
              <a:buFont typeface="Calibri" panose="020F0502020204030204" pitchFamily="34" charset="0"/>
              <a:buChar char="‒"/>
              <a:defRPr/>
            </a:pPr>
            <a:r>
              <a:rPr lang="en-US" sz="2000" b="1" dirty="0">
                <a:solidFill>
                  <a:schemeClr val="tx1"/>
                </a:solidFill>
                <a:effectLst/>
                <a:ea typeface="Times New Roman" panose="02020603050405020304" pitchFamily="18" charset="0"/>
                <a:cs typeface="Times New Roman" panose="02020603050405020304" pitchFamily="18" charset="0"/>
              </a:rPr>
              <a:t>Cross-browser testing</a:t>
            </a:r>
            <a:br>
              <a:rPr lang="en-US" sz="2000" b="1" dirty="0">
                <a:solidFill>
                  <a:schemeClr val="tx1"/>
                </a:solidFill>
                <a:effectLst/>
                <a:ea typeface="Times New Roman" panose="02020603050405020304" pitchFamily="18" charset="0"/>
                <a:cs typeface="Times New Roman" panose="02020603050405020304" pitchFamily="18" charset="0"/>
              </a:rPr>
            </a:br>
            <a:r>
              <a:rPr lang="en-US" sz="2000" dirty="0">
                <a:solidFill>
                  <a:schemeClr val="tx1"/>
                </a:solidFill>
                <a:effectLst/>
                <a:ea typeface="Cambria" panose="02040503050406030204" pitchFamily="18" charset="0"/>
                <a:cs typeface="Times New Roman" panose="02020603050405020304" pitchFamily="18" charset="0"/>
              </a:rPr>
              <a:t>Cross-browser testing, also called browser testing, is a quality assurance (QA) process that checks whether a web-based application, site or page function as intended for end users across multiple browsers and devices.</a:t>
            </a:r>
            <a:endParaRPr lang="en-US" sz="2000" b="1" dirty="0">
              <a:solidFill>
                <a:schemeClr val="tx1"/>
              </a:solidFill>
            </a:endParaRPr>
          </a:p>
          <a:p>
            <a:pPr marL="742950" lvl="1" indent="-285750">
              <a:spcBef>
                <a:spcPts val="600"/>
              </a:spcBef>
              <a:spcAft>
                <a:spcPts val="600"/>
              </a:spcAft>
              <a:buFont typeface="Calibri" panose="020F0502020204030204" pitchFamily="34" charset="0"/>
              <a:buChar char="‒"/>
              <a:defRPr/>
            </a:pPr>
            <a:r>
              <a:rPr lang="en-US" sz="2000" b="1" dirty="0">
                <a:solidFill>
                  <a:schemeClr val="tx1"/>
                </a:solidFill>
              </a:rPr>
              <a:t>Performance Testing</a:t>
            </a:r>
            <a:br>
              <a:rPr lang="en-US" sz="2000" b="1" dirty="0">
                <a:solidFill>
                  <a:schemeClr val="tx1"/>
                </a:solidFill>
              </a:rPr>
            </a:br>
            <a:r>
              <a:rPr lang="en-US" sz="2000" dirty="0">
                <a:solidFill>
                  <a:schemeClr val="tx1"/>
                </a:solidFill>
              </a:rPr>
              <a:t>Performance tests evaluate how a system performs under a particular workload. These tests help to measure the reliability, speed, scalability, and responsiveness of an application.</a:t>
            </a:r>
          </a:p>
          <a:p>
            <a:pPr marL="742950" lvl="1" indent="-285750">
              <a:spcBef>
                <a:spcPts val="600"/>
              </a:spcBef>
              <a:spcAft>
                <a:spcPts val="600"/>
              </a:spcAft>
              <a:buFont typeface="Calibri" panose="020F0502020204030204" pitchFamily="34" charset="0"/>
              <a:buChar char="‒"/>
              <a:defRPr/>
            </a:pPr>
            <a:r>
              <a:rPr lang="en-US" sz="2000" b="1" dirty="0">
                <a:solidFill>
                  <a:schemeClr val="tx1"/>
                </a:solidFill>
              </a:rPr>
              <a:t>Load Testing</a:t>
            </a:r>
            <a:br>
              <a:rPr lang="en-US" sz="2000" b="1" dirty="0">
                <a:solidFill>
                  <a:schemeClr val="tx1"/>
                </a:solidFill>
              </a:rPr>
            </a:br>
            <a:r>
              <a:rPr lang="en-US" sz="2000" dirty="0">
                <a:solidFill>
                  <a:schemeClr val="tx1"/>
                </a:solidFill>
              </a:rPr>
              <a:t>A load test is a type of performance test that checks how systems function under a heavy number of concurrent virtual users performing transactions over a certain period of time.</a:t>
            </a:r>
            <a:br>
              <a:rPr lang="en-US" b="1" dirty="0">
                <a:solidFill>
                  <a:schemeClr val="tx1"/>
                </a:solidFill>
              </a:rPr>
            </a:br>
            <a:br>
              <a:rPr lang="en-SG" sz="1600" dirty="0">
                <a:solidFill>
                  <a:schemeClr val="tx1"/>
                </a:solidFill>
              </a:rPr>
            </a:br>
            <a:br>
              <a:rPr lang="en-SG" dirty="0">
                <a:solidFill>
                  <a:schemeClr val="tx1"/>
                </a:solidFill>
              </a:rPr>
            </a:br>
            <a:endParaRPr lang="en-SG"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extLst>
      <p:ext uri="{BB962C8B-B14F-4D97-AF65-F5344CB8AC3E}">
        <p14:creationId xmlns:p14="http://schemas.microsoft.com/office/powerpoint/2010/main" val="852645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2. </a:t>
            </a:r>
            <a:r>
              <a:rPr lang="en-SG" altLang="en-US" sz="2800" dirty="0">
                <a:solidFill>
                  <a:srgbClr val="FFFFFF"/>
                </a:solidFill>
                <a:cs typeface="Arial" panose="020B0604020202020204" pitchFamily="34" charset="0"/>
              </a:rPr>
              <a:t>How Different Test Helps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Functional Testing</a:t>
            </a:r>
          </a:p>
          <a:p>
            <a:pPr marL="285750" indent="-285750">
              <a:spcBef>
                <a:spcPts val="600"/>
              </a:spcBef>
              <a:spcAft>
                <a:spcPts val="600"/>
              </a:spcAft>
              <a:buFont typeface="Wingdings" panose="05000000000000000000" pitchFamily="2" charset="2"/>
              <a:buChar char="q"/>
              <a:defRPr/>
            </a:pPr>
            <a:r>
              <a:rPr lang="en-SG" sz="2000" b="1" dirty="0">
                <a:solidFill>
                  <a:schemeClr val="tx1"/>
                </a:solidFill>
              </a:rPr>
              <a:t>Unit Testing</a:t>
            </a:r>
            <a:br>
              <a:rPr lang="en-SG" sz="2000" b="1" dirty="0">
                <a:solidFill>
                  <a:schemeClr val="tx1"/>
                </a:solidFill>
              </a:rPr>
            </a:br>
            <a:r>
              <a:rPr lang="en-SG" sz="2000" dirty="0">
                <a:solidFill>
                  <a:schemeClr val="tx1"/>
                </a:solidFill>
              </a:rPr>
              <a:t>1. Helps developer write better code</a:t>
            </a:r>
            <a:br>
              <a:rPr lang="en-SG" sz="2000" dirty="0">
                <a:solidFill>
                  <a:schemeClr val="tx1"/>
                </a:solidFill>
              </a:rPr>
            </a:br>
            <a:r>
              <a:rPr lang="en-SG" sz="2000" dirty="0">
                <a:solidFill>
                  <a:schemeClr val="tx1"/>
                </a:solidFill>
              </a:rPr>
              <a:t>2. It helps developer to catch bugs earlier</a:t>
            </a:r>
            <a:br>
              <a:rPr lang="en-SG" sz="2000" dirty="0">
                <a:solidFill>
                  <a:schemeClr val="tx1"/>
                </a:solidFill>
              </a:rPr>
            </a:br>
            <a:r>
              <a:rPr lang="en-SG" sz="2000" dirty="0">
                <a:solidFill>
                  <a:schemeClr val="tx1"/>
                </a:solidFill>
              </a:rPr>
              <a:t>3. It makes the code more easy to refactor</a:t>
            </a:r>
            <a:endParaRPr lang="en-SG" sz="2000" b="1" dirty="0">
              <a:solidFill>
                <a:schemeClr val="tx1"/>
              </a:solidFill>
            </a:endParaRPr>
          </a:p>
          <a:p>
            <a:pPr marL="285750" indent="-285750">
              <a:spcBef>
                <a:spcPts val="600"/>
              </a:spcBef>
              <a:spcAft>
                <a:spcPts val="600"/>
              </a:spcAft>
              <a:buFont typeface="Wingdings" panose="05000000000000000000" pitchFamily="2" charset="2"/>
              <a:buChar char="q"/>
              <a:defRPr/>
            </a:pPr>
            <a:r>
              <a:rPr lang="en-SG" sz="2000" b="1" dirty="0">
                <a:solidFill>
                  <a:schemeClr val="tx1"/>
                </a:solidFill>
              </a:rPr>
              <a:t>User Acceptance Testing</a:t>
            </a:r>
            <a:br>
              <a:rPr lang="en-SG" sz="2000" b="1" dirty="0">
                <a:solidFill>
                  <a:schemeClr val="tx1"/>
                </a:solidFill>
              </a:rPr>
            </a:br>
            <a:r>
              <a:rPr lang="en-SG" sz="2000" dirty="0">
                <a:solidFill>
                  <a:schemeClr val="tx1"/>
                </a:solidFill>
              </a:rPr>
              <a:t>1. Keeping ongoing maintenance costs as low as possible</a:t>
            </a:r>
            <a:br>
              <a:rPr lang="en-SG" sz="2000" dirty="0">
                <a:solidFill>
                  <a:schemeClr val="tx1"/>
                </a:solidFill>
              </a:rPr>
            </a:br>
            <a:r>
              <a:rPr lang="en-SG" sz="2000" dirty="0">
                <a:solidFill>
                  <a:schemeClr val="tx1"/>
                </a:solidFill>
              </a:rPr>
              <a:t>2. Increase end-user happiness</a:t>
            </a:r>
            <a:br>
              <a:rPr lang="en-SG" sz="2000" dirty="0">
                <a:solidFill>
                  <a:schemeClr val="tx1"/>
                </a:solidFill>
              </a:rPr>
            </a:br>
            <a:r>
              <a:rPr lang="en-SG" sz="2000" dirty="0">
                <a:solidFill>
                  <a:schemeClr val="tx1"/>
                </a:solidFill>
              </a:rPr>
              <a:t>3. Increasing software robustness and usability</a:t>
            </a:r>
          </a:p>
          <a:p>
            <a:pPr marL="285750" indent="-285750">
              <a:spcBef>
                <a:spcPts val="600"/>
              </a:spcBef>
              <a:spcAft>
                <a:spcPts val="600"/>
              </a:spcAft>
              <a:buFont typeface="Wingdings" panose="05000000000000000000" pitchFamily="2" charset="2"/>
              <a:buChar char="q"/>
              <a:defRPr/>
            </a:pPr>
            <a:r>
              <a:rPr lang="en-SG" sz="2000" b="1" dirty="0">
                <a:solidFill>
                  <a:schemeClr val="tx1"/>
                </a:solidFill>
              </a:rPr>
              <a:t>Integration Testing</a:t>
            </a:r>
            <a:br>
              <a:rPr lang="en-SG" sz="2000" b="1" dirty="0">
                <a:solidFill>
                  <a:schemeClr val="tx1"/>
                </a:solidFill>
              </a:rPr>
            </a:br>
            <a:r>
              <a:rPr lang="en-SG" sz="2000" dirty="0">
                <a:solidFill>
                  <a:schemeClr val="tx1"/>
                </a:solidFill>
              </a:rPr>
              <a:t>1. </a:t>
            </a:r>
            <a:r>
              <a:rPr lang="en-US" sz="2000" dirty="0">
                <a:solidFill>
                  <a:schemeClr val="tx1"/>
                </a:solidFill>
              </a:rPr>
              <a:t>Integration testing for different modules at the same time is easy.</a:t>
            </a:r>
            <a:br>
              <a:rPr lang="en-SG" sz="2000" dirty="0">
                <a:solidFill>
                  <a:schemeClr val="tx1"/>
                </a:solidFill>
              </a:rPr>
            </a:br>
            <a:r>
              <a:rPr lang="en-SG" sz="2000" dirty="0">
                <a:solidFill>
                  <a:schemeClr val="tx1"/>
                </a:solidFill>
              </a:rPr>
              <a:t>2. </a:t>
            </a:r>
            <a:r>
              <a:rPr lang="en-US" sz="2000" dirty="0">
                <a:solidFill>
                  <a:schemeClr val="tx1"/>
                </a:solidFill>
              </a:rPr>
              <a:t>It can be used in the early as well as later stages of the testing process.</a:t>
            </a:r>
            <a:br>
              <a:rPr lang="en-SG" sz="2000" dirty="0">
                <a:solidFill>
                  <a:schemeClr val="tx1"/>
                </a:solidFill>
              </a:rPr>
            </a:br>
            <a:r>
              <a:rPr lang="en-SG" sz="2000" dirty="0">
                <a:solidFill>
                  <a:schemeClr val="tx1"/>
                </a:solidFill>
              </a:rPr>
              <a:t>3. </a:t>
            </a:r>
            <a:r>
              <a:rPr lang="en-US" sz="2000" dirty="0">
                <a:solidFill>
                  <a:schemeClr val="tx1"/>
                </a:solidFill>
              </a:rPr>
              <a:t>It improves test coverage and provides an additional level of reliability.</a:t>
            </a:r>
            <a:endParaRPr lang="en-SG" sz="2000"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2. </a:t>
            </a:r>
            <a:r>
              <a:rPr lang="en-SG" altLang="en-US" sz="2800" dirty="0">
                <a:solidFill>
                  <a:srgbClr val="FFFFFF"/>
                </a:solidFill>
                <a:cs typeface="Arial" panose="020B0604020202020204" pitchFamily="34" charset="0"/>
              </a:rPr>
              <a:t>How Different Test Helps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Non-Functional Testing</a:t>
            </a:r>
          </a:p>
          <a:p>
            <a:pPr marL="285750" indent="-285750">
              <a:spcBef>
                <a:spcPts val="600"/>
              </a:spcBef>
              <a:spcAft>
                <a:spcPts val="600"/>
              </a:spcAft>
              <a:buFont typeface="Wingdings" panose="05000000000000000000" pitchFamily="2" charset="2"/>
              <a:buChar char="q"/>
              <a:defRPr/>
            </a:pPr>
            <a:r>
              <a:rPr lang="en-SG" sz="2000" b="1" dirty="0">
                <a:solidFill>
                  <a:schemeClr val="tx1"/>
                </a:solidFill>
              </a:rPr>
              <a:t>Cross Browser Testing</a:t>
            </a:r>
            <a:br>
              <a:rPr lang="en-SG" sz="2000" b="1" dirty="0">
                <a:solidFill>
                  <a:schemeClr val="tx1"/>
                </a:solidFill>
              </a:rPr>
            </a:br>
            <a:r>
              <a:rPr lang="en-SG" sz="2000" dirty="0">
                <a:solidFill>
                  <a:schemeClr val="tx1"/>
                </a:solidFill>
              </a:rPr>
              <a:t>1. </a:t>
            </a:r>
            <a:r>
              <a:rPr lang="en-US" sz="2000" b="0" dirty="0">
                <a:solidFill>
                  <a:schemeClr val="tx1"/>
                </a:solidFill>
                <a:effectLst/>
                <a:ea typeface="Calibri" panose="020F0502020204030204" pitchFamily="34" charset="0"/>
                <a:cs typeface="Arial" panose="020B0604020202020204" pitchFamily="34" charset="0"/>
              </a:rPr>
              <a:t>Reduction of repetitive work</a:t>
            </a:r>
            <a:br>
              <a:rPr lang="en-US" sz="2000" dirty="0">
                <a:solidFill>
                  <a:schemeClr val="tx1"/>
                </a:solidFill>
              </a:rPr>
            </a:br>
            <a:r>
              <a:rPr lang="en-US" sz="2000" dirty="0">
                <a:solidFill>
                  <a:schemeClr val="tx1"/>
                </a:solidFill>
              </a:rPr>
              <a:t>2. </a:t>
            </a:r>
            <a:r>
              <a:rPr lang="en-US" sz="2000" b="0" dirty="0">
                <a:solidFill>
                  <a:schemeClr val="tx1"/>
                </a:solidFill>
                <a:effectLst/>
                <a:ea typeface="Calibri" panose="020F0502020204030204" pitchFamily="34" charset="0"/>
                <a:cs typeface="Arial" panose="020B0604020202020204" pitchFamily="34" charset="0"/>
              </a:rPr>
              <a:t>Greater consistency and repeatability</a:t>
            </a:r>
            <a:br>
              <a:rPr lang="en-US" sz="2000" dirty="0">
                <a:solidFill>
                  <a:schemeClr val="tx1"/>
                </a:solidFill>
              </a:rPr>
            </a:br>
            <a:r>
              <a:rPr lang="en-US" sz="2000" dirty="0">
                <a:solidFill>
                  <a:schemeClr val="tx1"/>
                </a:solidFill>
              </a:rPr>
              <a:t>3. </a:t>
            </a:r>
            <a:r>
              <a:rPr lang="en-US" sz="2000" b="0" dirty="0">
                <a:solidFill>
                  <a:schemeClr val="tx1"/>
                </a:solidFill>
                <a:effectLst/>
                <a:ea typeface="Calibri" panose="020F0502020204030204" pitchFamily="34" charset="0"/>
                <a:cs typeface="Arial" panose="020B0604020202020204" pitchFamily="34" charset="0"/>
              </a:rPr>
              <a:t>Ease of access to information about tests or testing</a:t>
            </a:r>
          </a:p>
          <a:p>
            <a:pPr marL="285750" indent="-285750">
              <a:spcBef>
                <a:spcPts val="600"/>
              </a:spcBef>
              <a:spcAft>
                <a:spcPts val="600"/>
              </a:spcAft>
              <a:buFont typeface="Wingdings" panose="05000000000000000000" pitchFamily="2" charset="2"/>
              <a:buChar char="q"/>
              <a:defRPr/>
            </a:pPr>
            <a:r>
              <a:rPr lang="en-US" sz="2000" b="1" dirty="0">
                <a:solidFill>
                  <a:schemeClr val="tx1"/>
                </a:solidFill>
                <a:ea typeface="Calibri" panose="020F0502020204030204" pitchFamily="34" charset="0"/>
                <a:cs typeface="Arial" panose="020B0604020202020204" pitchFamily="34" charset="0"/>
              </a:rPr>
              <a:t>Performance Testing</a:t>
            </a:r>
            <a:br>
              <a:rPr lang="en-US" sz="2000" b="1" dirty="0">
                <a:solidFill>
                  <a:schemeClr val="tx1"/>
                </a:solidFill>
                <a:ea typeface="Calibri" panose="020F0502020204030204" pitchFamily="34" charset="0"/>
                <a:cs typeface="Arial" panose="020B0604020202020204" pitchFamily="34" charset="0"/>
              </a:rPr>
            </a:br>
            <a:r>
              <a:rPr lang="en-SG" sz="2000" dirty="0">
                <a:solidFill>
                  <a:schemeClr val="tx1"/>
                </a:solidFill>
              </a:rPr>
              <a:t>1. </a:t>
            </a:r>
            <a:r>
              <a:rPr lang="en-US" sz="2000" dirty="0">
                <a:solidFill>
                  <a:schemeClr val="tx1"/>
                </a:solidFill>
              </a:rPr>
              <a:t>Measure the speed, accuracy and stability of software</a:t>
            </a:r>
            <a:br>
              <a:rPr lang="en-SG" sz="2000" dirty="0">
                <a:solidFill>
                  <a:schemeClr val="tx1"/>
                </a:solidFill>
              </a:rPr>
            </a:br>
            <a:r>
              <a:rPr lang="en-SG" sz="2000" dirty="0">
                <a:solidFill>
                  <a:schemeClr val="tx1"/>
                </a:solidFill>
              </a:rPr>
              <a:t>2. </a:t>
            </a:r>
            <a:r>
              <a:rPr lang="en-US" sz="2000" dirty="0">
                <a:solidFill>
                  <a:schemeClr val="tx1"/>
                </a:solidFill>
              </a:rPr>
              <a:t>Performance testing allows you to keep your users happy</a:t>
            </a:r>
            <a:br>
              <a:rPr lang="en-SG" sz="2000" dirty="0">
                <a:solidFill>
                  <a:schemeClr val="tx1"/>
                </a:solidFill>
              </a:rPr>
            </a:br>
            <a:r>
              <a:rPr lang="en-SG" sz="2000" dirty="0">
                <a:solidFill>
                  <a:schemeClr val="tx1"/>
                </a:solidFill>
              </a:rPr>
              <a:t>3. </a:t>
            </a:r>
            <a:r>
              <a:rPr lang="en-US" sz="2000" dirty="0">
                <a:solidFill>
                  <a:schemeClr val="tx1"/>
                </a:solidFill>
              </a:rPr>
              <a:t>Improve optimization and load capability</a:t>
            </a:r>
            <a:endParaRPr lang="en-US" sz="2000" dirty="0">
              <a:solidFill>
                <a:schemeClr val="tx1"/>
              </a:solidFill>
              <a:ea typeface="Calibri" panose="020F0502020204030204" pitchFamily="34" charset="0"/>
              <a:cs typeface="Arial" panose="020B0604020202020204" pitchFamily="34" charset="0"/>
            </a:endParaRPr>
          </a:p>
          <a:p>
            <a:pPr marL="285750" indent="-285750">
              <a:spcBef>
                <a:spcPts val="600"/>
              </a:spcBef>
              <a:spcAft>
                <a:spcPts val="600"/>
              </a:spcAft>
              <a:buFont typeface="Wingdings" panose="05000000000000000000" pitchFamily="2" charset="2"/>
              <a:buChar char="q"/>
              <a:defRPr/>
            </a:pPr>
            <a:r>
              <a:rPr lang="en-US" sz="2000" b="1" dirty="0">
                <a:solidFill>
                  <a:schemeClr val="tx1"/>
                </a:solidFill>
                <a:effectLst/>
                <a:ea typeface="Calibri" panose="020F0502020204030204" pitchFamily="34" charset="0"/>
                <a:cs typeface="Arial" panose="020B0604020202020204" pitchFamily="34" charset="0"/>
              </a:rPr>
              <a:t>Load Testing</a:t>
            </a:r>
            <a:br>
              <a:rPr lang="en-US" sz="2000" b="1" dirty="0">
                <a:solidFill>
                  <a:schemeClr val="tx1"/>
                </a:solidFill>
                <a:effectLst/>
                <a:ea typeface="Calibri" panose="020F0502020204030204" pitchFamily="34" charset="0"/>
                <a:cs typeface="Arial" panose="020B0604020202020204" pitchFamily="34" charset="0"/>
              </a:rPr>
            </a:br>
            <a:r>
              <a:rPr lang="en-SG" sz="2000" dirty="0">
                <a:solidFill>
                  <a:schemeClr val="tx1"/>
                </a:solidFill>
              </a:rPr>
              <a:t>1. </a:t>
            </a:r>
            <a:r>
              <a:rPr lang="en-US" sz="2000" dirty="0">
                <a:solidFill>
                  <a:schemeClr val="tx1"/>
                </a:solidFill>
              </a:rPr>
              <a:t>Minimizes the cost of failure for organizations.</a:t>
            </a:r>
            <a:br>
              <a:rPr lang="en-SG" sz="2000" dirty="0">
                <a:solidFill>
                  <a:schemeClr val="tx1"/>
                </a:solidFill>
              </a:rPr>
            </a:br>
            <a:r>
              <a:rPr lang="en-SG" sz="2000" dirty="0">
                <a:solidFill>
                  <a:schemeClr val="tx1"/>
                </a:solidFill>
              </a:rPr>
              <a:t>2. </a:t>
            </a:r>
            <a:r>
              <a:rPr lang="en-US" sz="2000" dirty="0">
                <a:solidFill>
                  <a:schemeClr val="tx1"/>
                </a:solidFill>
              </a:rPr>
              <a:t>Improves software scalability.</a:t>
            </a:r>
            <a:br>
              <a:rPr lang="en-SG" sz="2000" dirty="0">
                <a:solidFill>
                  <a:schemeClr val="tx1"/>
                </a:solidFill>
              </a:rPr>
            </a:br>
            <a:r>
              <a:rPr lang="en-SG" sz="2000" dirty="0">
                <a:solidFill>
                  <a:schemeClr val="tx1"/>
                </a:solidFill>
              </a:rPr>
              <a:t>3. </a:t>
            </a:r>
            <a:r>
              <a:rPr lang="en-US" sz="2000" dirty="0">
                <a:solidFill>
                  <a:schemeClr val="tx1"/>
                </a:solidFill>
              </a:rPr>
              <a:t>Reduces the risk for system downtime.</a:t>
            </a:r>
            <a:endParaRPr lang="en-US" sz="2000" b="1" dirty="0">
              <a:solidFill>
                <a:schemeClr val="tx1"/>
              </a:solidFill>
              <a:effectLst/>
              <a:ea typeface="Calibri" panose="020F0502020204030204" pitchFamily="34" charset="0"/>
              <a:cs typeface="Arial" panose="020B0604020202020204" pitchFamily="34" charset="0"/>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extLst>
      <p:ext uri="{BB962C8B-B14F-4D97-AF65-F5344CB8AC3E}">
        <p14:creationId xmlns:p14="http://schemas.microsoft.com/office/powerpoint/2010/main" val="4215160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a:extLst>
              <a:ext uri="{FF2B5EF4-FFF2-40B4-BE49-F238E27FC236}">
                <a16:creationId xmlns:a16="http://schemas.microsoft.com/office/drawing/2014/main" id="{DCC0450B-3E1A-4D77-A9D8-10BE20A5ACA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3. </a:t>
            </a:r>
            <a:r>
              <a:rPr lang="en-SG" altLang="en-US" sz="2800" dirty="0">
                <a:solidFill>
                  <a:schemeClr val="bg1"/>
                </a:solidFill>
              </a:rPr>
              <a:t>Tests Selected</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dirty="0">
                <a:solidFill>
                  <a:schemeClr val="tx1"/>
                </a:solidFill>
              </a:rPr>
              <a:t>List the testing methods selected to test the project</a:t>
            </a:r>
          </a:p>
          <a:p>
            <a:pPr marL="285750" indent="-285750">
              <a:spcBef>
                <a:spcPts val="600"/>
              </a:spcBef>
              <a:spcAft>
                <a:spcPts val="600"/>
              </a:spcAft>
              <a:buFont typeface="Wingdings" panose="05000000000000000000" pitchFamily="2" charset="2"/>
              <a:buChar char="q"/>
              <a:defRPr/>
            </a:pPr>
            <a:r>
              <a:rPr lang="en-SG" sz="2000" b="1" dirty="0">
                <a:solidFill>
                  <a:schemeClr val="tx1"/>
                </a:solidFill>
              </a:rPr>
              <a:t>Functional Testing</a:t>
            </a:r>
          </a:p>
          <a:p>
            <a:pPr>
              <a:spcBef>
                <a:spcPts val="600"/>
              </a:spcBef>
              <a:spcAft>
                <a:spcPts val="600"/>
              </a:spcAft>
              <a:defRPr/>
            </a:pPr>
            <a:r>
              <a:rPr lang="en-SG" sz="2000" b="1" dirty="0">
                <a:solidFill>
                  <a:schemeClr val="tx1"/>
                </a:solidFill>
              </a:rPr>
              <a:t>	</a:t>
            </a:r>
            <a:r>
              <a:rPr lang="en-SG" sz="2000" dirty="0">
                <a:solidFill>
                  <a:schemeClr val="tx1"/>
                </a:solidFill>
              </a:rPr>
              <a:t>1. Unit Testing</a:t>
            </a:r>
          </a:p>
          <a:p>
            <a:pPr>
              <a:spcBef>
                <a:spcPts val="600"/>
              </a:spcBef>
              <a:spcAft>
                <a:spcPts val="600"/>
              </a:spcAft>
              <a:defRPr/>
            </a:pPr>
            <a:r>
              <a:rPr lang="en-SG" sz="2000" dirty="0">
                <a:solidFill>
                  <a:schemeClr val="tx1"/>
                </a:solidFill>
              </a:rPr>
              <a:t>	2. User Acceptance Testing (UAT)</a:t>
            </a:r>
          </a:p>
          <a:p>
            <a:pPr marL="285750" indent="-285750">
              <a:spcBef>
                <a:spcPts val="600"/>
              </a:spcBef>
              <a:spcAft>
                <a:spcPts val="600"/>
              </a:spcAft>
              <a:buFont typeface="Wingdings" panose="05000000000000000000" pitchFamily="2" charset="2"/>
              <a:buChar char="q"/>
              <a:defRPr/>
            </a:pPr>
            <a:r>
              <a:rPr lang="en-SG" sz="2000" b="1" dirty="0">
                <a:solidFill>
                  <a:schemeClr val="tx1"/>
                </a:solidFill>
              </a:rPr>
              <a:t>Non-Functional Testing</a:t>
            </a:r>
          </a:p>
          <a:p>
            <a:pPr>
              <a:spcBef>
                <a:spcPts val="600"/>
              </a:spcBef>
              <a:spcAft>
                <a:spcPts val="600"/>
              </a:spcAft>
              <a:defRPr/>
            </a:pPr>
            <a:r>
              <a:rPr lang="en-SG" sz="2000" b="1" dirty="0">
                <a:solidFill>
                  <a:schemeClr val="tx1"/>
                </a:solidFill>
              </a:rPr>
              <a:t>	</a:t>
            </a:r>
            <a:r>
              <a:rPr lang="en-SG" sz="2000" dirty="0">
                <a:solidFill>
                  <a:schemeClr val="tx1"/>
                </a:solidFill>
              </a:rPr>
              <a:t>1. Cross </a:t>
            </a:r>
            <a:r>
              <a:rPr lang="en-SG" sz="2000">
                <a:solidFill>
                  <a:schemeClr val="tx1"/>
                </a:solidFill>
              </a:rPr>
              <a:t>Browser Testing</a:t>
            </a: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
            <a:extLst>
              <a:ext uri="{FF2B5EF4-FFF2-40B4-BE49-F238E27FC236}">
                <a16:creationId xmlns:a16="http://schemas.microsoft.com/office/drawing/2014/main" id="{88583B5B-4AB7-43D7-8673-3F42459817E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4. </a:t>
            </a:r>
            <a:r>
              <a:rPr lang="en-SG" altLang="en-US" sz="2800" dirty="0">
                <a:solidFill>
                  <a:schemeClr val="bg1"/>
                </a:solidFill>
              </a:rPr>
              <a:t>Test Schedule</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Scheduling:</a:t>
            </a:r>
          </a:p>
          <a:p>
            <a:pPr marL="285750" indent="-285750">
              <a:buFont typeface="Wingdings" panose="05000000000000000000" pitchFamily="2" charset="2"/>
              <a:buChar char="q"/>
              <a:defRPr/>
            </a:pPr>
            <a:endParaRPr lang="en-SG" b="1" dirty="0">
              <a:solidFill>
                <a:schemeClr val="tx1"/>
              </a:solidFill>
            </a:endParaRPr>
          </a:p>
          <a:p>
            <a:pPr marL="742950" lvl="1" indent="-285750">
              <a:buFont typeface="Wingdings" panose="05000000000000000000" pitchFamily="2" charset="2"/>
              <a:buChar char="§"/>
              <a:defRPr/>
            </a:pPr>
            <a:endParaRPr lang="en-SG" b="1" dirty="0">
              <a:solidFill>
                <a:schemeClr val="tx1"/>
              </a:solidFill>
            </a:endParaRPr>
          </a:p>
          <a:p>
            <a:pPr marL="742950" lvl="1" indent="-285750">
              <a:buFont typeface="Wingdings" panose="05000000000000000000" pitchFamily="2" charset="2"/>
              <a:buChar char="§"/>
              <a:defRPr/>
            </a:pPr>
            <a:endParaRPr lang="en-SG" b="1" dirty="0">
              <a:solidFill>
                <a:schemeClr val="tx1"/>
              </a:solidFill>
            </a:endParaRPr>
          </a:p>
          <a:p>
            <a:pPr marL="285750" indent="-285750">
              <a:buFont typeface="Wingdings" panose="05000000000000000000" pitchFamily="2" charset="2"/>
              <a:buChar char="q"/>
              <a:defRPr/>
            </a:pPr>
            <a:endParaRPr lang="en-SG" b="1" dirty="0">
              <a:solidFill>
                <a:schemeClr val="tx1"/>
              </a:solidFill>
            </a:endParaRPr>
          </a:p>
          <a:p>
            <a:pPr marL="285750" indent="-285750">
              <a:buFont typeface="Wingdings" panose="05000000000000000000" pitchFamily="2" charset="2"/>
              <a:buChar char="q"/>
              <a:defRPr/>
            </a:pPr>
            <a:endParaRPr lang="en-SG" b="1" dirty="0">
              <a:solidFill>
                <a:schemeClr val="tx1"/>
              </a:solidFill>
            </a:endParaRPr>
          </a:p>
          <a:p>
            <a:pPr marL="285750" indent="-285750">
              <a:buFont typeface="Wingdings" panose="05000000000000000000" pitchFamily="2" charset="2"/>
              <a:buChar char="q"/>
              <a:defRPr/>
            </a:pPr>
            <a:endParaRPr lang="en-SG" b="1" dirty="0">
              <a:solidFill>
                <a:schemeClr val="tx1"/>
              </a:solidFill>
            </a:endParaRPr>
          </a:p>
          <a:p>
            <a:pPr marL="285750" indent="-285750">
              <a:buFont typeface="Wingdings" panose="05000000000000000000" pitchFamily="2" charset="2"/>
              <a:buChar char="q"/>
              <a:defRPr/>
            </a:pPr>
            <a:endParaRPr lang="en-SG" b="1" dirty="0">
              <a:solidFill>
                <a:schemeClr val="tx1"/>
              </a:solidFill>
            </a:endParaRPr>
          </a:p>
          <a:p>
            <a:pPr marL="285750" indent="-285750">
              <a:buFont typeface="Wingdings" panose="05000000000000000000" pitchFamily="2" charset="2"/>
              <a:buChar char="q"/>
              <a:defRPr/>
            </a:pPr>
            <a:endParaRPr lang="en-SG" b="1" dirty="0">
              <a:solidFill>
                <a:schemeClr val="tx1"/>
              </a:solidFill>
            </a:endParaRPr>
          </a:p>
          <a:p>
            <a:pPr marL="285750" indent="-285750">
              <a:buFont typeface="Wingdings" panose="05000000000000000000" pitchFamily="2" charset="2"/>
              <a:buChar char="q"/>
              <a:defRPr/>
            </a:pPr>
            <a:endParaRPr lang="en-SG" b="1" dirty="0">
              <a:solidFill>
                <a:schemeClr val="tx1"/>
              </a:solidFill>
            </a:endParaRPr>
          </a:p>
        </p:txBody>
      </p:sp>
      <p:pic>
        <p:nvPicPr>
          <p:cNvPr id="3" name="Picture 2">
            <a:extLst>
              <a:ext uri="{FF2B5EF4-FFF2-40B4-BE49-F238E27FC236}">
                <a16:creationId xmlns:a16="http://schemas.microsoft.com/office/drawing/2014/main" id="{1BB9BE51-4049-4F76-B785-7578866D32B6}"/>
              </a:ext>
            </a:extLst>
          </p:cNvPr>
          <p:cNvPicPr>
            <a:picLocks noChangeAspect="1"/>
          </p:cNvPicPr>
          <p:nvPr/>
        </p:nvPicPr>
        <p:blipFill>
          <a:blip r:embed="rId2"/>
          <a:stretch>
            <a:fillRect/>
          </a:stretch>
        </p:blipFill>
        <p:spPr>
          <a:xfrm>
            <a:off x="539552" y="1628799"/>
            <a:ext cx="6984776" cy="4864021"/>
          </a:xfrm>
          <a:prstGeom prst="rect">
            <a:avLst/>
          </a:prstGeom>
        </p:spPr>
      </p:pic>
    </p:spTree>
    <p:extLst>
      <p:ext uri="{BB962C8B-B14F-4D97-AF65-F5344CB8AC3E}">
        <p14:creationId xmlns:p14="http://schemas.microsoft.com/office/powerpoint/2010/main" val="9343198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ee7cfa4c9c9d99588569e4929a391d755d23d3c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CA42FA94CC64944985BE93158E9ADE0" ma:contentTypeVersion="0" ma:contentTypeDescription="Create a new document." ma:contentTypeScope="" ma:versionID="01a1c0778f5d85e1f1b68635343aa61d">
  <xsd:schema xmlns:xsd="http://www.w3.org/2001/XMLSchema" xmlns:xs="http://www.w3.org/2001/XMLSchema" xmlns:p="http://schemas.microsoft.com/office/2006/metadata/properties" targetNamespace="http://schemas.microsoft.com/office/2006/metadata/properties" ma:root="true" ma:fieldsID="ce8df3bfa6a24a2ffcf512df2f51dd6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F3EE97-662C-45BD-AEBD-57BE7DC9224B}">
  <ds:schemaRefs>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296D54F9-6676-40B4-88DE-4E587CD577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45186</TotalTime>
  <Words>883</Words>
  <Application>Microsoft Office PowerPoint</Application>
  <PresentationFormat>On-screen Show (4:3)</PresentationFormat>
  <Paragraphs>281</Paragraphs>
  <Slides>21</Slides>
  <Notes>10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21</vt:i4>
      </vt:variant>
    </vt:vector>
  </HeadingPairs>
  <TitlesOfParts>
    <vt:vector size="28" baseType="lpstr">
      <vt:lpstr>Arial</vt:lpstr>
      <vt:lpstr>Calibri</vt:lpstr>
      <vt:lpstr>Cambria</vt:lpstr>
      <vt:lpstr>Wingdings</vt:lpstr>
      <vt:lpstr>Office Theme</vt:lpstr>
      <vt:lpstr>1_Office Theme</vt:lpstr>
      <vt:lpstr>2_Office Theme</vt:lpstr>
      <vt:lpstr>Plan, Schedule, Test Community Portal</vt:lpstr>
      <vt:lpstr>Contents</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Joscans</dc:creator>
  <cp:lastModifiedBy>gyoghantara@gmail.com</cp:lastModifiedBy>
  <cp:revision>1715</cp:revision>
  <cp:lastPrinted>2015-07-27T02:04:21Z</cp:lastPrinted>
  <dcterms:created xsi:type="dcterms:W3CDTF">2012-01-26T10:45:43Z</dcterms:created>
  <dcterms:modified xsi:type="dcterms:W3CDTF">2022-10-14T09:02:46Z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0x010100CCA42FA94CC64944985BE93158E9ADE0</vt:lpwstr>
  </property>
</Properties>
</file>