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60" r:id="rId4"/>
    <p:sldId id="314" r:id="rId5"/>
    <p:sldId id="315" r:id="rId6"/>
    <p:sldId id="316" r:id="rId7"/>
    <p:sldId id="311" r:id="rId8"/>
    <p:sldId id="319" r:id="rId9"/>
    <p:sldId id="320" r:id="rId10"/>
    <p:sldId id="321" r:id="rId11"/>
    <p:sldId id="312" r:id="rId12"/>
    <p:sldId id="317" r:id="rId13"/>
    <p:sldId id="318" r:id="rId14"/>
    <p:sldId id="313" r:id="rId15"/>
    <p:sldId id="306" r:id="rId16"/>
    <p:sldId id="305" r:id="rId17"/>
    <p:sldId id="283" r:id="rId18"/>
    <p:sldId id="309" r:id="rId19"/>
    <p:sldId id="31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1F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8" autoAdjust="0"/>
    <p:restoredTop sz="94660"/>
  </p:normalViewPr>
  <p:slideViewPr>
    <p:cSldViewPr snapToGrid="0">
      <p:cViewPr>
        <p:scale>
          <a:sx n="100" d="100"/>
          <a:sy n="100" d="100"/>
        </p:scale>
        <p:origin x="1362" y="4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FC03C-07F4-4A9E-919C-0B707C999AF3}"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12C35-7C39-4E7C-9066-306D8B432E0D}" type="slidenum">
              <a:rPr lang="en-US" smtClean="0"/>
              <a:t>‹#›</a:t>
            </a:fld>
            <a:endParaRPr lang="en-US"/>
          </a:p>
        </p:txBody>
      </p:sp>
    </p:spTree>
    <p:extLst>
      <p:ext uri="{BB962C8B-B14F-4D97-AF65-F5344CB8AC3E}">
        <p14:creationId xmlns:p14="http://schemas.microsoft.com/office/powerpoint/2010/main" val="274667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6D312C-E0C9-45B7-B66E-504AB149BD39}"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4019A-1734-408E-9000-CD5130B01BC6}" type="slidenum">
              <a:rPr lang="en-US" smtClean="0"/>
              <a:t>‹#›</a:t>
            </a:fld>
            <a:endParaRPr lang="en-US"/>
          </a:p>
        </p:txBody>
      </p:sp>
    </p:spTree>
    <p:extLst>
      <p:ext uri="{BB962C8B-B14F-4D97-AF65-F5344CB8AC3E}">
        <p14:creationId xmlns:p14="http://schemas.microsoft.com/office/powerpoint/2010/main" val="2222780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6D312C-E0C9-45B7-B66E-504AB149BD39}"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4019A-1734-408E-9000-CD5130B01BC6}" type="slidenum">
              <a:rPr lang="en-US" smtClean="0"/>
              <a:t>‹#›</a:t>
            </a:fld>
            <a:endParaRPr lang="en-US"/>
          </a:p>
        </p:txBody>
      </p:sp>
    </p:spTree>
    <p:extLst>
      <p:ext uri="{BB962C8B-B14F-4D97-AF65-F5344CB8AC3E}">
        <p14:creationId xmlns:p14="http://schemas.microsoft.com/office/powerpoint/2010/main" val="14321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6D312C-E0C9-45B7-B66E-504AB149BD39}"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4019A-1734-408E-9000-CD5130B01BC6}" type="slidenum">
              <a:rPr lang="en-US" smtClean="0"/>
              <a:t>‹#›</a:t>
            </a:fld>
            <a:endParaRPr lang="en-US"/>
          </a:p>
        </p:txBody>
      </p:sp>
    </p:spTree>
    <p:extLst>
      <p:ext uri="{BB962C8B-B14F-4D97-AF65-F5344CB8AC3E}">
        <p14:creationId xmlns:p14="http://schemas.microsoft.com/office/powerpoint/2010/main" val="229685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6D312C-E0C9-45B7-B66E-504AB149BD39}"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4019A-1734-408E-9000-CD5130B01BC6}" type="slidenum">
              <a:rPr lang="en-US" smtClean="0"/>
              <a:t>‹#›</a:t>
            </a:fld>
            <a:endParaRPr lang="en-US"/>
          </a:p>
        </p:txBody>
      </p:sp>
    </p:spTree>
    <p:extLst>
      <p:ext uri="{BB962C8B-B14F-4D97-AF65-F5344CB8AC3E}">
        <p14:creationId xmlns:p14="http://schemas.microsoft.com/office/powerpoint/2010/main" val="85871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6D312C-E0C9-45B7-B66E-504AB149BD39}"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4019A-1734-408E-9000-CD5130B01BC6}" type="slidenum">
              <a:rPr lang="en-US" smtClean="0"/>
              <a:t>‹#›</a:t>
            </a:fld>
            <a:endParaRPr lang="en-US"/>
          </a:p>
        </p:txBody>
      </p:sp>
    </p:spTree>
    <p:extLst>
      <p:ext uri="{BB962C8B-B14F-4D97-AF65-F5344CB8AC3E}">
        <p14:creationId xmlns:p14="http://schemas.microsoft.com/office/powerpoint/2010/main" val="1174001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6D312C-E0C9-45B7-B66E-504AB149BD39}"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4019A-1734-408E-9000-CD5130B01BC6}" type="slidenum">
              <a:rPr lang="en-US" smtClean="0"/>
              <a:t>‹#›</a:t>
            </a:fld>
            <a:endParaRPr lang="en-US"/>
          </a:p>
        </p:txBody>
      </p:sp>
    </p:spTree>
    <p:extLst>
      <p:ext uri="{BB962C8B-B14F-4D97-AF65-F5344CB8AC3E}">
        <p14:creationId xmlns:p14="http://schemas.microsoft.com/office/powerpoint/2010/main" val="3483266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6D312C-E0C9-45B7-B66E-504AB149BD39}" type="datetimeFigureOut">
              <a:rPr lang="en-US" smtClean="0"/>
              <a:t>6/12/2022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4019A-1734-408E-9000-CD5130B01BC6}" type="slidenum">
              <a:rPr lang="en-US" smtClean="0"/>
              <a:t>‹#›</a:t>
            </a:fld>
            <a:endParaRPr lang="en-US"/>
          </a:p>
        </p:txBody>
      </p:sp>
    </p:spTree>
    <p:extLst>
      <p:ext uri="{BB962C8B-B14F-4D97-AF65-F5344CB8AC3E}">
        <p14:creationId xmlns:p14="http://schemas.microsoft.com/office/powerpoint/2010/main" val="1385983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6D312C-E0C9-45B7-B66E-504AB149BD39}" type="datetimeFigureOut">
              <a:rPr lang="en-US" smtClean="0"/>
              <a:t>6/12/2022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4019A-1734-408E-9000-CD5130B01BC6}" type="slidenum">
              <a:rPr lang="en-US" smtClean="0"/>
              <a:t>‹#›</a:t>
            </a:fld>
            <a:endParaRPr lang="en-US"/>
          </a:p>
        </p:txBody>
      </p:sp>
    </p:spTree>
    <p:extLst>
      <p:ext uri="{BB962C8B-B14F-4D97-AF65-F5344CB8AC3E}">
        <p14:creationId xmlns:p14="http://schemas.microsoft.com/office/powerpoint/2010/main" val="11521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D312C-E0C9-45B7-B66E-504AB149BD39}" type="datetimeFigureOut">
              <a:rPr lang="en-US" smtClean="0"/>
              <a:t>6/12/2022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44019A-1734-408E-9000-CD5130B01BC6}" type="slidenum">
              <a:rPr lang="en-US" smtClean="0"/>
              <a:t>‹#›</a:t>
            </a:fld>
            <a:endParaRPr lang="en-US"/>
          </a:p>
        </p:txBody>
      </p:sp>
    </p:spTree>
    <p:extLst>
      <p:ext uri="{BB962C8B-B14F-4D97-AF65-F5344CB8AC3E}">
        <p14:creationId xmlns:p14="http://schemas.microsoft.com/office/powerpoint/2010/main" val="394864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6D312C-E0C9-45B7-B66E-504AB149BD39}"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4019A-1734-408E-9000-CD5130B01BC6}" type="slidenum">
              <a:rPr lang="en-US" smtClean="0"/>
              <a:t>‹#›</a:t>
            </a:fld>
            <a:endParaRPr lang="en-US"/>
          </a:p>
        </p:txBody>
      </p:sp>
    </p:spTree>
    <p:extLst>
      <p:ext uri="{BB962C8B-B14F-4D97-AF65-F5344CB8AC3E}">
        <p14:creationId xmlns:p14="http://schemas.microsoft.com/office/powerpoint/2010/main" val="111559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6D312C-E0C9-45B7-B66E-504AB149BD39}"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4019A-1734-408E-9000-CD5130B01BC6}" type="slidenum">
              <a:rPr lang="en-US" smtClean="0"/>
              <a:t>‹#›</a:t>
            </a:fld>
            <a:endParaRPr lang="en-US"/>
          </a:p>
        </p:txBody>
      </p:sp>
    </p:spTree>
    <p:extLst>
      <p:ext uri="{BB962C8B-B14F-4D97-AF65-F5344CB8AC3E}">
        <p14:creationId xmlns:p14="http://schemas.microsoft.com/office/powerpoint/2010/main" val="179382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D312C-E0C9-45B7-B66E-504AB149BD39}" type="datetimeFigureOut">
              <a:rPr lang="en-US" smtClean="0"/>
              <a:t>6/12/2022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4019A-1734-408E-9000-CD5130B01BC6}" type="slidenum">
              <a:rPr lang="en-US" smtClean="0"/>
              <a:t>‹#›</a:t>
            </a:fld>
            <a:endParaRPr lang="en-US"/>
          </a:p>
        </p:txBody>
      </p:sp>
    </p:spTree>
    <p:extLst>
      <p:ext uri="{BB962C8B-B14F-4D97-AF65-F5344CB8AC3E}">
        <p14:creationId xmlns:p14="http://schemas.microsoft.com/office/powerpoint/2010/main" val="3645484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686"/>
            <a:ext cx="3703446" cy="1230263"/>
          </a:xfrm>
          <a:prstGeom prst="rect">
            <a:avLst/>
          </a:prstGeom>
          <a:solidFill>
            <a:srgbClr val="961F61"/>
          </a:solidFill>
        </p:spPr>
      </p:pic>
      <p:sp>
        <p:nvSpPr>
          <p:cNvPr id="8" name="TextBox 7"/>
          <p:cNvSpPr txBox="1"/>
          <p:nvPr/>
        </p:nvSpPr>
        <p:spPr>
          <a:xfrm>
            <a:off x="0" y="1934479"/>
            <a:ext cx="12192000" cy="830997"/>
          </a:xfrm>
          <a:prstGeom prst="rect">
            <a:avLst/>
          </a:prstGeom>
          <a:solidFill>
            <a:schemeClr val="bg2"/>
          </a:solidFill>
        </p:spPr>
        <p:txBody>
          <a:bodyPr wrap="square" rtlCol="0" anchor="ctr">
            <a:spAutoFit/>
          </a:bodyPr>
          <a:lstStyle/>
          <a:p>
            <a:pPr algn="ctr"/>
            <a:r>
              <a:rPr lang="en-US" sz="4800" dirty="0"/>
              <a:t>Development of MCQ System</a:t>
            </a:r>
            <a:endParaRPr lang="en-US" sz="8000" dirty="0"/>
          </a:p>
        </p:txBody>
      </p:sp>
      <p:sp>
        <p:nvSpPr>
          <p:cNvPr id="11" name="TextBox 10"/>
          <p:cNvSpPr txBox="1"/>
          <p:nvPr/>
        </p:nvSpPr>
        <p:spPr>
          <a:xfrm>
            <a:off x="1242123" y="3281001"/>
            <a:ext cx="8026399" cy="1384995"/>
          </a:xfrm>
          <a:prstGeom prst="rect">
            <a:avLst/>
          </a:prstGeom>
          <a:noFill/>
        </p:spPr>
        <p:txBody>
          <a:bodyPr wrap="square" rtlCol="0">
            <a:spAutoFit/>
          </a:bodyPr>
          <a:lstStyle/>
          <a:p>
            <a:r>
              <a:rPr lang="en-ID" sz="2800" b="1" dirty="0" smtClean="0"/>
              <a:t>Module</a:t>
            </a:r>
            <a:r>
              <a:rPr lang="en-ID" sz="2800" dirty="0" smtClean="0"/>
              <a:t> 		: </a:t>
            </a:r>
            <a:r>
              <a:rPr lang="en-US" sz="2800" dirty="0"/>
              <a:t>Programming Foundations</a:t>
            </a:r>
            <a:endParaRPr lang="en-ID" sz="2800" dirty="0" smtClean="0"/>
          </a:p>
          <a:p>
            <a:r>
              <a:rPr lang="en-ID" sz="2800" b="1" dirty="0" smtClean="0"/>
              <a:t>Learner Name 	</a:t>
            </a:r>
            <a:r>
              <a:rPr lang="en-ID" sz="2800" dirty="0" smtClean="0"/>
              <a:t>: Ida Bagus Ketut Yoghantara</a:t>
            </a:r>
          </a:p>
          <a:p>
            <a:r>
              <a:rPr lang="en-ID" sz="2800" b="1" dirty="0" smtClean="0"/>
              <a:t>Class			</a:t>
            </a:r>
            <a:r>
              <a:rPr lang="en-ID" sz="2800" dirty="0" smtClean="0"/>
              <a:t>: BDSE04-0322</a:t>
            </a:r>
            <a:endParaRPr lang="en-US" sz="2800" b="1" dirty="0"/>
          </a:p>
        </p:txBody>
      </p:sp>
    </p:spTree>
    <p:extLst>
      <p:ext uri="{BB962C8B-B14F-4D97-AF65-F5344CB8AC3E}">
        <p14:creationId xmlns:p14="http://schemas.microsoft.com/office/powerpoint/2010/main" val="153615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428624"/>
            <a:ext cx="11306175" cy="6029325"/>
          </a:xfrm>
        </p:spPr>
        <p:txBody>
          <a:bodyPr/>
          <a:lstStyle/>
          <a:p>
            <a:r>
              <a:rPr lang="en-US" b="1" dirty="0" smtClean="0"/>
              <a:t>Testing The Program</a:t>
            </a:r>
            <a:br>
              <a:rPr lang="en-US" b="1" dirty="0" smtClean="0"/>
            </a:br>
            <a:r>
              <a:rPr lang="en-US" sz="2400" dirty="0" smtClean="0"/>
              <a:t>After writing the program, we should tested the functionality of the program.</a:t>
            </a:r>
            <a:endParaRPr lang="en-US" sz="2400" b="1" dirty="0"/>
          </a:p>
        </p:txBody>
      </p:sp>
      <p:pic>
        <p:nvPicPr>
          <p:cNvPr id="4" name="Picture 3"/>
          <p:cNvPicPr>
            <a:picLocks noChangeAspect="1"/>
          </p:cNvPicPr>
          <p:nvPr/>
        </p:nvPicPr>
        <p:blipFill>
          <a:blip r:embed="rId2"/>
          <a:stretch>
            <a:fillRect/>
          </a:stretch>
        </p:blipFill>
        <p:spPr>
          <a:xfrm>
            <a:off x="767023" y="1406150"/>
            <a:ext cx="3306446" cy="4461250"/>
          </a:xfrm>
          <a:prstGeom prst="rect">
            <a:avLst/>
          </a:prstGeom>
        </p:spPr>
      </p:pic>
      <p:pic>
        <p:nvPicPr>
          <p:cNvPr id="5" name="Picture 4"/>
          <p:cNvPicPr>
            <a:picLocks noChangeAspect="1"/>
          </p:cNvPicPr>
          <p:nvPr/>
        </p:nvPicPr>
        <p:blipFill>
          <a:blip r:embed="rId3"/>
          <a:stretch>
            <a:fillRect/>
          </a:stretch>
        </p:blipFill>
        <p:spPr>
          <a:xfrm>
            <a:off x="4295775" y="1406150"/>
            <a:ext cx="4964604" cy="3464259"/>
          </a:xfrm>
          <a:prstGeom prst="rect">
            <a:avLst/>
          </a:prstGeom>
        </p:spPr>
      </p:pic>
    </p:spTree>
    <p:extLst>
      <p:ext uri="{BB962C8B-B14F-4D97-AF65-F5344CB8AC3E}">
        <p14:creationId xmlns:p14="http://schemas.microsoft.com/office/powerpoint/2010/main" val="2483809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28239" cy="1000896"/>
          </a:xfrm>
          <a:solidFill>
            <a:srgbClr val="961F61"/>
          </a:solidFill>
        </p:spPr>
        <p:txBody>
          <a:bodyPr>
            <a:normAutofit/>
          </a:bodyPr>
          <a:lstStyle/>
          <a:p>
            <a:r>
              <a:rPr lang="en-ID" sz="3600" dirty="0">
                <a:solidFill>
                  <a:schemeClr val="bg1"/>
                </a:solidFill>
              </a:rPr>
              <a:t> </a:t>
            </a:r>
            <a:r>
              <a:rPr lang="en-ID" sz="3600" b="1" dirty="0" smtClean="0">
                <a:solidFill>
                  <a:schemeClr val="bg1"/>
                </a:solidFill>
              </a:rPr>
              <a:t>TASK 10 SOLUTION</a:t>
            </a:r>
            <a:endParaRPr lang="en-US" sz="3600"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8239" y="0"/>
            <a:ext cx="3963761" cy="1000897"/>
          </a:xfrm>
          <a:prstGeom prst="rect">
            <a:avLst/>
          </a:prstGeom>
          <a:solidFill>
            <a:srgbClr val="961F61"/>
          </a:solidFill>
        </p:spPr>
      </p:pic>
      <p:sp>
        <p:nvSpPr>
          <p:cNvPr id="5" name="Title 1"/>
          <p:cNvSpPr txBox="1">
            <a:spLocks/>
          </p:cNvSpPr>
          <p:nvPr/>
        </p:nvSpPr>
        <p:spPr>
          <a:xfrm>
            <a:off x="133350" y="1200150"/>
            <a:ext cx="12058650" cy="5657850"/>
          </a:xfrm>
          <a:prstGeom prst="rect">
            <a:avLst/>
          </a:prstGeom>
          <a:noFill/>
        </p:spPr>
        <p:txBody>
          <a:bodyPr vert="horz" lIns="91440" tIns="45720" rIns="91440" bIns="45720" numCol="1"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2800" b="1" dirty="0" smtClean="0">
                <a:latin typeface="+mn-lt"/>
              </a:rPr>
              <a:t>Coding Standards</a:t>
            </a:r>
            <a:r>
              <a:rPr lang="en-US" sz="2800" dirty="0" smtClean="0">
                <a:latin typeface="+mn-lt"/>
              </a:rPr>
              <a:t/>
            </a:r>
            <a:br>
              <a:rPr lang="en-US" sz="2800" dirty="0" smtClean="0">
                <a:latin typeface="+mn-lt"/>
              </a:rPr>
            </a:br>
            <a:r>
              <a:rPr lang="en-US" sz="2800" dirty="0" smtClean="0">
                <a:latin typeface="+mn-lt"/>
              </a:rPr>
              <a:t/>
            </a:r>
            <a:br>
              <a:rPr lang="en-US" sz="2800" dirty="0" smtClean="0">
                <a:latin typeface="+mn-lt"/>
              </a:rPr>
            </a:br>
            <a:r>
              <a:rPr lang="en-US" sz="2400" b="1" dirty="0" smtClean="0">
                <a:latin typeface="+mn-lt"/>
              </a:rPr>
              <a:t>1. Naming Conventions</a:t>
            </a:r>
            <a:r>
              <a:rPr lang="en-US" sz="2400" dirty="0" smtClean="0">
                <a:latin typeface="+mn-lt"/>
              </a:rPr>
              <a:t/>
            </a:r>
            <a:br>
              <a:rPr lang="en-US" sz="2400" dirty="0" smtClean="0">
                <a:latin typeface="+mn-lt"/>
              </a:rPr>
            </a:br>
            <a:r>
              <a:rPr lang="en-US" sz="2400" dirty="0" smtClean="0">
                <a:latin typeface="+mn-lt"/>
              </a:rPr>
              <a:t>	Java naming conventions are set of rules to make Java code look uniform across Java projects and the library. They are not strict rules, but a guideline to adhere to as a good programming practice. </a:t>
            </a:r>
            <a:br>
              <a:rPr lang="en-US" sz="2400" dirty="0" smtClean="0">
                <a:latin typeface="+mn-lt"/>
              </a:rPr>
            </a:br>
            <a:r>
              <a:rPr lang="en-US" sz="2400" dirty="0">
                <a:latin typeface="+mn-lt"/>
              </a:rPr>
              <a:t>- </a:t>
            </a:r>
            <a:r>
              <a:rPr lang="en-US" sz="2400" dirty="0" smtClean="0">
                <a:latin typeface="+mn-lt"/>
              </a:rPr>
              <a:t>Class is typed </a:t>
            </a:r>
            <a:r>
              <a:rPr lang="en-US" sz="2400" dirty="0">
                <a:latin typeface="+mn-lt"/>
              </a:rPr>
              <a:t>in uppercase: </a:t>
            </a:r>
            <a:r>
              <a:rPr lang="en-US" sz="2400" dirty="0" smtClean="0">
                <a:latin typeface="+mn-lt"/>
              </a:rPr>
              <a:t>Main, MCQ</a:t>
            </a:r>
            <a:br>
              <a:rPr lang="en-US" sz="2400" dirty="0" smtClean="0">
                <a:latin typeface="+mn-lt"/>
              </a:rPr>
            </a:br>
            <a:r>
              <a:rPr lang="en-US" sz="2400" dirty="0">
                <a:latin typeface="+mn-lt"/>
              </a:rPr>
              <a:t>- Methods </a:t>
            </a:r>
            <a:r>
              <a:rPr lang="en-US" sz="2400" dirty="0" smtClean="0">
                <a:latin typeface="+mn-lt"/>
              </a:rPr>
              <a:t>and variables names are </a:t>
            </a:r>
            <a:r>
              <a:rPr lang="en-US" sz="2400" dirty="0">
                <a:latin typeface="+mn-lt"/>
              </a:rPr>
              <a:t>typed in a camel case</a:t>
            </a:r>
            <a:r>
              <a:rPr lang="en-US" sz="2400" dirty="0" smtClean="0">
                <a:latin typeface="+mn-lt"/>
              </a:rPr>
              <a:t>: </a:t>
            </a:r>
            <a:r>
              <a:rPr lang="en-US" sz="2400" dirty="0" err="1" smtClean="0">
                <a:latin typeface="+mn-lt"/>
              </a:rPr>
              <a:t>generateFilesName</a:t>
            </a:r>
            <a:r>
              <a:rPr lang="en-US" sz="2400" dirty="0" smtClean="0">
                <a:latin typeface="+mn-lt"/>
              </a:rPr>
              <a:t>, questions, score.</a:t>
            </a:r>
            <a:br>
              <a:rPr lang="en-US" sz="2400" dirty="0" smtClean="0">
                <a:latin typeface="+mn-lt"/>
              </a:rPr>
            </a:br>
            <a:r>
              <a:rPr lang="en-US" sz="2400" dirty="0" smtClean="0">
                <a:latin typeface="+mn-lt"/>
              </a:rPr>
              <a:t/>
            </a:r>
            <a:br>
              <a:rPr lang="en-US" sz="2400" dirty="0" smtClean="0">
                <a:latin typeface="+mn-lt"/>
              </a:rPr>
            </a:br>
            <a:r>
              <a:rPr lang="en-US" sz="2400" dirty="0" smtClean="0">
                <a:latin typeface="+mn-lt"/>
              </a:rPr>
              <a:t>	These </a:t>
            </a:r>
            <a:r>
              <a:rPr lang="en-US" sz="2400" dirty="0">
                <a:latin typeface="+mn-lt"/>
              </a:rPr>
              <a:t>conventions have become so much apart of Java that almost every programmer follows them religiously. As a result, any change in this looks outlandish and wrong. An obvious benefit of following these conventions is that the style of code aligns with the library or framework code. It also helps other programmers to quickly pick up the code when they have to, therefore leveraging overall readability of the code.</a:t>
            </a:r>
            <a:endParaRPr lang="en-US" sz="2400" dirty="0" smtClean="0">
              <a:latin typeface="+mn-lt"/>
            </a:endParaRPr>
          </a:p>
        </p:txBody>
      </p:sp>
    </p:spTree>
    <p:extLst>
      <p:ext uri="{BB962C8B-B14F-4D97-AF65-F5344CB8AC3E}">
        <p14:creationId xmlns:p14="http://schemas.microsoft.com/office/powerpoint/2010/main" val="3738701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174" y="314325"/>
            <a:ext cx="11677651" cy="6343650"/>
          </a:xfrm>
        </p:spPr>
        <p:txBody>
          <a:bodyPr>
            <a:normAutofit/>
          </a:bodyPr>
          <a:lstStyle/>
          <a:p>
            <a:pPr marL="457200" indent="-457200">
              <a:buFont typeface="+mj-lt"/>
              <a:buAutoNum type="arabicPeriod" startAt="2"/>
            </a:pPr>
            <a:r>
              <a:rPr lang="en-US" sz="2400" b="1" dirty="0" smtClean="0"/>
              <a:t>Variable Scope</a:t>
            </a:r>
            <a:br>
              <a:rPr lang="en-US" sz="2400" b="1" dirty="0" smtClean="0"/>
            </a:br>
            <a:r>
              <a:rPr lang="en-US" sz="2400" b="1" dirty="0" smtClean="0"/>
              <a:t>	</a:t>
            </a:r>
            <a:r>
              <a:rPr lang="en-US" sz="2400" dirty="0" smtClean="0"/>
              <a:t>In </a:t>
            </a:r>
            <a:r>
              <a:rPr lang="en-US" sz="2400" dirty="0"/>
              <a:t>Java, every </a:t>
            </a:r>
            <a:r>
              <a:rPr lang="en-US" sz="2400" i="1" dirty="0"/>
              <a:t>variable</a:t>
            </a:r>
            <a:r>
              <a:rPr lang="en-US" sz="2400" dirty="0"/>
              <a:t> declared has a </a:t>
            </a:r>
            <a:r>
              <a:rPr lang="en-US" sz="2400" i="1" dirty="0"/>
              <a:t>scope</a:t>
            </a:r>
            <a:r>
              <a:rPr lang="en-US" sz="2400" dirty="0"/>
              <a:t>. This means that the visibility and use of the variables must be restricted within the scope only. In case of a local variable, it is visible from the point of its declaration to the end of the method or code block it is declared in. It is a good practice to declare a variable close to the point of its possible use. This not only enhances readability of the code but also makes debugging simpler</a:t>
            </a:r>
            <a:r>
              <a:rPr lang="en-US" sz="2400" dirty="0" smtClean="0"/>
              <a:t>.</a:t>
            </a:r>
            <a:br>
              <a:rPr lang="en-US" sz="2400" dirty="0" smtClean="0"/>
            </a:br>
            <a:endParaRPr lang="en-US" sz="2400" dirty="0" smtClean="0"/>
          </a:p>
          <a:p>
            <a:pPr marL="457200" indent="-457200">
              <a:buFont typeface="+mj-lt"/>
              <a:buAutoNum type="arabicPeriod" startAt="2"/>
            </a:pPr>
            <a:r>
              <a:rPr lang="en-US" sz="2400" b="1" dirty="0" smtClean="0"/>
              <a:t>Class Fields</a:t>
            </a:r>
            <a:br>
              <a:rPr lang="en-US" sz="2400" b="1" dirty="0" smtClean="0"/>
            </a:br>
            <a:r>
              <a:rPr lang="en-US" sz="2400" b="1" dirty="0" smtClean="0"/>
              <a:t>	</a:t>
            </a:r>
            <a:r>
              <a:rPr lang="en-US" sz="2400" dirty="0" smtClean="0"/>
              <a:t>In </a:t>
            </a:r>
            <a:r>
              <a:rPr lang="en-US" sz="2400" dirty="0"/>
              <a:t>Java, methods either belong to a </a:t>
            </a:r>
            <a:r>
              <a:rPr lang="en-US" sz="2400" i="1" dirty="0"/>
              <a:t>class</a:t>
            </a:r>
            <a:r>
              <a:rPr lang="en-US" sz="2400" dirty="0"/>
              <a:t> or to an </a:t>
            </a:r>
            <a:r>
              <a:rPr lang="en-US" sz="2400" i="1" dirty="0"/>
              <a:t>interface</a:t>
            </a:r>
            <a:r>
              <a:rPr lang="en-US" sz="2400" dirty="0"/>
              <a:t>. Therefore, there is a chance that local variables may be given the same name as a class member variable unintentionally by the programmer. The Java compiler, however, is able to pick the right one from the scope. Also, modern IDEs are sophisticated enough to identify the conflict. In any case, programmers themselves should be responsible enough to avoid such conflicts because the result can be quite disastrous. The following code illustrates how we get a very different result if we do not take care of conflicting variable names.</a:t>
            </a:r>
            <a:endParaRPr lang="en-US" sz="2400" b="1" dirty="0" smtClean="0"/>
          </a:p>
        </p:txBody>
      </p:sp>
    </p:spTree>
    <p:extLst>
      <p:ext uri="{BB962C8B-B14F-4D97-AF65-F5344CB8AC3E}">
        <p14:creationId xmlns:p14="http://schemas.microsoft.com/office/powerpoint/2010/main" val="358522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174" y="314325"/>
            <a:ext cx="11677651" cy="6343650"/>
          </a:xfrm>
        </p:spPr>
        <p:txBody>
          <a:bodyPr>
            <a:normAutofit/>
          </a:bodyPr>
          <a:lstStyle/>
          <a:p>
            <a:pPr marL="514350" indent="-514350">
              <a:buFont typeface="+mj-lt"/>
              <a:buAutoNum type="arabicPeriod" startAt="4"/>
            </a:pPr>
            <a:r>
              <a:rPr lang="en-US" sz="2400" b="1" dirty="0" smtClean="0"/>
              <a:t>Standard Libraries</a:t>
            </a:r>
            <a:r>
              <a:rPr lang="en-US" sz="2400" dirty="0"/>
              <a:t/>
            </a:r>
            <a:br>
              <a:rPr lang="en-US" sz="2400" dirty="0"/>
            </a:br>
            <a:r>
              <a:rPr lang="en-US" sz="2400" dirty="0" smtClean="0"/>
              <a:t>	Java </a:t>
            </a:r>
            <a:r>
              <a:rPr lang="en-US" sz="2400" dirty="0"/>
              <a:t>is known for its rich set of libraries. However, it is not that every library is perfectly designed but for the most part of it they are optimal. Java releases new libraries every now and then and improves the existing ones actively. Therefore, one should always use classes, methods, interfaces, </a:t>
            </a:r>
            <a:r>
              <a:rPr lang="en-US" sz="2400" dirty="0" err="1"/>
              <a:t>enums</a:t>
            </a:r>
            <a:r>
              <a:rPr lang="en-US" sz="2400" dirty="0"/>
              <a:t>, and annotations from the library as much as possible. This can reduce production time considerably. Moreover, the features included are well tested. It is better to use a them from the library whenever required rather than reinvent the wheel</a:t>
            </a:r>
            <a:r>
              <a:rPr lang="en-US" sz="2400" dirty="0" smtClean="0"/>
              <a:t>.</a:t>
            </a:r>
            <a:br>
              <a:rPr lang="en-US" sz="2400" dirty="0" smtClean="0"/>
            </a:br>
            <a:r>
              <a:rPr lang="en-US" sz="2400" dirty="0"/>
              <a:t>	Because the Java platform evolves frequently, it is extremely important that we keep an eye on the features which we include from the third-party libraries or frameworks are already present in the Java Standard Library. The rule of thumb is to first exhaust the in-house resource before culling support from external sources</a:t>
            </a:r>
            <a:r>
              <a:rPr lang="en-US" sz="2400" dirty="0" smtClean="0"/>
              <a:t>.</a:t>
            </a:r>
          </a:p>
          <a:p>
            <a:pPr marL="514350" indent="-514350">
              <a:buFont typeface="+mj-lt"/>
              <a:buAutoNum type="arabicPeriod" startAt="4"/>
            </a:pPr>
            <a:r>
              <a:rPr lang="en-US" sz="2400" b="1" dirty="0"/>
              <a:t>Comments: </a:t>
            </a:r>
            <a:r>
              <a:rPr lang="en-US" sz="2400" b="1" dirty="0" smtClean="0"/>
              <a:t>In-line</a:t>
            </a:r>
            <a:r>
              <a:rPr lang="en-US" sz="2400" dirty="0" smtClean="0"/>
              <a:t/>
            </a:r>
            <a:br>
              <a:rPr lang="en-US" sz="2400" dirty="0" smtClean="0"/>
            </a:br>
            <a:r>
              <a:rPr lang="en-US" sz="2400" dirty="0" err="1"/>
              <a:t>In-line</a:t>
            </a:r>
            <a:r>
              <a:rPr lang="en-US" sz="2400" dirty="0"/>
              <a:t> comments should be used to explain complicated sections of code, such as loops. Use the // comment delimiter for in-line comments. Do not comment generally known features of the java language. </a:t>
            </a:r>
            <a:endParaRPr lang="en-US" sz="2400" b="1" dirty="0"/>
          </a:p>
        </p:txBody>
      </p:sp>
    </p:spTree>
    <p:extLst>
      <p:ext uri="{BB962C8B-B14F-4D97-AF65-F5344CB8AC3E}">
        <p14:creationId xmlns:p14="http://schemas.microsoft.com/office/powerpoint/2010/main" val="301254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28239" cy="1105592"/>
          </a:xfrm>
          <a:solidFill>
            <a:srgbClr val="961F61"/>
          </a:solidFill>
        </p:spPr>
        <p:txBody>
          <a:bodyPr>
            <a:normAutofit/>
          </a:bodyPr>
          <a:lstStyle/>
          <a:p>
            <a:r>
              <a:rPr lang="en-ID" sz="4800" b="1" dirty="0" smtClean="0">
                <a:solidFill>
                  <a:schemeClr val="bg1"/>
                </a:solidFill>
              </a:rPr>
              <a:t>Classes and Methods</a:t>
            </a:r>
            <a:endParaRPr lang="en-US" sz="4800"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8239" y="0"/>
            <a:ext cx="3963761" cy="1105593"/>
          </a:xfrm>
          <a:prstGeom prst="rect">
            <a:avLst/>
          </a:prstGeom>
          <a:solidFill>
            <a:srgbClr val="961F61"/>
          </a:solidFill>
        </p:spPr>
      </p:pic>
      <p:sp>
        <p:nvSpPr>
          <p:cNvPr id="5" name="Title 1"/>
          <p:cNvSpPr txBox="1">
            <a:spLocks/>
          </p:cNvSpPr>
          <p:nvPr/>
        </p:nvSpPr>
        <p:spPr>
          <a:xfrm>
            <a:off x="0" y="1277824"/>
            <a:ext cx="12192000" cy="5703006"/>
          </a:xfrm>
          <a:prstGeom prst="rect">
            <a:avLst/>
          </a:prstGeom>
          <a:solidFill>
            <a:schemeClr val="bg1"/>
          </a:solidFill>
        </p:spPr>
        <p:txBody>
          <a:bodyPr vert="horz" lIns="91440" tIns="45720" rIns="91440" bIns="45720" numCol="1"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3200" b="1" dirty="0" smtClean="0">
                <a:latin typeface="+mn-lt"/>
              </a:rPr>
              <a:t>Class</a:t>
            </a:r>
            <a:r>
              <a:rPr lang="en-US" sz="2000" b="1" dirty="0">
                <a:latin typeface="+mn-lt"/>
              </a:rPr>
              <a:t/>
            </a:r>
            <a:br>
              <a:rPr lang="en-US" sz="2000" b="1" dirty="0">
                <a:latin typeface="+mn-lt"/>
              </a:rPr>
            </a:br>
            <a:r>
              <a:rPr lang="en-US" sz="2400" dirty="0" smtClean="0">
                <a:latin typeface="+mn-lt"/>
              </a:rPr>
              <a:t>- Main Class</a:t>
            </a:r>
            <a:br>
              <a:rPr lang="en-US" sz="2400" dirty="0" smtClean="0">
                <a:latin typeface="+mn-lt"/>
              </a:rPr>
            </a:br>
            <a:r>
              <a:rPr lang="en-US" sz="2400" dirty="0" smtClean="0">
                <a:latin typeface="+mn-lt"/>
              </a:rPr>
              <a:t>- MCQ Class</a:t>
            </a:r>
          </a:p>
          <a:p>
            <a:pPr marL="342900" indent="-342900">
              <a:buFont typeface="Arial" panose="020B0604020202020204" pitchFamily="34" charset="0"/>
              <a:buChar char="•"/>
            </a:pPr>
            <a:endParaRPr lang="en-US" sz="2000" b="1" dirty="0">
              <a:latin typeface="+mn-lt"/>
            </a:endParaRPr>
          </a:p>
          <a:p>
            <a:pPr marL="342900" indent="-342900">
              <a:buFont typeface="Arial" panose="020B0604020202020204" pitchFamily="34" charset="0"/>
              <a:buChar char="•"/>
            </a:pPr>
            <a:r>
              <a:rPr lang="en-US" sz="2800" b="1" dirty="0" smtClean="0">
                <a:latin typeface="+mn-lt"/>
              </a:rPr>
              <a:t>Methods</a:t>
            </a:r>
            <a:r>
              <a:rPr lang="en-US" sz="2000" b="1" dirty="0">
                <a:latin typeface="+mn-lt"/>
              </a:rPr>
              <a:t/>
            </a:r>
            <a:br>
              <a:rPr lang="en-US" sz="2000" b="1" dirty="0">
                <a:latin typeface="+mn-lt"/>
              </a:rPr>
            </a:br>
            <a:r>
              <a:rPr lang="en-US" sz="2400" dirty="0" smtClean="0">
                <a:latin typeface="+mn-lt"/>
              </a:rPr>
              <a:t>- generateFilesName</a:t>
            </a:r>
            <a:r>
              <a:rPr lang="en-US" sz="2400" b="1" dirty="0">
                <a:latin typeface="+mn-lt"/>
              </a:rPr>
              <a:t/>
            </a:r>
            <a:br>
              <a:rPr lang="en-US" sz="2400" b="1" dirty="0">
                <a:latin typeface="+mn-lt"/>
              </a:rPr>
            </a:br>
            <a:r>
              <a:rPr lang="en-US" sz="2400" dirty="0" smtClean="0">
                <a:latin typeface="+mn-lt"/>
              </a:rPr>
              <a:t>- questions</a:t>
            </a:r>
          </a:p>
        </p:txBody>
      </p:sp>
    </p:spTree>
    <p:extLst>
      <p:ext uri="{BB962C8B-B14F-4D97-AF65-F5344CB8AC3E}">
        <p14:creationId xmlns:p14="http://schemas.microsoft.com/office/powerpoint/2010/main" val="2613462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28239" cy="1122217"/>
          </a:xfrm>
          <a:solidFill>
            <a:srgbClr val="961F61"/>
          </a:solidFill>
        </p:spPr>
        <p:txBody>
          <a:bodyPr>
            <a:normAutofit/>
          </a:bodyPr>
          <a:lstStyle/>
          <a:p>
            <a:r>
              <a:rPr lang="en-ID" sz="4800" b="1" dirty="0" smtClean="0">
                <a:solidFill>
                  <a:schemeClr val="bg1"/>
                </a:solidFill>
              </a:rPr>
              <a:t>Development Tools</a:t>
            </a:r>
            <a:endParaRPr lang="en-US" sz="4800"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8239" y="0"/>
            <a:ext cx="3963761" cy="1122218"/>
          </a:xfrm>
          <a:prstGeom prst="rect">
            <a:avLst/>
          </a:prstGeom>
          <a:solidFill>
            <a:srgbClr val="961F61"/>
          </a:solidFill>
        </p:spPr>
      </p:pic>
      <p:sp>
        <p:nvSpPr>
          <p:cNvPr id="5" name="Title 1"/>
          <p:cNvSpPr txBox="1">
            <a:spLocks/>
          </p:cNvSpPr>
          <p:nvPr/>
        </p:nvSpPr>
        <p:spPr>
          <a:xfrm>
            <a:off x="217714" y="1288474"/>
            <a:ext cx="11447064" cy="5569526"/>
          </a:xfrm>
          <a:prstGeom prst="rect">
            <a:avLst/>
          </a:prstGeom>
          <a:noFill/>
        </p:spPr>
        <p:txBody>
          <a:bodyPr vert="horz" lIns="91440" tIns="45720" rIns="91440" bIns="45720" numCol="1"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0" indent="-457200">
              <a:buFont typeface="+mj-lt"/>
              <a:buAutoNum type="arabicPeriod"/>
            </a:pPr>
            <a:r>
              <a:rPr lang="en-US" sz="2400" b="1" dirty="0" smtClean="0">
                <a:latin typeface="+mn-lt"/>
              </a:rPr>
              <a:t>Intellij IDEA</a:t>
            </a:r>
            <a:r>
              <a:rPr lang="en-US" sz="2400" dirty="0" smtClean="0">
                <a:latin typeface="+mn-lt"/>
              </a:rPr>
              <a:t/>
            </a:r>
            <a:br>
              <a:rPr lang="en-US" sz="2400" dirty="0" smtClean="0">
                <a:latin typeface="+mn-lt"/>
              </a:rPr>
            </a:br>
            <a:r>
              <a:rPr lang="en-US" sz="2400" dirty="0">
                <a:latin typeface="+mn-lt"/>
              </a:rPr>
              <a:t>IntelliJ IDEA is an intelligent, context-aware IDE for working with Java and other JVM languages like Kotlin, Scala, and Groovy on all sorts of applications</a:t>
            </a:r>
            <a:r>
              <a:rPr lang="en-US" sz="2400" dirty="0" smtClean="0">
                <a:latin typeface="+mn-lt"/>
              </a:rPr>
              <a:t>.</a:t>
            </a:r>
          </a:p>
          <a:p>
            <a:pPr marL="457200" lvl="0" indent="-457200">
              <a:buFont typeface="+mj-lt"/>
              <a:buAutoNum type="arabicPeriod"/>
            </a:pPr>
            <a:endParaRPr lang="en-US" sz="2400" dirty="0">
              <a:latin typeface="+mn-lt"/>
            </a:endParaRPr>
          </a:p>
          <a:p>
            <a:pPr marL="457200" indent="-457200">
              <a:buFont typeface="+mj-lt"/>
              <a:buAutoNum type="arabicPeriod"/>
            </a:pPr>
            <a:r>
              <a:rPr lang="en-US" sz="2400" b="1" dirty="0" smtClean="0">
                <a:latin typeface="+mn-lt"/>
              </a:rPr>
              <a:t>Visual Studio Code</a:t>
            </a:r>
            <a:br>
              <a:rPr lang="en-US" sz="2400" b="1" dirty="0" smtClean="0">
                <a:latin typeface="+mn-lt"/>
              </a:rPr>
            </a:br>
            <a:r>
              <a:rPr lang="en-US" sz="2400" dirty="0">
                <a:latin typeface="+mn-lt"/>
              </a:rPr>
              <a:t>Visual Studio Code features a lightning fast source code editor, perfect for day-to-day use. With support for hundreds of languages, VS Code helps you be instantly productive with syntax highlighting, bracket-matching, auto-indentation, box-selection, snippets, and more</a:t>
            </a:r>
            <a:r>
              <a:rPr lang="en-US" sz="2400" dirty="0" smtClean="0">
                <a:latin typeface="+mn-lt"/>
              </a:rPr>
              <a:t>.</a:t>
            </a:r>
          </a:p>
          <a:p>
            <a:pPr marL="457200" indent="-457200">
              <a:buFont typeface="+mj-lt"/>
              <a:buAutoNum type="arabicPeriod"/>
            </a:pPr>
            <a:endParaRPr lang="en-US" sz="2400" dirty="0">
              <a:latin typeface="+mn-lt"/>
            </a:endParaRPr>
          </a:p>
          <a:p>
            <a:pPr marL="457200" indent="-457200">
              <a:buFont typeface="+mj-lt"/>
              <a:buAutoNum type="arabicPeriod"/>
            </a:pPr>
            <a:endParaRPr lang="en-US" sz="2400" dirty="0">
              <a:latin typeface="+mn-lt"/>
            </a:endParaRPr>
          </a:p>
          <a:p>
            <a:pPr marL="457200" lvl="0" indent="-457200">
              <a:buFont typeface="+mj-lt"/>
              <a:buAutoNum type="arabicPeriod"/>
            </a:pPr>
            <a:endParaRPr lang="en-US" sz="2400" b="1" dirty="0">
              <a:latin typeface="+mn-lt"/>
            </a:endParaRPr>
          </a:p>
        </p:txBody>
      </p:sp>
    </p:spTree>
    <p:extLst>
      <p:ext uri="{BB962C8B-B14F-4D97-AF65-F5344CB8AC3E}">
        <p14:creationId xmlns:p14="http://schemas.microsoft.com/office/powerpoint/2010/main" val="922973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8239" cy="1277824"/>
          </a:xfrm>
          <a:solidFill>
            <a:srgbClr val="961F61"/>
          </a:solidFill>
        </p:spPr>
        <p:txBody>
          <a:bodyPr>
            <a:normAutofit/>
          </a:bodyPr>
          <a:lstStyle/>
          <a:p>
            <a:r>
              <a:rPr lang="en-ID" sz="4800" b="1" dirty="0" smtClean="0">
                <a:solidFill>
                  <a:schemeClr val="bg1"/>
                </a:solidFill>
              </a:rPr>
              <a:t>Project Deliverables</a:t>
            </a:r>
            <a:endParaRPr lang="en-US" sz="4800"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8239" y="0"/>
            <a:ext cx="3963761" cy="1277824"/>
          </a:xfrm>
          <a:prstGeom prst="rect">
            <a:avLst/>
          </a:prstGeom>
          <a:solidFill>
            <a:srgbClr val="961F61"/>
          </a:solidFill>
        </p:spPr>
      </p:pic>
      <p:sp>
        <p:nvSpPr>
          <p:cNvPr id="5" name="Title 1"/>
          <p:cNvSpPr txBox="1">
            <a:spLocks/>
          </p:cNvSpPr>
          <p:nvPr/>
        </p:nvSpPr>
        <p:spPr>
          <a:xfrm>
            <a:off x="0" y="1277824"/>
            <a:ext cx="12191999" cy="5580177"/>
          </a:xfrm>
          <a:prstGeom prst="rect">
            <a:avLst/>
          </a:prstGeom>
          <a:noFill/>
        </p:spPr>
        <p:txBody>
          <a:bodyPr vert="horz" lIns="91440" tIns="45720" rIns="91440" bIns="45720" numCol="1"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ID" sz="2400" b="1" dirty="0" smtClean="0">
                <a:latin typeface="+mn-lt"/>
              </a:rPr>
              <a:t>Project Deliverables</a:t>
            </a:r>
            <a:br>
              <a:rPr lang="en-ID" sz="2400" b="1" dirty="0" smtClean="0">
                <a:latin typeface="+mn-lt"/>
              </a:rPr>
            </a:br>
            <a:r>
              <a:rPr lang="en-ID" sz="2000" dirty="0" smtClean="0">
                <a:latin typeface="+mn-lt"/>
              </a:rPr>
              <a:t>a. MCQ System</a:t>
            </a:r>
            <a:br>
              <a:rPr lang="en-ID" sz="2000" dirty="0" smtClean="0">
                <a:latin typeface="+mn-lt"/>
              </a:rPr>
            </a:br>
            <a:r>
              <a:rPr lang="en-ID" sz="2000" dirty="0" smtClean="0">
                <a:latin typeface="+mn-lt"/>
              </a:rPr>
              <a:t>b. MCQ Set (CSV Files)</a:t>
            </a:r>
            <a:br>
              <a:rPr lang="en-ID" sz="2000" dirty="0" smtClean="0">
                <a:latin typeface="+mn-lt"/>
              </a:rPr>
            </a:br>
            <a:r>
              <a:rPr lang="en-ID" sz="2000" dirty="0" smtClean="0">
                <a:latin typeface="+mn-lt"/>
              </a:rPr>
              <a:t>c. Project Report</a:t>
            </a:r>
            <a:br>
              <a:rPr lang="en-ID" sz="2000" dirty="0" smtClean="0">
                <a:latin typeface="+mn-lt"/>
              </a:rPr>
            </a:br>
            <a:r>
              <a:rPr lang="en-ID" sz="2000" dirty="0" smtClean="0">
                <a:latin typeface="+mn-lt"/>
              </a:rPr>
              <a:t>d. Project Presentation</a:t>
            </a:r>
            <a:br>
              <a:rPr lang="en-ID" sz="2000" dirty="0" smtClean="0">
                <a:latin typeface="+mn-lt"/>
              </a:rPr>
            </a:br>
            <a:r>
              <a:rPr lang="en-ID" sz="2000" dirty="0" smtClean="0">
                <a:latin typeface="+mn-lt"/>
              </a:rPr>
              <a:t>e. Source Code</a:t>
            </a:r>
          </a:p>
          <a:p>
            <a:pPr marL="457200" indent="-457200">
              <a:buFont typeface="Arial" panose="020B0604020202020204" pitchFamily="34" charset="0"/>
              <a:buChar char="•"/>
            </a:pPr>
            <a:r>
              <a:rPr lang="en-ID" sz="2000" b="1" dirty="0" smtClean="0">
                <a:latin typeface="+mn-lt"/>
              </a:rPr>
              <a:t>List of Evidences</a:t>
            </a:r>
          </a:p>
          <a:p>
            <a:pPr marL="457200" indent="-457200">
              <a:buFont typeface="Arial" panose="020B0604020202020204" pitchFamily="34" charset="0"/>
              <a:buChar char="•"/>
            </a:pPr>
            <a:endParaRPr lang="en-ID" sz="2400" b="1" dirty="0" smtClean="0">
              <a:latin typeface="+mn-lt"/>
            </a:endParaRPr>
          </a:p>
          <a:p>
            <a:pPr marL="514350" indent="-514350">
              <a:buFont typeface="+mj-lt"/>
              <a:buAutoNum type="arabicPeriod"/>
            </a:pPr>
            <a:endParaRPr lang="en-US" sz="2800" dirty="0">
              <a:latin typeface="+mn-lt"/>
            </a:endParaRPr>
          </a:p>
        </p:txBody>
      </p:sp>
      <p:pic>
        <p:nvPicPr>
          <p:cNvPr id="6" name="Picture 5"/>
          <p:cNvPicPr>
            <a:picLocks noChangeAspect="1"/>
          </p:cNvPicPr>
          <p:nvPr/>
        </p:nvPicPr>
        <p:blipFill>
          <a:blip r:embed="rId3"/>
          <a:stretch>
            <a:fillRect/>
          </a:stretch>
        </p:blipFill>
        <p:spPr>
          <a:xfrm>
            <a:off x="547601" y="3445799"/>
            <a:ext cx="5676900" cy="781050"/>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547602" y="4451985"/>
            <a:ext cx="5676900" cy="752475"/>
          </a:xfrm>
          <a:prstGeom prst="rect">
            <a:avLst/>
          </a:prstGeom>
          <a:ln>
            <a:solidFill>
              <a:schemeClr val="tx1"/>
            </a:solidFill>
          </a:ln>
        </p:spPr>
      </p:pic>
      <p:pic>
        <p:nvPicPr>
          <p:cNvPr id="8" name="Picture 7"/>
          <p:cNvPicPr>
            <a:picLocks noChangeAspect="1"/>
          </p:cNvPicPr>
          <p:nvPr/>
        </p:nvPicPr>
        <p:blipFill>
          <a:blip r:embed="rId5"/>
          <a:stretch>
            <a:fillRect/>
          </a:stretch>
        </p:blipFill>
        <p:spPr>
          <a:xfrm>
            <a:off x="547602" y="5429596"/>
            <a:ext cx="5676900" cy="600075"/>
          </a:xfrm>
          <a:prstGeom prst="rect">
            <a:avLst/>
          </a:prstGeom>
          <a:ln>
            <a:solidFill>
              <a:schemeClr val="tx1"/>
            </a:solidFill>
          </a:ln>
        </p:spPr>
      </p:pic>
    </p:spTree>
    <p:extLst>
      <p:ext uri="{BB962C8B-B14F-4D97-AF65-F5344CB8AC3E}">
        <p14:creationId xmlns:p14="http://schemas.microsoft.com/office/powerpoint/2010/main" val="3927928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28239" cy="1105592"/>
          </a:xfrm>
          <a:solidFill>
            <a:srgbClr val="961F61"/>
          </a:solidFill>
        </p:spPr>
        <p:txBody>
          <a:bodyPr>
            <a:normAutofit/>
          </a:bodyPr>
          <a:lstStyle/>
          <a:p>
            <a:r>
              <a:rPr lang="en-ID" sz="4800" b="1" dirty="0" smtClean="0">
                <a:solidFill>
                  <a:schemeClr val="bg1"/>
                </a:solidFill>
              </a:rPr>
              <a:t>Project Results</a:t>
            </a:r>
            <a:endParaRPr lang="en-US" sz="4800"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8239" y="0"/>
            <a:ext cx="3963761" cy="1105593"/>
          </a:xfrm>
          <a:prstGeom prst="rect">
            <a:avLst/>
          </a:prstGeom>
          <a:solidFill>
            <a:srgbClr val="961F61"/>
          </a:solidFill>
        </p:spPr>
      </p:pic>
      <p:sp>
        <p:nvSpPr>
          <p:cNvPr id="5" name="Title 1"/>
          <p:cNvSpPr txBox="1">
            <a:spLocks/>
          </p:cNvSpPr>
          <p:nvPr/>
        </p:nvSpPr>
        <p:spPr>
          <a:xfrm>
            <a:off x="0" y="1277824"/>
            <a:ext cx="12192000" cy="5703006"/>
          </a:xfrm>
          <a:prstGeom prst="rect">
            <a:avLst/>
          </a:prstGeom>
          <a:solidFill>
            <a:schemeClr val="bg1"/>
          </a:solidFill>
        </p:spPr>
        <p:txBody>
          <a:bodyPr vert="horz" lIns="91440" tIns="45720" rIns="91440" bIns="45720" numCol="1"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latin typeface="+mn-lt"/>
            </a:endParaRPr>
          </a:p>
        </p:txBody>
      </p:sp>
      <p:pic>
        <p:nvPicPr>
          <p:cNvPr id="7" name="Picture 6"/>
          <p:cNvPicPr>
            <a:picLocks noChangeAspect="1"/>
          </p:cNvPicPr>
          <p:nvPr/>
        </p:nvPicPr>
        <p:blipFill>
          <a:blip r:embed="rId3"/>
          <a:stretch>
            <a:fillRect/>
          </a:stretch>
        </p:blipFill>
        <p:spPr>
          <a:xfrm>
            <a:off x="318722" y="1277824"/>
            <a:ext cx="3899034" cy="5345084"/>
          </a:xfrm>
          <a:prstGeom prst="rect">
            <a:avLst/>
          </a:prstGeom>
        </p:spPr>
      </p:pic>
      <p:pic>
        <p:nvPicPr>
          <p:cNvPr id="8" name="Picture 7"/>
          <p:cNvPicPr>
            <a:picLocks noChangeAspect="1"/>
          </p:cNvPicPr>
          <p:nvPr/>
        </p:nvPicPr>
        <p:blipFill>
          <a:blip r:embed="rId4"/>
          <a:stretch>
            <a:fillRect/>
          </a:stretch>
        </p:blipFill>
        <p:spPr>
          <a:xfrm>
            <a:off x="4343579" y="1277824"/>
            <a:ext cx="7660000" cy="5345084"/>
          </a:xfrm>
          <a:prstGeom prst="rect">
            <a:avLst/>
          </a:prstGeom>
        </p:spPr>
      </p:pic>
    </p:spTree>
    <p:extLst>
      <p:ext uri="{BB962C8B-B14F-4D97-AF65-F5344CB8AC3E}">
        <p14:creationId xmlns:p14="http://schemas.microsoft.com/office/powerpoint/2010/main" val="1801768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8239" cy="1277824"/>
          </a:xfrm>
          <a:solidFill>
            <a:srgbClr val="961F61"/>
          </a:solidFill>
        </p:spPr>
        <p:txBody>
          <a:bodyPr>
            <a:normAutofit/>
          </a:bodyPr>
          <a:lstStyle/>
          <a:p>
            <a:r>
              <a:rPr lang="en-ID" sz="4800" b="1" dirty="0" smtClean="0">
                <a:solidFill>
                  <a:schemeClr val="bg1"/>
                </a:solidFill>
              </a:rPr>
              <a:t>List of References</a:t>
            </a:r>
            <a:endParaRPr lang="en-US" sz="4800"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8239" y="0"/>
            <a:ext cx="3963761" cy="1277824"/>
          </a:xfrm>
          <a:prstGeom prst="rect">
            <a:avLst/>
          </a:prstGeom>
          <a:solidFill>
            <a:srgbClr val="961F61"/>
          </a:solidFill>
        </p:spPr>
      </p:pic>
      <p:sp>
        <p:nvSpPr>
          <p:cNvPr id="5" name="Title 1"/>
          <p:cNvSpPr txBox="1">
            <a:spLocks/>
          </p:cNvSpPr>
          <p:nvPr/>
        </p:nvSpPr>
        <p:spPr>
          <a:xfrm>
            <a:off x="275770" y="1596571"/>
            <a:ext cx="11916229" cy="5261430"/>
          </a:xfrm>
          <a:prstGeom prst="rect">
            <a:avLst/>
          </a:prstGeom>
          <a:noFill/>
        </p:spPr>
        <p:txBody>
          <a:bodyPr vert="horz" lIns="91440" tIns="45720" rIns="91440" bIns="45720" numCol="1"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14350" indent="-514350">
              <a:buFont typeface="+mj-lt"/>
              <a:buAutoNum type="arabicPeriod"/>
            </a:pPr>
            <a:r>
              <a:rPr lang="en-ID" sz="2800" dirty="0" smtClean="0">
                <a:latin typeface="+mn-lt"/>
              </a:rPr>
              <a:t>Linkedin.com/learning</a:t>
            </a:r>
          </a:p>
          <a:p>
            <a:pPr marL="514350" indent="-514350">
              <a:buFont typeface="+mj-lt"/>
              <a:buAutoNum type="arabicPeriod"/>
            </a:pPr>
            <a:r>
              <a:rPr lang="en-ID" sz="2800" dirty="0" smtClean="0">
                <a:latin typeface="+mn-lt"/>
              </a:rPr>
              <a:t>W3school.com</a:t>
            </a:r>
          </a:p>
          <a:p>
            <a:pPr marL="514350" indent="-514350">
              <a:buFont typeface="+mj-lt"/>
              <a:buAutoNum type="arabicPeriod"/>
            </a:pPr>
            <a:r>
              <a:rPr lang="en-ID" sz="2800" dirty="0" smtClean="0">
                <a:latin typeface="+mn-lt"/>
              </a:rPr>
              <a:t>Youtube.com</a:t>
            </a:r>
          </a:p>
          <a:p>
            <a:pPr marL="514350" indent="-514350">
              <a:buFont typeface="+mj-lt"/>
              <a:buAutoNum type="arabicPeriod"/>
            </a:pPr>
            <a:r>
              <a:rPr lang="en-ID" sz="2800" dirty="0" smtClean="0">
                <a:latin typeface="+mn-lt"/>
              </a:rPr>
              <a:t>Geeksforgeeks.org</a:t>
            </a:r>
          </a:p>
          <a:p>
            <a:pPr marL="514350" indent="-514350">
              <a:buFont typeface="+mj-lt"/>
              <a:buAutoNum type="arabicPeriod"/>
            </a:pPr>
            <a:r>
              <a:rPr lang="en-ID" sz="2800" dirty="0" smtClean="0">
                <a:latin typeface="+mn-lt"/>
              </a:rPr>
              <a:t>Javatpoint.com</a:t>
            </a:r>
          </a:p>
          <a:p>
            <a:pPr marL="514350" indent="-514350">
              <a:buFont typeface="+mj-lt"/>
              <a:buAutoNum type="arabicPeriod"/>
            </a:pPr>
            <a:r>
              <a:rPr lang="en-ID" sz="2800" dirty="0" smtClean="0">
                <a:latin typeface="+mn-lt"/>
              </a:rPr>
              <a:t>Stack overflow</a:t>
            </a:r>
          </a:p>
          <a:p>
            <a:pPr marL="514350" indent="-514350">
              <a:buFont typeface="+mj-lt"/>
              <a:buAutoNum type="arabicPeriod"/>
            </a:pPr>
            <a:r>
              <a:rPr lang="en-ID" sz="2800" dirty="0" smtClean="0">
                <a:latin typeface="+mn-lt"/>
              </a:rPr>
              <a:t>Jetbrains.com</a:t>
            </a:r>
          </a:p>
          <a:p>
            <a:pPr marL="514350" indent="-514350">
              <a:buFont typeface="+mj-lt"/>
              <a:buAutoNum type="arabicPeriod"/>
            </a:pPr>
            <a:r>
              <a:rPr lang="en-ID" sz="2800" dirty="0" smtClean="0">
                <a:latin typeface="+mn-lt"/>
              </a:rPr>
              <a:t>Quizizz.com</a:t>
            </a:r>
          </a:p>
          <a:p>
            <a:pPr marL="514350" indent="-514350">
              <a:buFont typeface="+mj-lt"/>
              <a:buAutoNum type="arabicPeriod"/>
            </a:pPr>
            <a:r>
              <a:rPr lang="en-US" sz="2800" dirty="0" smtClean="0">
                <a:latin typeface="+mn-lt"/>
              </a:rPr>
              <a:t>Developer.com</a:t>
            </a:r>
            <a:endParaRPr lang="en-US" sz="2800" dirty="0">
              <a:latin typeface="+mn-lt"/>
            </a:endParaRPr>
          </a:p>
        </p:txBody>
      </p:sp>
    </p:spTree>
    <p:extLst>
      <p:ext uri="{BB962C8B-B14F-4D97-AF65-F5344CB8AC3E}">
        <p14:creationId xmlns:p14="http://schemas.microsoft.com/office/powerpoint/2010/main" val="1090753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8239" cy="1277824"/>
          </a:xfrm>
          <a:solidFill>
            <a:srgbClr val="961F61"/>
          </a:solidFill>
        </p:spPr>
        <p:txBody>
          <a:bodyPr>
            <a:noAutofit/>
          </a:bodyPr>
          <a:lstStyle/>
          <a:p>
            <a:r>
              <a:rPr lang="en-US" altLang="en-US" sz="4000" b="1" dirty="0" smtClean="0">
                <a:solidFill>
                  <a:srgbClr val="FFFFFF"/>
                </a:solidFill>
                <a:cs typeface="Arial" panose="020B0604020202020204" pitchFamily="34" charset="0"/>
              </a:rPr>
              <a:t>Milestone </a:t>
            </a:r>
            <a:r>
              <a:rPr lang="en-US" altLang="en-US" sz="4000" b="1" dirty="0">
                <a:solidFill>
                  <a:srgbClr val="FFFFFF"/>
                </a:solidFill>
                <a:cs typeface="Arial" panose="020B0604020202020204" pitchFamily="34" charset="0"/>
              </a:rPr>
              <a:t>Feedback &amp; Action taken</a:t>
            </a:r>
            <a:endParaRPr lang="en-US" sz="4000" b="1"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8239" y="0"/>
            <a:ext cx="3963761" cy="1277824"/>
          </a:xfrm>
          <a:prstGeom prst="rect">
            <a:avLst/>
          </a:prstGeom>
          <a:solidFill>
            <a:srgbClr val="961F61"/>
          </a:solidFill>
        </p:spPr>
      </p:pic>
      <p:graphicFrame>
        <p:nvGraphicFramePr>
          <p:cNvPr id="3" name="Table 2"/>
          <p:cNvGraphicFramePr>
            <a:graphicFrameLocks noGrp="1"/>
          </p:cNvGraphicFramePr>
          <p:nvPr>
            <p:extLst>
              <p:ext uri="{D42A27DB-BD31-4B8C-83A1-F6EECF244321}">
                <p14:modId xmlns:p14="http://schemas.microsoft.com/office/powerpoint/2010/main" val="3453738066"/>
              </p:ext>
            </p:extLst>
          </p:nvPr>
        </p:nvGraphicFramePr>
        <p:xfrm>
          <a:off x="0" y="1277824"/>
          <a:ext cx="12192000" cy="2462417"/>
        </p:xfrm>
        <a:graphic>
          <a:graphicData uri="http://schemas.openxmlformats.org/drawingml/2006/table">
            <a:tbl>
              <a:tblPr firstRow="1" bandRow="1">
                <a:tableStyleId>{5C22544A-7EE6-4342-B048-85BDC9FD1C3A}</a:tableStyleId>
              </a:tblPr>
              <a:tblGrid>
                <a:gridCol w="2724150">
                  <a:extLst>
                    <a:ext uri="{9D8B030D-6E8A-4147-A177-3AD203B41FA5}">
                      <a16:colId xmlns:a16="http://schemas.microsoft.com/office/drawing/2014/main" val="1540093370"/>
                    </a:ext>
                  </a:extLst>
                </a:gridCol>
                <a:gridCol w="5403850">
                  <a:extLst>
                    <a:ext uri="{9D8B030D-6E8A-4147-A177-3AD203B41FA5}">
                      <a16:colId xmlns:a16="http://schemas.microsoft.com/office/drawing/2014/main" val="2997294678"/>
                    </a:ext>
                  </a:extLst>
                </a:gridCol>
                <a:gridCol w="4064000">
                  <a:extLst>
                    <a:ext uri="{9D8B030D-6E8A-4147-A177-3AD203B41FA5}">
                      <a16:colId xmlns:a16="http://schemas.microsoft.com/office/drawing/2014/main" val="2447249839"/>
                    </a:ext>
                  </a:extLst>
                </a:gridCol>
              </a:tblGrid>
              <a:tr h="932249">
                <a:tc>
                  <a:txBody>
                    <a:bodyPr/>
                    <a:lstStyle/>
                    <a:p>
                      <a:pPr algn="ctr"/>
                      <a:r>
                        <a:rPr lang="en-ID" dirty="0" smtClean="0"/>
                        <a:t>Project Milestone</a:t>
                      </a:r>
                      <a:r>
                        <a:rPr lang="en-ID" baseline="0" dirty="0" smtClean="0"/>
                        <a:t> ID</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u="none" strike="noStrike" dirty="0" smtClean="0">
                          <a:effectLst/>
                        </a:rPr>
                        <a:t>Milestone Feedback received from</a:t>
                      </a:r>
                      <a:r>
                        <a:rPr lang="en-SG" sz="1800" u="none" strike="noStrike" baseline="0" dirty="0" smtClean="0">
                          <a:effectLst/>
                        </a:rPr>
                        <a:t> Tutor / Learning Facilitator</a:t>
                      </a:r>
                      <a:endParaRPr lang="en-SG" sz="1800" b="1" i="0" u="none" strike="noStrike" dirty="0" smtClean="0">
                        <a:solidFill>
                          <a:srgbClr val="000000"/>
                        </a:solidFill>
                        <a:effectLst/>
                        <a:latin typeface="Calibri" panose="020F0502020204030204" pitchFamily="34" charset="0"/>
                      </a:endParaRPr>
                    </a:p>
                  </a:txBody>
                  <a:tcPr anchor="ctr"/>
                </a:tc>
                <a:tc>
                  <a:txBody>
                    <a:bodyPr/>
                    <a:lstStyle/>
                    <a:p>
                      <a:pPr algn="ctr" fontAlgn="ctr"/>
                      <a:r>
                        <a:rPr lang="en-SG" sz="1800" u="none" strike="noStrike" dirty="0" smtClean="0">
                          <a:solidFill>
                            <a:schemeClr val="bg1"/>
                          </a:solidFill>
                          <a:effectLst/>
                        </a:rPr>
                        <a:t>Action Taken</a:t>
                      </a:r>
                    </a:p>
                    <a:p>
                      <a:pPr algn="ctr" fontAlgn="ctr"/>
                      <a:r>
                        <a:rPr lang="en-SG" sz="1800" b="1" i="0" u="none" strike="noStrike" dirty="0" smtClean="0">
                          <a:solidFill>
                            <a:schemeClr val="bg1"/>
                          </a:solidFill>
                          <a:effectLst/>
                          <a:latin typeface="Calibri" panose="020F0502020204030204" pitchFamily="34" charset="0"/>
                        </a:rPr>
                        <a:t>(Yes / No)</a:t>
                      </a:r>
                      <a:endParaRPr lang="en-SG" sz="1800" b="1" i="0" u="none" strike="noStrike" dirty="0">
                        <a:solidFill>
                          <a:schemeClr val="bg1"/>
                        </a:solidFill>
                        <a:effectLst/>
                        <a:latin typeface="Calibri" panose="020F0502020204030204" pitchFamily="34" charset="0"/>
                      </a:endParaRPr>
                    </a:p>
                  </a:txBody>
                  <a:tcPr anchor="ctr"/>
                </a:tc>
                <a:extLst>
                  <a:ext uri="{0D108BD9-81ED-4DB2-BD59-A6C34878D82A}">
                    <a16:rowId xmlns:a16="http://schemas.microsoft.com/office/drawing/2014/main" val="429829355"/>
                  </a:ext>
                </a:extLst>
              </a:tr>
              <a:tr h="765084">
                <a:tc>
                  <a:txBody>
                    <a:bodyPr/>
                    <a:lstStyle/>
                    <a:p>
                      <a:pPr algn="ctr"/>
                      <a:r>
                        <a:rPr lang="en-ID" dirty="0" smtClean="0"/>
                        <a:t>1</a:t>
                      </a:r>
                      <a:endParaRPr lang="en-US" dirty="0"/>
                    </a:p>
                  </a:txBody>
                  <a:tcPr anchor="ctr"/>
                </a:tc>
                <a:tc>
                  <a:txBody>
                    <a:bodyPr/>
                    <a:lstStyle/>
                    <a:p>
                      <a:r>
                        <a:rPr lang="en-ID" dirty="0" smtClean="0"/>
                        <a:t>Revise</a:t>
                      </a:r>
                      <a:r>
                        <a:rPr lang="en-ID" baseline="0" dirty="0" smtClean="0"/>
                        <a:t> project result screenshot, list evidences &amp; add project deliverables</a:t>
                      </a:r>
                      <a:endParaRPr lang="en-US" dirty="0"/>
                    </a:p>
                  </a:txBody>
                  <a:tcPr anchor="ctr"/>
                </a:tc>
                <a:tc>
                  <a:txBody>
                    <a:bodyPr/>
                    <a:lstStyle/>
                    <a:p>
                      <a:pPr algn="ctr"/>
                      <a:r>
                        <a:rPr lang="en-ID" dirty="0" smtClean="0"/>
                        <a:t>Yes</a:t>
                      </a:r>
                      <a:endParaRPr lang="en-US" dirty="0"/>
                    </a:p>
                  </a:txBody>
                  <a:tcPr anchor="ctr"/>
                </a:tc>
                <a:extLst>
                  <a:ext uri="{0D108BD9-81ED-4DB2-BD59-A6C34878D82A}">
                    <a16:rowId xmlns:a16="http://schemas.microsoft.com/office/drawing/2014/main" val="1618982620"/>
                  </a:ext>
                </a:extLst>
              </a:tr>
              <a:tr h="765084">
                <a:tc>
                  <a:txBody>
                    <a:bodyPr/>
                    <a:lstStyle/>
                    <a:p>
                      <a:pPr algn="ctr"/>
                      <a:r>
                        <a:rPr lang="en-ID" dirty="0" smtClean="0"/>
                        <a:t>2</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dirty="0" smtClean="0"/>
                        <a:t>Adding milestone</a:t>
                      </a:r>
                      <a:r>
                        <a:rPr lang="en-ID" baseline="0" dirty="0" smtClean="0"/>
                        <a:t> feedback in project presentation</a:t>
                      </a:r>
                      <a:endParaRPr lang="en-US" dirty="0" smtClean="0"/>
                    </a:p>
                  </a:txBody>
                  <a:tcPr anchor="ctr"/>
                </a:tc>
                <a:tc>
                  <a:txBody>
                    <a:bodyPr/>
                    <a:lstStyle/>
                    <a:p>
                      <a:pPr algn="ctr"/>
                      <a:r>
                        <a:rPr lang="en-ID" dirty="0" smtClean="0"/>
                        <a:t>Yes</a:t>
                      </a:r>
                      <a:endParaRPr lang="en-US" dirty="0"/>
                    </a:p>
                  </a:txBody>
                  <a:tcPr anchor="ctr"/>
                </a:tc>
                <a:extLst>
                  <a:ext uri="{0D108BD9-81ED-4DB2-BD59-A6C34878D82A}">
                    <a16:rowId xmlns:a16="http://schemas.microsoft.com/office/drawing/2014/main" val="2173825770"/>
                  </a:ext>
                </a:extLst>
              </a:tr>
            </a:tbl>
          </a:graphicData>
        </a:graphic>
      </p:graphicFrame>
    </p:spTree>
    <p:extLst>
      <p:ext uri="{BB962C8B-B14F-4D97-AF65-F5344CB8AC3E}">
        <p14:creationId xmlns:p14="http://schemas.microsoft.com/office/powerpoint/2010/main" val="1283207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28239" cy="1277824"/>
          </a:xfrm>
          <a:solidFill>
            <a:srgbClr val="961F61"/>
          </a:solidFill>
        </p:spPr>
        <p:txBody>
          <a:bodyPr>
            <a:normAutofit/>
          </a:bodyPr>
          <a:lstStyle/>
          <a:p>
            <a:r>
              <a:rPr lang="en-ID" sz="4800" b="1" dirty="0" smtClean="0">
                <a:solidFill>
                  <a:schemeClr val="bg1"/>
                </a:solidFill>
              </a:rPr>
              <a:t>Project Presentation Objective</a:t>
            </a:r>
            <a:endParaRPr lang="en-US" sz="4800"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8239" y="0"/>
            <a:ext cx="3963761" cy="1277824"/>
          </a:xfrm>
          <a:prstGeom prst="rect">
            <a:avLst/>
          </a:prstGeom>
          <a:solidFill>
            <a:srgbClr val="961F61"/>
          </a:solidFill>
        </p:spPr>
      </p:pic>
      <p:sp>
        <p:nvSpPr>
          <p:cNvPr id="5" name="Title 1"/>
          <p:cNvSpPr txBox="1">
            <a:spLocks/>
          </p:cNvSpPr>
          <p:nvPr/>
        </p:nvSpPr>
        <p:spPr>
          <a:xfrm>
            <a:off x="232756" y="1479664"/>
            <a:ext cx="11959244" cy="5378335"/>
          </a:xfrm>
          <a:prstGeom prst="rect">
            <a:avLst/>
          </a:prstGeom>
          <a:solidFill>
            <a:schemeClr val="bg1"/>
          </a:solidFill>
        </p:spPr>
        <p:txBody>
          <a:bodyPr vert="horz" lIns="91440" tIns="45720" rIns="91440" bIns="45720" numCol="1"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ID" sz="2400" b="1" dirty="0" smtClean="0">
                <a:latin typeface="+mn-lt"/>
              </a:rPr>
              <a:t>Task 5</a:t>
            </a:r>
            <a:r>
              <a:rPr lang="en-ID" sz="2400" dirty="0" smtClean="0">
                <a:latin typeface="+mn-lt"/>
              </a:rPr>
              <a:t/>
            </a:r>
            <a:br>
              <a:rPr lang="en-ID" sz="2400" dirty="0" smtClean="0">
                <a:latin typeface="+mn-lt"/>
              </a:rPr>
            </a:br>
            <a:r>
              <a:rPr lang="en-ID" sz="2400" dirty="0" smtClean="0">
                <a:latin typeface="+mn-lt"/>
              </a:rPr>
              <a:t>-</a:t>
            </a:r>
            <a:r>
              <a:rPr lang="en-ID" sz="2000" dirty="0" smtClean="0">
                <a:latin typeface="+mn-lt"/>
              </a:rPr>
              <a:t>List and briefly explain </a:t>
            </a:r>
            <a:r>
              <a:rPr lang="en-US" sz="2000" dirty="0">
                <a:latin typeface="+mn-lt"/>
              </a:rPr>
              <a:t>the steps you will follow from writing code to execution</a:t>
            </a:r>
            <a:r>
              <a:rPr lang="en-US" sz="2000" dirty="0" smtClean="0">
                <a:latin typeface="+mn-lt"/>
              </a:rPr>
              <a:t>.</a:t>
            </a:r>
            <a:br>
              <a:rPr lang="en-US" sz="2000" dirty="0" smtClean="0">
                <a:latin typeface="+mn-lt"/>
              </a:rPr>
            </a:br>
            <a:r>
              <a:rPr lang="en-US" sz="2000" dirty="0" smtClean="0">
                <a:latin typeface="+mn-lt"/>
              </a:rPr>
              <a:t>-Provide </a:t>
            </a:r>
            <a:r>
              <a:rPr lang="en-US" sz="2000" dirty="0">
                <a:latin typeface="+mn-lt"/>
              </a:rPr>
              <a:t>screen capture where possible</a:t>
            </a:r>
            <a:r>
              <a:rPr lang="en-US" sz="2000" dirty="0" smtClean="0">
                <a:latin typeface="+mn-lt"/>
              </a:rPr>
              <a:t>.</a:t>
            </a:r>
          </a:p>
          <a:p>
            <a:pPr marL="342900" indent="-342900">
              <a:buFont typeface="Arial" panose="020B0604020202020204" pitchFamily="34" charset="0"/>
              <a:buChar char="•"/>
            </a:pPr>
            <a:endParaRPr lang="en-ID" sz="2000" dirty="0">
              <a:latin typeface="+mn-lt"/>
            </a:endParaRPr>
          </a:p>
          <a:p>
            <a:pPr marL="342900" indent="-342900">
              <a:buFont typeface="Arial" panose="020B0604020202020204" pitchFamily="34" charset="0"/>
              <a:buChar char="•"/>
            </a:pPr>
            <a:r>
              <a:rPr lang="en-ID" sz="2000" b="1" dirty="0" smtClean="0">
                <a:latin typeface="+mn-lt"/>
              </a:rPr>
              <a:t>Task 7</a:t>
            </a:r>
            <a:r>
              <a:rPr lang="en-ID" sz="2000" dirty="0" smtClean="0">
                <a:latin typeface="+mn-lt"/>
              </a:rPr>
              <a:t/>
            </a:r>
            <a:br>
              <a:rPr lang="en-ID" sz="2000" dirty="0" smtClean="0">
                <a:latin typeface="+mn-lt"/>
              </a:rPr>
            </a:br>
            <a:r>
              <a:rPr lang="en-ID" sz="2000" dirty="0" smtClean="0">
                <a:latin typeface="+mn-lt"/>
              </a:rPr>
              <a:t>-</a:t>
            </a:r>
            <a:r>
              <a:rPr lang="en-US" sz="2000" dirty="0">
                <a:latin typeface="+mn-lt"/>
              </a:rPr>
              <a:t>Explain briefly how you manage the development process</a:t>
            </a:r>
            <a:r>
              <a:rPr lang="en-US" sz="2000" dirty="0" smtClean="0">
                <a:latin typeface="+mn-lt"/>
              </a:rPr>
              <a:t>.</a:t>
            </a:r>
            <a:br>
              <a:rPr lang="en-US" sz="2000" dirty="0" smtClean="0">
                <a:latin typeface="+mn-lt"/>
              </a:rPr>
            </a:br>
            <a:r>
              <a:rPr lang="en-US" sz="2000" dirty="0" smtClean="0">
                <a:latin typeface="+mn-lt"/>
              </a:rPr>
              <a:t>-</a:t>
            </a:r>
            <a:r>
              <a:rPr lang="en-US" sz="2000" dirty="0">
                <a:latin typeface="+mn-lt"/>
              </a:rPr>
              <a:t>Provide screen capture of the various use of IDE during the development process</a:t>
            </a:r>
            <a:r>
              <a:rPr lang="en-US" sz="2000" dirty="0" smtClean="0">
                <a:latin typeface="+mn-lt"/>
              </a:rPr>
              <a:t>.</a:t>
            </a:r>
          </a:p>
          <a:p>
            <a:pPr marL="342900" indent="-342900">
              <a:buFont typeface="Arial" panose="020B0604020202020204" pitchFamily="34" charset="0"/>
              <a:buChar char="•"/>
            </a:pPr>
            <a:endParaRPr lang="en-ID" sz="2000" dirty="0">
              <a:latin typeface="+mn-lt"/>
            </a:endParaRPr>
          </a:p>
          <a:p>
            <a:pPr marL="342900" indent="-342900">
              <a:buFont typeface="Arial" panose="020B0604020202020204" pitchFamily="34" charset="0"/>
              <a:buChar char="•"/>
            </a:pPr>
            <a:r>
              <a:rPr lang="en-ID" sz="2000" b="1" dirty="0" smtClean="0">
                <a:latin typeface="+mn-lt"/>
              </a:rPr>
              <a:t>Task 10</a:t>
            </a:r>
            <a:r>
              <a:rPr lang="en-ID" sz="2000" dirty="0" smtClean="0">
                <a:latin typeface="+mn-lt"/>
              </a:rPr>
              <a:t/>
            </a:r>
            <a:br>
              <a:rPr lang="en-ID" sz="2000" dirty="0" smtClean="0">
                <a:latin typeface="+mn-lt"/>
              </a:rPr>
            </a:br>
            <a:r>
              <a:rPr lang="en-ID" sz="2000" dirty="0" smtClean="0">
                <a:latin typeface="+mn-lt"/>
              </a:rPr>
              <a:t>-</a:t>
            </a:r>
            <a:r>
              <a:rPr lang="en-US" sz="2000" dirty="0">
                <a:latin typeface="+mn-lt"/>
              </a:rPr>
              <a:t>List Coding standards you have using in the development of the application and explain 5 of</a:t>
            </a:r>
            <a:br>
              <a:rPr lang="en-US" sz="2000" dirty="0">
                <a:latin typeface="+mn-lt"/>
              </a:rPr>
            </a:br>
            <a:r>
              <a:rPr lang="en-US" sz="2000" dirty="0" smtClean="0">
                <a:latin typeface="+mn-lt"/>
              </a:rPr>
              <a:t> them </a:t>
            </a:r>
            <a:r>
              <a:rPr lang="en-US" sz="2000" dirty="0">
                <a:latin typeface="+mn-lt"/>
              </a:rPr>
              <a:t>briefly with its importance.</a:t>
            </a:r>
            <a:endParaRPr lang="en-ID" sz="2000" dirty="0" smtClean="0">
              <a:latin typeface="+mn-lt"/>
            </a:endParaRPr>
          </a:p>
          <a:p>
            <a:r>
              <a:rPr lang="en-US" sz="2400" dirty="0"/>
              <a:t/>
            </a:r>
            <a:br>
              <a:rPr lang="en-US" sz="2400" dirty="0"/>
            </a:br>
            <a:endParaRPr lang="en-US" sz="2400" dirty="0"/>
          </a:p>
        </p:txBody>
      </p:sp>
    </p:spTree>
    <p:extLst>
      <p:ext uri="{BB962C8B-B14F-4D97-AF65-F5344CB8AC3E}">
        <p14:creationId xmlns:p14="http://schemas.microsoft.com/office/powerpoint/2010/main" val="1862178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28239" cy="1000896"/>
          </a:xfrm>
          <a:solidFill>
            <a:srgbClr val="961F61"/>
          </a:solidFill>
        </p:spPr>
        <p:txBody>
          <a:bodyPr>
            <a:normAutofit/>
          </a:bodyPr>
          <a:lstStyle/>
          <a:p>
            <a:r>
              <a:rPr lang="en-ID" sz="3600" dirty="0">
                <a:solidFill>
                  <a:schemeClr val="bg1"/>
                </a:solidFill>
              </a:rPr>
              <a:t> </a:t>
            </a:r>
            <a:r>
              <a:rPr lang="en-ID" sz="3600" b="1" dirty="0" smtClean="0">
                <a:solidFill>
                  <a:schemeClr val="bg1"/>
                </a:solidFill>
              </a:rPr>
              <a:t>TASK 5 SOLUTION</a:t>
            </a:r>
            <a:endParaRPr lang="en-US" sz="3600"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8239" y="0"/>
            <a:ext cx="3963761" cy="1000897"/>
          </a:xfrm>
          <a:prstGeom prst="rect">
            <a:avLst/>
          </a:prstGeom>
          <a:solidFill>
            <a:srgbClr val="961F61"/>
          </a:solidFill>
        </p:spPr>
      </p:pic>
      <p:sp>
        <p:nvSpPr>
          <p:cNvPr id="5" name="Title 1"/>
          <p:cNvSpPr txBox="1">
            <a:spLocks/>
          </p:cNvSpPr>
          <p:nvPr/>
        </p:nvSpPr>
        <p:spPr>
          <a:xfrm>
            <a:off x="91439" y="1238596"/>
            <a:ext cx="12108873" cy="5619404"/>
          </a:xfrm>
          <a:prstGeom prst="rect">
            <a:avLst/>
          </a:prstGeom>
          <a:solidFill>
            <a:schemeClr val="bg1"/>
          </a:solidFill>
        </p:spPr>
        <p:txBody>
          <a:bodyPr vert="horz" lIns="91440" tIns="45720" rIns="91440" bIns="45720" numCol="1"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2400" b="1" dirty="0">
                <a:latin typeface="+mn-lt"/>
              </a:rPr>
              <a:t>Defining the </a:t>
            </a:r>
            <a:r>
              <a:rPr lang="en-US" sz="2400" b="1" dirty="0" smtClean="0">
                <a:latin typeface="+mn-lt"/>
              </a:rPr>
              <a:t>problem</a:t>
            </a:r>
            <a:r>
              <a:rPr lang="en-US" sz="2800" b="1" dirty="0" smtClean="0">
                <a:latin typeface="+mn-lt"/>
              </a:rPr>
              <a:t/>
            </a:r>
            <a:br>
              <a:rPr lang="en-US" sz="2800" b="1" dirty="0" smtClean="0">
                <a:latin typeface="+mn-lt"/>
              </a:rPr>
            </a:br>
            <a:r>
              <a:rPr lang="en-US" sz="2000" dirty="0" smtClean="0">
                <a:latin typeface="+mn-lt"/>
              </a:rPr>
              <a:t>Before writing the code it’s better to know what are the problem first. In this project of developing a MCQ System, there are some problem that can be defined like:</a:t>
            </a:r>
            <a:br>
              <a:rPr lang="en-US" sz="2000" dirty="0" smtClean="0">
                <a:latin typeface="+mn-lt"/>
              </a:rPr>
            </a:br>
            <a:r>
              <a:rPr lang="en-US" sz="2000" dirty="0" smtClean="0">
                <a:latin typeface="+mn-lt"/>
              </a:rPr>
              <a:t>- What should we use to take user input from console</a:t>
            </a:r>
            <a:br>
              <a:rPr lang="en-US" sz="2000" dirty="0" smtClean="0">
                <a:latin typeface="+mn-lt"/>
              </a:rPr>
            </a:br>
            <a:r>
              <a:rPr lang="en-US" sz="2000" dirty="0" smtClean="0">
                <a:latin typeface="+mn-lt"/>
              </a:rPr>
              <a:t>- How to read and display the CSV file from java program</a:t>
            </a:r>
            <a:br>
              <a:rPr lang="en-US" sz="2000" dirty="0" smtClean="0">
                <a:latin typeface="+mn-lt"/>
              </a:rPr>
            </a:br>
            <a:r>
              <a:rPr lang="en-US" sz="2000" dirty="0" smtClean="0">
                <a:latin typeface="+mn-lt"/>
              </a:rPr>
              <a:t>- How to validate user input</a:t>
            </a:r>
            <a:br>
              <a:rPr lang="en-US" sz="2000" dirty="0" smtClean="0">
                <a:latin typeface="+mn-lt"/>
              </a:rPr>
            </a:br>
            <a:r>
              <a:rPr lang="en-US" sz="2000" dirty="0" smtClean="0">
                <a:latin typeface="+mn-lt"/>
              </a:rPr>
              <a:t>- How to make the score when the user answering the MCQ</a:t>
            </a:r>
          </a:p>
          <a:p>
            <a:pPr marL="457200" indent="-457200">
              <a:buFont typeface="Arial" panose="020B0604020202020204" pitchFamily="34" charset="0"/>
              <a:buChar char="•"/>
            </a:pPr>
            <a:endParaRPr lang="en-US" sz="2000" b="1" dirty="0">
              <a:latin typeface="+mn-lt"/>
            </a:endParaRPr>
          </a:p>
          <a:p>
            <a:pPr marL="457200" indent="-457200">
              <a:buFont typeface="Arial" panose="020B0604020202020204" pitchFamily="34" charset="0"/>
              <a:buChar char="•"/>
            </a:pPr>
            <a:r>
              <a:rPr lang="en-US" sz="2000" b="1" dirty="0" smtClean="0">
                <a:latin typeface="+mn-lt"/>
              </a:rPr>
              <a:t>Planning the solution</a:t>
            </a:r>
            <a:br>
              <a:rPr lang="en-US" sz="2000" b="1" dirty="0" smtClean="0">
                <a:latin typeface="+mn-lt"/>
              </a:rPr>
            </a:br>
            <a:r>
              <a:rPr lang="en-US" sz="2000" dirty="0" smtClean="0">
                <a:latin typeface="+mn-lt"/>
              </a:rPr>
              <a:t>After we defining the problem, the next step is planning the solution. These are the solution for given problem above:</a:t>
            </a:r>
            <a:r>
              <a:rPr lang="en-US" sz="2400" b="1" dirty="0">
                <a:latin typeface="+mn-lt"/>
              </a:rPr>
              <a:t/>
            </a:r>
            <a:br>
              <a:rPr lang="en-US" sz="2400" b="1" dirty="0">
                <a:latin typeface="+mn-lt"/>
              </a:rPr>
            </a:br>
            <a:r>
              <a:rPr lang="en-US" sz="2400" dirty="0" smtClean="0">
                <a:latin typeface="+mn-lt"/>
              </a:rPr>
              <a:t>- Using Scanner to take user input from console</a:t>
            </a:r>
            <a:br>
              <a:rPr lang="en-US" sz="2400" dirty="0" smtClean="0">
                <a:latin typeface="+mn-lt"/>
              </a:rPr>
            </a:br>
            <a:r>
              <a:rPr lang="en-US" sz="2400" dirty="0" smtClean="0">
                <a:latin typeface="+mn-lt"/>
              </a:rPr>
              <a:t>- Reading the CSV file using </a:t>
            </a:r>
            <a:r>
              <a:rPr lang="en-US" sz="2400" dirty="0" err="1" smtClean="0">
                <a:latin typeface="+mn-lt"/>
              </a:rPr>
              <a:t>FileReader</a:t>
            </a:r>
            <a:r>
              <a:rPr lang="en-US" sz="2400" dirty="0" smtClean="0">
                <a:latin typeface="+mn-lt"/>
              </a:rPr>
              <a:t/>
            </a:r>
            <a:br>
              <a:rPr lang="en-US" sz="2400" dirty="0" smtClean="0">
                <a:latin typeface="+mn-lt"/>
              </a:rPr>
            </a:br>
            <a:r>
              <a:rPr lang="en-US" sz="2400" dirty="0" smtClean="0">
                <a:latin typeface="+mn-lt"/>
              </a:rPr>
              <a:t>- Using if-else statement and loop to validate the user input</a:t>
            </a:r>
            <a:br>
              <a:rPr lang="en-US" sz="2400" dirty="0" smtClean="0">
                <a:latin typeface="+mn-lt"/>
              </a:rPr>
            </a:br>
            <a:r>
              <a:rPr lang="en-US" sz="2400" dirty="0" smtClean="0">
                <a:latin typeface="+mn-lt"/>
              </a:rPr>
              <a:t>- Using variable score and add the score when the user answer correctly</a:t>
            </a:r>
          </a:p>
        </p:txBody>
      </p:sp>
    </p:spTree>
    <p:extLst>
      <p:ext uri="{BB962C8B-B14F-4D97-AF65-F5344CB8AC3E}">
        <p14:creationId xmlns:p14="http://schemas.microsoft.com/office/powerpoint/2010/main" val="3502953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290946"/>
            <a:ext cx="11521440" cy="6317672"/>
          </a:xfrm>
        </p:spPr>
        <p:txBody>
          <a:bodyPr/>
          <a:lstStyle/>
          <a:p>
            <a:r>
              <a:rPr lang="en-US" dirty="0" smtClean="0"/>
              <a:t>Coding the program</a:t>
            </a:r>
            <a:br>
              <a:rPr lang="en-US" dirty="0" smtClean="0"/>
            </a:br>
            <a:r>
              <a:rPr lang="en-US" sz="2400" dirty="0" smtClean="0"/>
              <a:t>After defining and planning the problem is done, we can now start to code the program according to the plan.</a:t>
            </a:r>
            <a:br>
              <a:rPr lang="en-US" sz="2400" dirty="0" smtClean="0"/>
            </a:br>
            <a:r>
              <a:rPr lang="en-US" sz="2400" dirty="0" smtClean="0"/>
              <a:t>- Taking user input using Scanner</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Reading the CSV file using </a:t>
            </a:r>
            <a:r>
              <a:rPr lang="en-US" sz="2400" dirty="0" err="1" smtClean="0"/>
              <a:t>FileReader</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Validate user input so they type correct input</a:t>
            </a:r>
            <a:br>
              <a:rPr lang="en-US" sz="2400" dirty="0" smtClean="0"/>
            </a:br>
            <a:r>
              <a:rPr lang="en-US" sz="2400" dirty="0" smtClean="0"/>
              <a:t/>
            </a:r>
            <a:br>
              <a:rPr lang="en-US" sz="2400" dirty="0" smtClean="0"/>
            </a:br>
            <a:endParaRPr lang="en-US" dirty="0"/>
          </a:p>
        </p:txBody>
      </p:sp>
      <p:pic>
        <p:nvPicPr>
          <p:cNvPr id="4" name="Picture 3"/>
          <p:cNvPicPr>
            <a:picLocks noChangeAspect="1"/>
          </p:cNvPicPr>
          <p:nvPr/>
        </p:nvPicPr>
        <p:blipFill>
          <a:blip r:embed="rId2"/>
          <a:stretch>
            <a:fillRect/>
          </a:stretch>
        </p:blipFill>
        <p:spPr>
          <a:xfrm>
            <a:off x="790747" y="1745325"/>
            <a:ext cx="3606685" cy="825627"/>
          </a:xfrm>
          <a:prstGeom prst="rect">
            <a:avLst/>
          </a:prstGeom>
        </p:spPr>
      </p:pic>
      <p:pic>
        <p:nvPicPr>
          <p:cNvPr id="5" name="Picture 4"/>
          <p:cNvPicPr>
            <a:picLocks noChangeAspect="1"/>
          </p:cNvPicPr>
          <p:nvPr/>
        </p:nvPicPr>
        <p:blipFill>
          <a:blip r:embed="rId3"/>
          <a:stretch>
            <a:fillRect/>
          </a:stretch>
        </p:blipFill>
        <p:spPr>
          <a:xfrm>
            <a:off x="790747" y="3121082"/>
            <a:ext cx="5352358" cy="420139"/>
          </a:xfrm>
          <a:prstGeom prst="rect">
            <a:avLst/>
          </a:prstGeom>
        </p:spPr>
      </p:pic>
      <p:pic>
        <p:nvPicPr>
          <p:cNvPr id="6" name="Picture 5"/>
          <p:cNvPicPr>
            <a:picLocks noChangeAspect="1"/>
          </p:cNvPicPr>
          <p:nvPr/>
        </p:nvPicPr>
        <p:blipFill>
          <a:blip r:embed="rId4"/>
          <a:stretch>
            <a:fillRect/>
          </a:stretch>
        </p:blipFill>
        <p:spPr>
          <a:xfrm>
            <a:off x="790747" y="4091351"/>
            <a:ext cx="8591550" cy="2438400"/>
          </a:xfrm>
          <a:prstGeom prst="rect">
            <a:avLst/>
          </a:prstGeom>
        </p:spPr>
      </p:pic>
    </p:spTree>
    <p:extLst>
      <p:ext uri="{BB962C8B-B14F-4D97-AF65-F5344CB8AC3E}">
        <p14:creationId xmlns:p14="http://schemas.microsoft.com/office/powerpoint/2010/main" val="2789498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505" y="191193"/>
            <a:ext cx="11629505" cy="6375862"/>
          </a:xfrm>
        </p:spPr>
        <p:txBody>
          <a:bodyPr/>
          <a:lstStyle/>
          <a:p>
            <a:pPr marL="0" indent="0">
              <a:buNone/>
            </a:pPr>
            <a:r>
              <a:rPr lang="en-US" dirty="0" smtClean="0"/>
              <a:t>- Checking user answer are correct or wrong and calculating user Score</a:t>
            </a:r>
            <a:br>
              <a:rPr lang="en-US" dirty="0" smtClean="0"/>
            </a:br>
            <a:r>
              <a:rPr lang="en-US" dirty="0" smtClean="0"/>
              <a:t>   </a:t>
            </a:r>
            <a:endParaRPr lang="en-US" dirty="0"/>
          </a:p>
        </p:txBody>
      </p:sp>
      <p:pic>
        <p:nvPicPr>
          <p:cNvPr id="4" name="Picture 3"/>
          <p:cNvPicPr>
            <a:picLocks noChangeAspect="1"/>
          </p:cNvPicPr>
          <p:nvPr/>
        </p:nvPicPr>
        <p:blipFill>
          <a:blip r:embed="rId2"/>
          <a:stretch>
            <a:fillRect/>
          </a:stretch>
        </p:blipFill>
        <p:spPr>
          <a:xfrm>
            <a:off x="542059" y="700607"/>
            <a:ext cx="1714500" cy="485775"/>
          </a:xfrm>
          <a:prstGeom prst="rect">
            <a:avLst/>
          </a:prstGeom>
        </p:spPr>
      </p:pic>
      <p:pic>
        <p:nvPicPr>
          <p:cNvPr id="5" name="Picture 4"/>
          <p:cNvPicPr>
            <a:picLocks noChangeAspect="1"/>
          </p:cNvPicPr>
          <p:nvPr/>
        </p:nvPicPr>
        <p:blipFill>
          <a:blip r:embed="rId3"/>
          <a:stretch>
            <a:fillRect/>
          </a:stretch>
        </p:blipFill>
        <p:spPr>
          <a:xfrm>
            <a:off x="542059" y="4049293"/>
            <a:ext cx="8086725" cy="1190625"/>
          </a:xfrm>
          <a:prstGeom prst="rect">
            <a:avLst/>
          </a:prstGeom>
        </p:spPr>
      </p:pic>
      <p:pic>
        <p:nvPicPr>
          <p:cNvPr id="6" name="Picture 5"/>
          <p:cNvPicPr>
            <a:picLocks noChangeAspect="1"/>
          </p:cNvPicPr>
          <p:nvPr/>
        </p:nvPicPr>
        <p:blipFill>
          <a:blip r:embed="rId4"/>
          <a:stretch>
            <a:fillRect/>
          </a:stretch>
        </p:blipFill>
        <p:spPr>
          <a:xfrm>
            <a:off x="542059" y="1312458"/>
            <a:ext cx="6181725" cy="2600325"/>
          </a:xfrm>
          <a:prstGeom prst="rect">
            <a:avLst/>
          </a:prstGeom>
        </p:spPr>
      </p:pic>
    </p:spTree>
    <p:extLst>
      <p:ext uri="{BB962C8B-B14F-4D97-AF65-F5344CB8AC3E}">
        <p14:creationId xmlns:p14="http://schemas.microsoft.com/office/powerpoint/2010/main" val="417813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007" y="374073"/>
            <a:ext cx="11612880" cy="6217919"/>
          </a:xfrm>
        </p:spPr>
        <p:txBody>
          <a:bodyPr/>
          <a:lstStyle/>
          <a:p>
            <a:pPr marL="0" indent="0">
              <a:buNone/>
            </a:pPr>
            <a:r>
              <a:rPr lang="en-US" dirty="0" smtClean="0"/>
              <a:t>- Testing the program</a:t>
            </a:r>
            <a:endParaRPr lang="en-US" dirty="0"/>
          </a:p>
        </p:txBody>
      </p:sp>
      <p:pic>
        <p:nvPicPr>
          <p:cNvPr id="6" name="Picture 5"/>
          <p:cNvPicPr>
            <a:picLocks noChangeAspect="1"/>
          </p:cNvPicPr>
          <p:nvPr/>
        </p:nvPicPr>
        <p:blipFill>
          <a:blip r:embed="rId2"/>
          <a:stretch>
            <a:fillRect/>
          </a:stretch>
        </p:blipFill>
        <p:spPr>
          <a:xfrm>
            <a:off x="290773" y="891800"/>
            <a:ext cx="4025098" cy="5430898"/>
          </a:xfrm>
          <a:prstGeom prst="rect">
            <a:avLst/>
          </a:prstGeom>
        </p:spPr>
      </p:pic>
      <p:pic>
        <p:nvPicPr>
          <p:cNvPr id="7" name="Picture 6"/>
          <p:cNvPicPr>
            <a:picLocks noChangeAspect="1"/>
          </p:cNvPicPr>
          <p:nvPr/>
        </p:nvPicPr>
        <p:blipFill>
          <a:blip r:embed="rId3"/>
          <a:stretch>
            <a:fillRect/>
          </a:stretch>
        </p:blipFill>
        <p:spPr>
          <a:xfrm>
            <a:off x="4403407" y="891800"/>
            <a:ext cx="6143625" cy="1866900"/>
          </a:xfrm>
          <a:prstGeom prst="rect">
            <a:avLst/>
          </a:prstGeom>
        </p:spPr>
      </p:pic>
      <p:pic>
        <p:nvPicPr>
          <p:cNvPr id="8" name="Picture 7"/>
          <p:cNvPicPr>
            <a:picLocks noChangeAspect="1"/>
          </p:cNvPicPr>
          <p:nvPr/>
        </p:nvPicPr>
        <p:blipFill>
          <a:blip r:embed="rId4"/>
          <a:stretch>
            <a:fillRect/>
          </a:stretch>
        </p:blipFill>
        <p:spPr>
          <a:xfrm>
            <a:off x="4403407" y="2850096"/>
            <a:ext cx="6127764" cy="3162083"/>
          </a:xfrm>
          <a:prstGeom prst="rect">
            <a:avLst/>
          </a:prstGeom>
        </p:spPr>
      </p:pic>
    </p:spTree>
    <p:extLst>
      <p:ext uri="{BB962C8B-B14F-4D97-AF65-F5344CB8AC3E}">
        <p14:creationId xmlns:p14="http://schemas.microsoft.com/office/powerpoint/2010/main" val="1327059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28239" cy="1000896"/>
          </a:xfrm>
          <a:solidFill>
            <a:srgbClr val="961F61"/>
          </a:solidFill>
        </p:spPr>
        <p:txBody>
          <a:bodyPr>
            <a:normAutofit/>
          </a:bodyPr>
          <a:lstStyle/>
          <a:p>
            <a:r>
              <a:rPr lang="en-ID" sz="3600" dirty="0">
                <a:solidFill>
                  <a:schemeClr val="bg1"/>
                </a:solidFill>
              </a:rPr>
              <a:t> </a:t>
            </a:r>
            <a:r>
              <a:rPr lang="en-ID" sz="3600" b="1" dirty="0" smtClean="0">
                <a:solidFill>
                  <a:schemeClr val="bg1"/>
                </a:solidFill>
              </a:rPr>
              <a:t>TASK </a:t>
            </a:r>
            <a:r>
              <a:rPr lang="en-ID" sz="3600" b="1" dirty="0">
                <a:solidFill>
                  <a:schemeClr val="bg1"/>
                </a:solidFill>
              </a:rPr>
              <a:t>7</a:t>
            </a:r>
            <a:r>
              <a:rPr lang="en-ID" sz="3600" b="1" dirty="0" smtClean="0">
                <a:solidFill>
                  <a:schemeClr val="bg1"/>
                </a:solidFill>
              </a:rPr>
              <a:t> SOLUTION</a:t>
            </a:r>
            <a:endParaRPr lang="en-US" sz="3600"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8239" y="0"/>
            <a:ext cx="3963761" cy="1000897"/>
          </a:xfrm>
          <a:prstGeom prst="rect">
            <a:avLst/>
          </a:prstGeom>
          <a:solidFill>
            <a:srgbClr val="961F61"/>
          </a:solidFill>
        </p:spPr>
      </p:pic>
      <p:sp>
        <p:nvSpPr>
          <p:cNvPr id="5" name="Title 1"/>
          <p:cNvSpPr txBox="1">
            <a:spLocks/>
          </p:cNvSpPr>
          <p:nvPr/>
        </p:nvSpPr>
        <p:spPr>
          <a:xfrm>
            <a:off x="241068" y="1246909"/>
            <a:ext cx="11950931" cy="5611090"/>
          </a:xfrm>
          <a:prstGeom prst="rect">
            <a:avLst/>
          </a:prstGeom>
          <a:noFill/>
        </p:spPr>
        <p:txBody>
          <a:bodyPr vert="horz" lIns="91440" tIns="45720" rIns="91440" bIns="45720" numCol="2"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2400" b="1" dirty="0" smtClean="0">
                <a:latin typeface="+mn-lt"/>
              </a:rPr>
              <a:t>Creating a new project</a:t>
            </a:r>
            <a:br>
              <a:rPr lang="en-US" sz="2400" b="1" dirty="0" smtClean="0">
                <a:latin typeface="+mn-lt"/>
              </a:rPr>
            </a:br>
            <a:r>
              <a:rPr lang="en-US" sz="2400" b="1" dirty="0" smtClean="0">
                <a:latin typeface="+mn-lt"/>
              </a:rPr>
              <a:t>	</a:t>
            </a:r>
            <a:r>
              <a:rPr lang="en-US" sz="2000" dirty="0" smtClean="0">
                <a:latin typeface="+mn-lt"/>
              </a:rPr>
              <a:t>First step is creating a new project. Choose where do you want to save your new project and clicking the “Create” button to create the new project.</a:t>
            </a:r>
            <a:br>
              <a:rPr lang="en-US" sz="2000" dirty="0" smtClean="0">
                <a:latin typeface="+mn-lt"/>
              </a:rPr>
            </a:br>
            <a:r>
              <a:rPr lang="en-US" sz="2400" b="1" dirty="0">
                <a:latin typeface="+mn-lt"/>
              </a:rPr>
              <a:t/>
            </a:r>
            <a:br>
              <a:rPr lang="en-US" sz="2400" b="1" dirty="0">
                <a:latin typeface="+mn-lt"/>
              </a:rPr>
            </a:br>
            <a:endParaRPr lang="en-US" sz="2400" b="1" dirty="0" smtClean="0">
              <a:latin typeface="+mn-lt"/>
            </a:endParaRPr>
          </a:p>
        </p:txBody>
      </p:sp>
      <p:pic>
        <p:nvPicPr>
          <p:cNvPr id="3" name="Picture 2"/>
          <p:cNvPicPr>
            <a:picLocks noChangeAspect="1"/>
          </p:cNvPicPr>
          <p:nvPr/>
        </p:nvPicPr>
        <p:blipFill>
          <a:blip r:embed="rId3"/>
          <a:stretch>
            <a:fillRect/>
          </a:stretch>
        </p:blipFill>
        <p:spPr>
          <a:xfrm>
            <a:off x="795263" y="2907338"/>
            <a:ext cx="4504111" cy="3474762"/>
          </a:xfrm>
          <a:prstGeom prst="rect">
            <a:avLst/>
          </a:prstGeom>
        </p:spPr>
      </p:pic>
      <p:pic>
        <p:nvPicPr>
          <p:cNvPr id="6" name="Picture 5"/>
          <p:cNvPicPr>
            <a:picLocks noChangeAspect="1"/>
          </p:cNvPicPr>
          <p:nvPr/>
        </p:nvPicPr>
        <p:blipFill>
          <a:blip r:embed="rId4"/>
          <a:stretch>
            <a:fillRect/>
          </a:stretch>
        </p:blipFill>
        <p:spPr>
          <a:xfrm>
            <a:off x="5991056" y="1582189"/>
            <a:ext cx="5982294" cy="4429991"/>
          </a:xfrm>
          <a:prstGeom prst="rect">
            <a:avLst/>
          </a:prstGeom>
        </p:spPr>
      </p:pic>
    </p:spTree>
    <p:extLst>
      <p:ext uri="{BB962C8B-B14F-4D97-AF65-F5344CB8AC3E}">
        <p14:creationId xmlns:p14="http://schemas.microsoft.com/office/powerpoint/2010/main" val="1757789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275" y="333375"/>
            <a:ext cx="11591925" cy="6267450"/>
          </a:xfrm>
        </p:spPr>
        <p:txBody>
          <a:bodyPr/>
          <a:lstStyle/>
          <a:p>
            <a:r>
              <a:rPr lang="en-US" b="1" dirty="0" smtClean="0"/>
              <a:t>Creating Java Class</a:t>
            </a:r>
            <a:br>
              <a:rPr lang="en-US" b="1" dirty="0" smtClean="0"/>
            </a:br>
            <a:r>
              <a:rPr lang="en-US" sz="2400" dirty="0" smtClean="0"/>
              <a:t>Creating new Java Class by right clicking the “</a:t>
            </a:r>
            <a:r>
              <a:rPr lang="en-US" sz="2400" dirty="0" err="1" smtClean="0"/>
              <a:t>src</a:t>
            </a:r>
            <a:r>
              <a:rPr lang="en-US" sz="2400" dirty="0" smtClean="0"/>
              <a:t>” folder and then choose new -&gt; java class. After that write the class name without the extension.</a:t>
            </a:r>
            <a:endParaRPr lang="en-US" sz="2400" dirty="0"/>
          </a:p>
        </p:txBody>
      </p:sp>
      <p:pic>
        <p:nvPicPr>
          <p:cNvPr id="4" name="Picture 3"/>
          <p:cNvPicPr>
            <a:picLocks noChangeAspect="1"/>
          </p:cNvPicPr>
          <p:nvPr/>
        </p:nvPicPr>
        <p:blipFill>
          <a:blip r:embed="rId2"/>
          <a:stretch>
            <a:fillRect/>
          </a:stretch>
        </p:blipFill>
        <p:spPr>
          <a:xfrm>
            <a:off x="533386" y="1697831"/>
            <a:ext cx="3009913" cy="4452937"/>
          </a:xfrm>
          <a:prstGeom prst="rect">
            <a:avLst/>
          </a:prstGeom>
        </p:spPr>
      </p:pic>
      <p:pic>
        <p:nvPicPr>
          <p:cNvPr id="5" name="Picture 4"/>
          <p:cNvPicPr>
            <a:picLocks noChangeAspect="1"/>
          </p:cNvPicPr>
          <p:nvPr/>
        </p:nvPicPr>
        <p:blipFill>
          <a:blip r:embed="rId3"/>
          <a:stretch>
            <a:fillRect/>
          </a:stretch>
        </p:blipFill>
        <p:spPr>
          <a:xfrm>
            <a:off x="3781410" y="1697831"/>
            <a:ext cx="3389519" cy="4452937"/>
          </a:xfrm>
          <a:prstGeom prst="rect">
            <a:avLst/>
          </a:prstGeom>
        </p:spPr>
      </p:pic>
      <p:pic>
        <p:nvPicPr>
          <p:cNvPr id="6" name="Picture 5"/>
          <p:cNvPicPr>
            <a:picLocks noChangeAspect="1"/>
          </p:cNvPicPr>
          <p:nvPr/>
        </p:nvPicPr>
        <p:blipFill>
          <a:blip r:embed="rId4"/>
          <a:stretch>
            <a:fillRect/>
          </a:stretch>
        </p:blipFill>
        <p:spPr>
          <a:xfrm>
            <a:off x="7409040" y="1697831"/>
            <a:ext cx="3609975" cy="2162175"/>
          </a:xfrm>
          <a:prstGeom prst="rect">
            <a:avLst/>
          </a:prstGeom>
        </p:spPr>
      </p:pic>
    </p:spTree>
    <p:extLst>
      <p:ext uri="{BB962C8B-B14F-4D97-AF65-F5344CB8AC3E}">
        <p14:creationId xmlns:p14="http://schemas.microsoft.com/office/powerpoint/2010/main" val="932568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428624"/>
            <a:ext cx="11306175" cy="6029325"/>
          </a:xfrm>
        </p:spPr>
        <p:txBody>
          <a:bodyPr/>
          <a:lstStyle/>
          <a:p>
            <a:r>
              <a:rPr lang="en-US" b="1" dirty="0" smtClean="0"/>
              <a:t>Code the program</a:t>
            </a:r>
            <a:br>
              <a:rPr lang="en-US" b="1" dirty="0" smtClean="0"/>
            </a:br>
            <a:r>
              <a:rPr lang="en-US" sz="2400" dirty="0" smtClean="0"/>
              <a:t>Write the program according to the given problem.</a:t>
            </a:r>
            <a:endParaRPr lang="en-US" dirty="0" smtClean="0"/>
          </a:p>
        </p:txBody>
      </p:sp>
      <p:pic>
        <p:nvPicPr>
          <p:cNvPr id="4" name="Picture 3"/>
          <p:cNvPicPr>
            <a:picLocks noChangeAspect="1"/>
          </p:cNvPicPr>
          <p:nvPr/>
        </p:nvPicPr>
        <p:blipFill>
          <a:blip r:embed="rId2"/>
          <a:stretch>
            <a:fillRect/>
          </a:stretch>
        </p:blipFill>
        <p:spPr>
          <a:xfrm>
            <a:off x="719570" y="1408804"/>
            <a:ext cx="8233810" cy="4459981"/>
          </a:xfrm>
          <a:prstGeom prst="rect">
            <a:avLst/>
          </a:prstGeom>
        </p:spPr>
      </p:pic>
    </p:spTree>
    <p:extLst>
      <p:ext uri="{BB962C8B-B14F-4D97-AF65-F5344CB8AC3E}">
        <p14:creationId xmlns:p14="http://schemas.microsoft.com/office/powerpoint/2010/main" val="368977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134</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Project Presentation Objective</vt:lpstr>
      <vt:lpstr> TASK 5 SOLUTION</vt:lpstr>
      <vt:lpstr>PowerPoint Presentation</vt:lpstr>
      <vt:lpstr>PowerPoint Presentation</vt:lpstr>
      <vt:lpstr>PowerPoint Presentation</vt:lpstr>
      <vt:lpstr> TASK 7 SOLUTION</vt:lpstr>
      <vt:lpstr>PowerPoint Presentation</vt:lpstr>
      <vt:lpstr>PowerPoint Presentation</vt:lpstr>
      <vt:lpstr>PowerPoint Presentation</vt:lpstr>
      <vt:lpstr> TASK 10 SOLUTION</vt:lpstr>
      <vt:lpstr>PowerPoint Presentation</vt:lpstr>
      <vt:lpstr>PowerPoint Presentation</vt:lpstr>
      <vt:lpstr>Classes and Methods</vt:lpstr>
      <vt:lpstr>Development Tools</vt:lpstr>
      <vt:lpstr>Project Deliverables</vt:lpstr>
      <vt:lpstr>Project Results</vt:lpstr>
      <vt:lpstr>List of References</vt:lpstr>
      <vt:lpstr>Milestone Feedback &amp; Action taken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178</cp:revision>
  <dcterms:created xsi:type="dcterms:W3CDTF">2022-05-01T14:20:34Z</dcterms:created>
  <dcterms:modified xsi:type="dcterms:W3CDTF">2022-06-12T08:41:28Z</dcterms:modified>
</cp:coreProperties>
</file>