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1" r:id="rId5"/>
    <p:sldMasterId id="2147483654" r:id="rId6"/>
  </p:sldMasterIdLst>
  <p:notesMasterIdLst>
    <p:notesMasterId r:id="rId22"/>
  </p:notesMasterIdLst>
  <p:handoutMasterIdLst>
    <p:handoutMasterId r:id="rId23"/>
  </p:handoutMasterIdLst>
  <p:sldIdLst>
    <p:sldId id="338" r:id="rId7"/>
    <p:sldId id="372" r:id="rId8"/>
    <p:sldId id="494" r:id="rId9"/>
    <p:sldId id="534" r:id="rId10"/>
    <p:sldId id="542" r:id="rId11"/>
    <p:sldId id="537" r:id="rId12"/>
    <p:sldId id="536" r:id="rId13"/>
    <p:sldId id="538" r:id="rId14"/>
    <p:sldId id="540" r:id="rId15"/>
    <p:sldId id="543" r:id="rId16"/>
    <p:sldId id="505" r:id="rId17"/>
    <p:sldId id="496" r:id="rId18"/>
    <p:sldId id="501" r:id="rId19"/>
    <p:sldId id="502" r:id="rId20"/>
    <p:sldId id="504" r:id="rId21"/>
  </p:sldIdLst>
  <p:sldSz cx="9144000" cy="6858000" type="screen4x3"/>
  <p:notesSz cx="9939338" cy="6807200"/>
  <p:custDataLst>
    <p:tags r:id="rId24"/>
  </p:custDataLst>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2614">
          <p15:clr>
            <a:srgbClr val="A4A3A4"/>
          </p15:clr>
        </p15:guide>
        <p15:guide id="2" pos="2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CAD9EC"/>
    <a:srgbClr val="E7CFCF"/>
    <a:srgbClr val="F7FCE0"/>
    <a:srgbClr val="E9F7A3"/>
    <a:srgbClr val="93176C"/>
    <a:srgbClr val="FFCF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45" autoAdjust="0"/>
    <p:restoredTop sz="94660"/>
  </p:normalViewPr>
  <p:slideViewPr>
    <p:cSldViewPr snapToObjects="1" showGuides="1">
      <p:cViewPr varScale="1">
        <p:scale>
          <a:sx n="108" d="100"/>
          <a:sy n="108" d="100"/>
        </p:scale>
        <p:origin x="1476" y="108"/>
      </p:cViewPr>
      <p:guideLst>
        <p:guide orient="horz" pos="2614"/>
        <p:guide pos="220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kanth Godhavari Raman" userId="f3e16b2d-1399-42e5-baae-5a6641bf7323" providerId="ADAL" clId="{00C30B5C-E5E1-4BC9-9EF3-4324DC5C6941}"/>
    <pc:docChg chg="addSld modSld">
      <pc:chgData name="Srikanth Godhavari Raman" userId="f3e16b2d-1399-42e5-baae-5a6641bf7323" providerId="ADAL" clId="{00C30B5C-E5E1-4BC9-9EF3-4324DC5C6941}" dt="2020-09-27T12:54:53.020" v="57" actId="20577"/>
      <pc:docMkLst>
        <pc:docMk/>
      </pc:docMkLst>
      <pc:sldChg chg="modSp mod">
        <pc:chgData name="Srikanth Godhavari Raman" userId="f3e16b2d-1399-42e5-baae-5a6641bf7323" providerId="ADAL" clId="{00C30B5C-E5E1-4BC9-9EF3-4324DC5C6941}" dt="2020-09-27T12:52:11.163" v="4" actId="20577"/>
        <pc:sldMkLst>
          <pc:docMk/>
          <pc:sldMk cId="0" sldId="338"/>
        </pc:sldMkLst>
        <pc:spChg chg="mod">
          <ac:chgData name="Srikanth Godhavari Raman" userId="f3e16b2d-1399-42e5-baae-5a6641bf7323" providerId="ADAL" clId="{00C30B5C-E5E1-4BC9-9EF3-4324DC5C6941}" dt="2020-09-27T12:52:11.163" v="4" actId="20577"/>
          <ac:spMkLst>
            <pc:docMk/>
            <pc:sldMk cId="0" sldId="338"/>
            <ac:spMk id="6" creationId="{85DFC0B0-FB48-41B8-9972-916748A1C7B0}"/>
          </ac:spMkLst>
        </pc:spChg>
      </pc:sldChg>
      <pc:sldChg chg="addSp modSp new mod">
        <pc:chgData name="Srikanth Godhavari Raman" userId="f3e16b2d-1399-42e5-baae-5a6641bf7323" providerId="ADAL" clId="{00C30B5C-E5E1-4BC9-9EF3-4324DC5C6941}" dt="2020-09-27T12:54:53.020" v="57" actId="20577"/>
        <pc:sldMkLst>
          <pc:docMk/>
          <pc:sldMk cId="3562007102" sldId="541"/>
        </pc:sldMkLst>
        <pc:spChg chg="mod">
          <ac:chgData name="Srikanth Godhavari Raman" userId="f3e16b2d-1399-42e5-baae-5a6641bf7323" providerId="ADAL" clId="{00C30B5C-E5E1-4BC9-9EF3-4324DC5C6941}" dt="2020-09-27T12:53:07.014" v="44" actId="20577"/>
          <ac:spMkLst>
            <pc:docMk/>
            <pc:sldMk cId="3562007102" sldId="541"/>
            <ac:spMk id="2" creationId="{90B94D4F-E673-471D-BBF6-6D79B2B17710}"/>
          </ac:spMkLst>
        </pc:spChg>
        <pc:spChg chg="add mod">
          <ac:chgData name="Srikanth Godhavari Raman" userId="f3e16b2d-1399-42e5-baae-5a6641bf7323" providerId="ADAL" clId="{00C30B5C-E5E1-4BC9-9EF3-4324DC5C6941}" dt="2020-09-27T12:54:53.020" v="57" actId="20577"/>
          <ac:spMkLst>
            <pc:docMk/>
            <pc:sldMk cId="3562007102" sldId="541"/>
            <ac:spMk id="4" creationId="{14D21595-9C18-4DA1-B7F6-45CA26796CA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604F-02DC-482D-AFEE-5BDBA002C04A}"/>
              </a:ext>
            </a:extLst>
          </p:cNvPr>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3" name="Date Placeholder 2">
            <a:extLst>
              <a:ext uri="{FF2B5EF4-FFF2-40B4-BE49-F238E27FC236}">
                <a16:creationId xmlns:a16="http://schemas.microsoft.com/office/drawing/2014/main" id="{A8AD8BAF-504F-489F-B142-D79120DD46B9}"/>
              </a:ext>
            </a:extLst>
          </p:cNvPr>
          <p:cNvSpPr>
            <a:spLocks noGrp="1"/>
          </p:cNvSpPr>
          <p:nvPr>
            <p:ph type="dt" sz="quarter" idx="1"/>
          </p:nvPr>
        </p:nvSpPr>
        <p:spPr>
          <a:xfrm>
            <a:off x="5630863" y="0"/>
            <a:ext cx="4306887" cy="341313"/>
          </a:xfrm>
          <a:prstGeom prst="rect">
            <a:avLst/>
          </a:prstGeom>
        </p:spPr>
        <p:txBody>
          <a:bodyPr vert="horz" wrap="square" lIns="91440" tIns="45720" rIns="91440" bIns="45720" numCol="1" anchor="t" anchorCtr="0" compatLnSpc="1">
            <a:prstTxWarp prst="textNoShape">
              <a:avLst/>
            </a:prstTxWarp>
          </a:bodyPr>
          <a:lstStyle>
            <a:lvl1pPr algn="r">
              <a:defRPr sz="1200">
                <a:ea typeface="ヒラギノ角ゴ Pro W3" pitchFamily="1" charset="-128"/>
              </a:defRPr>
            </a:lvl1pPr>
          </a:lstStyle>
          <a:p>
            <a:pPr>
              <a:defRPr/>
            </a:pPr>
            <a:fld id="{7D0E23B5-E032-41A0-A9E8-F318D9478D12}" type="datetimeFigureOut">
              <a:rPr lang="en-US" altLang="en-US"/>
              <a:pPr>
                <a:defRPr/>
              </a:pPr>
              <a:t>22-Aug-22</a:t>
            </a:fld>
            <a:endParaRPr lang="en-US" altLang="en-US"/>
          </a:p>
        </p:txBody>
      </p:sp>
      <p:sp>
        <p:nvSpPr>
          <p:cNvPr id="4" name="Footer Placeholder 3">
            <a:extLst>
              <a:ext uri="{FF2B5EF4-FFF2-40B4-BE49-F238E27FC236}">
                <a16:creationId xmlns:a16="http://schemas.microsoft.com/office/drawing/2014/main" id="{9ABF372D-7742-458B-887F-126A48255DAC}"/>
              </a:ext>
            </a:extLst>
          </p:cNvPr>
          <p:cNvSpPr>
            <a:spLocks noGrp="1"/>
          </p:cNvSpPr>
          <p:nvPr>
            <p:ph type="ftr" sz="quarter" idx="2"/>
          </p:nvPr>
        </p:nvSpPr>
        <p:spPr>
          <a:xfrm>
            <a:off x="0" y="6465888"/>
            <a:ext cx="4306888" cy="341312"/>
          </a:xfrm>
          <a:prstGeom prst="rect">
            <a:avLst/>
          </a:prstGeom>
        </p:spPr>
        <p:txBody>
          <a:bodyPr vert="horz" lIns="91440" tIns="45720" rIns="91440" bIns="45720" rtlCol="0" anchor="b"/>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9BEC907A-1B62-49FB-962A-1ADE5F31CE0D}"/>
              </a:ext>
            </a:extLst>
          </p:cNvPr>
          <p:cNvSpPr>
            <a:spLocks noGrp="1"/>
          </p:cNvSpPr>
          <p:nvPr>
            <p:ph type="sldNum" sz="quarter" idx="3"/>
          </p:nvPr>
        </p:nvSpPr>
        <p:spPr>
          <a:xfrm>
            <a:off x="5630863" y="6465888"/>
            <a:ext cx="4306887" cy="341312"/>
          </a:xfrm>
          <a:prstGeom prst="rect">
            <a:avLst/>
          </a:prstGeom>
        </p:spPr>
        <p:txBody>
          <a:bodyPr vert="horz" wrap="square" lIns="91440" tIns="45720" rIns="91440" bIns="45720" numCol="1" anchor="b" anchorCtr="0" compatLnSpc="1">
            <a:prstTxWarp prst="textNoShape">
              <a:avLst/>
            </a:prstTxWarp>
          </a:bodyPr>
          <a:lstStyle>
            <a:lvl1pPr algn="r">
              <a:defRPr sz="1200">
                <a:ea typeface="ヒラギノ角ゴ Pro W3" pitchFamily="2" charset="-128"/>
              </a:defRPr>
            </a:lvl1pPr>
          </a:lstStyle>
          <a:p>
            <a:pPr>
              <a:defRPr/>
            </a:pPr>
            <a:fld id="{4B13ACCF-08E0-430C-9A9D-1845EB7725C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C99510-02CE-4AD1-A9E9-7C68FAA6CC4B}"/>
              </a:ext>
            </a:extLst>
          </p:cNvPr>
          <p:cNvSpPr>
            <a:spLocks noGrp="1"/>
          </p:cNvSpPr>
          <p:nvPr>
            <p:ph type="hdr" sz="quarter"/>
          </p:nvPr>
        </p:nvSpPr>
        <p:spPr>
          <a:xfrm>
            <a:off x="0" y="0"/>
            <a:ext cx="4306888" cy="33972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3" name="Date Placeholder 2">
            <a:extLst>
              <a:ext uri="{FF2B5EF4-FFF2-40B4-BE49-F238E27FC236}">
                <a16:creationId xmlns:a16="http://schemas.microsoft.com/office/drawing/2014/main" id="{3BD59BC2-A268-4048-892D-C2165FB61C36}"/>
              </a:ext>
            </a:extLst>
          </p:cNvPr>
          <p:cNvSpPr>
            <a:spLocks noGrp="1"/>
          </p:cNvSpPr>
          <p:nvPr>
            <p:ph type="dt" idx="1"/>
          </p:nvPr>
        </p:nvSpPr>
        <p:spPr>
          <a:xfrm>
            <a:off x="5630863" y="0"/>
            <a:ext cx="4306887" cy="3397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ヒラギノ角ゴ Pro W3" pitchFamily="1" charset="-128"/>
              </a:defRPr>
            </a:lvl1pPr>
          </a:lstStyle>
          <a:p>
            <a:pPr>
              <a:defRPr/>
            </a:pPr>
            <a:fld id="{D2EE04E8-31F4-42C2-B95E-BFDAFD2674DA}" type="datetimeFigureOut">
              <a:rPr lang="en-US" altLang="en-US"/>
              <a:pPr>
                <a:defRPr/>
              </a:pPr>
              <a:t>22-Aug-22</a:t>
            </a:fld>
            <a:endParaRPr lang="en-US" altLang="en-US"/>
          </a:p>
        </p:txBody>
      </p:sp>
      <p:sp>
        <p:nvSpPr>
          <p:cNvPr id="4" name="Slide Image Placeholder 3">
            <a:extLst>
              <a:ext uri="{FF2B5EF4-FFF2-40B4-BE49-F238E27FC236}">
                <a16:creationId xmlns:a16="http://schemas.microsoft.com/office/drawing/2014/main" id="{D456ECF8-1E2B-455B-9DC0-85BB74547141}"/>
              </a:ext>
            </a:extLst>
          </p:cNvPr>
          <p:cNvSpPr>
            <a:spLocks noGrp="1" noRot="1" noChangeAspect="1"/>
          </p:cNvSpPr>
          <p:nvPr>
            <p:ph type="sldImg" idx="2"/>
          </p:nvPr>
        </p:nvSpPr>
        <p:spPr>
          <a:xfrm>
            <a:off x="3268663" y="511175"/>
            <a:ext cx="3402012" cy="2551113"/>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a:extLst>
              <a:ext uri="{FF2B5EF4-FFF2-40B4-BE49-F238E27FC236}">
                <a16:creationId xmlns:a16="http://schemas.microsoft.com/office/drawing/2014/main" id="{7089C99F-EA2B-4EE6-B715-31A1319F021A}"/>
              </a:ext>
            </a:extLst>
          </p:cNvPr>
          <p:cNvSpPr>
            <a:spLocks noGrp="1"/>
          </p:cNvSpPr>
          <p:nvPr>
            <p:ph type="body" sz="quarter" idx="3"/>
          </p:nvPr>
        </p:nvSpPr>
        <p:spPr>
          <a:xfrm>
            <a:off x="993775" y="3232150"/>
            <a:ext cx="7951788" cy="3063875"/>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SG" noProof="0"/>
          </a:p>
        </p:txBody>
      </p:sp>
      <p:sp>
        <p:nvSpPr>
          <p:cNvPr id="6" name="Footer Placeholder 5">
            <a:extLst>
              <a:ext uri="{FF2B5EF4-FFF2-40B4-BE49-F238E27FC236}">
                <a16:creationId xmlns:a16="http://schemas.microsoft.com/office/drawing/2014/main" id="{13C3C1ED-1BF8-4E8B-B031-126FB30D8B9A}"/>
              </a:ext>
            </a:extLst>
          </p:cNvPr>
          <p:cNvSpPr>
            <a:spLocks noGrp="1"/>
          </p:cNvSpPr>
          <p:nvPr>
            <p:ph type="ftr" sz="quarter" idx="4"/>
          </p:nvPr>
        </p:nvSpPr>
        <p:spPr>
          <a:xfrm>
            <a:off x="0" y="6465888"/>
            <a:ext cx="4306888" cy="3397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7" name="Slide Number Placeholder 6">
            <a:extLst>
              <a:ext uri="{FF2B5EF4-FFF2-40B4-BE49-F238E27FC236}">
                <a16:creationId xmlns:a16="http://schemas.microsoft.com/office/drawing/2014/main" id="{18951131-2388-4048-9ABA-5F914F9F9AC2}"/>
              </a:ext>
            </a:extLst>
          </p:cNvPr>
          <p:cNvSpPr>
            <a:spLocks noGrp="1"/>
          </p:cNvSpPr>
          <p:nvPr>
            <p:ph type="sldNum" sz="quarter" idx="5"/>
          </p:nvPr>
        </p:nvSpPr>
        <p:spPr>
          <a:xfrm>
            <a:off x="5630863" y="6465888"/>
            <a:ext cx="4306887" cy="339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ヒラギノ角ゴ Pro W3" pitchFamily="2" charset="-128"/>
              </a:defRPr>
            </a:lvl1pPr>
          </a:lstStyle>
          <a:p>
            <a:pPr>
              <a:defRPr/>
            </a:pPr>
            <a:fld id="{BAAEEC78-BEC1-4E73-AE9E-66766B2988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E0B277C-17CB-432A-8C2F-5443911898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D43299A5-2104-4241-807A-73BE69A2EF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a:extLst>
              <a:ext uri="{FF2B5EF4-FFF2-40B4-BE49-F238E27FC236}">
                <a16:creationId xmlns:a16="http://schemas.microsoft.com/office/drawing/2014/main" id="{2C8B8FC2-0C9A-462D-A65B-0B241A10AC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C141B1B-7171-4450-B1E9-45D1BE64481E}" type="slidenum">
              <a:rPr lang="en-US" altLang="en-US" smtClean="0"/>
              <a:pPr/>
              <a:t>2</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4DBE464-4812-4717-B861-8E652505AB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EB7A2B0-A247-4E81-8DB1-8014294EC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177E92BE-F11F-4CBB-88F4-0AF0ADF8A3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D8B69888-EF38-425B-96E7-358D72E6EDFE}" type="slidenum">
              <a:rPr lang="en-US" altLang="en-US" smtClean="0"/>
              <a:pPr/>
              <a:t>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11</a:t>
            </a:fld>
            <a:endParaRPr lang="en-US"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BE1DBCDE-A288-427C-A944-074E0AE949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7DACFE1E-8280-4CC5-A69E-1AEB920168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700" name="Slide Number Placeholder 3">
            <a:extLst>
              <a:ext uri="{FF2B5EF4-FFF2-40B4-BE49-F238E27FC236}">
                <a16:creationId xmlns:a16="http://schemas.microsoft.com/office/drawing/2014/main" id="{F0DE737C-8BC5-4758-9BCE-E701F0FC47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634DB49E-AA0E-46D7-9352-E3A300B8E8C6}" type="slidenum">
              <a:rPr lang="en-US" altLang="en-US" smtClean="0">
                <a:solidFill>
                  <a:srgbClr val="000000"/>
                </a:solidFill>
              </a:rPr>
              <a:pPr/>
              <a:t>12</a:t>
            </a:fld>
            <a:endParaRPr lang="en-US"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0666F4D4-82BA-4492-A54E-91E11B65D3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BE879E88-B410-441F-9859-D77264522A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3796" name="Slide Number Placeholder 3">
            <a:extLst>
              <a:ext uri="{FF2B5EF4-FFF2-40B4-BE49-F238E27FC236}">
                <a16:creationId xmlns:a16="http://schemas.microsoft.com/office/drawing/2014/main" id="{A75F97AA-0C2D-4C04-A715-C038F28934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21F76DF-9AFC-4138-B158-A3996032228C}" type="slidenum">
              <a:rPr lang="en-US" altLang="en-US" smtClean="0">
                <a:solidFill>
                  <a:srgbClr val="000000"/>
                </a:solidFill>
              </a:rPr>
              <a:pPr/>
              <a:t>13</a:t>
            </a:fld>
            <a:endParaRPr lang="en-US"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83128059-7841-4BD6-BB80-F52422BC74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B8BCBCC6-6713-4FC3-8868-2E4906BF5B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8" name="Slide Number Placeholder 3">
            <a:extLst>
              <a:ext uri="{FF2B5EF4-FFF2-40B4-BE49-F238E27FC236}">
                <a16:creationId xmlns:a16="http://schemas.microsoft.com/office/drawing/2014/main" id="{BB86AA2F-F8AA-4D81-88D4-F744437ED8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EB850B30-BB0F-4867-8806-ADEA3534A677}" type="slidenum">
              <a:rPr lang="en-US" altLang="en-US" smtClean="0">
                <a:solidFill>
                  <a:srgbClr val="000000"/>
                </a:solidFill>
              </a:rPr>
              <a:pPr/>
              <a:t>14</a:t>
            </a:fld>
            <a:endParaRPr lang="en-US"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F64E1642-CBF8-4B98-B948-921CE0185E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6EF03B1E-CB2B-47EE-A944-E65E192F7C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916" name="Slide Number Placeholder 3">
            <a:extLst>
              <a:ext uri="{FF2B5EF4-FFF2-40B4-BE49-F238E27FC236}">
                <a16:creationId xmlns:a16="http://schemas.microsoft.com/office/drawing/2014/main" id="{804829CB-1C5B-4443-944F-4E118684A3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11DFFAE4-DBB8-425A-A86B-2CD7B54AD074}" type="slidenum">
              <a:rPr lang="en-US" altLang="en-US" smtClean="0">
                <a:solidFill>
                  <a:srgbClr val="000000"/>
                </a:solidFill>
              </a:rPr>
              <a:pPr/>
              <a:t>15</a:t>
            </a:fld>
            <a:endParaRPr lang="en-US" alt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4"/>
          <p:cNvSpPr>
            <a:spLocks noGrp="1"/>
          </p:cNvSpPr>
          <p:nvPr>
            <p:ph type="title"/>
          </p:nvPr>
        </p:nvSpPr>
        <p:spPr bwMode="auto">
          <a:xfrm>
            <a:off x="179513" y="404664"/>
            <a:ext cx="5820767"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950" b="1">
                <a:solidFill>
                  <a:schemeClr val="bg1"/>
                </a:solidFill>
              </a:defRPr>
            </a:lvl1pPr>
          </a:lstStyle>
          <a:p>
            <a:endParaRPr lang="en-US" dirty="0"/>
          </a:p>
        </p:txBody>
      </p:sp>
    </p:spTree>
    <p:extLst>
      <p:ext uri="{BB962C8B-B14F-4D97-AF65-F5344CB8AC3E}">
        <p14:creationId xmlns:p14="http://schemas.microsoft.com/office/powerpoint/2010/main" val="61278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667000"/>
            <a:ext cx="5867400" cy="762000"/>
          </a:xfrm>
          <a:prstGeom prst="rect">
            <a:avLst/>
          </a:prstGeom>
        </p:spPr>
        <p:txBody>
          <a:bodyPr/>
          <a:lstStyle>
            <a:lvl1pPr algn="l">
              <a:defRPr sz="2700" baseline="0">
                <a:solidFill>
                  <a:srgbClr val="93176C"/>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3048000" y="3429000"/>
            <a:ext cx="5867400" cy="457200"/>
          </a:xfrm>
          <a:prstGeom prst="rect">
            <a:avLst/>
          </a:prstGeom>
        </p:spPr>
        <p:txBody>
          <a:bodyPr vert="horz"/>
          <a:lstStyle>
            <a:lvl1pPr>
              <a:buNone/>
              <a:defRPr sz="1050" baseline="0">
                <a:solidFill>
                  <a:srgbClr val="93176C"/>
                </a:solidFill>
              </a:defRPr>
            </a:lvl1pPr>
          </a:lstStyle>
          <a:p>
            <a:pPr lvl="0"/>
            <a:r>
              <a:rPr lang="en-US"/>
              <a:t>Click to edit Master text styles</a:t>
            </a:r>
          </a:p>
        </p:txBody>
      </p:sp>
    </p:spTree>
    <p:extLst>
      <p:ext uri="{BB962C8B-B14F-4D97-AF65-F5344CB8AC3E}">
        <p14:creationId xmlns:p14="http://schemas.microsoft.com/office/powerpoint/2010/main" val="7537464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ntitled-4.jpg">
            <a:extLst>
              <a:ext uri="{FF2B5EF4-FFF2-40B4-BE49-F238E27FC236}">
                <a16:creationId xmlns:a16="http://schemas.microsoft.com/office/drawing/2014/main" id="{CC49FBEB-E28E-467F-B589-B691FC552E9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28600"/>
            <a:ext cx="88947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a:extLst>
              <a:ext uri="{FF2B5EF4-FFF2-40B4-BE49-F238E27FC236}">
                <a16:creationId xmlns:a16="http://schemas.microsoft.com/office/drawing/2014/main" id="{F914CA09-5CA4-434F-9526-F5E0FC74C14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89738" y="252413"/>
            <a:ext cx="20812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5" descr="Untitled-4.jpg">
            <a:extLst>
              <a:ext uri="{FF2B5EF4-FFF2-40B4-BE49-F238E27FC236}">
                <a16:creationId xmlns:a16="http://schemas.microsoft.com/office/drawing/2014/main" id="{C6666E74-1F75-42FA-AB2D-1A2962D2B40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600"/>
            <a:ext cx="30480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997C836E-6491-4AB5-87C0-52C6B5678A5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9263" y="1027113"/>
            <a:ext cx="259873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0F0A00E-823B-4851-B915-47C782B33BD2}"/>
              </a:ext>
            </a:extLst>
          </p:cNvPr>
          <p:cNvSpPr>
            <a:spLocks noGrp="1"/>
          </p:cNvSpPr>
          <p:nvPr>
            <p:ph type="title"/>
          </p:nvPr>
        </p:nvSpPr>
        <p:spPr bwMode="auto">
          <a:xfrm>
            <a:off x="0" y="2667000"/>
            <a:ext cx="8915400" cy="762000"/>
          </a:xfrm>
          <a:solidFill>
            <a:schemeClr val="bg1">
              <a:lumMod val="85000"/>
            </a:schemeClr>
          </a:solidFill>
        </p:spPr>
        <p:txBody>
          <a:bodyPr vert="horz" wrap="square" lIns="68580" tIns="34290" rIns="68580" bIns="34290" numCol="1" anchor="ctr" anchorCtr="0" compatLnSpc="1">
            <a:prstTxWarp prst="textNoShape">
              <a:avLst/>
            </a:prstTxWarp>
          </a:bodyPr>
          <a:lstStyle/>
          <a:p>
            <a:pPr>
              <a:defRPr/>
            </a:pPr>
            <a:r>
              <a:rPr lang="en-US" dirty="0"/>
              <a:t>Plan, Design, Develop, and Test Report Application </a:t>
            </a:r>
            <a:endParaRPr lang="en-GB" altLang="en-US" dirty="0">
              <a:ea typeface="ヒラギノ角ゴ Pro W3" charset="-128"/>
            </a:endParaRPr>
          </a:p>
        </p:txBody>
      </p:sp>
      <p:sp>
        <p:nvSpPr>
          <p:cNvPr id="5123" name="Title 1">
            <a:extLst>
              <a:ext uri="{FF2B5EF4-FFF2-40B4-BE49-F238E27FC236}">
                <a16:creationId xmlns:a16="http://schemas.microsoft.com/office/drawing/2014/main" id="{9943F5AA-E44A-462B-A8FC-39B76FFACCDE}"/>
              </a:ext>
            </a:extLst>
          </p:cNvPr>
          <p:cNvSpPr txBox="1">
            <a:spLocks/>
          </p:cNvSpPr>
          <p:nvPr/>
        </p:nvSpPr>
        <p:spPr bwMode="auto">
          <a:xfrm>
            <a:off x="0" y="3289300"/>
            <a:ext cx="5867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1500">
                <a:solidFill>
                  <a:srgbClr val="93176C"/>
                </a:solidFill>
                <a:latin typeface="Calibri" panose="020F0502020204030204" pitchFamily="34" charset="0"/>
              </a:rPr>
              <a:t>Module Project</a:t>
            </a:r>
            <a:endParaRPr lang="en-GB" altLang="en-US" sz="1500">
              <a:solidFill>
                <a:srgbClr val="93176C"/>
              </a:solidFill>
              <a:latin typeface="Calibri" panose="020F0502020204030204" pitchFamily="34" charset="0"/>
            </a:endParaRPr>
          </a:p>
        </p:txBody>
      </p:sp>
      <p:sp>
        <p:nvSpPr>
          <p:cNvPr id="5" name="Title 1">
            <a:extLst>
              <a:ext uri="{FF2B5EF4-FFF2-40B4-BE49-F238E27FC236}">
                <a16:creationId xmlns:a16="http://schemas.microsoft.com/office/drawing/2014/main" id="{3D1E2B7E-1984-4A38-B999-D3FC5F0148C2}"/>
              </a:ext>
            </a:extLst>
          </p:cNvPr>
          <p:cNvSpPr txBox="1">
            <a:spLocks/>
          </p:cNvSpPr>
          <p:nvPr/>
        </p:nvSpPr>
        <p:spPr bwMode="auto">
          <a:xfrm>
            <a:off x="3175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Start Date		: 20 August 2022	</a:t>
            </a:r>
          </a:p>
          <a:p>
            <a:pPr>
              <a:lnSpc>
                <a:spcPts val="1800"/>
              </a:lnSpc>
              <a:spcBef>
                <a:spcPts val="200"/>
              </a:spcBef>
              <a:spcAft>
                <a:spcPts val="200"/>
              </a:spcAft>
              <a:defRPr/>
            </a:pPr>
            <a:r>
              <a:rPr lang="en-US" altLang="en-US" sz="1400" b="1" dirty="0">
                <a:latin typeface="+mn-lt"/>
              </a:rPr>
              <a:t>End Date		: 22 August 2022	</a:t>
            </a:r>
          </a:p>
          <a:p>
            <a:pPr>
              <a:lnSpc>
                <a:spcPts val="1800"/>
              </a:lnSpc>
              <a:spcBef>
                <a:spcPts val="200"/>
              </a:spcBef>
              <a:spcAft>
                <a:spcPts val="200"/>
              </a:spcAft>
              <a:defRPr/>
            </a:pPr>
            <a:r>
              <a:rPr lang="en-US" altLang="en-US" sz="1400" b="1" dirty="0">
                <a:latin typeface="+mn-lt"/>
              </a:rPr>
              <a:t>Submission Date	: 23 August 2022	</a:t>
            </a:r>
          </a:p>
          <a:p>
            <a:pPr>
              <a:lnSpc>
                <a:spcPts val="1800"/>
              </a:lnSpc>
              <a:spcBef>
                <a:spcPts val="200"/>
              </a:spcBef>
              <a:spcAft>
                <a:spcPts val="200"/>
              </a:spcAft>
              <a:defRPr/>
            </a:pPr>
            <a:endParaRPr lang="en-US" altLang="en-US" sz="1400" dirty="0">
              <a:latin typeface="+mn-lt"/>
            </a:endParaRPr>
          </a:p>
        </p:txBody>
      </p:sp>
      <p:sp>
        <p:nvSpPr>
          <p:cNvPr id="6" name="Title 1">
            <a:extLst>
              <a:ext uri="{FF2B5EF4-FFF2-40B4-BE49-F238E27FC236}">
                <a16:creationId xmlns:a16="http://schemas.microsoft.com/office/drawing/2014/main" id="{85DFC0B0-FB48-41B8-9972-916748A1C7B0}"/>
              </a:ext>
            </a:extLst>
          </p:cNvPr>
          <p:cNvSpPr txBox="1">
            <a:spLocks/>
          </p:cNvSpPr>
          <p:nvPr/>
        </p:nvSpPr>
        <p:spPr bwMode="auto">
          <a:xfrm>
            <a:off x="-17463" y="3933825"/>
            <a:ext cx="7345363" cy="719138"/>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600" b="1" dirty="0">
                <a:latin typeface="+mn-lt"/>
              </a:rPr>
              <a:t>Module	: </a:t>
            </a:r>
            <a:r>
              <a:rPr lang="en-SG" altLang="en-US" sz="1600" dirty="0">
                <a:latin typeface="+mn-lt"/>
              </a:rPr>
              <a:t>NICF-Application Implementation (SF)</a:t>
            </a:r>
            <a:endParaRPr lang="en-US" altLang="en-US" sz="1600" dirty="0">
              <a:latin typeface="+mn-lt"/>
            </a:endParaRPr>
          </a:p>
          <a:p>
            <a:pPr>
              <a:lnSpc>
                <a:spcPts val="1800"/>
              </a:lnSpc>
              <a:spcBef>
                <a:spcPts val="200"/>
              </a:spcBef>
              <a:spcAft>
                <a:spcPts val="200"/>
              </a:spcAft>
              <a:defRPr/>
            </a:pPr>
            <a:r>
              <a:rPr lang="en-US" altLang="en-US" sz="1600" b="1" dirty="0">
                <a:latin typeface="+mn-lt"/>
              </a:rPr>
              <a:t>Course 	: </a:t>
            </a:r>
            <a:r>
              <a:rPr lang="en-US" sz="1600" dirty="0">
                <a:latin typeface="+mn-lt"/>
              </a:rPr>
              <a:t>Application Implementation</a:t>
            </a:r>
          </a:p>
          <a:p>
            <a:pPr>
              <a:lnSpc>
                <a:spcPts val="1800"/>
              </a:lnSpc>
              <a:spcBef>
                <a:spcPts val="200"/>
              </a:spcBef>
              <a:spcAft>
                <a:spcPts val="200"/>
              </a:spcAft>
              <a:defRPr/>
            </a:pPr>
            <a:endParaRPr lang="en-US" altLang="en-US" sz="1400" dirty="0">
              <a:latin typeface="+mn-lt"/>
            </a:endParaRPr>
          </a:p>
        </p:txBody>
      </p:sp>
      <p:sp>
        <p:nvSpPr>
          <p:cNvPr id="7" name="Title 1">
            <a:extLst>
              <a:ext uri="{FF2B5EF4-FFF2-40B4-BE49-F238E27FC236}">
                <a16:creationId xmlns:a16="http://schemas.microsoft.com/office/drawing/2014/main" id="{3AAE6609-8189-419A-853E-0A3E5EB230FA}"/>
              </a:ext>
            </a:extLst>
          </p:cNvPr>
          <p:cNvSpPr txBox="1">
            <a:spLocks/>
          </p:cNvSpPr>
          <p:nvPr/>
        </p:nvSpPr>
        <p:spPr bwMode="auto">
          <a:xfrm>
            <a:off x="450850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Learner Name	: Ida </a:t>
            </a:r>
            <a:r>
              <a:rPr lang="en-US" altLang="en-US" sz="1400" b="1" dirty="0" err="1">
                <a:latin typeface="+mn-lt"/>
              </a:rPr>
              <a:t>Bagus</a:t>
            </a:r>
            <a:r>
              <a:rPr lang="en-US" altLang="en-US" sz="1400" b="1" dirty="0">
                <a:latin typeface="+mn-lt"/>
              </a:rPr>
              <a:t> </a:t>
            </a:r>
            <a:r>
              <a:rPr lang="en-US" altLang="en-US" sz="1400" b="1" dirty="0" err="1">
                <a:latin typeface="+mn-lt"/>
              </a:rPr>
              <a:t>Ketut</a:t>
            </a:r>
            <a:r>
              <a:rPr lang="en-US" altLang="en-US" sz="1400" b="1" dirty="0">
                <a:latin typeface="+mn-lt"/>
              </a:rPr>
              <a:t> </a:t>
            </a:r>
            <a:r>
              <a:rPr lang="en-US" altLang="en-US" sz="1400" b="1" dirty="0" err="1">
                <a:latin typeface="+mn-lt"/>
              </a:rPr>
              <a:t>Yoghantara</a:t>
            </a:r>
            <a:r>
              <a:rPr lang="en-US" altLang="en-US" sz="1400" b="1" dirty="0">
                <a:latin typeface="+mn-lt"/>
              </a:rPr>
              <a:t>	</a:t>
            </a:r>
          </a:p>
          <a:p>
            <a:pPr>
              <a:lnSpc>
                <a:spcPts val="1800"/>
              </a:lnSpc>
              <a:spcBef>
                <a:spcPts val="200"/>
              </a:spcBef>
              <a:spcAft>
                <a:spcPts val="200"/>
              </a:spcAft>
              <a:defRPr/>
            </a:pPr>
            <a:r>
              <a:rPr lang="en-US" altLang="en-US" sz="1400" b="1" dirty="0">
                <a:latin typeface="+mn-lt"/>
              </a:rPr>
              <a:t>Enrollment ID	: BDSE04-0322	</a:t>
            </a:r>
          </a:p>
          <a:p>
            <a:pPr>
              <a:lnSpc>
                <a:spcPts val="1800"/>
              </a:lnSpc>
              <a:spcBef>
                <a:spcPts val="200"/>
              </a:spcBef>
              <a:spcAft>
                <a:spcPts val="200"/>
              </a:spcAft>
              <a:defRPr/>
            </a:pPr>
            <a:r>
              <a:rPr lang="en-US" altLang="en-US" sz="1400" b="1" dirty="0">
                <a:latin typeface="+mn-lt"/>
              </a:rPr>
              <a:t>Presentation Date	: 	</a:t>
            </a:r>
          </a:p>
          <a:p>
            <a:pPr>
              <a:lnSpc>
                <a:spcPts val="1800"/>
              </a:lnSpc>
              <a:spcBef>
                <a:spcPts val="200"/>
              </a:spcBef>
              <a:spcAft>
                <a:spcPts val="200"/>
              </a:spcAft>
              <a:defRPr/>
            </a:pPr>
            <a:endParaRPr lang="en-US" altLang="en-US" sz="14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Test Results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b="1" dirty="0">
                <a:solidFill>
                  <a:schemeClr val="tx1"/>
                </a:solidFill>
              </a:rPr>
              <a:t>User Acceptance Testing</a:t>
            </a: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2B5F6AA7-A19A-497F-BE38-D12BD257209F}"/>
              </a:ext>
            </a:extLst>
          </p:cNvPr>
          <p:cNvPicPr>
            <a:picLocks noChangeAspect="1"/>
          </p:cNvPicPr>
          <p:nvPr/>
        </p:nvPicPr>
        <p:blipFill>
          <a:blip r:embed="rId2"/>
          <a:stretch>
            <a:fillRect/>
          </a:stretch>
        </p:blipFill>
        <p:spPr>
          <a:xfrm>
            <a:off x="467544" y="1700808"/>
            <a:ext cx="8345727" cy="4104456"/>
          </a:xfrm>
          <a:prstGeom prst="rect">
            <a:avLst/>
          </a:prstGeom>
        </p:spPr>
      </p:pic>
    </p:spTree>
    <p:extLst>
      <p:ext uri="{BB962C8B-B14F-4D97-AF65-F5344CB8AC3E}">
        <p14:creationId xmlns:p14="http://schemas.microsoft.com/office/powerpoint/2010/main" val="154883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5E6AA0FD-9082-4122-BEF1-DF7D4F69559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Testing Tools </a:t>
            </a:r>
          </a:p>
        </p:txBody>
      </p:sp>
      <p:sp>
        <p:nvSpPr>
          <p:cNvPr id="5" name="Rectangle 4">
            <a:extLst>
              <a:ext uri="{FF2B5EF4-FFF2-40B4-BE49-F238E27FC236}">
                <a16:creationId xmlns:a16="http://schemas.microsoft.com/office/drawing/2014/main" id="{6AE70BF1-D23B-4B63-B002-1F750F68DD5E}"/>
              </a:ext>
            </a:extLst>
          </p:cNvPr>
          <p:cNvSpPr/>
          <p:nvPr/>
        </p:nvSpPr>
        <p:spPr>
          <a:xfrm>
            <a:off x="143668"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Testing Tools</a:t>
            </a:r>
          </a:p>
          <a:p>
            <a:pPr marL="742950" lvl="1" indent="-285750">
              <a:buFont typeface="Wingdings" panose="05000000000000000000" pitchFamily="2" charset="2"/>
              <a:buChar char="§"/>
              <a:defRPr/>
            </a:pPr>
            <a:r>
              <a:rPr lang="en-SG" dirty="0">
                <a:solidFill>
                  <a:schemeClr val="tx1"/>
                </a:solidFill>
              </a:rPr>
              <a:t>Project Libre</a:t>
            </a: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A837C102-23B1-4E60-805B-7FD9E34823AE}"/>
              </a:ext>
            </a:extLst>
          </p:cNvPr>
          <p:cNvPicPr>
            <a:picLocks noChangeAspect="1"/>
          </p:cNvPicPr>
          <p:nvPr/>
        </p:nvPicPr>
        <p:blipFill>
          <a:blip r:embed="rId3"/>
          <a:stretch>
            <a:fillRect/>
          </a:stretch>
        </p:blipFill>
        <p:spPr>
          <a:xfrm>
            <a:off x="467544" y="2033709"/>
            <a:ext cx="7524328" cy="3546623"/>
          </a:xfrm>
          <a:prstGeom prst="rect">
            <a:avLst/>
          </a:prstGeom>
          <a:ln>
            <a:solidFill>
              <a:schemeClr val="tx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a:extLst>
              <a:ext uri="{FF2B5EF4-FFF2-40B4-BE49-F238E27FC236}">
                <a16:creationId xmlns:a16="http://schemas.microsoft.com/office/drawing/2014/main" id="{72FFFAD6-E9FC-4B9F-B507-F97A8036F15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Project Milestones &amp; Tasks</a:t>
            </a:r>
          </a:p>
        </p:txBody>
      </p:sp>
      <p:graphicFrame>
        <p:nvGraphicFramePr>
          <p:cNvPr id="2" name="Table 1">
            <a:extLst>
              <a:ext uri="{FF2B5EF4-FFF2-40B4-BE49-F238E27FC236}">
                <a16:creationId xmlns:a16="http://schemas.microsoft.com/office/drawing/2014/main" id="{E6B66746-91C1-45DF-8ACB-514FAF5323B6}"/>
              </a:ext>
            </a:extLst>
          </p:cNvPr>
          <p:cNvGraphicFramePr>
            <a:graphicFrameLocks noGrp="1"/>
          </p:cNvGraphicFramePr>
          <p:nvPr>
            <p:extLst>
              <p:ext uri="{D42A27DB-BD31-4B8C-83A1-F6EECF244321}">
                <p14:modId xmlns:p14="http://schemas.microsoft.com/office/powerpoint/2010/main" val="1796306779"/>
              </p:ext>
            </p:extLst>
          </p:nvPr>
        </p:nvGraphicFramePr>
        <p:xfrm>
          <a:off x="153988" y="1196975"/>
          <a:ext cx="8785225" cy="3692868"/>
        </p:xfrm>
        <a:graphic>
          <a:graphicData uri="http://schemas.openxmlformats.org/drawingml/2006/table">
            <a:tbl>
              <a:tblPr firstRow="1" bandRow="1">
                <a:tableStyleId>{5C22544A-7EE6-4342-B048-85BDC9FD1C3A}</a:tableStyleId>
              </a:tblPr>
              <a:tblGrid>
                <a:gridCol w="1080150">
                  <a:extLst>
                    <a:ext uri="{9D8B030D-6E8A-4147-A177-3AD203B41FA5}">
                      <a16:colId xmlns:a16="http://schemas.microsoft.com/office/drawing/2014/main" val="20000"/>
                    </a:ext>
                  </a:extLst>
                </a:gridCol>
                <a:gridCol w="6064336">
                  <a:extLst>
                    <a:ext uri="{9D8B030D-6E8A-4147-A177-3AD203B41FA5}">
                      <a16:colId xmlns:a16="http://schemas.microsoft.com/office/drawing/2014/main" val="20001"/>
                    </a:ext>
                  </a:extLst>
                </a:gridCol>
                <a:gridCol w="1640739">
                  <a:extLst>
                    <a:ext uri="{9D8B030D-6E8A-4147-A177-3AD203B41FA5}">
                      <a16:colId xmlns:a16="http://schemas.microsoft.com/office/drawing/2014/main" val="20002"/>
                    </a:ext>
                  </a:extLst>
                </a:gridCol>
              </a:tblGrid>
              <a:tr h="852662">
                <a:tc>
                  <a:txBody>
                    <a:bodyPr/>
                    <a:lstStyle/>
                    <a:p>
                      <a:pPr algn="ctr" fontAlgn="ctr"/>
                      <a:r>
                        <a:rPr lang="en-SG" sz="1800" u="none" strike="noStrike" dirty="0">
                          <a:effectLst/>
                        </a:rPr>
                        <a:t>Project Task ID</a:t>
                      </a:r>
                      <a:endParaRPr lang="en-SG" sz="1800" b="1"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Project Task Description</a:t>
                      </a:r>
                      <a:endParaRPr lang="en-SG" sz="1800" b="1"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Project Milestone</a:t>
                      </a:r>
                      <a:r>
                        <a:rPr lang="en-SG" sz="1800" u="none" strike="noStrike" baseline="0" dirty="0">
                          <a:effectLst/>
                        </a:rPr>
                        <a:t> ID</a:t>
                      </a:r>
                      <a:endParaRPr lang="en-SG" sz="1800" b="1"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0"/>
                  </a:ext>
                </a:extLst>
              </a:tr>
              <a:tr h="554989">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b="0" i="0" u="none" strike="noStrike" dirty="0" err="1">
                          <a:solidFill>
                            <a:srgbClr val="000000"/>
                          </a:solidFill>
                          <a:effectLst/>
                          <a:latin typeface="Calibri" panose="020F0502020204030204" pitchFamily="34" charset="0"/>
                        </a:rPr>
                        <a:t>Analyze</a:t>
                      </a:r>
                      <a:r>
                        <a:rPr lang="en-SG" sz="1800" b="0" i="0" u="none" strike="noStrike" dirty="0">
                          <a:solidFill>
                            <a:srgbClr val="000000"/>
                          </a:solidFill>
                          <a:effectLst/>
                          <a:latin typeface="Calibri" panose="020F0502020204030204" pitchFamily="34" charset="0"/>
                        </a:rPr>
                        <a:t> and suggest choice of Test Methods</a:t>
                      </a: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1"/>
                  </a:ext>
                </a:extLst>
              </a:tr>
              <a:tr h="554988">
                <a:tc>
                  <a:txBody>
                    <a:bodyPr/>
                    <a:lstStyle/>
                    <a:p>
                      <a:pPr algn="ctr" fontAlgn="ctr"/>
                      <a:r>
                        <a:rPr lang="en-SG" sz="1800" u="none" strike="noStrike" dirty="0">
                          <a:effectLst/>
                        </a:rPr>
                        <a:t> 2</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kern="1200" dirty="0">
                          <a:solidFill>
                            <a:schemeClr val="dk1"/>
                          </a:solidFill>
                          <a:effectLst/>
                          <a:latin typeface="+mn-lt"/>
                          <a:ea typeface="+mn-ea"/>
                          <a:cs typeface="+mn-cs"/>
                        </a:rPr>
                        <a:t>Schedule the Test Optimally</a:t>
                      </a: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2"/>
                  </a:ext>
                </a:extLst>
              </a:tr>
              <a:tr h="554989">
                <a:tc>
                  <a:txBody>
                    <a:bodyPr/>
                    <a:lstStyle/>
                    <a:p>
                      <a:pPr algn="ctr" fontAlgn="ctr"/>
                      <a:r>
                        <a:rPr lang="en-SG" sz="1800" u="none" strike="noStrike" dirty="0">
                          <a:effectLst/>
                        </a:rPr>
                        <a:t> 3</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kern="1200" dirty="0">
                          <a:solidFill>
                            <a:schemeClr val="dk1"/>
                          </a:solidFill>
                          <a:effectLst/>
                          <a:latin typeface="+mn-lt"/>
                          <a:ea typeface="+mn-ea"/>
                          <a:cs typeface="+mn-cs"/>
                        </a:rPr>
                        <a:t>Develop the Phase Test Plan</a:t>
                      </a: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3"/>
                  </a:ext>
                </a:extLst>
              </a:tr>
              <a:tr h="554982">
                <a:tc>
                  <a:txBody>
                    <a:bodyPr/>
                    <a:lstStyle/>
                    <a:p>
                      <a:pPr algn="ctr" fontAlgn="ctr"/>
                      <a:r>
                        <a:rPr lang="en-SG" sz="1800" u="none" strike="noStrike" dirty="0">
                          <a:effectLst/>
                        </a:rPr>
                        <a:t> 5</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b="0" i="0" u="none" strike="noStrike" dirty="0">
                          <a:solidFill>
                            <a:srgbClr val="000000"/>
                          </a:solidFill>
                          <a:effectLst/>
                          <a:latin typeface="Calibri" panose="020F0502020204030204" pitchFamily="34" charset="0"/>
                        </a:rPr>
                        <a:t>Develop Test Cases &amp; Scripts</a:t>
                      </a:r>
                    </a:p>
                  </a:txBody>
                  <a:tcPr marL="6350" marR="6350" marT="6349" marB="0" anchor="ctr"/>
                </a:tc>
                <a:tc>
                  <a:txBody>
                    <a:bodyPr/>
                    <a:lstStyle/>
                    <a:p>
                      <a:pPr algn="ctr" fontAlgn="ctr"/>
                      <a:r>
                        <a:rPr lang="en-SG" sz="1800" u="none" strike="noStrike" dirty="0">
                          <a:effectLst/>
                        </a:rPr>
                        <a:t> 2</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5"/>
                  </a:ext>
                </a:extLst>
              </a:tr>
              <a:tr h="620258">
                <a:tc>
                  <a:txBody>
                    <a:bodyPr/>
                    <a:lstStyle/>
                    <a:p>
                      <a:pPr algn="ctr" fontAlgn="ctr"/>
                      <a:r>
                        <a:rPr lang="en-SG" sz="1800" u="none" strike="noStrike" dirty="0">
                          <a:effectLst/>
                        </a:rPr>
                        <a:t> 6</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marR="0" lvl="0" indent="0" algn="l" defTabSz="342900" rtl="0" eaLnBrk="1" fontAlgn="ctr" latinLnBrk="0" hangingPunct="1">
                        <a:lnSpc>
                          <a:spcPct val="100000"/>
                        </a:lnSpc>
                        <a:spcBef>
                          <a:spcPts val="0"/>
                        </a:spcBef>
                        <a:spcAft>
                          <a:spcPts val="0"/>
                        </a:spcAft>
                        <a:buClrTx/>
                        <a:buSzTx/>
                        <a:buFontTx/>
                        <a:buNone/>
                        <a:tabLst/>
                        <a:defRPr/>
                      </a:pPr>
                      <a:r>
                        <a:rPr lang="en-SG" sz="1800" b="0" i="0" u="none" strike="noStrike" dirty="0">
                          <a:solidFill>
                            <a:srgbClr val="000000"/>
                          </a:solidFill>
                          <a:effectLst/>
                          <a:latin typeface="Calibri" panose="020F0502020204030204" pitchFamily="34" charset="0"/>
                        </a:rPr>
                        <a:t>Execute the Tests &amp; Document the results</a:t>
                      </a:r>
                    </a:p>
                  </a:txBody>
                  <a:tcPr marL="6350" marR="6350" marT="6349" marB="0" anchor="ctr"/>
                </a:tc>
                <a:tc>
                  <a:txBody>
                    <a:bodyPr/>
                    <a:lstStyle/>
                    <a:p>
                      <a:pPr algn="ctr" fontAlgn="ctr"/>
                      <a:r>
                        <a:rPr lang="en-SG" sz="1800" u="none" strike="noStrike" dirty="0">
                          <a:effectLst/>
                        </a:rPr>
                        <a:t> 3</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2">
            <a:extLst>
              <a:ext uri="{FF2B5EF4-FFF2-40B4-BE49-F238E27FC236}">
                <a16:creationId xmlns:a16="http://schemas.microsoft.com/office/drawing/2014/main" id="{78D747EB-8894-4B97-89EF-EFFF4A4340C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8. Milestone Feedback &amp; Action taken</a:t>
            </a:r>
          </a:p>
        </p:txBody>
      </p:sp>
      <p:graphicFrame>
        <p:nvGraphicFramePr>
          <p:cNvPr id="2" name="Table 1">
            <a:extLst>
              <a:ext uri="{FF2B5EF4-FFF2-40B4-BE49-F238E27FC236}">
                <a16:creationId xmlns:a16="http://schemas.microsoft.com/office/drawing/2014/main" id="{695DAF1B-141E-4E7E-8ED7-73B003EF080C}"/>
              </a:ext>
            </a:extLst>
          </p:cNvPr>
          <p:cNvGraphicFramePr>
            <a:graphicFrameLocks noGrp="1"/>
          </p:cNvGraphicFramePr>
          <p:nvPr>
            <p:extLst>
              <p:ext uri="{D42A27DB-BD31-4B8C-83A1-F6EECF244321}">
                <p14:modId xmlns:p14="http://schemas.microsoft.com/office/powerpoint/2010/main" val="303757359"/>
              </p:ext>
            </p:extLst>
          </p:nvPr>
        </p:nvGraphicFramePr>
        <p:xfrm>
          <a:off x="179388" y="1196975"/>
          <a:ext cx="8785225" cy="2334136"/>
        </p:xfrm>
        <a:graphic>
          <a:graphicData uri="http://schemas.openxmlformats.org/drawingml/2006/table">
            <a:tbl>
              <a:tblPr firstRow="1" bandRow="1">
                <a:tableStyleId>{5C22544A-7EE6-4342-B048-85BDC9FD1C3A}</a:tableStyleId>
              </a:tblPr>
              <a:tblGrid>
                <a:gridCol w="1296180">
                  <a:extLst>
                    <a:ext uri="{9D8B030D-6E8A-4147-A177-3AD203B41FA5}">
                      <a16:colId xmlns:a16="http://schemas.microsoft.com/office/drawing/2014/main" val="20000"/>
                    </a:ext>
                  </a:extLst>
                </a:gridCol>
                <a:gridCol w="4176583">
                  <a:extLst>
                    <a:ext uri="{9D8B030D-6E8A-4147-A177-3AD203B41FA5}">
                      <a16:colId xmlns:a16="http://schemas.microsoft.com/office/drawing/2014/main" val="20001"/>
                    </a:ext>
                  </a:extLst>
                </a:gridCol>
                <a:gridCol w="3312462">
                  <a:extLst>
                    <a:ext uri="{9D8B030D-6E8A-4147-A177-3AD203B41FA5}">
                      <a16:colId xmlns:a16="http://schemas.microsoft.com/office/drawing/2014/main" val="20002"/>
                    </a:ext>
                  </a:extLst>
                </a:gridCol>
              </a:tblGrid>
              <a:tr h="876113">
                <a:tc>
                  <a:txBody>
                    <a:bodyPr/>
                    <a:lstStyle/>
                    <a:p>
                      <a:pPr algn="ctr" fontAlgn="ctr"/>
                      <a:r>
                        <a:rPr lang="en-SG" sz="1800" u="none" strike="noStrike" dirty="0">
                          <a:effectLst/>
                        </a:rPr>
                        <a:t>Project</a:t>
                      </a:r>
                      <a:r>
                        <a:rPr lang="en-SG" sz="1800" u="none" strike="noStrike" baseline="0" dirty="0">
                          <a:effectLst/>
                        </a:rPr>
                        <a:t> Milestone ID </a:t>
                      </a:r>
                      <a:endParaRPr lang="en-SG"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dirty="0">
                          <a:effectLst/>
                        </a:rPr>
                        <a:t>Milestone Feedback received from</a:t>
                      </a:r>
                      <a:r>
                        <a:rPr lang="en-SG" sz="1800" u="none" strike="noStrike" baseline="0" dirty="0">
                          <a:effectLst/>
                        </a:rPr>
                        <a:t> Tutor / Learning Facilitator</a:t>
                      </a:r>
                      <a:endParaRPr lang="en-SG"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dirty="0">
                          <a:solidFill>
                            <a:schemeClr val="bg1"/>
                          </a:solidFill>
                          <a:effectLst/>
                        </a:rPr>
                        <a:t>Action Taken</a:t>
                      </a:r>
                    </a:p>
                    <a:p>
                      <a:pPr algn="ctr" fontAlgn="ctr"/>
                      <a:r>
                        <a:rPr lang="en-SG" sz="1800" b="1" i="0" u="none" strike="noStrike" dirty="0">
                          <a:solidFill>
                            <a:schemeClr val="bg1"/>
                          </a:solidFill>
                          <a:effectLst/>
                          <a:latin typeface="Calibri" panose="020F0502020204030204" pitchFamily="34" charset="0"/>
                        </a:rPr>
                        <a:t>(Yes / No)</a:t>
                      </a:r>
                    </a:p>
                  </a:txBody>
                  <a:tcPr marL="6350" marR="6350" marT="6350" marB="0" anchor="ctr"/>
                </a:tc>
                <a:extLst>
                  <a:ext uri="{0D108BD9-81ED-4DB2-BD59-A6C34878D82A}">
                    <a16:rowId xmlns:a16="http://schemas.microsoft.com/office/drawing/2014/main" val="10000"/>
                  </a:ext>
                </a:extLst>
              </a:tr>
              <a:tr h="348043">
                <a:tc>
                  <a:txBody>
                    <a:bodyPr/>
                    <a:lstStyle/>
                    <a:p>
                      <a:pPr algn="ctr" fontAlgn="ctr"/>
                      <a:r>
                        <a:rPr lang="en-SG" sz="1800" u="none" strike="noStrike" dirty="0">
                          <a:effectLst/>
                        </a:rPr>
                        <a:t>1</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Adding the tools &amp; platform used in project report and presentation</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b="0" i="0" u="none" strike="noStrike" dirty="0">
                          <a:solidFill>
                            <a:srgbClr val="000000"/>
                          </a:solidFill>
                          <a:effectLst/>
                          <a:latin typeface="Calibri" panose="020F0502020204030204" pitchFamily="34" charset="0"/>
                        </a:rPr>
                        <a:t>Yes </a:t>
                      </a:r>
                    </a:p>
                  </a:txBody>
                  <a:tcPr marL="6350" marR="6350" marT="6350" marB="0" anchor="ctr"/>
                </a:tc>
                <a:extLst>
                  <a:ext uri="{0D108BD9-81ED-4DB2-BD59-A6C34878D82A}">
                    <a16:rowId xmlns:a16="http://schemas.microsoft.com/office/drawing/2014/main" val="10001"/>
                  </a:ext>
                </a:extLst>
              </a:tr>
              <a:tr h="348043">
                <a:tc>
                  <a:txBody>
                    <a:bodyPr/>
                    <a:lstStyle/>
                    <a:p>
                      <a:pPr algn="ctr" fontAlgn="ctr"/>
                      <a:r>
                        <a:rPr lang="en-SG" sz="1800" b="0" i="0" u="none" strike="noStrike" dirty="0">
                          <a:solidFill>
                            <a:srgbClr val="000000"/>
                          </a:solidFill>
                          <a:effectLst/>
                          <a:latin typeface="Calibri" panose="020F0502020204030204" pitchFamily="34" charset="0"/>
                        </a:rPr>
                        <a:t>2</a:t>
                      </a:r>
                    </a:p>
                  </a:txBody>
                  <a:tcPr marL="6350" marR="6350" marT="6350" marB="0" anchor="ctr"/>
                </a:tc>
                <a:tc>
                  <a:txBody>
                    <a:bodyPr/>
                    <a:lstStyle/>
                    <a:p>
                      <a:pPr marL="72000" algn="l" fontAlgn="ctr"/>
                      <a:r>
                        <a:rPr lang="en-SG" sz="1800" b="0" i="0" u="none" strike="noStrike" dirty="0">
                          <a:solidFill>
                            <a:srgbClr val="000000"/>
                          </a:solidFill>
                          <a:effectLst/>
                          <a:latin typeface="Calibri" panose="020F0502020204030204" pitchFamily="34" charset="0"/>
                        </a:rPr>
                        <a:t>Revise Task 1 of the project report</a:t>
                      </a:r>
                    </a:p>
                  </a:txBody>
                  <a:tcPr marL="6350" marR="6350" marT="6350" marB="0" anchor="ctr"/>
                </a:tc>
                <a:tc>
                  <a:txBody>
                    <a:bodyPr/>
                    <a:lstStyle/>
                    <a:p>
                      <a:pPr algn="ctr" fontAlgn="ctr"/>
                      <a:r>
                        <a:rPr lang="en-SG" sz="1800" b="0" i="0" u="none" strike="noStrike" dirty="0">
                          <a:solidFill>
                            <a:srgbClr val="000000"/>
                          </a:solidFill>
                          <a:effectLst/>
                          <a:latin typeface="Calibri" panose="020F0502020204030204" pitchFamily="34" charset="0"/>
                        </a:rPr>
                        <a:t>Yes</a:t>
                      </a:r>
                    </a:p>
                  </a:txBody>
                  <a:tcPr marL="6350" marR="6350" marT="6350" marB="0" anchor="ctr"/>
                </a:tc>
                <a:extLst>
                  <a:ext uri="{0D108BD9-81ED-4DB2-BD59-A6C34878D82A}">
                    <a16:rowId xmlns:a16="http://schemas.microsoft.com/office/drawing/2014/main" val="3165227749"/>
                  </a:ext>
                </a:extLst>
              </a:tr>
              <a:tr h="348043">
                <a:tc>
                  <a:txBody>
                    <a:bodyPr/>
                    <a:lstStyle/>
                    <a:p>
                      <a:pPr algn="ctr" fontAlgn="ctr"/>
                      <a:r>
                        <a:rPr lang="en-SG" sz="1800" b="0" i="0" u="none" strike="noStrike" dirty="0">
                          <a:solidFill>
                            <a:srgbClr val="000000"/>
                          </a:solidFill>
                          <a:effectLst/>
                          <a:latin typeface="Calibri" panose="020F0502020204030204" pitchFamily="34" charset="0"/>
                        </a:rPr>
                        <a:t>3</a:t>
                      </a:r>
                    </a:p>
                  </a:txBody>
                  <a:tcPr marL="6350" marR="6350" marT="6350" marB="0" anchor="ctr"/>
                </a:tc>
                <a:tc>
                  <a:txBody>
                    <a:bodyPr/>
                    <a:lstStyle/>
                    <a:p>
                      <a:pPr marL="72000" algn="l" fontAlgn="ctr"/>
                      <a:r>
                        <a:rPr lang="en-SG" sz="1800" b="0" i="0" u="none" strike="noStrike" dirty="0">
                          <a:solidFill>
                            <a:srgbClr val="000000"/>
                          </a:solidFill>
                          <a:effectLst/>
                          <a:latin typeface="Calibri" panose="020F0502020204030204" pitchFamily="34" charset="0"/>
                        </a:rPr>
                        <a:t>Revise the implementation of waterfall model in project report</a:t>
                      </a:r>
                    </a:p>
                  </a:txBody>
                  <a:tcPr marL="6350" marR="6350" marT="6350" marB="0" anchor="ctr"/>
                </a:tc>
                <a:tc>
                  <a:txBody>
                    <a:bodyPr/>
                    <a:lstStyle/>
                    <a:p>
                      <a:pPr algn="ctr" fontAlgn="ctr"/>
                      <a:r>
                        <a:rPr lang="en-SG" sz="1800" b="0" i="0" u="none" strike="noStrike" dirty="0">
                          <a:solidFill>
                            <a:srgbClr val="000000"/>
                          </a:solidFill>
                          <a:effectLst/>
                          <a:latin typeface="Calibri" panose="020F0502020204030204" pitchFamily="34" charset="0"/>
                        </a:rPr>
                        <a:t>Yes </a:t>
                      </a:r>
                    </a:p>
                  </a:txBody>
                  <a:tcPr marL="6350" marR="6350" marT="6350" marB="0" anchor="ctr"/>
                </a:tc>
                <a:extLst>
                  <a:ext uri="{0D108BD9-81ED-4DB2-BD59-A6C34878D82A}">
                    <a16:rowId xmlns:a16="http://schemas.microsoft.com/office/drawing/2014/main" val="203740891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
            <a:extLst>
              <a:ext uri="{FF2B5EF4-FFF2-40B4-BE49-F238E27FC236}">
                <a16:creationId xmlns:a16="http://schemas.microsoft.com/office/drawing/2014/main" id="{4ECD1B85-4448-479B-B488-9F907A733850}"/>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9. Project Results</a:t>
            </a:r>
          </a:p>
        </p:txBody>
      </p:sp>
      <p:sp>
        <p:nvSpPr>
          <p:cNvPr id="5" name="Rectangle 4">
            <a:extLst>
              <a:ext uri="{FF2B5EF4-FFF2-40B4-BE49-F238E27FC236}">
                <a16:creationId xmlns:a16="http://schemas.microsoft.com/office/drawing/2014/main" id="{22D17C6E-3CFD-45D3-8588-0EFA389BBE57}"/>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r>
              <a:rPr lang="en-SG" b="1" dirty="0">
                <a:solidFill>
                  <a:schemeClr val="tx1"/>
                </a:solidFill>
              </a:rPr>
              <a:t>List of evidence</a:t>
            </a:r>
            <a:br>
              <a:rPr lang="en-SG" dirty="0">
                <a:solidFill>
                  <a:schemeClr val="tx1"/>
                </a:solidFill>
              </a:rPr>
            </a:br>
            <a:r>
              <a:rPr lang="en-SG" dirty="0">
                <a:solidFill>
                  <a:schemeClr val="tx1"/>
                </a:solidFill>
              </a:rPr>
              <a:t>1. Project Report</a:t>
            </a:r>
            <a:br>
              <a:rPr lang="en-SG" dirty="0">
                <a:solidFill>
                  <a:schemeClr val="tx1"/>
                </a:solidFill>
              </a:rPr>
            </a:br>
            <a:r>
              <a:rPr lang="en-SG" dirty="0">
                <a:solidFill>
                  <a:schemeClr val="tx1"/>
                </a:solidFill>
              </a:rPr>
              <a:t>2. Project Presentation</a:t>
            </a:r>
            <a:br>
              <a:rPr lang="en-SG" dirty="0">
                <a:solidFill>
                  <a:schemeClr val="tx1"/>
                </a:solidFill>
              </a:rPr>
            </a:br>
            <a:r>
              <a:rPr lang="en-SG" dirty="0">
                <a:solidFill>
                  <a:schemeClr val="tx1"/>
                </a:solidFill>
              </a:rPr>
              <a:t>3. Test Results</a:t>
            </a: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62C0AFD7-771B-4DC1-8BDE-55CDB1421F5F}"/>
              </a:ext>
            </a:extLst>
          </p:cNvPr>
          <p:cNvPicPr>
            <a:picLocks noChangeAspect="1"/>
          </p:cNvPicPr>
          <p:nvPr/>
        </p:nvPicPr>
        <p:blipFill>
          <a:blip r:embed="rId3"/>
          <a:stretch>
            <a:fillRect/>
          </a:stretch>
        </p:blipFill>
        <p:spPr>
          <a:xfrm>
            <a:off x="467544" y="2555418"/>
            <a:ext cx="7001852" cy="838317"/>
          </a:xfrm>
          <a:prstGeom prst="rect">
            <a:avLst/>
          </a:prstGeom>
          <a:ln>
            <a:solidFill>
              <a:schemeClr val="tx1"/>
            </a:solidFill>
          </a:ln>
        </p:spPr>
      </p:pic>
      <p:pic>
        <p:nvPicPr>
          <p:cNvPr id="6" name="Picture 5">
            <a:extLst>
              <a:ext uri="{FF2B5EF4-FFF2-40B4-BE49-F238E27FC236}">
                <a16:creationId xmlns:a16="http://schemas.microsoft.com/office/drawing/2014/main" id="{CFE412D8-3B73-4469-B458-B86C442754A3}"/>
              </a:ext>
            </a:extLst>
          </p:cNvPr>
          <p:cNvPicPr>
            <a:picLocks noChangeAspect="1"/>
          </p:cNvPicPr>
          <p:nvPr/>
        </p:nvPicPr>
        <p:blipFill>
          <a:blip r:embed="rId4"/>
          <a:stretch>
            <a:fillRect/>
          </a:stretch>
        </p:blipFill>
        <p:spPr>
          <a:xfrm>
            <a:off x="467544" y="3586745"/>
            <a:ext cx="4176464" cy="2248866"/>
          </a:xfrm>
          <a:prstGeom prst="rect">
            <a:avLst/>
          </a:prstGeom>
          <a:ln>
            <a:solidFill>
              <a:schemeClr val="tx1"/>
            </a:solidFill>
          </a:ln>
        </p:spPr>
      </p:pic>
      <p:pic>
        <p:nvPicPr>
          <p:cNvPr id="7" name="Picture 6">
            <a:extLst>
              <a:ext uri="{FF2B5EF4-FFF2-40B4-BE49-F238E27FC236}">
                <a16:creationId xmlns:a16="http://schemas.microsoft.com/office/drawing/2014/main" id="{FD214E22-70B0-4EB8-B9F3-1D27297C1069}"/>
              </a:ext>
            </a:extLst>
          </p:cNvPr>
          <p:cNvPicPr>
            <a:picLocks noChangeAspect="1"/>
          </p:cNvPicPr>
          <p:nvPr/>
        </p:nvPicPr>
        <p:blipFill>
          <a:blip r:embed="rId5"/>
          <a:stretch>
            <a:fillRect/>
          </a:stretch>
        </p:blipFill>
        <p:spPr>
          <a:xfrm>
            <a:off x="4809640" y="3586744"/>
            <a:ext cx="4016975" cy="2248866"/>
          </a:xfrm>
          <a:prstGeom prst="rect">
            <a:avLst/>
          </a:prstGeom>
          <a:ln>
            <a:solidFill>
              <a:schemeClr val="tx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2">
            <a:extLst>
              <a:ext uri="{FF2B5EF4-FFF2-40B4-BE49-F238E27FC236}">
                <a16:creationId xmlns:a16="http://schemas.microsoft.com/office/drawing/2014/main" id="{D3AB802A-056F-444A-9970-2144C03AB1E2}"/>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10. Proposed Improvements</a:t>
            </a:r>
          </a:p>
        </p:txBody>
      </p:sp>
      <p:sp>
        <p:nvSpPr>
          <p:cNvPr id="5" name="Rectangle 4">
            <a:extLst>
              <a:ext uri="{FF2B5EF4-FFF2-40B4-BE49-F238E27FC236}">
                <a16:creationId xmlns:a16="http://schemas.microsoft.com/office/drawing/2014/main" id="{B9D0CD53-A092-414F-B89B-CA1AE9D05931}"/>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Improvements</a:t>
            </a:r>
          </a:p>
          <a:p>
            <a:pPr marL="742950" lvl="1" indent="-285750">
              <a:buFont typeface="Wingdings" panose="05000000000000000000" pitchFamily="2" charset="2"/>
              <a:buChar char="§"/>
              <a:defRPr/>
            </a:pPr>
            <a:r>
              <a:rPr lang="en-SG" dirty="0">
                <a:solidFill>
                  <a:schemeClr val="tx1"/>
                </a:solidFill>
              </a:rPr>
              <a:t>Improving my knowledge about testing</a:t>
            </a: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1330A95-86EE-47DB-8BBC-7419D9A96BC5}"/>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6147" name="TextBox 3">
            <a:extLst>
              <a:ext uri="{FF2B5EF4-FFF2-40B4-BE49-F238E27FC236}">
                <a16:creationId xmlns:a16="http://schemas.microsoft.com/office/drawing/2014/main" id="{B4E8A053-B954-469B-BAA0-0BAD6B4DEE81}"/>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Document History</a:t>
            </a:r>
          </a:p>
        </p:txBody>
      </p:sp>
      <p:graphicFrame>
        <p:nvGraphicFramePr>
          <p:cNvPr id="5" name="Table 4">
            <a:extLst>
              <a:ext uri="{FF2B5EF4-FFF2-40B4-BE49-F238E27FC236}">
                <a16:creationId xmlns:a16="http://schemas.microsoft.com/office/drawing/2014/main" id="{5BE3DCB5-EF6A-445F-AB68-3317A281A7A1}"/>
              </a:ext>
            </a:extLst>
          </p:cNvPr>
          <p:cNvGraphicFramePr>
            <a:graphicFrameLocks noGrp="1"/>
          </p:cNvGraphicFramePr>
          <p:nvPr>
            <p:extLst>
              <p:ext uri="{D42A27DB-BD31-4B8C-83A1-F6EECF244321}">
                <p14:modId xmlns:p14="http://schemas.microsoft.com/office/powerpoint/2010/main" val="4056537942"/>
              </p:ext>
            </p:extLst>
          </p:nvPr>
        </p:nvGraphicFramePr>
        <p:xfrm>
          <a:off x="166688" y="1160463"/>
          <a:ext cx="8640762" cy="2184401"/>
        </p:xfrm>
        <a:graphic>
          <a:graphicData uri="http://schemas.openxmlformats.org/drawingml/2006/table">
            <a:tbl>
              <a:tblPr firstRow="1" bandRow="1">
                <a:tableStyleId>{5C22544A-7EE6-4342-B048-85BDC9FD1C3A}</a:tableStyleId>
              </a:tblPr>
              <a:tblGrid>
                <a:gridCol w="1036891">
                  <a:extLst>
                    <a:ext uri="{9D8B030D-6E8A-4147-A177-3AD203B41FA5}">
                      <a16:colId xmlns:a16="http://schemas.microsoft.com/office/drawing/2014/main" val="20000"/>
                    </a:ext>
                  </a:extLst>
                </a:gridCol>
                <a:gridCol w="2160191">
                  <a:extLst>
                    <a:ext uri="{9D8B030D-6E8A-4147-A177-3AD203B41FA5}">
                      <a16:colId xmlns:a16="http://schemas.microsoft.com/office/drawing/2014/main" val="20001"/>
                    </a:ext>
                  </a:extLst>
                </a:gridCol>
                <a:gridCol w="3197082">
                  <a:extLst>
                    <a:ext uri="{9D8B030D-6E8A-4147-A177-3AD203B41FA5}">
                      <a16:colId xmlns:a16="http://schemas.microsoft.com/office/drawing/2014/main" val="20002"/>
                    </a:ext>
                  </a:extLst>
                </a:gridCol>
                <a:gridCol w="2246598">
                  <a:extLst>
                    <a:ext uri="{9D8B030D-6E8A-4147-A177-3AD203B41FA5}">
                      <a16:colId xmlns:a16="http://schemas.microsoft.com/office/drawing/2014/main" val="20003"/>
                    </a:ext>
                  </a:extLst>
                </a:gridCol>
              </a:tblGrid>
              <a:tr h="970845">
                <a:tc>
                  <a:txBody>
                    <a:bodyPr/>
                    <a:lstStyle/>
                    <a:p>
                      <a:pPr marL="0" marR="0" algn="ctr">
                        <a:spcBef>
                          <a:spcPts val="0"/>
                        </a:spcBef>
                        <a:spcAft>
                          <a:spcPts val="0"/>
                        </a:spcAft>
                      </a:pPr>
                      <a:r>
                        <a:rPr lang="en-US" sz="1600" dirty="0">
                          <a:effectLst/>
                        </a:rPr>
                        <a:t>Version Number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Effective Date of release</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Summary of Included Changes</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Author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606778">
                <a:tc>
                  <a:txBody>
                    <a:bodyPr/>
                    <a:lstStyle/>
                    <a:p>
                      <a:pPr marL="57150" marR="0" algn="ctr">
                        <a:spcBef>
                          <a:spcPts val="0"/>
                        </a:spcBef>
                        <a:spcAft>
                          <a:spcPts val="0"/>
                        </a:spcAft>
                      </a:pPr>
                      <a:r>
                        <a:rPr lang="en-US" sz="1600" dirty="0">
                          <a:effectLst/>
                        </a:rPr>
                        <a:t>1</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5415" marR="0">
                        <a:spcBef>
                          <a:spcPts val="0"/>
                        </a:spcBef>
                        <a:spcAft>
                          <a:spcPts val="0"/>
                        </a:spcAft>
                      </a:pPr>
                      <a:r>
                        <a:rPr lang="en-US" sz="1600" dirty="0">
                          <a:effectLst/>
                        </a:rPr>
                        <a:t>4</a:t>
                      </a:r>
                      <a:r>
                        <a:rPr lang="en-US" sz="1600" baseline="30000" dirty="0">
                          <a:effectLst/>
                        </a:rPr>
                        <a:t>th</a:t>
                      </a:r>
                      <a:r>
                        <a:rPr lang="en-US" sz="1600" dirty="0">
                          <a:effectLst/>
                        </a:rPr>
                        <a:t> March 2016</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1605" marR="0">
                        <a:spcBef>
                          <a:spcPts val="0"/>
                        </a:spcBef>
                        <a:spcAft>
                          <a:spcPts val="0"/>
                        </a:spcAft>
                      </a:pPr>
                      <a:r>
                        <a:rPr lang="en-US" sz="1600" dirty="0">
                          <a:effectLst/>
                        </a:rPr>
                        <a:t>First Edition</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06045" marR="0">
                        <a:spcBef>
                          <a:spcPts val="0"/>
                        </a:spcBef>
                        <a:spcAft>
                          <a:spcPts val="0"/>
                        </a:spcAft>
                      </a:pPr>
                      <a:r>
                        <a:rPr lang="en-US" sz="1600" dirty="0">
                          <a:effectLst/>
                        </a:rPr>
                        <a:t>Satya CVS</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606778">
                <a:tc>
                  <a:txBody>
                    <a:bodyPr/>
                    <a:lstStyle/>
                    <a:p>
                      <a:pPr marL="57150" marR="0" algn="ctr">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2</a:t>
                      </a:r>
                    </a:p>
                  </a:txBody>
                  <a:tcPr marL="0" marR="0" marT="0" marB="0" anchor="ctr"/>
                </a:tc>
                <a:tc>
                  <a:txBody>
                    <a:bodyPr/>
                    <a:lstStyle/>
                    <a:p>
                      <a:pPr marL="14541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23</a:t>
                      </a:r>
                      <a:r>
                        <a:rPr lang="en-US" sz="1600" baseline="30000" dirty="0">
                          <a:solidFill>
                            <a:srgbClr val="000000"/>
                          </a:solidFill>
                          <a:effectLst/>
                          <a:latin typeface="Cambria" panose="02040503050406030204" pitchFamily="18" charset="0"/>
                          <a:ea typeface="ヒラギノ角ゴ Pro W3"/>
                          <a:cs typeface="Times New Roman" panose="02020603050405020304" pitchFamily="18" charset="0"/>
                        </a:rPr>
                        <a:t>rd</a:t>
                      </a: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 Jul 2018</a:t>
                      </a:r>
                    </a:p>
                  </a:txBody>
                  <a:tcPr marL="0" marR="0" marT="0" marB="0" anchor="ctr"/>
                </a:tc>
                <a:tc>
                  <a:txBody>
                    <a:bodyPr/>
                    <a:lstStyle/>
                    <a:p>
                      <a:pPr marL="14160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Changed for Module 6</a:t>
                      </a:r>
                    </a:p>
                  </a:txBody>
                  <a:tcPr marL="0" marR="0" marT="0" marB="0" anchor="ctr"/>
                </a:tc>
                <a:tc>
                  <a:txBody>
                    <a:bodyPr/>
                    <a:lstStyle/>
                    <a:p>
                      <a:pPr marL="10604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Shrinivas K R</a:t>
                      </a:r>
                    </a:p>
                  </a:txBody>
                  <a:tcPr marL="0" marR="0" marT="0" marB="0" anchor="ctr"/>
                </a:tc>
                <a:extLst>
                  <a:ext uri="{0D108BD9-81ED-4DB2-BD59-A6C34878D82A}">
                    <a16:rowId xmlns:a16="http://schemas.microsoft.com/office/drawing/2014/main" val="384209570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4AB9868-174E-4CF9-84F8-E5A064113081}"/>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8195" name="TextBox 3">
            <a:extLst>
              <a:ext uri="{FF2B5EF4-FFF2-40B4-BE49-F238E27FC236}">
                <a16:creationId xmlns:a16="http://schemas.microsoft.com/office/drawing/2014/main" id="{A6FE6D4A-AD83-4EB0-A2AD-2E9E9A1009D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Contents</a:t>
            </a:r>
          </a:p>
        </p:txBody>
      </p:sp>
      <p:graphicFrame>
        <p:nvGraphicFramePr>
          <p:cNvPr id="2" name="Table 1">
            <a:extLst>
              <a:ext uri="{FF2B5EF4-FFF2-40B4-BE49-F238E27FC236}">
                <a16:creationId xmlns:a16="http://schemas.microsoft.com/office/drawing/2014/main" id="{6F2896E3-39EB-4ECA-AD65-AB059FA4FCC5}"/>
              </a:ext>
            </a:extLst>
          </p:cNvPr>
          <p:cNvGraphicFramePr>
            <a:graphicFrameLocks noGrp="1"/>
          </p:cNvGraphicFramePr>
          <p:nvPr>
            <p:extLst>
              <p:ext uri="{D42A27DB-BD31-4B8C-83A1-F6EECF244321}">
                <p14:modId xmlns:p14="http://schemas.microsoft.com/office/powerpoint/2010/main" val="2995819871"/>
              </p:ext>
            </p:extLst>
          </p:nvPr>
        </p:nvGraphicFramePr>
        <p:xfrm>
          <a:off x="179388" y="1101725"/>
          <a:ext cx="8705850" cy="4023360"/>
        </p:xfrm>
        <a:graphic>
          <a:graphicData uri="http://schemas.openxmlformats.org/drawingml/2006/table">
            <a:tbl>
              <a:tblPr firstRow="1" bandRow="1">
                <a:tableStyleId>{5C22544A-7EE6-4342-B048-85BDC9FD1C3A}</a:tableStyleId>
              </a:tblPr>
              <a:tblGrid>
                <a:gridCol w="1212227">
                  <a:extLst>
                    <a:ext uri="{9D8B030D-6E8A-4147-A177-3AD203B41FA5}">
                      <a16:colId xmlns:a16="http://schemas.microsoft.com/office/drawing/2014/main" val="2834307532"/>
                    </a:ext>
                  </a:extLst>
                </a:gridCol>
                <a:gridCol w="7493623">
                  <a:extLst>
                    <a:ext uri="{9D8B030D-6E8A-4147-A177-3AD203B41FA5}">
                      <a16:colId xmlns:a16="http://schemas.microsoft.com/office/drawing/2014/main" val="4186691054"/>
                    </a:ext>
                  </a:extLst>
                </a:gridCol>
              </a:tblGrid>
              <a:tr h="335280">
                <a:tc>
                  <a:txBody>
                    <a:bodyPr/>
                    <a:lstStyle/>
                    <a:p>
                      <a:pPr algn="ctr"/>
                      <a:r>
                        <a:rPr lang="en-SG" sz="1600" dirty="0"/>
                        <a:t>S. No.</a:t>
                      </a:r>
                    </a:p>
                  </a:txBody>
                  <a:tcPr marL="91436" marR="91436" marT="45709" marB="45709" anchor="ctr"/>
                </a:tc>
                <a:tc>
                  <a:txBody>
                    <a:bodyPr/>
                    <a:lstStyle/>
                    <a:p>
                      <a:pPr algn="ctr"/>
                      <a:r>
                        <a:rPr lang="en-SG" sz="1600" dirty="0"/>
                        <a:t>Description</a:t>
                      </a:r>
                    </a:p>
                  </a:txBody>
                  <a:tcPr marL="91436" marR="91436" marT="45709" marB="45709" anchor="ctr"/>
                </a:tc>
                <a:extLst>
                  <a:ext uri="{0D108BD9-81ED-4DB2-BD59-A6C34878D82A}">
                    <a16:rowId xmlns:a16="http://schemas.microsoft.com/office/drawing/2014/main" val="1698723346"/>
                  </a:ext>
                </a:extLst>
              </a:tr>
              <a:tr h="335280">
                <a:tc>
                  <a:txBody>
                    <a:bodyPr/>
                    <a:lstStyle/>
                    <a:p>
                      <a:pPr algn="ctr"/>
                      <a:r>
                        <a:rPr lang="en-SG" sz="1600" dirty="0"/>
                        <a:t>01</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Different Types of Testing</a:t>
                      </a:r>
                    </a:p>
                  </a:txBody>
                  <a:tcPr marL="6350" marR="6350" marT="6351" marB="0" anchor="b"/>
                </a:tc>
                <a:extLst>
                  <a:ext uri="{0D108BD9-81ED-4DB2-BD59-A6C34878D82A}">
                    <a16:rowId xmlns:a16="http://schemas.microsoft.com/office/drawing/2014/main" val="3383460755"/>
                  </a:ext>
                </a:extLst>
              </a:tr>
              <a:tr h="335280">
                <a:tc>
                  <a:txBody>
                    <a:bodyPr/>
                    <a:lstStyle/>
                    <a:p>
                      <a:pPr algn="ctr"/>
                      <a:r>
                        <a:rPr lang="en-SG" sz="1600" dirty="0"/>
                        <a:t>02</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How Different Testing Helps</a:t>
                      </a:r>
                    </a:p>
                  </a:txBody>
                  <a:tcPr marL="6350" marR="6350" marT="6351" marB="0" anchor="b"/>
                </a:tc>
                <a:extLst>
                  <a:ext uri="{0D108BD9-81ED-4DB2-BD59-A6C34878D82A}">
                    <a16:rowId xmlns:a16="http://schemas.microsoft.com/office/drawing/2014/main" val="502453963"/>
                  </a:ext>
                </a:extLst>
              </a:tr>
              <a:tr h="335280">
                <a:tc>
                  <a:txBody>
                    <a:bodyPr/>
                    <a:lstStyle/>
                    <a:p>
                      <a:pPr algn="ctr"/>
                      <a:r>
                        <a:rPr lang="en-SG" sz="1600" dirty="0"/>
                        <a:t>03</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Tests Selected</a:t>
                      </a:r>
                    </a:p>
                  </a:txBody>
                  <a:tcPr marL="6350" marR="6350" marT="6351" marB="0" anchor="b"/>
                </a:tc>
                <a:extLst>
                  <a:ext uri="{0D108BD9-81ED-4DB2-BD59-A6C34878D82A}">
                    <a16:rowId xmlns:a16="http://schemas.microsoft.com/office/drawing/2014/main" val="3888214698"/>
                  </a:ext>
                </a:extLst>
              </a:tr>
              <a:tr h="335280">
                <a:tc>
                  <a:txBody>
                    <a:bodyPr/>
                    <a:lstStyle/>
                    <a:p>
                      <a:pPr algn="ctr"/>
                      <a:r>
                        <a:rPr lang="en-SG" sz="1600" dirty="0"/>
                        <a:t>04</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Test Schedule</a:t>
                      </a:r>
                    </a:p>
                  </a:txBody>
                  <a:tcPr marL="6350" marR="6350" marT="6351" marB="0" anchor="b"/>
                </a:tc>
                <a:extLst>
                  <a:ext uri="{0D108BD9-81ED-4DB2-BD59-A6C34878D82A}">
                    <a16:rowId xmlns:a16="http://schemas.microsoft.com/office/drawing/2014/main" val="3493275254"/>
                  </a:ext>
                </a:extLst>
              </a:tr>
              <a:tr h="335280">
                <a:tc>
                  <a:txBody>
                    <a:bodyPr/>
                    <a:lstStyle/>
                    <a:p>
                      <a:pPr algn="ctr"/>
                      <a:r>
                        <a:rPr lang="en-SG" sz="1600" dirty="0"/>
                        <a:t>05</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Test Results</a:t>
                      </a:r>
                    </a:p>
                  </a:txBody>
                  <a:tcPr marL="6350" marR="6350" marT="6351" marB="0" anchor="b"/>
                </a:tc>
                <a:extLst>
                  <a:ext uri="{0D108BD9-81ED-4DB2-BD59-A6C34878D82A}">
                    <a16:rowId xmlns:a16="http://schemas.microsoft.com/office/drawing/2014/main" val="1429497512"/>
                  </a:ext>
                </a:extLst>
              </a:tr>
              <a:tr h="335280">
                <a:tc>
                  <a:txBody>
                    <a:bodyPr/>
                    <a:lstStyle/>
                    <a:p>
                      <a:pPr algn="ctr"/>
                      <a:r>
                        <a:rPr lang="en-SG" sz="1600" dirty="0"/>
                        <a:t>06</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Testing Tools</a:t>
                      </a:r>
                    </a:p>
                  </a:txBody>
                  <a:tcPr marL="6350" marR="6350" marT="6351" marB="0" anchor="b"/>
                </a:tc>
                <a:extLst>
                  <a:ext uri="{0D108BD9-81ED-4DB2-BD59-A6C34878D82A}">
                    <a16:rowId xmlns:a16="http://schemas.microsoft.com/office/drawing/2014/main" val="1257684296"/>
                  </a:ext>
                </a:extLst>
              </a:tr>
              <a:tr h="335280">
                <a:tc>
                  <a:txBody>
                    <a:bodyPr/>
                    <a:lstStyle/>
                    <a:p>
                      <a:pPr algn="ctr"/>
                      <a:r>
                        <a:rPr lang="en-SG" sz="1600" dirty="0"/>
                        <a:t>07</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Project Milestone &amp; Tasks</a:t>
                      </a:r>
                    </a:p>
                  </a:txBody>
                  <a:tcPr marL="6350" marR="6350" marT="6351" marB="0" anchor="b"/>
                </a:tc>
                <a:extLst>
                  <a:ext uri="{0D108BD9-81ED-4DB2-BD59-A6C34878D82A}">
                    <a16:rowId xmlns:a16="http://schemas.microsoft.com/office/drawing/2014/main" val="1297185499"/>
                  </a:ext>
                </a:extLst>
              </a:tr>
              <a:tr h="335280">
                <a:tc>
                  <a:txBody>
                    <a:bodyPr/>
                    <a:lstStyle/>
                    <a:p>
                      <a:pPr algn="ctr"/>
                      <a:r>
                        <a:rPr lang="en-SG" sz="1600" dirty="0"/>
                        <a:t>08</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Milestone Feedback &amp; Action Taken</a:t>
                      </a:r>
                    </a:p>
                  </a:txBody>
                  <a:tcPr marL="6350" marR="6350" marT="6351" marB="0" anchor="b"/>
                </a:tc>
                <a:extLst>
                  <a:ext uri="{0D108BD9-81ED-4DB2-BD59-A6C34878D82A}">
                    <a16:rowId xmlns:a16="http://schemas.microsoft.com/office/drawing/2014/main" val="3134097065"/>
                  </a:ext>
                </a:extLst>
              </a:tr>
              <a:tr h="335280">
                <a:tc>
                  <a:txBody>
                    <a:bodyPr/>
                    <a:lstStyle/>
                    <a:p>
                      <a:pPr algn="ctr"/>
                      <a:r>
                        <a:rPr lang="en-SG" sz="1600" dirty="0"/>
                        <a:t>09</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Modifications Made Based on Feedback</a:t>
                      </a:r>
                    </a:p>
                  </a:txBody>
                  <a:tcPr marL="6350" marR="6350" marT="6351" marB="0" anchor="b"/>
                </a:tc>
                <a:extLst>
                  <a:ext uri="{0D108BD9-81ED-4DB2-BD59-A6C34878D82A}">
                    <a16:rowId xmlns:a16="http://schemas.microsoft.com/office/drawing/2014/main" val="1182630671"/>
                  </a:ext>
                </a:extLst>
              </a:tr>
              <a:tr h="335280">
                <a:tc>
                  <a:txBody>
                    <a:bodyPr/>
                    <a:lstStyle/>
                    <a:p>
                      <a:pPr algn="ctr"/>
                      <a:r>
                        <a:rPr lang="en-SG" sz="1600" dirty="0"/>
                        <a:t>10</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Project Results</a:t>
                      </a:r>
                    </a:p>
                  </a:txBody>
                  <a:tcPr marL="6350" marR="6350" marT="6351" marB="0" anchor="b"/>
                </a:tc>
                <a:extLst>
                  <a:ext uri="{0D108BD9-81ED-4DB2-BD59-A6C34878D82A}">
                    <a16:rowId xmlns:a16="http://schemas.microsoft.com/office/drawing/2014/main" val="1801439304"/>
                  </a:ext>
                </a:extLst>
              </a:tr>
              <a:tr h="335280">
                <a:tc>
                  <a:txBody>
                    <a:bodyPr/>
                    <a:lstStyle/>
                    <a:p>
                      <a:pPr algn="ctr"/>
                      <a:r>
                        <a:rPr lang="en-SG" sz="1600" dirty="0"/>
                        <a:t>11</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Proposed Improvements</a:t>
                      </a:r>
                    </a:p>
                  </a:txBody>
                  <a:tcPr marL="6350" marR="6350" marT="6351" marB="0" anchor="b"/>
                </a:tc>
                <a:extLst>
                  <a:ext uri="{0D108BD9-81ED-4DB2-BD59-A6C34878D82A}">
                    <a16:rowId xmlns:a16="http://schemas.microsoft.com/office/drawing/2014/main" val="383569073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792C8CC4-A556-4608-8FB1-142A09AD08E4}"/>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Different Types of Testing</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List types of Testing</a:t>
            </a:r>
          </a:p>
          <a:p>
            <a:pPr marL="742950" lvl="1" indent="-285750">
              <a:spcBef>
                <a:spcPts val="600"/>
              </a:spcBef>
              <a:spcAft>
                <a:spcPts val="600"/>
              </a:spcAft>
              <a:buFont typeface="Calibri" panose="020F0502020204030204" pitchFamily="34" charset="0"/>
              <a:buChar char="‒"/>
              <a:defRPr/>
            </a:pPr>
            <a:r>
              <a:rPr lang="en-SG" sz="1600" b="1" dirty="0">
                <a:solidFill>
                  <a:schemeClr val="tx1"/>
                </a:solidFill>
              </a:rPr>
              <a:t>Unit Test</a:t>
            </a:r>
            <a:br>
              <a:rPr lang="en-SG" sz="1600" dirty="0">
                <a:solidFill>
                  <a:schemeClr val="tx1"/>
                </a:solidFill>
              </a:rPr>
            </a:br>
            <a:r>
              <a:rPr lang="en-US" sz="1600" dirty="0">
                <a:solidFill>
                  <a:schemeClr val="tx1"/>
                </a:solidFill>
              </a:rPr>
              <a:t>Unit tests are very low level and close to the source of an application. They consist in testing individual methods and functions of the classes, components, or modules used by your software. Unit tests are generally quite cheap to automate and can run very quickly by a continuous integration server.</a:t>
            </a:r>
            <a:endParaRPr lang="en-SG" sz="1600" dirty="0">
              <a:solidFill>
                <a:schemeClr val="tx1"/>
              </a:solidFill>
            </a:endParaRPr>
          </a:p>
          <a:p>
            <a:pPr marL="742950" lvl="1" indent="-285750">
              <a:spcBef>
                <a:spcPts val="600"/>
              </a:spcBef>
              <a:spcAft>
                <a:spcPts val="600"/>
              </a:spcAft>
              <a:buFont typeface="Calibri" panose="020F0502020204030204" pitchFamily="34" charset="0"/>
              <a:buChar char="‒"/>
              <a:defRPr/>
            </a:pPr>
            <a:r>
              <a:rPr lang="en-SG" sz="1600" b="1" dirty="0">
                <a:solidFill>
                  <a:schemeClr val="tx1"/>
                </a:solidFill>
              </a:rPr>
              <a:t>Integration Test</a:t>
            </a:r>
            <a:br>
              <a:rPr lang="en-SG" sz="1600" b="1" dirty="0">
                <a:solidFill>
                  <a:schemeClr val="tx1"/>
                </a:solidFill>
              </a:rPr>
            </a:br>
            <a:r>
              <a:rPr lang="en-US" sz="1600" dirty="0">
                <a:solidFill>
                  <a:schemeClr val="tx1"/>
                </a:solidFill>
              </a:rPr>
              <a:t>Integration tests verify that different modules or services used by your application work well together. For example, it can be testing the interaction with the database or making sure that microservices work together as expected. </a:t>
            </a:r>
          </a:p>
          <a:p>
            <a:pPr marL="742950" lvl="1" indent="-285750">
              <a:spcBef>
                <a:spcPts val="600"/>
              </a:spcBef>
              <a:spcAft>
                <a:spcPts val="600"/>
              </a:spcAft>
              <a:buFont typeface="Calibri" panose="020F0502020204030204" pitchFamily="34" charset="0"/>
              <a:buChar char="‒"/>
              <a:defRPr/>
            </a:pPr>
            <a:r>
              <a:rPr lang="en-US" sz="1600" b="1" dirty="0">
                <a:solidFill>
                  <a:schemeClr val="tx1"/>
                </a:solidFill>
              </a:rPr>
              <a:t>Functional Test</a:t>
            </a:r>
            <a:br>
              <a:rPr lang="en-US" sz="1600" b="1" dirty="0">
                <a:solidFill>
                  <a:schemeClr val="tx1"/>
                </a:solidFill>
              </a:rPr>
            </a:br>
            <a:r>
              <a:rPr lang="en-US" sz="1600" dirty="0">
                <a:solidFill>
                  <a:schemeClr val="tx1"/>
                </a:solidFill>
              </a:rPr>
              <a:t>Functional tests focus on the business requirements of an application. They only verify the output of an action and do not check the intermediate states of the system when performing that action.</a:t>
            </a:r>
          </a:p>
          <a:p>
            <a:pPr marL="742950" lvl="1" indent="-285750">
              <a:spcBef>
                <a:spcPts val="600"/>
              </a:spcBef>
              <a:spcAft>
                <a:spcPts val="600"/>
              </a:spcAft>
              <a:buFont typeface="Calibri" panose="020F0502020204030204" pitchFamily="34" charset="0"/>
              <a:buChar char="‒"/>
              <a:defRPr/>
            </a:pPr>
            <a:r>
              <a:rPr lang="en-US" sz="1600" b="1" dirty="0">
                <a:solidFill>
                  <a:schemeClr val="tx1"/>
                </a:solidFill>
              </a:rPr>
              <a:t>End-to-end Test</a:t>
            </a:r>
            <a:br>
              <a:rPr lang="en-US" sz="1600" b="1" dirty="0">
                <a:solidFill>
                  <a:schemeClr val="tx1"/>
                </a:solidFill>
              </a:rPr>
            </a:br>
            <a:r>
              <a:rPr lang="en-US" sz="1600" dirty="0">
                <a:solidFill>
                  <a:schemeClr val="tx1"/>
                </a:solidFill>
              </a:rPr>
              <a:t>End-to-end testing replicates a user behavior with the software in a complete application environment. It verifies that various user flows work as expected and can be as simple as loading a web page or logging in or much more complex scenarios verifying email notifications, online payments, etc...</a:t>
            </a:r>
            <a:br>
              <a:rPr lang="en-SG" dirty="0">
                <a:solidFill>
                  <a:schemeClr val="tx1"/>
                </a:solidFill>
              </a:rPr>
            </a:br>
            <a:endParaRPr lang="en-SG"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792C8CC4-A556-4608-8FB1-142A09AD08E4}"/>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Different Types of Testing</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List types of Testing</a:t>
            </a:r>
          </a:p>
          <a:p>
            <a:pPr marL="742950" lvl="1" indent="-285750">
              <a:spcBef>
                <a:spcPts val="600"/>
              </a:spcBef>
              <a:spcAft>
                <a:spcPts val="600"/>
              </a:spcAft>
              <a:buFont typeface="Calibri" panose="020F0502020204030204" pitchFamily="34" charset="0"/>
              <a:buChar char="‒"/>
              <a:defRPr/>
            </a:pPr>
            <a:r>
              <a:rPr lang="en-SG" b="1" dirty="0">
                <a:solidFill>
                  <a:schemeClr val="tx1"/>
                </a:solidFill>
              </a:rPr>
              <a:t>User Acceptance Testing</a:t>
            </a:r>
            <a:br>
              <a:rPr lang="en-SG" b="1" dirty="0">
                <a:solidFill>
                  <a:schemeClr val="tx1"/>
                </a:solidFill>
              </a:rPr>
            </a:br>
            <a:r>
              <a:rPr lang="en-US" dirty="0">
                <a:solidFill>
                  <a:schemeClr val="tx1"/>
                </a:solidFill>
              </a:rPr>
              <a:t>Acceptance tests are formal tests that verify if a system satisfies business requirements. They require the entire application to be running while testing and focus on replicating user behaviors.</a:t>
            </a:r>
          </a:p>
          <a:p>
            <a:pPr marL="742950" lvl="1" indent="-285750">
              <a:spcBef>
                <a:spcPts val="600"/>
              </a:spcBef>
              <a:spcAft>
                <a:spcPts val="600"/>
              </a:spcAft>
              <a:buFont typeface="Calibri" panose="020F0502020204030204" pitchFamily="34" charset="0"/>
              <a:buChar char="‒"/>
              <a:defRPr/>
            </a:pPr>
            <a:r>
              <a:rPr lang="en-US" b="1" dirty="0">
                <a:solidFill>
                  <a:schemeClr val="tx1"/>
                </a:solidFill>
              </a:rPr>
              <a:t>Performance Testing</a:t>
            </a:r>
            <a:br>
              <a:rPr lang="en-US" b="1" dirty="0">
                <a:solidFill>
                  <a:schemeClr val="tx1"/>
                </a:solidFill>
              </a:rPr>
            </a:br>
            <a:r>
              <a:rPr lang="en-US" dirty="0">
                <a:solidFill>
                  <a:schemeClr val="tx1"/>
                </a:solidFill>
              </a:rPr>
              <a:t>Performance tests evaluate how a system performs under a particular workload. These tests help to measure the reliability, speed, scalability, and responsiveness of an application.</a:t>
            </a:r>
          </a:p>
          <a:p>
            <a:pPr marL="742950" lvl="1" indent="-285750">
              <a:spcBef>
                <a:spcPts val="600"/>
              </a:spcBef>
              <a:spcAft>
                <a:spcPts val="600"/>
              </a:spcAft>
              <a:buFont typeface="Calibri" panose="020F0502020204030204" pitchFamily="34" charset="0"/>
              <a:buChar char="‒"/>
              <a:defRPr/>
            </a:pPr>
            <a:r>
              <a:rPr lang="en-US" b="1" dirty="0">
                <a:solidFill>
                  <a:schemeClr val="tx1"/>
                </a:solidFill>
              </a:rPr>
              <a:t>Smoke Testing</a:t>
            </a:r>
            <a:br>
              <a:rPr lang="en-US" b="1" dirty="0">
                <a:solidFill>
                  <a:schemeClr val="tx1"/>
                </a:solidFill>
              </a:rPr>
            </a:br>
            <a:r>
              <a:rPr lang="en-US" dirty="0">
                <a:solidFill>
                  <a:schemeClr val="tx1"/>
                </a:solidFill>
              </a:rPr>
              <a:t>Smoke tests are basic tests that check the basic functionality of an application. They are meant to be quick to execute, and their goal is to give you the assurance that the major features of your system are working as expected.</a:t>
            </a:r>
            <a:br>
              <a:rPr lang="en-SG" sz="1600" dirty="0">
                <a:solidFill>
                  <a:schemeClr val="tx1"/>
                </a:solidFill>
              </a:rPr>
            </a:br>
            <a:br>
              <a:rPr lang="en-SG" dirty="0">
                <a:solidFill>
                  <a:schemeClr val="tx1"/>
                </a:solidFill>
              </a:rPr>
            </a:br>
            <a:endParaRPr lang="en-SG"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852645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2. </a:t>
            </a:r>
            <a:r>
              <a:rPr lang="en-SG" altLang="en-US" sz="2800" dirty="0">
                <a:solidFill>
                  <a:srgbClr val="FFFFFF"/>
                </a:solidFill>
                <a:cs typeface="Arial" panose="020B0604020202020204" pitchFamily="34" charset="0"/>
              </a:rPr>
              <a:t>How Different Test Helps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a:solidFill>
                  <a:schemeClr val="tx1"/>
                </a:solidFill>
              </a:rPr>
              <a:t>Unit </a:t>
            </a:r>
            <a:r>
              <a:rPr lang="en-SG" sz="2000" b="1" dirty="0">
                <a:solidFill>
                  <a:schemeClr val="tx1"/>
                </a:solidFill>
              </a:rPr>
              <a:t>Testing</a:t>
            </a:r>
            <a:br>
              <a:rPr lang="en-SG" sz="2000" b="1" dirty="0">
                <a:solidFill>
                  <a:schemeClr val="tx1"/>
                </a:solidFill>
              </a:rPr>
            </a:br>
            <a:r>
              <a:rPr lang="en-SG" sz="2000" dirty="0">
                <a:solidFill>
                  <a:schemeClr val="tx1"/>
                </a:solidFill>
              </a:rPr>
              <a:t>1. Helps developer write better code</a:t>
            </a:r>
            <a:br>
              <a:rPr lang="en-SG" sz="2000" dirty="0">
                <a:solidFill>
                  <a:schemeClr val="tx1"/>
                </a:solidFill>
              </a:rPr>
            </a:br>
            <a:r>
              <a:rPr lang="en-SG" sz="2000" dirty="0">
                <a:solidFill>
                  <a:schemeClr val="tx1"/>
                </a:solidFill>
              </a:rPr>
              <a:t>2. It helps developer to catch bugs earlier</a:t>
            </a:r>
            <a:br>
              <a:rPr lang="en-SG" sz="2000" dirty="0">
                <a:solidFill>
                  <a:schemeClr val="tx1"/>
                </a:solidFill>
              </a:rPr>
            </a:br>
            <a:r>
              <a:rPr lang="en-SG" sz="2000" dirty="0">
                <a:solidFill>
                  <a:schemeClr val="tx1"/>
                </a:solidFill>
              </a:rPr>
              <a:t>3. It makes the code more easy to refactor</a:t>
            </a:r>
            <a:endParaRPr lang="en-SG" sz="2000" b="1" dirty="0">
              <a:solidFill>
                <a:schemeClr val="tx1"/>
              </a:solidFill>
            </a:endParaRPr>
          </a:p>
          <a:p>
            <a:pPr marL="285750" indent="-285750">
              <a:spcBef>
                <a:spcPts val="600"/>
              </a:spcBef>
              <a:spcAft>
                <a:spcPts val="600"/>
              </a:spcAft>
              <a:buFont typeface="Wingdings" panose="05000000000000000000" pitchFamily="2" charset="2"/>
              <a:buChar char="q"/>
              <a:defRPr/>
            </a:pPr>
            <a:r>
              <a:rPr lang="en-SG" sz="2000" b="1" dirty="0">
                <a:solidFill>
                  <a:schemeClr val="tx1"/>
                </a:solidFill>
              </a:rPr>
              <a:t>Integration Testing</a:t>
            </a:r>
            <a:br>
              <a:rPr lang="en-SG" sz="2000" b="1" dirty="0">
                <a:solidFill>
                  <a:schemeClr val="tx1"/>
                </a:solidFill>
              </a:rPr>
            </a:br>
            <a:r>
              <a:rPr lang="en-SG" sz="2000" dirty="0">
                <a:solidFill>
                  <a:schemeClr val="tx1"/>
                </a:solidFill>
              </a:rPr>
              <a:t>1. </a:t>
            </a:r>
            <a:r>
              <a:rPr lang="en-US" sz="2000" dirty="0">
                <a:solidFill>
                  <a:schemeClr val="tx1"/>
                </a:solidFill>
              </a:rPr>
              <a:t>Helps in identifying integration issues between the modules</a:t>
            </a:r>
            <a:br>
              <a:rPr lang="en-US" sz="2000" dirty="0">
                <a:solidFill>
                  <a:schemeClr val="tx1"/>
                </a:solidFill>
              </a:rPr>
            </a:br>
            <a:r>
              <a:rPr lang="en-US" sz="2000" dirty="0">
                <a:solidFill>
                  <a:schemeClr val="tx1"/>
                </a:solidFill>
              </a:rPr>
              <a:t>2. Improves test coverage and provides an additional level of reliability</a:t>
            </a:r>
            <a:br>
              <a:rPr lang="en-US" sz="2000" dirty="0">
                <a:solidFill>
                  <a:schemeClr val="tx1"/>
                </a:solidFill>
              </a:rPr>
            </a:br>
            <a:r>
              <a:rPr lang="en-US" sz="2000" dirty="0">
                <a:solidFill>
                  <a:schemeClr val="tx1"/>
                </a:solidFill>
              </a:rPr>
              <a:t>3. helps in ensuring that the integrated modules work properly before moving to 	 the system testing of the complete application</a:t>
            </a:r>
            <a:endParaRPr lang="en-SG" sz="2000" dirty="0">
              <a:solidFill>
                <a:schemeClr val="tx1"/>
              </a:solidFill>
            </a:endParaRPr>
          </a:p>
          <a:p>
            <a:pPr marL="285750" indent="-285750">
              <a:spcBef>
                <a:spcPts val="600"/>
              </a:spcBef>
              <a:spcAft>
                <a:spcPts val="600"/>
              </a:spcAft>
              <a:buFont typeface="Wingdings" panose="05000000000000000000" pitchFamily="2" charset="2"/>
              <a:buChar char="q"/>
              <a:defRPr/>
            </a:pPr>
            <a:r>
              <a:rPr lang="en-SG" sz="2000" b="1" dirty="0">
                <a:solidFill>
                  <a:schemeClr val="tx1"/>
                </a:solidFill>
              </a:rPr>
              <a:t>User Acceptance Testing</a:t>
            </a:r>
            <a:br>
              <a:rPr lang="en-SG" sz="2000" b="1" dirty="0">
                <a:solidFill>
                  <a:schemeClr val="tx1"/>
                </a:solidFill>
              </a:rPr>
            </a:br>
            <a:r>
              <a:rPr lang="en-SG" sz="2000" dirty="0">
                <a:solidFill>
                  <a:schemeClr val="tx1"/>
                </a:solidFill>
              </a:rPr>
              <a:t>1. Keeping ongoing maintenance costs as low as possible</a:t>
            </a:r>
            <a:br>
              <a:rPr lang="en-SG" sz="2000" dirty="0">
                <a:solidFill>
                  <a:schemeClr val="tx1"/>
                </a:solidFill>
              </a:rPr>
            </a:br>
            <a:r>
              <a:rPr lang="en-SG" sz="2000" dirty="0">
                <a:solidFill>
                  <a:schemeClr val="tx1"/>
                </a:solidFill>
              </a:rPr>
              <a:t>2. Increase end-user happiness</a:t>
            </a:r>
            <a:br>
              <a:rPr lang="en-SG" sz="2000" dirty="0">
                <a:solidFill>
                  <a:schemeClr val="tx1"/>
                </a:solidFill>
              </a:rPr>
            </a:br>
            <a:r>
              <a:rPr lang="en-SG" sz="2000" dirty="0">
                <a:solidFill>
                  <a:schemeClr val="tx1"/>
                </a:solidFill>
              </a:rPr>
              <a:t>3. Increasing software robustness and usability</a:t>
            </a: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DCC0450B-3E1A-4D77-A9D8-10BE20A5ACA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a:t>
            </a:r>
            <a:r>
              <a:rPr lang="en-SG" altLang="en-US" sz="2800" dirty="0">
                <a:solidFill>
                  <a:schemeClr val="bg1"/>
                </a:solidFill>
              </a:rPr>
              <a:t>Tests Selected</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List the testing methods selected to test the project</a:t>
            </a:r>
          </a:p>
          <a:p>
            <a:pPr marL="800100" lvl="1" indent="-342900">
              <a:spcBef>
                <a:spcPts val="600"/>
              </a:spcBef>
              <a:spcAft>
                <a:spcPts val="600"/>
              </a:spcAft>
              <a:buFont typeface="+mj-lt"/>
              <a:buAutoNum type="arabicPeriod"/>
              <a:defRPr/>
            </a:pPr>
            <a:r>
              <a:rPr lang="en-SG" b="1" dirty="0">
                <a:solidFill>
                  <a:schemeClr val="tx1"/>
                </a:solidFill>
              </a:rPr>
              <a:t>Unit Testing</a:t>
            </a:r>
            <a:br>
              <a:rPr lang="en-SG" b="1" dirty="0">
                <a:solidFill>
                  <a:schemeClr val="tx1"/>
                </a:solidFill>
              </a:rPr>
            </a:br>
            <a:endParaRPr lang="en-SG" b="1" dirty="0">
              <a:solidFill>
                <a:schemeClr val="tx1"/>
              </a:solidFill>
            </a:endParaRPr>
          </a:p>
          <a:p>
            <a:pPr marL="800100" lvl="1" indent="-342900">
              <a:spcBef>
                <a:spcPts val="600"/>
              </a:spcBef>
              <a:spcAft>
                <a:spcPts val="600"/>
              </a:spcAft>
              <a:buFont typeface="+mj-lt"/>
              <a:buAutoNum type="arabicPeriod"/>
              <a:defRPr/>
            </a:pPr>
            <a:r>
              <a:rPr lang="en-SG" b="1" dirty="0">
                <a:solidFill>
                  <a:schemeClr val="tx1"/>
                </a:solidFill>
              </a:rPr>
              <a:t>User Acceptance Testing</a:t>
            </a: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a:extLst>
              <a:ext uri="{FF2B5EF4-FFF2-40B4-BE49-F238E27FC236}">
                <a16:creationId xmlns:a16="http://schemas.microsoft.com/office/drawing/2014/main" id="{88583B5B-4AB7-43D7-8673-3F42459817E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SG" altLang="en-US" sz="2800" dirty="0">
                <a:solidFill>
                  <a:schemeClr val="bg1"/>
                </a:solidFill>
              </a:rPr>
              <a:t>Test Schedule</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Test Schedule:</a:t>
            </a: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4" name="Picture 3">
            <a:extLst>
              <a:ext uri="{FF2B5EF4-FFF2-40B4-BE49-F238E27FC236}">
                <a16:creationId xmlns:a16="http://schemas.microsoft.com/office/drawing/2014/main" id="{AC2AEFE1-477D-4987-8F97-FFF8CDB02FE6}"/>
              </a:ext>
            </a:extLst>
          </p:cNvPr>
          <p:cNvPicPr>
            <a:picLocks noChangeAspect="1"/>
          </p:cNvPicPr>
          <p:nvPr/>
        </p:nvPicPr>
        <p:blipFill>
          <a:blip r:embed="rId2"/>
          <a:stretch>
            <a:fillRect/>
          </a:stretch>
        </p:blipFill>
        <p:spPr>
          <a:xfrm>
            <a:off x="539552" y="1628800"/>
            <a:ext cx="6449325" cy="326753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Test Results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b="1" dirty="0">
                <a:solidFill>
                  <a:schemeClr val="tx1"/>
                </a:solidFill>
              </a:rPr>
              <a:t>Unit Testing</a:t>
            </a: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5969DA5E-E607-4D78-817C-437D61EBA900}"/>
              </a:ext>
            </a:extLst>
          </p:cNvPr>
          <p:cNvPicPr>
            <a:picLocks noChangeAspect="1"/>
          </p:cNvPicPr>
          <p:nvPr/>
        </p:nvPicPr>
        <p:blipFill>
          <a:blip r:embed="rId2"/>
          <a:stretch>
            <a:fillRect/>
          </a:stretch>
        </p:blipFill>
        <p:spPr>
          <a:xfrm>
            <a:off x="395536" y="1628800"/>
            <a:ext cx="8217184" cy="4424638"/>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e7cfa4c9c9d99588569e4929a391d755d23d3c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88647A0A518049BF4ABFF3F6413FD5" ma:contentTypeVersion="10" ma:contentTypeDescription="Create a new document." ma:contentTypeScope="" ma:versionID="93fa5f609a44b960b7a0272d6975834c">
  <xsd:schema xmlns:xsd="http://www.w3.org/2001/XMLSchema" xmlns:xs="http://www.w3.org/2001/XMLSchema" xmlns:p="http://schemas.microsoft.com/office/2006/metadata/properties" xmlns:ns2="cb49ea42-c776-4921-925a-6f2d18d3f7cb" xmlns:ns3="7fb2fad2-2bec-4404-ace4-eb291a679560" targetNamespace="http://schemas.microsoft.com/office/2006/metadata/properties" ma:root="true" ma:fieldsID="7031940ede5a50c2403ad4c677a3c673" ns2:_="" ns3:_="">
    <xsd:import namespace="cb49ea42-c776-4921-925a-6f2d18d3f7cb"/>
    <xsd:import namespace="7fb2fad2-2bec-4404-ace4-eb291a679560"/>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49ea42-c776-4921-925a-6f2d18d3f7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0bf0ac1-f138-411d-9df9-4081be4fdb86"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fb2fad2-2bec-4404-ace4-eb291a679560"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42a1239-6e5d-4b86-a148-387fd8a67a23}" ma:internalName="TaxCatchAll" ma:showField="CatchAllData" ma:web="7fb2fad2-2bec-4404-ace4-eb291a6795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cb49ea42-c776-4921-925a-6f2d18d3f7cb">
      <Terms xmlns="http://schemas.microsoft.com/office/infopath/2007/PartnerControls"/>
    </lcf76f155ced4ddcb4097134ff3c332f>
    <TaxCatchAll xmlns="7fb2fad2-2bec-4404-ace4-eb291a67956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95D12A-BEE2-4953-AA50-704755A994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49ea42-c776-4921-925a-6f2d18d3f7cb"/>
    <ds:schemaRef ds:uri="7fb2fad2-2bec-4404-ace4-eb291a6795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F3EE97-662C-45BD-AEBD-57BE7DC9224B}">
  <ds:schemaRefs>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 ds:uri="cb49ea42-c776-4921-925a-6f2d18d3f7cb"/>
    <ds:schemaRef ds:uri="7fb2fad2-2bec-4404-ace4-eb291a679560"/>
  </ds:schemaRefs>
</ds:datastoreItem>
</file>

<file path=customXml/itemProps3.xml><?xml version="1.0" encoding="utf-8"?>
<ds:datastoreItem xmlns:ds="http://schemas.openxmlformats.org/officeDocument/2006/customXml" ds:itemID="{EDB27C0E-C491-47DF-8F62-75D39A655B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45065</TotalTime>
  <Words>808</Words>
  <Application>Microsoft Office PowerPoint</Application>
  <PresentationFormat>On-screen Show (4:3)</PresentationFormat>
  <Paragraphs>196</Paragraphs>
  <Slides>15</Slides>
  <Notes>7</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15</vt:i4>
      </vt:variant>
    </vt:vector>
  </HeadingPairs>
  <TitlesOfParts>
    <vt:vector size="22" baseType="lpstr">
      <vt:lpstr>Arial</vt:lpstr>
      <vt:lpstr>Calibri</vt:lpstr>
      <vt:lpstr>Cambria</vt:lpstr>
      <vt:lpstr>Wingdings</vt:lpstr>
      <vt:lpstr>Office Theme</vt:lpstr>
      <vt:lpstr>1_Office Theme</vt:lpstr>
      <vt:lpstr>2_Office Theme</vt:lpstr>
      <vt:lpstr>Plan, Design, Develop, and Test Report Application </vt:lpstr>
      <vt:lpstr>Contents</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gyoghantara@gmail.com</cp:lastModifiedBy>
  <cp:revision>1716</cp:revision>
  <cp:lastPrinted>2015-07-27T02:04:21Z</cp:lastPrinted>
  <dcterms:created xsi:type="dcterms:W3CDTF">2012-01-26T10:45:43Z</dcterms:created>
  <dcterms:modified xsi:type="dcterms:W3CDTF">2022-08-22T10:12:48Z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0x0101008C88647A0A518049BF4ABFF3F6413FD5</vt:lpwstr>
  </property>
</Properties>
</file>