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1"/>
  </p:notesMasterIdLst>
  <p:handoutMasterIdLst>
    <p:handoutMasterId r:id="rId22"/>
  </p:handoutMasterIdLst>
  <p:sldIdLst>
    <p:sldId id="338" r:id="rId7"/>
    <p:sldId id="494" r:id="rId8"/>
    <p:sldId id="537" r:id="rId9"/>
    <p:sldId id="540" r:id="rId10"/>
    <p:sldId id="546" r:id="rId11"/>
    <p:sldId id="551" r:id="rId12"/>
    <p:sldId id="552" r:id="rId13"/>
    <p:sldId id="567" r:id="rId14"/>
    <p:sldId id="570" r:id="rId15"/>
    <p:sldId id="571" r:id="rId16"/>
    <p:sldId id="557" r:id="rId17"/>
    <p:sldId id="568" r:id="rId18"/>
    <p:sldId id="569" r:id="rId19"/>
    <p:sldId id="572" r:id="rId20"/>
  </p:sldIdLst>
  <p:sldSz cx="9144000" cy="6858000" type="screen4x3"/>
  <p:notesSz cx="9939338" cy="6807200"/>
  <p:custDataLst>
    <p:tags r:id="rId23"/>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5" autoAdjust="0"/>
    <p:restoredTop sz="95250" autoAdjust="0"/>
  </p:normalViewPr>
  <p:slideViewPr>
    <p:cSldViewPr snapToObjects="1" showGuides="1">
      <p:cViewPr varScale="1">
        <p:scale>
          <a:sx n="114" d="100"/>
          <a:sy n="114" d="100"/>
        </p:scale>
        <p:origin x="1296" y="114"/>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11-Jan-23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11-Jan-23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sz="1800" dirty="0">
                <a:effectLst/>
                <a:latin typeface="Open Sans"/>
                <a:ea typeface="Calibri" panose="020F0502020204030204" pitchFamily="34" charset="0"/>
              </a:rPr>
              <a:t>Application Programming Interface</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dirty="0">
                <a:solidFill>
                  <a:srgbClr val="93176C"/>
                </a:solidFill>
                <a:latin typeface="Calibri" panose="020F0502020204030204" pitchFamily="34" charset="0"/>
              </a:rPr>
              <a:t>Module Project</a:t>
            </a:r>
            <a:endParaRPr lang="en-GB" altLang="en-US" sz="1500" dirty="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 January 2023</a:t>
            </a:r>
          </a:p>
          <a:p>
            <a:pPr>
              <a:lnSpc>
                <a:spcPts val="1800"/>
              </a:lnSpc>
              <a:spcBef>
                <a:spcPts val="200"/>
              </a:spcBef>
              <a:spcAft>
                <a:spcPts val="200"/>
              </a:spcAft>
              <a:defRPr/>
            </a:pPr>
            <a:r>
              <a:rPr lang="en-US" altLang="en-US" sz="1400" b="1" dirty="0">
                <a:latin typeface="+mn-lt"/>
              </a:rPr>
              <a:t>End Date		: 11 January 2023</a:t>
            </a:r>
          </a:p>
          <a:p>
            <a:pPr>
              <a:lnSpc>
                <a:spcPts val="1800"/>
              </a:lnSpc>
              <a:spcBef>
                <a:spcPts val="200"/>
              </a:spcBef>
              <a:spcAft>
                <a:spcPts val="200"/>
              </a:spcAft>
              <a:defRPr/>
            </a:pPr>
            <a:r>
              <a:rPr lang="en-US" altLang="en-US" sz="1400" b="1" dirty="0">
                <a:latin typeface="+mn-lt"/>
              </a:rPr>
              <a:t>Submission Date	: 11 January 2023</a:t>
            </a: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549275"/>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600" b="1" dirty="0">
                <a:latin typeface="+mn-lt"/>
              </a:rPr>
              <a:t>Module: </a:t>
            </a:r>
            <a:r>
              <a:rPr lang="en-US" altLang="en-US" sz="1600" dirty="0">
                <a:latin typeface="+mn-lt"/>
              </a:rPr>
              <a:t> </a:t>
            </a:r>
            <a:r>
              <a:rPr lang="en-GB" sz="1600" dirty="0">
                <a:effectLst/>
                <a:latin typeface="+mn-lt"/>
                <a:ea typeface="Calibri" panose="020F0502020204030204" pitchFamily="34" charset="0"/>
              </a:rPr>
              <a:t>Application Programming Interface</a:t>
            </a:r>
            <a:endParaRPr lang="en-US" altLang="en-US" sz="16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Ida </a:t>
            </a:r>
            <a:r>
              <a:rPr lang="en-US" altLang="en-US" sz="1400" b="1" dirty="0" err="1">
                <a:latin typeface="+mn-lt"/>
              </a:rPr>
              <a:t>Bagus</a:t>
            </a:r>
            <a:r>
              <a:rPr lang="en-US" altLang="en-US" sz="1400" b="1" dirty="0">
                <a:latin typeface="+mn-lt"/>
              </a:rPr>
              <a:t> </a:t>
            </a:r>
            <a:r>
              <a:rPr lang="en-US" altLang="en-US" sz="1400" b="1" dirty="0" err="1">
                <a:latin typeface="+mn-lt"/>
              </a:rPr>
              <a:t>Ketut</a:t>
            </a:r>
            <a:r>
              <a:rPr lang="en-US" altLang="en-US" sz="1400" b="1" dirty="0">
                <a:latin typeface="+mn-lt"/>
              </a:rPr>
              <a:t> </a:t>
            </a:r>
            <a:r>
              <a:rPr lang="en-US" altLang="en-US" sz="1400" b="1" dirty="0" err="1">
                <a:latin typeface="+mn-lt"/>
              </a:rPr>
              <a:t>Yoghantara</a:t>
            </a:r>
            <a:endParaRPr lang="en-US" altLang="en-US" sz="1400" b="1" dirty="0">
              <a:latin typeface="+mn-lt"/>
            </a:endParaRPr>
          </a:p>
          <a:p>
            <a:pPr>
              <a:lnSpc>
                <a:spcPts val="1800"/>
              </a:lnSpc>
              <a:spcBef>
                <a:spcPts val="200"/>
              </a:spcBef>
              <a:spcAft>
                <a:spcPts val="200"/>
              </a:spcAft>
              <a:defRPr/>
            </a:pPr>
            <a:r>
              <a:rPr lang="en-US" altLang="en-US" sz="1400" b="1" dirty="0">
                <a:latin typeface="+mn-lt"/>
              </a:rPr>
              <a:t>Enrollment ID	:  BDSE04-0322</a:t>
            </a:r>
          </a:p>
          <a:p>
            <a:pPr>
              <a:lnSpc>
                <a:spcPts val="1800"/>
              </a:lnSpc>
              <a:spcBef>
                <a:spcPts val="200"/>
              </a:spcBef>
              <a:spcAft>
                <a:spcPts val="200"/>
              </a:spcAft>
              <a:defRPr/>
            </a:pPr>
            <a:r>
              <a:rPr lang="en-US" altLang="en-US" sz="1400" b="1" dirty="0">
                <a:latin typeface="+mn-lt"/>
              </a:rPr>
              <a:t>Presentation Date	:</a:t>
            </a: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5B75B1F5-5698-4582-807D-1D659DBA9E39}"/>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dirty="0">
                <a:solidFill>
                  <a:schemeClr val="tx1"/>
                </a:solidFill>
              </a:rPr>
              <a:t>			Profile Page</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3" name="TextBox 2">
            <a:extLst>
              <a:ext uri="{FF2B5EF4-FFF2-40B4-BE49-F238E27FC236}">
                <a16:creationId xmlns:a16="http://schemas.microsoft.com/office/drawing/2014/main" id="{66105E2C-FB38-4F3A-B977-2AD68C460609}"/>
              </a:ext>
            </a:extLst>
          </p:cNvPr>
          <p:cNvSpPr txBox="1"/>
          <p:nvPr/>
        </p:nvSpPr>
        <p:spPr>
          <a:xfrm>
            <a:off x="6228184" y="1225459"/>
            <a:ext cx="1224136" cy="369332"/>
          </a:xfrm>
          <a:prstGeom prst="rect">
            <a:avLst/>
          </a:prstGeom>
          <a:noFill/>
        </p:spPr>
        <p:txBody>
          <a:bodyPr wrap="square" rtlCol="0">
            <a:spAutoFit/>
          </a:bodyPr>
          <a:lstStyle/>
          <a:p>
            <a:r>
              <a:rPr lang="en-US" b="1" dirty="0">
                <a:latin typeface="+mn-lt"/>
              </a:rPr>
              <a:t>Edit Store</a:t>
            </a:r>
          </a:p>
        </p:txBody>
      </p:sp>
      <p:sp>
        <p:nvSpPr>
          <p:cNvPr id="11" name="TextBox 10">
            <a:extLst>
              <a:ext uri="{FF2B5EF4-FFF2-40B4-BE49-F238E27FC236}">
                <a16:creationId xmlns:a16="http://schemas.microsoft.com/office/drawing/2014/main" id="{2D66089F-D1EF-4F0C-AF21-6EEE8E942E8F}"/>
              </a:ext>
            </a:extLst>
          </p:cNvPr>
          <p:cNvSpPr txBox="1"/>
          <p:nvPr/>
        </p:nvSpPr>
        <p:spPr>
          <a:xfrm>
            <a:off x="6300192" y="3700804"/>
            <a:ext cx="1296144" cy="369332"/>
          </a:xfrm>
          <a:prstGeom prst="rect">
            <a:avLst/>
          </a:prstGeom>
          <a:noFill/>
        </p:spPr>
        <p:txBody>
          <a:bodyPr wrap="square" rtlCol="0">
            <a:spAutoFit/>
          </a:bodyPr>
          <a:lstStyle/>
          <a:p>
            <a:r>
              <a:rPr lang="en-US" b="1" dirty="0">
                <a:latin typeface="+mn-lt"/>
              </a:rPr>
              <a:t>Edit Profile</a:t>
            </a:r>
          </a:p>
        </p:txBody>
      </p:sp>
      <p:pic>
        <p:nvPicPr>
          <p:cNvPr id="12" name="Picture 11">
            <a:extLst>
              <a:ext uri="{FF2B5EF4-FFF2-40B4-BE49-F238E27FC236}">
                <a16:creationId xmlns:a16="http://schemas.microsoft.com/office/drawing/2014/main" id="{7E52701E-693A-4B35-A0FA-8A262D7D1088}"/>
              </a:ext>
            </a:extLst>
          </p:cNvPr>
          <p:cNvPicPr>
            <a:picLocks noChangeAspect="1"/>
          </p:cNvPicPr>
          <p:nvPr/>
        </p:nvPicPr>
        <p:blipFill>
          <a:blip r:embed="rId2"/>
          <a:stretch>
            <a:fillRect/>
          </a:stretch>
        </p:blipFill>
        <p:spPr>
          <a:xfrm>
            <a:off x="5104222" y="1653446"/>
            <a:ext cx="3569451" cy="1775553"/>
          </a:xfrm>
          <a:prstGeom prst="rect">
            <a:avLst/>
          </a:prstGeom>
          <a:ln>
            <a:solidFill>
              <a:schemeClr val="tx1"/>
            </a:solidFill>
          </a:ln>
        </p:spPr>
      </p:pic>
      <p:pic>
        <p:nvPicPr>
          <p:cNvPr id="13" name="Picture 12">
            <a:extLst>
              <a:ext uri="{FF2B5EF4-FFF2-40B4-BE49-F238E27FC236}">
                <a16:creationId xmlns:a16="http://schemas.microsoft.com/office/drawing/2014/main" id="{FAECFF3B-095A-404F-8114-4543389E2DA4}"/>
              </a:ext>
            </a:extLst>
          </p:cNvPr>
          <p:cNvPicPr>
            <a:picLocks noChangeAspect="1"/>
          </p:cNvPicPr>
          <p:nvPr/>
        </p:nvPicPr>
        <p:blipFill>
          <a:blip r:embed="rId3"/>
          <a:stretch>
            <a:fillRect/>
          </a:stretch>
        </p:blipFill>
        <p:spPr>
          <a:xfrm>
            <a:off x="331229" y="1642232"/>
            <a:ext cx="4599306" cy="2571750"/>
          </a:xfrm>
          <a:prstGeom prst="rect">
            <a:avLst/>
          </a:prstGeom>
          <a:ln>
            <a:solidFill>
              <a:schemeClr val="tx1"/>
            </a:solidFill>
          </a:ln>
        </p:spPr>
      </p:pic>
      <p:pic>
        <p:nvPicPr>
          <p:cNvPr id="14" name="Picture 13">
            <a:extLst>
              <a:ext uri="{FF2B5EF4-FFF2-40B4-BE49-F238E27FC236}">
                <a16:creationId xmlns:a16="http://schemas.microsoft.com/office/drawing/2014/main" id="{A0083BDA-6019-4271-8FC0-810122138E95}"/>
              </a:ext>
            </a:extLst>
          </p:cNvPr>
          <p:cNvPicPr>
            <a:picLocks noChangeAspect="1"/>
          </p:cNvPicPr>
          <p:nvPr/>
        </p:nvPicPr>
        <p:blipFill>
          <a:blip r:embed="rId4"/>
          <a:stretch>
            <a:fillRect/>
          </a:stretch>
        </p:blipFill>
        <p:spPr>
          <a:xfrm>
            <a:off x="4572000" y="4368322"/>
            <a:ext cx="4031875" cy="2005689"/>
          </a:xfrm>
          <a:prstGeom prst="rect">
            <a:avLst/>
          </a:prstGeom>
          <a:ln>
            <a:solidFill>
              <a:schemeClr val="tx1"/>
            </a:solidFill>
          </a:ln>
        </p:spPr>
      </p:pic>
    </p:spTree>
    <p:extLst>
      <p:ext uri="{BB962C8B-B14F-4D97-AF65-F5344CB8AC3E}">
        <p14:creationId xmlns:p14="http://schemas.microsoft.com/office/powerpoint/2010/main" val="420134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Strengths of Project API</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F89F38EB-DAC4-478E-AB87-152DA078C1B9}"/>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are simple to use and understand, making them accessible to a wide range of developers.</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use HTTP standard methods (e.g. GET, POST, PUT, DELETE) to transmit data, making them easy to integrate with other systems and tools.</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are lightweight, making them suitable for use with a wide range of devices and networks.</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are stateless, meaning that each request stands on its own, without needing to maintain a session or connection.</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are platform-independent, so they can be used with a variety of programming languages and frameworks.</a:t>
            </a:r>
            <a:endParaRPr lang="en-US" sz="1800"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249440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The Weaknesses of Project API</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3B1A87F0-583D-4703-9E88-73ADE9628861}"/>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can be less secure than other types of APIs, as they rely on the underlying transport protocol (HTTP) to provide security.</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can be prone to errors if not implemented properly, as they rely on clients to provide correct input.</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can be less efficient than other types of APIs, as they require additional overhead (e.g. parsing JSON or XML) to process data.</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Some use cases may require more complex features than REST can provide.</a:t>
            </a:r>
            <a:endParaRPr lang="en-US" sz="1800"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196240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Security Report</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D418F61E-D1D9-4604-92E2-1DA60ED5DB75}"/>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Spring Security</a:t>
            </a:r>
            <a:br>
              <a:rPr lang="en-SG" sz="2000" b="1" dirty="0">
                <a:solidFill>
                  <a:schemeClr val="tx1"/>
                </a:solidFill>
              </a:rPr>
            </a:br>
            <a:r>
              <a:rPr lang="en-US" sz="2000" b="0" dirty="0">
                <a:solidFill>
                  <a:schemeClr val="tx1"/>
                </a:solidFill>
                <a:effectLst/>
                <a:ea typeface="Calibri" panose="020F0502020204030204" pitchFamily="34" charset="0"/>
                <a:cs typeface="Arial" panose="020B0604020202020204" pitchFamily="34" charset="0"/>
              </a:rPr>
              <a:t>This application use spring security to secure its application. There are several reasons to use Spring Security:</a:t>
            </a:r>
            <a:endParaRPr lang="en-SG" sz="2000" b="1" dirty="0">
              <a:solidFill>
                <a:schemeClr val="tx1"/>
              </a:solidFill>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chemeClr val="tx1"/>
                </a:solidFill>
                <a:effectLst/>
                <a:ea typeface="Times New Roman" panose="02020603050405020304" pitchFamily="18" charset="0"/>
                <a:cs typeface="Times New Roman" panose="02020603050405020304" pitchFamily="18" charset="0"/>
              </a:rPr>
              <a:t>It is highly customizable: Spring Security can be easily configured to meet the specific security needs of your application.</a:t>
            </a:r>
            <a:endParaRPr lang="en-US" sz="20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chemeClr val="tx1"/>
                </a:solidFill>
                <a:effectLst/>
                <a:ea typeface="Times New Roman" panose="02020603050405020304" pitchFamily="18" charset="0"/>
                <a:cs typeface="Times New Roman" panose="02020603050405020304" pitchFamily="18" charset="0"/>
              </a:rPr>
              <a:t>It integrates well with other Spring projects: In this scenario we are using Spring framework so Spring Security can be easily integrated into existing infrastructure.</a:t>
            </a:r>
            <a:endParaRPr lang="en-US" sz="2000"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Security with OAuth2</a:t>
            </a:r>
            <a:br>
              <a:rPr lang="en-SG" sz="2000" b="1" dirty="0">
                <a:solidFill>
                  <a:schemeClr val="tx1"/>
                </a:solidFill>
              </a:rPr>
            </a:br>
            <a:r>
              <a:rPr lang="en-US" sz="2000" b="0" dirty="0">
                <a:solidFill>
                  <a:schemeClr val="tx1"/>
                </a:solidFill>
                <a:effectLst/>
                <a:ea typeface="Calibri" panose="020F0502020204030204" pitchFamily="34" charset="0"/>
                <a:cs typeface="Arial" panose="020B0604020202020204" pitchFamily="34" charset="0"/>
              </a:rPr>
              <a:t>OAuth2 allows users to grant third-party applications access to their resources without sharing their login credentials. This can help to prevent unauthorized access to user accounts and data.</a:t>
            </a:r>
            <a:endParaRPr lang="en-US" sz="2000" b="1"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54129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Security Report</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D418F61E-D1D9-4604-92E2-1DA60ED5DB75}"/>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Authentication with JSON Web Token (JWT)</a:t>
            </a:r>
            <a:br>
              <a:rPr lang="en-SG" sz="2000" b="1" dirty="0">
                <a:solidFill>
                  <a:schemeClr val="tx1"/>
                </a:solidFill>
              </a:rPr>
            </a:br>
            <a:r>
              <a:rPr lang="en-US" sz="2000" b="0" dirty="0">
                <a:solidFill>
                  <a:schemeClr val="tx1"/>
                </a:solidFill>
                <a:effectLst/>
                <a:ea typeface="Calibri" panose="020F0502020204030204" pitchFamily="34" charset="0"/>
                <a:cs typeface="Arial" panose="020B0604020202020204" pitchFamily="34" charset="0"/>
              </a:rPr>
              <a:t>Authentication with JSON Web Token (JWT) is a popular technique for securing web applications. There are several reasons why this project chooses to use JWT for authentication:</a:t>
            </a:r>
            <a:endParaRPr lang="en-US" sz="2000" b="1"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chemeClr val="tx1"/>
                </a:solidFill>
                <a:effectLst/>
                <a:ea typeface="Times New Roman" panose="02020603050405020304" pitchFamily="18" charset="0"/>
                <a:cs typeface="Times New Roman" panose="02020603050405020304" pitchFamily="18" charset="0"/>
              </a:rPr>
              <a:t>JWTs are self-contained: A JWT contains all the information necessary to authenticate a user in a single, compact token. This eliminates the need to store authentication information in a session or on the server, which can simplify the implementation of the application.</a:t>
            </a:r>
            <a:endParaRPr lang="en-US" sz="20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chemeClr val="tx1"/>
                </a:solidFill>
                <a:effectLst/>
                <a:ea typeface="Times New Roman" panose="02020603050405020304" pitchFamily="18" charset="0"/>
                <a:cs typeface="Times New Roman" panose="02020603050405020304" pitchFamily="18" charset="0"/>
              </a:rPr>
              <a:t>JWTs are secure: JWTs are signed with a secret key, which makes it difficult for attackers to forge them or tamper with their contents.</a:t>
            </a:r>
            <a:endParaRPr lang="en-US" sz="20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chemeClr val="tx1"/>
                </a:solidFill>
                <a:effectLst/>
                <a:ea typeface="Times New Roman" panose="02020603050405020304" pitchFamily="18" charset="0"/>
                <a:cs typeface="Times New Roman" panose="02020603050405020304" pitchFamily="18" charset="0"/>
              </a:rPr>
              <a:t>JWTs are widely supported: JWT is a standard that is supported by a wide range of platforms and libraries, making it easy to integrate into your application.</a:t>
            </a:r>
            <a:endParaRPr lang="en-US" sz="2000" dirty="0">
              <a:solidFill>
                <a:schemeClr val="tx1"/>
              </a:solidFill>
              <a:effectLst/>
              <a:ea typeface="Calibri" panose="020F0502020204030204" pitchFamily="34" charset="0"/>
              <a:cs typeface="Arial" panose="020B0604020202020204" pitchFamily="34" charset="0"/>
            </a:endParaRPr>
          </a:p>
          <a:p>
            <a:pPr>
              <a:spcBef>
                <a:spcPts val="600"/>
              </a:spcBef>
              <a:spcAft>
                <a:spcPts val="600"/>
              </a:spcAft>
              <a:defRPr/>
            </a:pP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742950" lvl="1" indent="-285750">
              <a:buFont typeface="Wingdings" panose="05000000000000000000" pitchFamily="2" charset="2"/>
              <a:buChar char="§"/>
              <a:defRPr/>
            </a:pPr>
            <a:endParaRPr lang="en-SG" sz="2000" dirty="0">
              <a:solidFill>
                <a:schemeClr val="tx1"/>
              </a:solidFill>
            </a:endParaRPr>
          </a:p>
          <a:p>
            <a:pPr marL="742950" lvl="1" indent="-285750">
              <a:buFont typeface="Wingdings" panose="05000000000000000000" pitchFamily="2" charset="2"/>
              <a:buChar char="§"/>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p:txBody>
      </p:sp>
    </p:spTree>
    <p:extLst>
      <p:ext uri="{BB962C8B-B14F-4D97-AF65-F5344CB8AC3E}">
        <p14:creationId xmlns:p14="http://schemas.microsoft.com/office/powerpoint/2010/main" val="397807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4116377659"/>
              </p:ext>
            </p:extLst>
          </p:nvPr>
        </p:nvGraphicFramePr>
        <p:xfrm>
          <a:off x="179388" y="1101724"/>
          <a:ext cx="8641084" cy="4857059"/>
        </p:xfrm>
        <a:graphic>
          <a:graphicData uri="http://schemas.openxmlformats.org/drawingml/2006/table">
            <a:tbl>
              <a:tblPr firstRow="1" bandRow="1">
                <a:tableStyleId>{5C22544A-7EE6-4342-B048-85BDC9FD1C3A}</a:tableStyleId>
              </a:tblPr>
              <a:tblGrid>
                <a:gridCol w="1203209">
                  <a:extLst>
                    <a:ext uri="{9D8B030D-6E8A-4147-A177-3AD203B41FA5}">
                      <a16:colId xmlns:a16="http://schemas.microsoft.com/office/drawing/2014/main" val="2834307532"/>
                    </a:ext>
                  </a:extLst>
                </a:gridCol>
                <a:gridCol w="7437875">
                  <a:extLst>
                    <a:ext uri="{9D8B030D-6E8A-4147-A177-3AD203B41FA5}">
                      <a16:colId xmlns:a16="http://schemas.microsoft.com/office/drawing/2014/main" val="4186691054"/>
                    </a:ext>
                  </a:extLst>
                </a:gridCol>
              </a:tblGrid>
              <a:tr h="441551">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441551">
                <a:tc>
                  <a:txBody>
                    <a:bodyPr/>
                    <a:lstStyle/>
                    <a:p>
                      <a:pPr algn="ctr"/>
                      <a:r>
                        <a:rPr lang="en-SG" sz="1600" dirty="0">
                          <a:latin typeface="+mn-lt"/>
                        </a:rPr>
                        <a:t>01</a:t>
                      </a:r>
                    </a:p>
                  </a:txBody>
                  <a:tcPr marL="91436" marR="91436" marT="45709" marB="45709" anchor="ctr"/>
                </a:tc>
                <a:tc>
                  <a:txBody>
                    <a:bodyPr/>
                    <a:lstStyle/>
                    <a:p>
                      <a:pPr algn="l" fontAlgn="b"/>
                      <a:r>
                        <a:rPr lang="en-SG" sz="1600" b="0" i="0" u="none" strike="noStrike" dirty="0">
                          <a:solidFill>
                            <a:srgbClr val="000000"/>
                          </a:solidFill>
                          <a:effectLst/>
                          <a:latin typeface="+mn-lt"/>
                        </a:rPr>
                        <a:t>List of Tools used</a:t>
                      </a:r>
                    </a:p>
                  </a:txBody>
                  <a:tcPr marL="6350" marR="6350" marT="6351" marB="0" anchor="b"/>
                </a:tc>
                <a:extLst>
                  <a:ext uri="{0D108BD9-81ED-4DB2-BD59-A6C34878D82A}">
                    <a16:rowId xmlns:a16="http://schemas.microsoft.com/office/drawing/2014/main" val="3383460755"/>
                  </a:ext>
                </a:extLst>
              </a:tr>
              <a:tr h="441551">
                <a:tc>
                  <a:txBody>
                    <a:bodyPr/>
                    <a:lstStyle/>
                    <a:p>
                      <a:pPr algn="ctr"/>
                      <a:r>
                        <a:rPr lang="en-SG" sz="1600" dirty="0">
                          <a:latin typeface="+mn-lt"/>
                        </a:rPr>
                        <a:t>02</a:t>
                      </a:r>
                    </a:p>
                  </a:txBody>
                  <a:tcPr marL="91436" marR="91436" marT="45709" marB="45709" anchor="ctr"/>
                </a:tc>
                <a:tc>
                  <a:txBody>
                    <a:bodyPr/>
                    <a:lstStyle/>
                    <a:p>
                      <a:pPr algn="l" fontAlgn="b"/>
                      <a:r>
                        <a:rPr lang="en-SG" sz="1600" b="0" i="0" u="none" strike="noStrike" dirty="0">
                          <a:solidFill>
                            <a:srgbClr val="000000"/>
                          </a:solidFill>
                          <a:effectLst/>
                          <a:latin typeface="+mn-lt"/>
                        </a:rPr>
                        <a:t>What is API?</a:t>
                      </a:r>
                    </a:p>
                  </a:txBody>
                  <a:tcPr marL="6350" marR="6350" marT="6351" marB="0" anchor="b"/>
                </a:tc>
                <a:extLst>
                  <a:ext uri="{0D108BD9-81ED-4DB2-BD59-A6C34878D82A}">
                    <a16:rowId xmlns:a16="http://schemas.microsoft.com/office/drawing/2014/main" val="502453963"/>
                  </a:ext>
                </a:extLst>
              </a:tr>
              <a:tr h="441551">
                <a:tc>
                  <a:txBody>
                    <a:bodyPr/>
                    <a:lstStyle/>
                    <a:p>
                      <a:pPr algn="ctr"/>
                      <a:r>
                        <a:rPr lang="en-SG" sz="1600" dirty="0">
                          <a:latin typeface="+mn-lt"/>
                        </a:rPr>
                        <a:t>03</a:t>
                      </a:r>
                    </a:p>
                  </a:txBody>
                  <a:tcPr marL="91436" marR="91436" marT="45709" marB="45709" anchor="ctr"/>
                </a:tc>
                <a:tc>
                  <a:txBody>
                    <a:bodyPr/>
                    <a:lstStyle/>
                    <a:p>
                      <a:r>
                        <a:rPr lang="en-US" sz="1600" b="0" u="none" kern="1200" dirty="0">
                          <a:solidFill>
                            <a:schemeClr val="dk1"/>
                          </a:solidFill>
                          <a:effectLst/>
                          <a:latin typeface="+mn-lt"/>
                          <a:ea typeface="+mn-ea"/>
                          <a:cs typeface="+mn-cs"/>
                        </a:rPr>
                        <a:t>What is the role of API?</a:t>
                      </a:r>
                    </a:p>
                  </a:txBody>
                  <a:tcPr marL="6350" marR="6350" marT="6351" marB="0" anchor="b"/>
                </a:tc>
                <a:extLst>
                  <a:ext uri="{0D108BD9-81ED-4DB2-BD59-A6C34878D82A}">
                    <a16:rowId xmlns:a16="http://schemas.microsoft.com/office/drawing/2014/main" val="3888214698"/>
                  </a:ext>
                </a:extLst>
              </a:tr>
              <a:tr h="441551">
                <a:tc>
                  <a:txBody>
                    <a:bodyPr/>
                    <a:lstStyle/>
                    <a:p>
                      <a:pPr algn="ctr"/>
                      <a:r>
                        <a:rPr lang="en-SG" sz="1600" dirty="0">
                          <a:latin typeface="+mn-lt"/>
                        </a:rPr>
                        <a:t>04</a:t>
                      </a:r>
                    </a:p>
                  </a:txBody>
                  <a:tcPr marL="91436" marR="91436" marT="45709" marB="45709" anchor="ctr"/>
                </a:tc>
                <a:tc>
                  <a:txBody>
                    <a:bodyPr/>
                    <a:lstStyle/>
                    <a:p>
                      <a:r>
                        <a:rPr lang="en-US" sz="1600" b="0" u="none" kern="1200" dirty="0">
                          <a:solidFill>
                            <a:schemeClr val="dk1"/>
                          </a:solidFill>
                          <a:effectLst/>
                          <a:latin typeface="+mn-lt"/>
                          <a:ea typeface="+mn-ea"/>
                          <a:cs typeface="+mn-cs"/>
                        </a:rPr>
                        <a:t>The range of APIs for a particular platform</a:t>
                      </a:r>
                    </a:p>
                  </a:txBody>
                  <a:tcPr marL="6350" marR="6350" marT="6351" marB="0" anchor="b"/>
                </a:tc>
                <a:extLst>
                  <a:ext uri="{0D108BD9-81ED-4DB2-BD59-A6C34878D82A}">
                    <a16:rowId xmlns:a16="http://schemas.microsoft.com/office/drawing/2014/main" val="1429497512"/>
                  </a:ext>
                </a:extLst>
              </a:tr>
              <a:tr h="441551">
                <a:tc>
                  <a:txBody>
                    <a:bodyPr/>
                    <a:lstStyle/>
                    <a:p>
                      <a:pPr algn="ctr"/>
                      <a:r>
                        <a:rPr lang="en-SG" sz="1600" dirty="0">
                          <a:latin typeface="+mn-lt"/>
                        </a:rPr>
                        <a:t>05</a:t>
                      </a:r>
                    </a:p>
                  </a:txBody>
                  <a:tcPr marL="91436" marR="91436" marT="45709" marB="45709" anchor="ctr"/>
                </a:tc>
                <a:tc>
                  <a:txBody>
                    <a:bodyPr/>
                    <a:lstStyle/>
                    <a:p>
                      <a:r>
                        <a:rPr lang="en-US" sz="1600" b="0" u="none" kern="1200" dirty="0">
                          <a:solidFill>
                            <a:schemeClr val="dk1"/>
                          </a:solidFill>
                          <a:effectLst/>
                          <a:latin typeface="+mn-lt"/>
                          <a:ea typeface="+mn-ea"/>
                          <a:cs typeface="+mn-cs"/>
                        </a:rPr>
                        <a:t>Potential Security issues with API</a:t>
                      </a:r>
                    </a:p>
                  </a:txBody>
                  <a:tcPr marL="6350" marR="6350" marT="6351" marB="0" anchor="b"/>
                </a:tc>
                <a:extLst>
                  <a:ext uri="{0D108BD9-81ED-4DB2-BD59-A6C34878D82A}">
                    <a16:rowId xmlns:a16="http://schemas.microsoft.com/office/drawing/2014/main" val="1257684296"/>
                  </a:ext>
                </a:extLst>
              </a:tr>
              <a:tr h="441551">
                <a:tc>
                  <a:txBody>
                    <a:bodyPr/>
                    <a:lstStyle/>
                    <a:p>
                      <a:pPr algn="ctr"/>
                      <a:r>
                        <a:rPr lang="en-SG" sz="1600" dirty="0">
                          <a:latin typeface="+mn-lt"/>
                        </a:rPr>
                        <a:t>06</a:t>
                      </a:r>
                    </a:p>
                  </a:txBody>
                  <a:tcPr marL="91436" marR="91436" marT="45709" marB="45709" anchor="ctr"/>
                </a:tc>
                <a:tc>
                  <a:txBody>
                    <a:bodyPr/>
                    <a:lstStyle/>
                    <a:p>
                      <a:r>
                        <a:rPr lang="en-US" sz="1600" b="0" u="none" kern="1200" dirty="0">
                          <a:solidFill>
                            <a:schemeClr val="dk1"/>
                          </a:solidFill>
                          <a:effectLst/>
                          <a:latin typeface="+mn-lt"/>
                          <a:ea typeface="+mn-ea"/>
                          <a:cs typeface="+mn-cs"/>
                        </a:rPr>
                        <a:t>Project Demo</a:t>
                      </a:r>
                    </a:p>
                  </a:txBody>
                  <a:tcPr marL="6350" marR="6350" marT="6351" marB="0" anchor="b"/>
                </a:tc>
                <a:extLst>
                  <a:ext uri="{0D108BD9-81ED-4DB2-BD59-A6C34878D82A}">
                    <a16:rowId xmlns:a16="http://schemas.microsoft.com/office/drawing/2014/main" val="1297185499"/>
                  </a:ext>
                </a:extLst>
              </a:tr>
              <a:tr h="441551">
                <a:tc>
                  <a:txBody>
                    <a:bodyPr/>
                    <a:lstStyle/>
                    <a:p>
                      <a:pPr algn="ctr"/>
                      <a:r>
                        <a:rPr lang="en-SG" sz="1600" dirty="0">
                          <a:latin typeface="+mn-lt"/>
                        </a:rPr>
                        <a:t>07</a:t>
                      </a:r>
                    </a:p>
                  </a:txBody>
                  <a:tcPr marL="91436" marR="91436" marT="45709" marB="45709" anchor="ctr"/>
                </a:tc>
                <a:tc>
                  <a:txBody>
                    <a:bodyPr/>
                    <a:lstStyle/>
                    <a:p>
                      <a:r>
                        <a:rPr lang="en-US" sz="1600" b="0" u="none" kern="1200" dirty="0">
                          <a:solidFill>
                            <a:schemeClr val="dk1"/>
                          </a:solidFill>
                          <a:effectLst/>
                          <a:latin typeface="+mn-lt"/>
                          <a:ea typeface="+mn-ea"/>
                          <a:cs typeface="+mn-cs"/>
                        </a:rPr>
                        <a:t>The Strengths of Project API</a:t>
                      </a:r>
                    </a:p>
                  </a:txBody>
                  <a:tcPr marL="6350" marR="6350" marT="6351" marB="0" anchor="b"/>
                </a:tc>
                <a:extLst>
                  <a:ext uri="{0D108BD9-81ED-4DB2-BD59-A6C34878D82A}">
                    <a16:rowId xmlns:a16="http://schemas.microsoft.com/office/drawing/2014/main" val="3134097065"/>
                  </a:ext>
                </a:extLst>
              </a:tr>
              <a:tr h="441551">
                <a:tc>
                  <a:txBody>
                    <a:bodyPr/>
                    <a:lstStyle/>
                    <a:p>
                      <a:pPr algn="ctr"/>
                      <a:r>
                        <a:rPr lang="en-SG" sz="1600" dirty="0">
                          <a:latin typeface="+mn-lt"/>
                        </a:rPr>
                        <a:t>08</a:t>
                      </a:r>
                    </a:p>
                  </a:txBody>
                  <a:tcPr marL="91436" marR="91436" marT="45709" marB="45709" anchor="ctr"/>
                </a:tc>
                <a:tc>
                  <a:txBody>
                    <a:bodyPr/>
                    <a:lstStyle/>
                    <a:p>
                      <a:r>
                        <a:rPr lang="en-US" sz="1600" b="0" u="none" kern="1200" dirty="0">
                          <a:solidFill>
                            <a:schemeClr val="dk1"/>
                          </a:solidFill>
                          <a:effectLst/>
                          <a:latin typeface="+mn-lt"/>
                          <a:ea typeface="+mn-ea"/>
                          <a:cs typeface="+mn-cs"/>
                        </a:rPr>
                        <a:t>The Weakness of Project API</a:t>
                      </a:r>
                    </a:p>
                  </a:txBody>
                  <a:tcPr marL="6350" marR="6350" marT="6351" marB="0" anchor="b"/>
                </a:tc>
                <a:extLst>
                  <a:ext uri="{0D108BD9-81ED-4DB2-BD59-A6C34878D82A}">
                    <a16:rowId xmlns:a16="http://schemas.microsoft.com/office/drawing/2014/main" val="1341744664"/>
                  </a:ext>
                </a:extLst>
              </a:tr>
              <a:tr h="441549">
                <a:tc>
                  <a:txBody>
                    <a:bodyPr/>
                    <a:lstStyle/>
                    <a:p>
                      <a:pPr algn="ctr"/>
                      <a:r>
                        <a:rPr lang="en-SG" sz="1600" dirty="0">
                          <a:latin typeface="+mn-lt"/>
                        </a:rPr>
                        <a:t>09</a:t>
                      </a:r>
                    </a:p>
                  </a:txBody>
                  <a:tcPr marL="91436" marR="91436" marT="45709" marB="45709" anchor="ctr"/>
                </a:tc>
                <a:tc>
                  <a:txBody>
                    <a:bodyPr/>
                    <a:lstStyle/>
                    <a:p>
                      <a:pPr lvl="0"/>
                      <a:r>
                        <a:rPr lang="en-US" sz="1600" b="0" u="none" kern="1200" dirty="0">
                          <a:solidFill>
                            <a:schemeClr val="dk1"/>
                          </a:solidFill>
                          <a:effectLst/>
                          <a:latin typeface="+mn-lt"/>
                          <a:ea typeface="+mn-ea"/>
                          <a:cs typeface="+mn-cs"/>
                        </a:rPr>
                        <a:t>Security Report</a:t>
                      </a:r>
                    </a:p>
                  </a:txBody>
                  <a:tcPr marL="6350" marR="6350" marT="6351" marB="0" anchor="b"/>
                </a:tc>
                <a:extLst>
                  <a:ext uri="{0D108BD9-81ED-4DB2-BD59-A6C34878D82A}">
                    <a16:rowId xmlns:a16="http://schemas.microsoft.com/office/drawing/2014/main" val="1391025220"/>
                  </a:ext>
                </a:extLst>
              </a:tr>
              <a:tr h="441551">
                <a:tc>
                  <a:txBody>
                    <a:bodyPr/>
                    <a:lstStyle/>
                    <a:p>
                      <a:pPr algn="ctr"/>
                      <a:r>
                        <a:rPr lang="en-SG" sz="1600" dirty="0">
                          <a:latin typeface="+mn-lt"/>
                        </a:rPr>
                        <a:t>10</a:t>
                      </a:r>
                    </a:p>
                  </a:txBody>
                  <a:tcPr marL="91436" marR="91436" marT="45709" marB="45709" anchor="ctr"/>
                </a:tc>
                <a:tc>
                  <a:txBody>
                    <a:bodyPr/>
                    <a:lstStyle/>
                    <a:p>
                      <a:r>
                        <a:rPr lang="en-US" sz="1600" b="0" u="none" kern="1200" dirty="0">
                          <a:solidFill>
                            <a:schemeClr val="dk1"/>
                          </a:solidFill>
                          <a:effectLst/>
                          <a:latin typeface="+mn-lt"/>
                          <a:ea typeface="+mn-ea"/>
                          <a:cs typeface="+mn-cs"/>
                        </a:rPr>
                        <a:t>Review and reflect the application development</a:t>
                      </a:r>
                    </a:p>
                  </a:txBody>
                  <a:tcPr marL="6350" marR="6350" marT="6351" marB="0" anchor="b"/>
                </a:tc>
                <a:extLst>
                  <a:ext uri="{0D108BD9-81ED-4DB2-BD59-A6C34878D82A}">
                    <a16:rowId xmlns:a16="http://schemas.microsoft.com/office/drawing/2014/main" val="54776061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List of Tools used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B5A7DA37-535A-4854-A6BC-DF563A737E3A}"/>
              </a:ext>
            </a:extLst>
          </p:cNvPr>
          <p:cNvPicPr>
            <a:picLocks noChangeAspect="1"/>
          </p:cNvPicPr>
          <p:nvPr/>
        </p:nvPicPr>
        <p:blipFill>
          <a:blip r:embed="rId2"/>
          <a:stretch>
            <a:fillRect/>
          </a:stretch>
        </p:blipFill>
        <p:spPr>
          <a:xfrm>
            <a:off x="312988" y="1340769"/>
            <a:ext cx="3863367" cy="2304255"/>
          </a:xfrm>
          <a:prstGeom prst="rect">
            <a:avLst/>
          </a:prstGeom>
        </p:spPr>
      </p:pic>
      <p:pic>
        <p:nvPicPr>
          <p:cNvPr id="8" name="Picture 7">
            <a:extLst>
              <a:ext uri="{FF2B5EF4-FFF2-40B4-BE49-F238E27FC236}">
                <a16:creationId xmlns:a16="http://schemas.microsoft.com/office/drawing/2014/main" id="{2C40D996-5942-4D29-8FC2-9A3ECDE75D80}"/>
              </a:ext>
            </a:extLst>
          </p:cNvPr>
          <p:cNvPicPr>
            <a:picLocks noChangeAspect="1"/>
          </p:cNvPicPr>
          <p:nvPr/>
        </p:nvPicPr>
        <p:blipFill>
          <a:blip r:embed="rId3"/>
          <a:stretch>
            <a:fillRect/>
          </a:stretch>
        </p:blipFill>
        <p:spPr>
          <a:xfrm>
            <a:off x="4451733" y="1340769"/>
            <a:ext cx="4189286" cy="2304254"/>
          </a:xfrm>
          <a:prstGeom prst="rect">
            <a:avLst/>
          </a:prstGeom>
        </p:spPr>
      </p:pic>
      <p:pic>
        <p:nvPicPr>
          <p:cNvPr id="10" name="Picture 9">
            <a:extLst>
              <a:ext uri="{FF2B5EF4-FFF2-40B4-BE49-F238E27FC236}">
                <a16:creationId xmlns:a16="http://schemas.microsoft.com/office/drawing/2014/main" id="{669B005C-2A65-4C7D-962C-B6587FE5086B}"/>
              </a:ext>
            </a:extLst>
          </p:cNvPr>
          <p:cNvPicPr>
            <a:picLocks noChangeAspect="1"/>
          </p:cNvPicPr>
          <p:nvPr/>
        </p:nvPicPr>
        <p:blipFill>
          <a:blip r:embed="rId4"/>
          <a:stretch>
            <a:fillRect/>
          </a:stretch>
        </p:blipFill>
        <p:spPr>
          <a:xfrm>
            <a:off x="2195736" y="3936654"/>
            <a:ext cx="4090865" cy="25890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What is API?</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24C970EB-A45A-49E2-A208-8C1A36A90D08}"/>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Application Programming Interface (API)</a:t>
            </a:r>
            <a:br>
              <a:rPr lang="en-SG" b="1" dirty="0">
                <a:solidFill>
                  <a:schemeClr val="tx1"/>
                </a:solidFill>
              </a:rPr>
            </a:br>
            <a:r>
              <a:rPr lang="en-US" sz="1600" b="0" dirty="0">
                <a:solidFill>
                  <a:schemeClr val="tx1"/>
                </a:solidFill>
                <a:effectLst/>
                <a:latin typeface="Cambria" panose="02040503050406030204" pitchFamily="18" charset="0"/>
                <a:ea typeface="Calibri" panose="020F0502020204030204" pitchFamily="34" charset="0"/>
                <a:cs typeface="Arial" panose="020B0604020202020204" pitchFamily="34" charset="0"/>
              </a:rPr>
              <a:t>API, or Application Programming Interface, is a set of rules that specifies how two software programs should interact with each other. It serves as an intermediary between different software systems, allowing them to communicate with each other and share data and functionality. APIs allow developers to build software applications that can make use of certain features or data of another application, without having to know how the other application is implemented.</a:t>
            </a:r>
            <a:endParaRPr lang="en-US" sz="1600" b="1" dirty="0">
              <a:solidFill>
                <a:schemeClr val="tx1"/>
              </a:solidFill>
              <a:effectLst/>
              <a:latin typeface="Cambria" panose="02040503050406030204" pitchFamily="18" charset="0"/>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5700B48D-28EC-4BB3-A184-FBBCCC7EB09B}"/>
              </a:ext>
            </a:extLst>
          </p:cNvPr>
          <p:cNvPicPr>
            <a:picLocks noChangeAspect="1"/>
          </p:cNvPicPr>
          <p:nvPr/>
        </p:nvPicPr>
        <p:blipFill>
          <a:blip r:embed="rId2"/>
          <a:stretch>
            <a:fillRect/>
          </a:stretch>
        </p:blipFill>
        <p:spPr>
          <a:xfrm>
            <a:off x="746412" y="3435725"/>
            <a:ext cx="7435599" cy="2585936"/>
          </a:xfrm>
          <a:prstGeom prst="rect">
            <a:avLst/>
          </a:prstGeom>
          <a:ln>
            <a:solidFill>
              <a:schemeClr val="tx1"/>
            </a:solidFill>
          </a:ln>
        </p:spPr>
      </p:pic>
    </p:spTree>
    <p:extLst>
      <p:ext uri="{BB962C8B-B14F-4D97-AF65-F5344CB8AC3E}">
        <p14:creationId xmlns:p14="http://schemas.microsoft.com/office/powerpoint/2010/main" val="191658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What is the role of API?</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3D15FE2D-70EC-472E-B3FA-A8575DE3EA84}"/>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The role of an API</a:t>
            </a:r>
            <a:br>
              <a:rPr lang="en-SG" b="1" dirty="0">
                <a:solidFill>
                  <a:schemeClr val="tx1"/>
                </a:solidFill>
              </a:rPr>
            </a:br>
            <a:br>
              <a:rPr lang="en-SG" b="1" dirty="0">
                <a:solidFill>
                  <a:schemeClr val="tx1"/>
                </a:solidFill>
              </a:rPr>
            </a:br>
            <a:r>
              <a:rPr lang="en-US" sz="2000" dirty="0">
                <a:solidFill>
                  <a:schemeClr val="tx1"/>
                </a:solidFill>
              </a:rPr>
              <a:t>An API (Application Programming Interface) is a set of rules that define how two software programs can interact with each other. APIs enable communication between different systems, allowing them to share data and functionality.</a:t>
            </a:r>
            <a:br>
              <a:rPr lang="en-US" dirty="0">
                <a:solidFill>
                  <a:schemeClr val="tx1"/>
                </a:solidFill>
              </a:rPr>
            </a:br>
            <a:br>
              <a:rPr lang="en-US" dirty="0">
                <a:solidFill>
                  <a:schemeClr val="tx1"/>
                </a:solidFill>
              </a:rPr>
            </a:br>
            <a:r>
              <a:rPr lang="en-US" sz="2000" dirty="0">
                <a:solidFill>
                  <a:schemeClr val="tx1"/>
                </a:solidFill>
              </a:rPr>
              <a:t>There are many different types of APIs, but they all serve a similar purpose: </a:t>
            </a:r>
          </a:p>
          <a:p>
            <a:pPr marL="800100" lvl="1" indent="-342900">
              <a:spcBef>
                <a:spcPts val="600"/>
              </a:spcBef>
              <a:spcAft>
                <a:spcPts val="600"/>
              </a:spcAft>
              <a:buFont typeface="Arial" panose="020B0604020202020204" pitchFamily="34" charset="0"/>
              <a:buChar char="•"/>
              <a:defRPr/>
            </a:pPr>
            <a:r>
              <a:rPr lang="en-US" sz="2000" dirty="0">
                <a:solidFill>
                  <a:schemeClr val="tx1"/>
                </a:solidFill>
              </a:rPr>
              <a:t>to allow different software systems to communicate with each other in a predictable and structured way. </a:t>
            </a:r>
          </a:p>
          <a:p>
            <a:pPr marL="800100" lvl="1" indent="-342900">
              <a:spcBef>
                <a:spcPts val="600"/>
              </a:spcBef>
              <a:spcAft>
                <a:spcPts val="600"/>
              </a:spcAft>
              <a:buFont typeface="Arial" panose="020B0604020202020204" pitchFamily="34" charset="0"/>
              <a:buChar char="•"/>
              <a:defRPr/>
            </a:pPr>
            <a:r>
              <a:rPr lang="en-US" sz="2000" dirty="0">
                <a:solidFill>
                  <a:schemeClr val="tx1"/>
                </a:solidFill>
              </a:rPr>
              <a:t>APIs can be used to allow a website to communicate with a database, or to enable a mobile app to communicate with a server. </a:t>
            </a:r>
          </a:p>
          <a:p>
            <a:pPr marL="800100" lvl="1" indent="-342900">
              <a:spcBef>
                <a:spcPts val="600"/>
              </a:spcBef>
              <a:spcAft>
                <a:spcPts val="600"/>
              </a:spcAft>
              <a:buFont typeface="Arial" panose="020B0604020202020204" pitchFamily="34" charset="0"/>
              <a:buChar char="•"/>
              <a:defRPr/>
            </a:pPr>
            <a:r>
              <a:rPr lang="en-US" sz="2000" dirty="0">
                <a:solidFill>
                  <a:schemeClr val="tx1"/>
                </a:solidFill>
              </a:rPr>
              <a:t>They can also be used to allow different parts of a software system to communicate with each other, or to enable different software systems to communicate with each other over the internet.</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89312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US" altLang="en-US" sz="2400" dirty="0">
                <a:solidFill>
                  <a:srgbClr val="FFFFFF"/>
                </a:solidFill>
                <a:cs typeface="Arial" panose="020B0604020202020204" pitchFamily="34" charset="0"/>
              </a:rPr>
              <a:t>The range of APIs for a particular platform</a:t>
            </a:r>
            <a:endParaRPr lang="en-US" altLang="en-US" sz="24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A93C6E5B-6CFE-473C-8A34-CF6E6D988383}"/>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US" sz="2000" dirty="0">
                <a:solidFill>
                  <a:schemeClr val="tx1"/>
                </a:solidFill>
              </a:rPr>
              <a:t>The range of APIs available for a particular platform depends on the capabilities of that platform and the needs of the developers using it. Some platforms may have a wide range of APIs that cover many different functionality areas, while others may have a smaller set of APIs that are more focused on a specific set of tasks.</a:t>
            </a: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r>
              <a:rPr lang="en-US" sz="2000" dirty="0">
                <a:solidFill>
                  <a:schemeClr val="tx1"/>
                </a:solidFill>
              </a:rPr>
              <a:t>For example, a platform that is geared towards mobile app development may have APIs for accessing device hardware (such as the camera or GPS), APIs for storing and retrieving data, APIs for communicating with servers, and APIs for displaying and interacting with user interface elements. A platform that is focused on web development may have APIs for interacting with web browsers, APIs for accessing and manipulating data, and APIs for building and rendering web pages.</a:t>
            </a: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216285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Potential Security Issues with APIs</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66EB5669-F9D4-4E53-B359-6F704106A488}"/>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US" b="1" dirty="0">
                <a:solidFill>
                  <a:schemeClr val="tx1"/>
                </a:solidFill>
                <a:effectLst/>
                <a:ea typeface="Calibri" panose="020F0502020204030204" pitchFamily="34" charset="0"/>
                <a:cs typeface="Arial" panose="020B0604020202020204" pitchFamily="34" charset="0"/>
              </a:rPr>
              <a:t>There are several potential security issues that can arise with APIs:</a:t>
            </a:r>
          </a:p>
          <a:p>
            <a:pPr marL="800100" lvl="1" indent="-342900">
              <a:lnSpc>
                <a:spcPct val="107000"/>
              </a:lnSpc>
              <a:spcBef>
                <a:spcPts val="0"/>
              </a:spcBef>
              <a:spcAft>
                <a:spcPts val="800"/>
              </a:spcAft>
              <a:buFont typeface="+mj-lt"/>
              <a:buAutoNum type="arabicPeriod"/>
            </a:pPr>
            <a:r>
              <a:rPr lang="en-US" dirty="0">
                <a:solidFill>
                  <a:schemeClr val="tx1"/>
                </a:solidFill>
                <a:effectLst/>
                <a:ea typeface="Times New Roman" panose="02020603050405020304" pitchFamily="18" charset="0"/>
                <a:cs typeface="Times New Roman" panose="02020603050405020304" pitchFamily="18" charset="0"/>
              </a:rPr>
              <a:t>Injection attacks: APIs are vulnerable to injection attacks, such as SQL injection or code injection, if they do not properly validate or sanitize input data.</a:t>
            </a:r>
            <a:endParaRPr lang="en-US" dirty="0">
              <a:solidFill>
                <a:schemeClr val="tx1"/>
              </a:solidFill>
              <a:effectLst/>
              <a:ea typeface="Calibri" panose="020F0502020204030204" pitchFamily="34" charset="0"/>
              <a:cs typeface="Arial" panose="020B0604020202020204" pitchFamily="34" charset="0"/>
            </a:endParaRPr>
          </a:p>
          <a:p>
            <a:pPr marL="800100" lvl="1" indent="-342900">
              <a:lnSpc>
                <a:spcPct val="107000"/>
              </a:lnSpc>
              <a:spcBef>
                <a:spcPts val="0"/>
              </a:spcBef>
              <a:spcAft>
                <a:spcPts val="800"/>
              </a:spcAft>
              <a:buFont typeface="+mj-lt"/>
              <a:buAutoNum type="arabicPeriod"/>
            </a:pPr>
            <a:r>
              <a:rPr lang="en-US" dirty="0">
                <a:solidFill>
                  <a:schemeClr val="tx1"/>
                </a:solidFill>
                <a:effectLst/>
                <a:ea typeface="Times New Roman" panose="02020603050405020304" pitchFamily="18" charset="0"/>
                <a:cs typeface="Times New Roman" panose="02020603050405020304" pitchFamily="18" charset="0"/>
              </a:rPr>
              <a:t>Authentication and authorization: APIs should have proper authentication and authorization measures in place to ensure that only authorized users can access the API and its data.</a:t>
            </a:r>
            <a:endParaRPr lang="en-US" dirty="0">
              <a:solidFill>
                <a:schemeClr val="tx1"/>
              </a:solidFill>
              <a:effectLst/>
              <a:ea typeface="Calibri" panose="020F0502020204030204" pitchFamily="34" charset="0"/>
              <a:cs typeface="Arial" panose="020B0604020202020204" pitchFamily="34" charset="0"/>
            </a:endParaRPr>
          </a:p>
          <a:p>
            <a:pPr marL="800100" lvl="1" indent="-342900">
              <a:lnSpc>
                <a:spcPct val="107000"/>
              </a:lnSpc>
              <a:spcBef>
                <a:spcPts val="0"/>
              </a:spcBef>
              <a:spcAft>
                <a:spcPts val="800"/>
              </a:spcAft>
              <a:buFont typeface="+mj-lt"/>
              <a:buAutoNum type="arabicPeriod"/>
            </a:pPr>
            <a:r>
              <a:rPr lang="en-US" dirty="0">
                <a:solidFill>
                  <a:schemeClr val="tx1"/>
                </a:solidFill>
                <a:effectLst/>
                <a:ea typeface="Times New Roman" panose="02020603050405020304" pitchFamily="18" charset="0"/>
                <a:cs typeface="Times New Roman" panose="02020603050405020304" pitchFamily="18" charset="0"/>
              </a:rPr>
              <a:t>Sensitive data exposure: APIs may expose sensitive data, such as passwords or personal information, if they do not adequately protect this data.</a:t>
            </a:r>
            <a:endParaRPr lang="en-US" dirty="0">
              <a:solidFill>
                <a:schemeClr val="tx1"/>
              </a:solidFill>
              <a:effectLst/>
              <a:ea typeface="Calibri" panose="020F0502020204030204" pitchFamily="34" charset="0"/>
              <a:cs typeface="Arial" panose="020B0604020202020204" pitchFamily="34" charset="0"/>
            </a:endParaRPr>
          </a:p>
          <a:p>
            <a:pPr marL="800100" lvl="1" indent="-342900">
              <a:lnSpc>
                <a:spcPct val="107000"/>
              </a:lnSpc>
              <a:spcBef>
                <a:spcPts val="0"/>
              </a:spcBef>
              <a:spcAft>
                <a:spcPts val="800"/>
              </a:spcAft>
              <a:buFont typeface="+mj-lt"/>
              <a:buAutoNum type="arabicPeriod"/>
            </a:pPr>
            <a:r>
              <a:rPr lang="en-US" dirty="0">
                <a:solidFill>
                  <a:schemeClr val="tx1"/>
                </a:solidFill>
                <a:effectLst/>
                <a:ea typeface="Times New Roman" panose="02020603050405020304" pitchFamily="18" charset="0"/>
                <a:cs typeface="Times New Roman" panose="02020603050405020304" pitchFamily="18" charset="0"/>
              </a:rPr>
              <a:t>Lack of rate limiting: APIs that do not have rate limiting in place may be vulnerable to denial-of-service attacks or other types of abuse.</a:t>
            </a:r>
            <a:endParaRPr lang="en-US" dirty="0">
              <a:solidFill>
                <a:schemeClr val="tx1"/>
              </a:solidFill>
              <a:effectLst/>
              <a:ea typeface="Calibri" panose="020F0502020204030204" pitchFamily="34" charset="0"/>
              <a:cs typeface="Arial" panose="020B0604020202020204" pitchFamily="34" charset="0"/>
            </a:endParaRPr>
          </a:p>
          <a:p>
            <a:pPr marL="800100" lvl="1" indent="-342900">
              <a:lnSpc>
                <a:spcPct val="107000"/>
              </a:lnSpc>
              <a:spcBef>
                <a:spcPts val="0"/>
              </a:spcBef>
              <a:spcAft>
                <a:spcPts val="800"/>
              </a:spcAft>
              <a:buFont typeface="+mj-lt"/>
              <a:buAutoNum type="arabicPeriod"/>
            </a:pPr>
            <a:r>
              <a:rPr lang="en-US" dirty="0">
                <a:solidFill>
                  <a:schemeClr val="tx1"/>
                </a:solidFill>
                <a:effectLst/>
                <a:ea typeface="Times New Roman" panose="02020603050405020304" pitchFamily="18" charset="0"/>
                <a:cs typeface="Times New Roman" panose="02020603050405020304" pitchFamily="18" charset="0"/>
              </a:rPr>
              <a:t>Lack of transport encryption: APIs should use secure transport protocols, such as HTTPS, to protect data in transit.</a:t>
            </a:r>
            <a:endParaRPr lang="en-US" b="1" dirty="0">
              <a:solidFill>
                <a:schemeClr val="tx1"/>
              </a:solidFill>
              <a:effectLst/>
              <a:ea typeface="Calibri" panose="020F0502020204030204" pitchFamily="34" charset="0"/>
              <a:cs typeface="Arial" panose="020B0604020202020204" pitchFamily="34" charset="0"/>
            </a:endParaRPr>
          </a:p>
          <a:p>
            <a:pPr>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190313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5B75B1F5-5698-4582-807D-1D659DBA9E39}"/>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dirty="0">
                <a:solidFill>
                  <a:schemeClr val="tx1"/>
                </a:solidFill>
              </a:rPr>
              <a:t>			Home Page</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5" name="Picture 4">
            <a:extLst>
              <a:ext uri="{FF2B5EF4-FFF2-40B4-BE49-F238E27FC236}">
                <a16:creationId xmlns:a16="http://schemas.microsoft.com/office/drawing/2014/main" id="{2DE1F157-6C40-4B6D-B6F3-A172063B6361}"/>
              </a:ext>
            </a:extLst>
          </p:cNvPr>
          <p:cNvPicPr>
            <a:picLocks noChangeAspect="1"/>
          </p:cNvPicPr>
          <p:nvPr/>
        </p:nvPicPr>
        <p:blipFill>
          <a:blip r:embed="rId2"/>
          <a:stretch>
            <a:fillRect/>
          </a:stretch>
        </p:blipFill>
        <p:spPr>
          <a:xfrm>
            <a:off x="467544" y="1700808"/>
            <a:ext cx="3405901" cy="1944216"/>
          </a:xfrm>
          <a:prstGeom prst="rect">
            <a:avLst/>
          </a:prstGeom>
          <a:ln>
            <a:solidFill>
              <a:schemeClr val="tx1"/>
            </a:solidFill>
          </a:ln>
        </p:spPr>
      </p:pic>
      <p:sp>
        <p:nvSpPr>
          <p:cNvPr id="3" name="TextBox 2">
            <a:extLst>
              <a:ext uri="{FF2B5EF4-FFF2-40B4-BE49-F238E27FC236}">
                <a16:creationId xmlns:a16="http://schemas.microsoft.com/office/drawing/2014/main" id="{66105E2C-FB38-4F3A-B977-2AD68C460609}"/>
              </a:ext>
            </a:extLst>
          </p:cNvPr>
          <p:cNvSpPr txBox="1"/>
          <p:nvPr/>
        </p:nvSpPr>
        <p:spPr>
          <a:xfrm>
            <a:off x="5796136" y="1228110"/>
            <a:ext cx="1224136" cy="369332"/>
          </a:xfrm>
          <a:prstGeom prst="rect">
            <a:avLst/>
          </a:prstGeom>
          <a:noFill/>
        </p:spPr>
        <p:txBody>
          <a:bodyPr wrap="square" rtlCol="0">
            <a:spAutoFit/>
          </a:bodyPr>
          <a:lstStyle/>
          <a:p>
            <a:r>
              <a:rPr lang="en-US" b="1" dirty="0">
                <a:latin typeface="+mn-lt"/>
              </a:rPr>
              <a:t>Login Page</a:t>
            </a:r>
          </a:p>
        </p:txBody>
      </p:sp>
      <p:pic>
        <p:nvPicPr>
          <p:cNvPr id="7" name="Picture 6">
            <a:extLst>
              <a:ext uri="{FF2B5EF4-FFF2-40B4-BE49-F238E27FC236}">
                <a16:creationId xmlns:a16="http://schemas.microsoft.com/office/drawing/2014/main" id="{72233EB3-2790-481C-A379-3332597D9167}"/>
              </a:ext>
            </a:extLst>
          </p:cNvPr>
          <p:cNvPicPr>
            <a:picLocks noChangeAspect="1"/>
          </p:cNvPicPr>
          <p:nvPr/>
        </p:nvPicPr>
        <p:blipFill>
          <a:blip r:embed="rId3"/>
          <a:stretch>
            <a:fillRect/>
          </a:stretch>
        </p:blipFill>
        <p:spPr>
          <a:xfrm>
            <a:off x="4860034" y="1795904"/>
            <a:ext cx="3238500" cy="1849120"/>
          </a:xfrm>
          <a:prstGeom prst="rect">
            <a:avLst/>
          </a:prstGeom>
          <a:ln>
            <a:solidFill>
              <a:schemeClr val="tx1"/>
            </a:solidFill>
          </a:ln>
        </p:spPr>
      </p:pic>
      <p:sp>
        <p:nvSpPr>
          <p:cNvPr id="8" name="TextBox 7">
            <a:extLst>
              <a:ext uri="{FF2B5EF4-FFF2-40B4-BE49-F238E27FC236}">
                <a16:creationId xmlns:a16="http://schemas.microsoft.com/office/drawing/2014/main" id="{9441B445-6B18-4AFA-B18E-745B28128CCD}"/>
              </a:ext>
            </a:extLst>
          </p:cNvPr>
          <p:cNvSpPr txBox="1"/>
          <p:nvPr/>
        </p:nvSpPr>
        <p:spPr>
          <a:xfrm>
            <a:off x="1331640" y="3730233"/>
            <a:ext cx="1800200" cy="369332"/>
          </a:xfrm>
          <a:prstGeom prst="rect">
            <a:avLst/>
          </a:prstGeom>
          <a:noFill/>
        </p:spPr>
        <p:txBody>
          <a:bodyPr wrap="square" rtlCol="0">
            <a:spAutoFit/>
          </a:bodyPr>
          <a:lstStyle/>
          <a:p>
            <a:r>
              <a:rPr lang="en-US" b="1" dirty="0">
                <a:latin typeface="+mn-lt"/>
              </a:rPr>
              <a:t>Facebook Login</a:t>
            </a:r>
          </a:p>
        </p:txBody>
      </p:sp>
      <p:pic>
        <p:nvPicPr>
          <p:cNvPr id="9" name="Picture 8">
            <a:extLst>
              <a:ext uri="{FF2B5EF4-FFF2-40B4-BE49-F238E27FC236}">
                <a16:creationId xmlns:a16="http://schemas.microsoft.com/office/drawing/2014/main" id="{617A596F-FAAC-48CB-89B4-8F982459C8B7}"/>
              </a:ext>
            </a:extLst>
          </p:cNvPr>
          <p:cNvPicPr>
            <a:picLocks noChangeAspect="1"/>
          </p:cNvPicPr>
          <p:nvPr/>
        </p:nvPicPr>
        <p:blipFill>
          <a:blip r:embed="rId4"/>
          <a:stretch>
            <a:fillRect/>
          </a:stretch>
        </p:blipFill>
        <p:spPr>
          <a:xfrm>
            <a:off x="468160" y="4184774"/>
            <a:ext cx="3515957" cy="1764506"/>
          </a:xfrm>
          <a:prstGeom prst="rect">
            <a:avLst/>
          </a:prstGeom>
          <a:ln>
            <a:solidFill>
              <a:schemeClr val="tx1"/>
            </a:solidFill>
          </a:ln>
        </p:spPr>
      </p:pic>
      <p:pic>
        <p:nvPicPr>
          <p:cNvPr id="10" name="Picture 9">
            <a:extLst>
              <a:ext uri="{FF2B5EF4-FFF2-40B4-BE49-F238E27FC236}">
                <a16:creationId xmlns:a16="http://schemas.microsoft.com/office/drawing/2014/main" id="{49AD5D50-3B4F-44A5-AB2E-0DC058F4C3FA}"/>
              </a:ext>
            </a:extLst>
          </p:cNvPr>
          <p:cNvPicPr>
            <a:picLocks noChangeAspect="1"/>
          </p:cNvPicPr>
          <p:nvPr/>
        </p:nvPicPr>
        <p:blipFill>
          <a:blip r:embed="rId5"/>
          <a:stretch>
            <a:fillRect/>
          </a:stretch>
        </p:blipFill>
        <p:spPr>
          <a:xfrm>
            <a:off x="4721483" y="4184774"/>
            <a:ext cx="3547145" cy="1764506"/>
          </a:xfrm>
          <a:prstGeom prst="rect">
            <a:avLst/>
          </a:prstGeom>
          <a:ln>
            <a:solidFill>
              <a:schemeClr val="tx1"/>
            </a:solidFill>
          </a:ln>
        </p:spPr>
      </p:pic>
      <p:sp>
        <p:nvSpPr>
          <p:cNvPr id="11" name="TextBox 10">
            <a:extLst>
              <a:ext uri="{FF2B5EF4-FFF2-40B4-BE49-F238E27FC236}">
                <a16:creationId xmlns:a16="http://schemas.microsoft.com/office/drawing/2014/main" id="{2D66089F-D1EF-4F0C-AF21-6EEE8E942E8F}"/>
              </a:ext>
            </a:extLst>
          </p:cNvPr>
          <p:cNvSpPr txBox="1"/>
          <p:nvPr/>
        </p:nvSpPr>
        <p:spPr>
          <a:xfrm>
            <a:off x="6084168" y="3756843"/>
            <a:ext cx="1040437" cy="369332"/>
          </a:xfrm>
          <a:prstGeom prst="rect">
            <a:avLst/>
          </a:prstGeom>
          <a:noFill/>
        </p:spPr>
        <p:txBody>
          <a:bodyPr wrap="square" rtlCol="0">
            <a:spAutoFit/>
          </a:bodyPr>
          <a:lstStyle/>
          <a:p>
            <a:r>
              <a:rPr lang="en-US" b="1" dirty="0">
                <a:latin typeface="+mn-lt"/>
              </a:rPr>
              <a:t>Register</a:t>
            </a:r>
          </a:p>
        </p:txBody>
      </p:sp>
    </p:spTree>
    <p:extLst>
      <p:ext uri="{BB962C8B-B14F-4D97-AF65-F5344CB8AC3E}">
        <p14:creationId xmlns:p14="http://schemas.microsoft.com/office/powerpoint/2010/main" val="186656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5B75B1F5-5698-4582-807D-1D659DBA9E39}"/>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dirty="0">
                <a:solidFill>
                  <a:schemeClr val="tx1"/>
                </a:solidFill>
              </a:rPr>
              <a:t>			Stores Page</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3" name="TextBox 2">
            <a:extLst>
              <a:ext uri="{FF2B5EF4-FFF2-40B4-BE49-F238E27FC236}">
                <a16:creationId xmlns:a16="http://schemas.microsoft.com/office/drawing/2014/main" id="{66105E2C-FB38-4F3A-B977-2AD68C460609}"/>
              </a:ext>
            </a:extLst>
          </p:cNvPr>
          <p:cNvSpPr txBox="1"/>
          <p:nvPr/>
        </p:nvSpPr>
        <p:spPr>
          <a:xfrm>
            <a:off x="5536518" y="1229511"/>
            <a:ext cx="2376264" cy="369332"/>
          </a:xfrm>
          <a:prstGeom prst="rect">
            <a:avLst/>
          </a:prstGeom>
          <a:noFill/>
        </p:spPr>
        <p:txBody>
          <a:bodyPr wrap="square" rtlCol="0">
            <a:spAutoFit/>
          </a:bodyPr>
          <a:lstStyle/>
          <a:p>
            <a:r>
              <a:rPr lang="en-US" b="1" dirty="0">
                <a:latin typeface="+mn-lt"/>
              </a:rPr>
              <a:t>Store Detail Page</a:t>
            </a:r>
          </a:p>
        </p:txBody>
      </p:sp>
      <p:sp>
        <p:nvSpPr>
          <p:cNvPr id="11" name="TextBox 10">
            <a:extLst>
              <a:ext uri="{FF2B5EF4-FFF2-40B4-BE49-F238E27FC236}">
                <a16:creationId xmlns:a16="http://schemas.microsoft.com/office/drawing/2014/main" id="{2D66089F-D1EF-4F0C-AF21-6EEE8E942E8F}"/>
              </a:ext>
            </a:extLst>
          </p:cNvPr>
          <p:cNvSpPr txBox="1"/>
          <p:nvPr/>
        </p:nvSpPr>
        <p:spPr>
          <a:xfrm>
            <a:off x="5796136" y="3706496"/>
            <a:ext cx="1224136" cy="369332"/>
          </a:xfrm>
          <a:prstGeom prst="rect">
            <a:avLst/>
          </a:prstGeom>
          <a:noFill/>
        </p:spPr>
        <p:txBody>
          <a:bodyPr wrap="square" rtlCol="0">
            <a:spAutoFit/>
          </a:bodyPr>
          <a:lstStyle/>
          <a:p>
            <a:r>
              <a:rPr lang="en-US" b="1" dirty="0">
                <a:latin typeface="+mn-lt"/>
              </a:rPr>
              <a:t>Add Store</a:t>
            </a:r>
          </a:p>
        </p:txBody>
      </p:sp>
      <p:pic>
        <p:nvPicPr>
          <p:cNvPr id="12" name="Picture 11">
            <a:extLst>
              <a:ext uri="{FF2B5EF4-FFF2-40B4-BE49-F238E27FC236}">
                <a16:creationId xmlns:a16="http://schemas.microsoft.com/office/drawing/2014/main" id="{B8E40ACC-020F-485B-8522-3C677BA5B623}"/>
              </a:ext>
            </a:extLst>
          </p:cNvPr>
          <p:cNvPicPr>
            <a:picLocks noChangeAspect="1"/>
          </p:cNvPicPr>
          <p:nvPr/>
        </p:nvPicPr>
        <p:blipFill>
          <a:blip r:embed="rId2"/>
          <a:stretch>
            <a:fillRect/>
          </a:stretch>
        </p:blipFill>
        <p:spPr>
          <a:xfrm>
            <a:off x="467544" y="1700808"/>
            <a:ext cx="3692525" cy="3324225"/>
          </a:xfrm>
          <a:prstGeom prst="rect">
            <a:avLst/>
          </a:prstGeom>
          <a:ln>
            <a:solidFill>
              <a:schemeClr val="tx1"/>
            </a:solidFill>
          </a:ln>
        </p:spPr>
      </p:pic>
      <p:pic>
        <p:nvPicPr>
          <p:cNvPr id="13" name="Picture 12">
            <a:extLst>
              <a:ext uri="{FF2B5EF4-FFF2-40B4-BE49-F238E27FC236}">
                <a16:creationId xmlns:a16="http://schemas.microsoft.com/office/drawing/2014/main" id="{0F5F48AA-9C21-4DF7-987C-A0A33CCA287D}"/>
              </a:ext>
            </a:extLst>
          </p:cNvPr>
          <p:cNvPicPr>
            <a:picLocks noChangeAspect="1"/>
          </p:cNvPicPr>
          <p:nvPr/>
        </p:nvPicPr>
        <p:blipFill>
          <a:blip r:embed="rId3"/>
          <a:stretch>
            <a:fillRect/>
          </a:stretch>
        </p:blipFill>
        <p:spPr>
          <a:xfrm>
            <a:off x="4668998" y="1705467"/>
            <a:ext cx="3695213" cy="1838127"/>
          </a:xfrm>
          <a:prstGeom prst="rect">
            <a:avLst/>
          </a:prstGeom>
          <a:ln>
            <a:solidFill>
              <a:schemeClr val="tx1"/>
            </a:solidFill>
          </a:ln>
        </p:spPr>
      </p:pic>
      <p:pic>
        <p:nvPicPr>
          <p:cNvPr id="14" name="Picture 13">
            <a:extLst>
              <a:ext uri="{FF2B5EF4-FFF2-40B4-BE49-F238E27FC236}">
                <a16:creationId xmlns:a16="http://schemas.microsoft.com/office/drawing/2014/main" id="{13C9DA99-9DA7-47A8-89E1-194F972B5CA2}"/>
              </a:ext>
            </a:extLst>
          </p:cNvPr>
          <p:cNvPicPr>
            <a:picLocks noChangeAspect="1"/>
          </p:cNvPicPr>
          <p:nvPr/>
        </p:nvPicPr>
        <p:blipFill>
          <a:blip r:embed="rId4"/>
          <a:stretch>
            <a:fillRect/>
          </a:stretch>
        </p:blipFill>
        <p:spPr>
          <a:xfrm>
            <a:off x="4668997" y="4082778"/>
            <a:ext cx="3695213" cy="1838127"/>
          </a:xfrm>
          <a:prstGeom prst="rect">
            <a:avLst/>
          </a:prstGeom>
          <a:ln>
            <a:solidFill>
              <a:schemeClr val="tx1"/>
            </a:solidFill>
          </a:ln>
        </p:spPr>
      </p:pic>
    </p:spTree>
    <p:extLst>
      <p:ext uri="{BB962C8B-B14F-4D97-AF65-F5344CB8AC3E}">
        <p14:creationId xmlns:p14="http://schemas.microsoft.com/office/powerpoint/2010/main" val="42433240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fb2fad2-2bec-4404-ace4-eb291a679560" xsi:nil="true"/>
    <lcf76f155ced4ddcb4097134ff3c332f xmlns="cb49ea42-c776-4921-925a-6f2d18d3f7c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88647A0A518049BF4ABFF3F6413FD5" ma:contentTypeVersion="11" ma:contentTypeDescription="Create a new document." ma:contentTypeScope="" ma:versionID="fc9aad498a84da8caa12175c86474230">
  <xsd:schema xmlns:xsd="http://www.w3.org/2001/XMLSchema" xmlns:xs="http://www.w3.org/2001/XMLSchema" xmlns:p="http://schemas.microsoft.com/office/2006/metadata/properties" xmlns:ns2="cb49ea42-c776-4921-925a-6f2d18d3f7cb" xmlns:ns3="7fb2fad2-2bec-4404-ace4-eb291a679560" targetNamespace="http://schemas.microsoft.com/office/2006/metadata/properties" ma:root="true" ma:fieldsID="ec9b53d574ec38522432e6bd3e0dd0bb" ns2:_="" ns3:_="">
    <xsd:import namespace="cb49ea42-c776-4921-925a-6f2d18d3f7cb"/>
    <xsd:import namespace="7fb2fad2-2bec-4404-ace4-eb291a6795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9ea42-c776-4921-925a-6f2d18d3f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b2fad2-2bec-4404-ace4-eb291a6795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42a1239-6e5d-4b86-a148-387fd8a67a23}" ma:internalName="TaxCatchAll" ma:showField="CatchAllData" ma:web="7fb2fad2-2bec-4404-ace4-eb291a6795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F3EE97-662C-45BD-AEBD-57BE7DC9224B}">
  <ds:schemaRef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 ds:uri="7fb2fad2-2bec-4404-ace4-eb291a679560"/>
    <ds:schemaRef ds:uri="cb49ea42-c776-4921-925a-6f2d18d3f7cb"/>
  </ds:schemaRefs>
</ds:datastoreItem>
</file>

<file path=customXml/itemProps2.xml><?xml version="1.0" encoding="utf-8"?>
<ds:datastoreItem xmlns:ds="http://schemas.openxmlformats.org/officeDocument/2006/customXml" ds:itemID="{65599DAE-0D0F-4156-883E-F67840F872CA}">
  <ds:schemaRefs>
    <ds:schemaRef ds:uri="http://schemas.microsoft.com/sharepoint/v3/contenttype/forms"/>
  </ds:schemaRefs>
</ds:datastoreItem>
</file>

<file path=customXml/itemProps3.xml><?xml version="1.0" encoding="utf-8"?>
<ds:datastoreItem xmlns:ds="http://schemas.openxmlformats.org/officeDocument/2006/customXml" ds:itemID="{EA714AEC-F658-4B7A-A83D-4DE9DA6E28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9ea42-c776-4921-925a-6f2d18d3f7cb"/>
    <ds:schemaRef ds:uri="7fb2fad2-2bec-4404-ace4-eb291a6795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45886</TotalTime>
  <Words>1181</Words>
  <Application>Microsoft Office PowerPoint</Application>
  <PresentationFormat>On-screen Show (4:3)</PresentationFormat>
  <Paragraphs>185</Paragraphs>
  <Slides>14</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Cambria</vt:lpstr>
      <vt:lpstr>Open Sans</vt:lpstr>
      <vt:lpstr>Symbol</vt:lpstr>
      <vt:lpstr>Wingdings</vt:lpstr>
      <vt:lpstr>Office Theme</vt:lpstr>
      <vt:lpstr>1_Office Theme</vt:lpstr>
      <vt:lpstr>2_Office Theme</vt:lpstr>
      <vt:lpstr>Application Programming Interface</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gyoghantara@gmail.com</cp:lastModifiedBy>
  <cp:revision>1724</cp:revision>
  <cp:lastPrinted>2015-07-27T02:04:21Z</cp:lastPrinted>
  <dcterms:created xsi:type="dcterms:W3CDTF">2012-01-26T10:45:43Z</dcterms:created>
  <dcterms:modified xsi:type="dcterms:W3CDTF">2023-01-11T03:55:03Z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0x0101008C88647A0A518049BF4ABFF3F6413FD5</vt:lpwstr>
  </property>
  <property fmtid="{D5CDD505-2E9C-101B-9397-08002B2CF9AE}" pid="3" name="NXPowerLiteLastOptimized">
    <vt:lpwstr>1356391</vt:lpwstr>
  </property>
  <property fmtid="{D5CDD505-2E9C-101B-9397-08002B2CF9AE}" pid="4" name="NXPowerLiteSettings">
    <vt:lpwstr>C7000400038000</vt:lpwstr>
  </property>
  <property fmtid="{D5CDD505-2E9C-101B-9397-08002B2CF9AE}" pid="5" name="NXPowerLiteVersion">
    <vt:lpwstr>S9.0.1</vt:lpwstr>
  </property>
</Properties>
</file>